
<file path=[Content_Types].xml><?xml version="1.0" encoding="utf-8"?>
<Types xmlns="http://schemas.openxmlformats.org/package/2006/content-types"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2.xml" ContentType="application/vnd.openxmlformats-officedocument.them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notesMasterIdLst>
    <p:notesMasterId r:id="rId18"/>
  </p:notesMasterIdLst>
  <p:sldIdLst>
    <p:sldId id="351" r:id="rId2"/>
    <p:sldId id="355" r:id="rId3"/>
    <p:sldId id="356" r:id="rId4"/>
    <p:sldId id="357" r:id="rId5"/>
    <p:sldId id="358" r:id="rId6"/>
    <p:sldId id="359" r:id="rId7"/>
    <p:sldId id="354" r:id="rId8"/>
    <p:sldId id="353" r:id="rId9"/>
    <p:sldId id="352" r:id="rId10"/>
    <p:sldId id="360" r:id="rId11"/>
    <p:sldId id="365" r:id="rId12"/>
    <p:sldId id="366" r:id="rId13"/>
    <p:sldId id="362" r:id="rId14"/>
    <p:sldId id="363" r:id="rId15"/>
    <p:sldId id="364" r:id="rId16"/>
    <p:sldId id="361" r:id="rId17"/>
  </p:sldIdLst>
  <p:sldSz cx="12192000" cy="6858000"/>
  <p:notesSz cx="6797675" cy="9928225"/>
  <p:defaultTextStyle>
    <a:defPPr>
      <a:defRPr lang="ru-RU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384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181DF8"/>
    <a:srgbClr val="FF7770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4420" autoAdjust="0"/>
    <p:restoredTop sz="96404" autoAdjust="0"/>
  </p:normalViewPr>
  <p:slideViewPr>
    <p:cSldViewPr snapToGrid="0">
      <p:cViewPr varScale="1">
        <p:scale>
          <a:sx n="112" d="100"/>
          <a:sy n="112" d="100"/>
        </p:scale>
        <p:origin x="504" y="102"/>
      </p:cViewPr>
      <p:guideLst>
        <p:guide orient="horz" pos="2160"/>
        <p:guide pos="3840"/>
      </p:guideLst>
    </p:cSldViewPr>
  </p:slideViewPr>
  <p:notesTextViewPr>
    <p:cViewPr>
      <p:scale>
        <a:sx n="3" d="2"/>
        <a:sy n="3" d="2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notesMaster" Target="notesMasters/notesMaster1.xml"/><Relationship Id="rId3" Type="http://schemas.openxmlformats.org/officeDocument/2006/relationships/slide" Target="slides/slide2.xml"/><Relationship Id="rId21" Type="http://schemas.openxmlformats.org/officeDocument/2006/relationships/theme" Target="theme/theme1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viewProps" Target="view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10" Type="http://schemas.openxmlformats.org/officeDocument/2006/relationships/slide" Target="slides/slide9.xml"/><Relationship Id="rId19" Type="http://schemas.openxmlformats.org/officeDocument/2006/relationships/presProps" Target="presProps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tableStyles" Target="tableStyles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хний колонтитул 1"/>
          <p:cNvSpPr>
            <a:spLocks noGrp="1"/>
          </p:cNvSpPr>
          <p:nvPr>
            <p:ph type="hdr" sz="quarter"/>
          </p:nvPr>
        </p:nvSpPr>
        <p:spPr>
          <a:xfrm>
            <a:off x="5" y="5"/>
            <a:ext cx="2946346" cy="497838"/>
          </a:xfrm>
          <a:prstGeom prst="rect">
            <a:avLst/>
          </a:prstGeom>
        </p:spPr>
        <p:txBody>
          <a:bodyPr vert="horz" lIns="91727" tIns="45864" rIns="91727" bIns="45864" rtlCol="0"/>
          <a:lstStyle>
            <a:lvl1pPr algn="l">
              <a:defRPr sz="1200"/>
            </a:lvl1pPr>
          </a:lstStyle>
          <a:p>
            <a:endParaRPr lang="ru-RU" dirty="0"/>
          </a:p>
        </p:txBody>
      </p:sp>
      <p:sp>
        <p:nvSpPr>
          <p:cNvPr id="3" name="Дата 2"/>
          <p:cNvSpPr>
            <a:spLocks noGrp="1"/>
          </p:cNvSpPr>
          <p:nvPr>
            <p:ph type="dt" idx="1"/>
          </p:nvPr>
        </p:nvSpPr>
        <p:spPr>
          <a:xfrm>
            <a:off x="3849746" y="5"/>
            <a:ext cx="2946345" cy="497838"/>
          </a:xfrm>
          <a:prstGeom prst="rect">
            <a:avLst/>
          </a:prstGeom>
        </p:spPr>
        <p:txBody>
          <a:bodyPr vert="horz" lIns="91727" tIns="45864" rIns="91727" bIns="45864" rtlCol="0"/>
          <a:lstStyle>
            <a:lvl1pPr algn="r">
              <a:defRPr sz="1200"/>
            </a:lvl1pPr>
          </a:lstStyle>
          <a:p>
            <a:fld id="{ACCE77D3-33BC-4A21-AFF1-F5B73B674D36}" type="datetimeFigureOut">
              <a:rPr lang="ru-RU" smtClean="0"/>
              <a:t>04.11.2024</a:t>
            </a:fld>
            <a:endParaRPr lang="ru-RU" dirty="0"/>
          </a:p>
        </p:txBody>
      </p:sp>
      <p:sp>
        <p:nvSpPr>
          <p:cNvPr id="4" name="Образ слайда 3"/>
          <p:cNvSpPr>
            <a:spLocks noGrp="1" noRot="1" noChangeAspect="1"/>
          </p:cNvSpPr>
          <p:nvPr>
            <p:ph type="sldImg" idx="2"/>
          </p:nvPr>
        </p:nvSpPr>
        <p:spPr>
          <a:xfrm>
            <a:off x="420688" y="1243013"/>
            <a:ext cx="5956300" cy="3349625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727" tIns="45864" rIns="91727" bIns="45864" rtlCol="0" anchor="ctr"/>
          <a:lstStyle/>
          <a:p>
            <a:endParaRPr lang="ru-RU" dirty="0"/>
          </a:p>
        </p:txBody>
      </p:sp>
      <p:sp>
        <p:nvSpPr>
          <p:cNvPr id="5" name="Заметки 4"/>
          <p:cNvSpPr>
            <a:spLocks noGrp="1"/>
          </p:cNvSpPr>
          <p:nvPr>
            <p:ph type="body" sz="quarter" idx="3"/>
          </p:nvPr>
        </p:nvSpPr>
        <p:spPr>
          <a:xfrm>
            <a:off x="679928" y="4778613"/>
            <a:ext cx="5437822" cy="3908188"/>
          </a:xfrm>
          <a:prstGeom prst="rect">
            <a:avLst/>
          </a:prstGeom>
        </p:spPr>
        <p:txBody>
          <a:bodyPr vert="horz" lIns="91727" tIns="45864" rIns="91727" bIns="45864" rtlCol="0"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4"/>
          </p:nvPr>
        </p:nvSpPr>
        <p:spPr>
          <a:xfrm>
            <a:off x="5" y="9430388"/>
            <a:ext cx="2946346" cy="497838"/>
          </a:xfrm>
          <a:prstGeom prst="rect">
            <a:avLst/>
          </a:prstGeom>
        </p:spPr>
        <p:txBody>
          <a:bodyPr vert="horz" lIns="91727" tIns="45864" rIns="91727" bIns="45864" rtlCol="0" anchor="b"/>
          <a:lstStyle>
            <a:lvl1pPr algn="l">
              <a:defRPr sz="1200"/>
            </a:lvl1pPr>
          </a:lstStyle>
          <a:p>
            <a:endParaRPr lang="ru-RU" dirty="0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5"/>
          </p:nvPr>
        </p:nvSpPr>
        <p:spPr>
          <a:xfrm>
            <a:off x="3849746" y="9430388"/>
            <a:ext cx="2946345" cy="497838"/>
          </a:xfrm>
          <a:prstGeom prst="rect">
            <a:avLst/>
          </a:prstGeom>
        </p:spPr>
        <p:txBody>
          <a:bodyPr vert="horz" lIns="91727" tIns="45864" rIns="91727" bIns="45864" rtlCol="0" anchor="b"/>
          <a:lstStyle>
            <a:lvl1pPr algn="r">
              <a:defRPr sz="1200"/>
            </a:lvl1pPr>
          </a:lstStyle>
          <a:p>
            <a:fld id="{3318DF03-F176-45E7-8DDA-F59CF989BA89}" type="slidenum">
              <a:rPr lang="ru-RU" smtClean="0"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330060551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ru-RU"/>
              <a:t>Образец заголовка</a:t>
            </a:r>
          </a:p>
        </p:txBody>
      </p:sp>
      <p:sp>
        <p:nvSpPr>
          <p:cNvPr id="3" name="Подзаголовок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ru-RU"/>
              <a:t>Образец подзаголовка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6914A77-5833-4543-ADC1-7DAD02BE28D0}" type="datetimeFigureOut">
              <a:rPr lang="ru-RU" smtClean="0"/>
              <a:t>04.11.2024</a:t>
            </a:fld>
            <a:endParaRPr lang="ru-RU" dirty="0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6178890-DCAB-4AE6-AE60-6E3BB142AB23}" type="slidenum">
              <a:rPr lang="ru-RU" smtClean="0"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497873600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6914A77-5833-4543-ADC1-7DAD02BE28D0}" type="datetimeFigureOut">
              <a:rPr lang="ru-RU" smtClean="0"/>
              <a:t>04.11.2024</a:t>
            </a:fld>
            <a:endParaRPr lang="ru-RU" dirty="0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6178890-DCAB-4AE6-AE60-6E3BB142AB23}" type="slidenum">
              <a:rPr lang="ru-RU" smtClean="0"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246133703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6914A77-5833-4543-ADC1-7DAD02BE28D0}" type="datetimeFigureOut">
              <a:rPr lang="ru-RU" smtClean="0"/>
              <a:t>04.11.2024</a:t>
            </a:fld>
            <a:endParaRPr lang="ru-RU" dirty="0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6178890-DCAB-4AE6-AE60-6E3BB142AB23}" type="slidenum">
              <a:rPr lang="ru-RU" smtClean="0"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302042022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Объект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6914A77-5833-4543-ADC1-7DAD02BE28D0}" type="datetimeFigureOut">
              <a:rPr lang="ru-RU" smtClean="0"/>
              <a:t>04.11.2024</a:t>
            </a:fld>
            <a:endParaRPr lang="ru-RU" dirty="0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6178890-DCAB-4AE6-AE60-6E3BB142AB23}" type="slidenum">
              <a:rPr lang="ru-RU" smtClean="0"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794551621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ru-RU"/>
              <a:t>Образец заголовка</a:t>
            </a:r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6914A77-5833-4543-ADC1-7DAD02BE28D0}" type="datetimeFigureOut">
              <a:rPr lang="ru-RU" smtClean="0"/>
              <a:t>04.11.2024</a:t>
            </a:fld>
            <a:endParaRPr lang="ru-RU" dirty="0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6178890-DCAB-4AE6-AE60-6E3BB142AB23}" type="slidenum">
              <a:rPr lang="ru-RU" smtClean="0"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093399489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Объект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Объект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6914A77-5833-4543-ADC1-7DAD02BE28D0}" type="datetimeFigureOut">
              <a:rPr lang="ru-RU" smtClean="0"/>
              <a:t>04.11.2024</a:t>
            </a:fld>
            <a:endParaRPr lang="ru-RU" dirty="0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6178890-DCAB-4AE6-AE60-6E3BB142AB23}" type="slidenum">
              <a:rPr lang="ru-RU" smtClean="0"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200354399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4" name="Объект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6" name="Объект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7" name="Дата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6914A77-5833-4543-ADC1-7DAD02BE28D0}" type="datetimeFigureOut">
              <a:rPr lang="ru-RU" smtClean="0"/>
              <a:t>04.11.2024</a:t>
            </a:fld>
            <a:endParaRPr lang="ru-RU" dirty="0"/>
          </a:p>
        </p:txBody>
      </p:sp>
      <p:sp>
        <p:nvSpPr>
          <p:cNvPr id="8" name="Нижний колонтитул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9" name="Номер слайда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6178890-DCAB-4AE6-AE60-6E3BB142AB23}" type="slidenum">
              <a:rPr lang="ru-RU" smtClean="0"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177756322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Дата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6914A77-5833-4543-ADC1-7DAD02BE28D0}" type="datetimeFigureOut">
              <a:rPr lang="ru-RU" smtClean="0"/>
              <a:t>04.11.2024</a:t>
            </a:fld>
            <a:endParaRPr lang="ru-RU" dirty="0"/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6178890-DCAB-4AE6-AE60-6E3BB142AB23}" type="slidenum">
              <a:rPr lang="ru-RU" smtClean="0"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463354563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Дата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6914A77-5833-4543-ADC1-7DAD02BE28D0}" type="datetimeFigureOut">
              <a:rPr lang="ru-RU" smtClean="0"/>
              <a:t>04.11.2024</a:t>
            </a:fld>
            <a:endParaRPr lang="ru-RU" dirty="0"/>
          </a:p>
        </p:txBody>
      </p:sp>
      <p:sp>
        <p:nvSpPr>
          <p:cNvPr id="3" name="Нижний колонтитул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6178890-DCAB-4AE6-AE60-6E3BB142AB23}" type="slidenum">
              <a:rPr lang="ru-RU" smtClean="0"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308342732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ru-RU"/>
              <a:t>Образец заголовка</a:t>
            </a:r>
          </a:p>
        </p:txBody>
      </p:sp>
      <p:sp>
        <p:nvSpPr>
          <p:cNvPr id="3" name="Объект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6914A77-5833-4543-ADC1-7DAD02BE28D0}" type="datetimeFigureOut">
              <a:rPr lang="ru-RU" smtClean="0"/>
              <a:t>04.11.2024</a:t>
            </a:fld>
            <a:endParaRPr lang="ru-RU" dirty="0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6178890-DCAB-4AE6-AE60-6E3BB142AB23}" type="slidenum">
              <a:rPr lang="ru-RU" smtClean="0"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310561526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ru-RU"/>
              <a:t>Образец заголовка</a:t>
            </a:r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ru-RU" dirty="0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6914A77-5833-4543-ADC1-7DAD02BE28D0}" type="datetimeFigureOut">
              <a:rPr lang="ru-RU" smtClean="0"/>
              <a:t>04.11.2024</a:t>
            </a:fld>
            <a:endParaRPr lang="ru-RU" dirty="0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6178890-DCAB-4AE6-AE60-6E3BB142AB23}" type="slidenum">
              <a:rPr lang="ru-RU" smtClean="0"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533866663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914A77-5833-4543-ADC1-7DAD02BE28D0}" type="datetimeFigureOut">
              <a:rPr lang="ru-RU" smtClean="0"/>
              <a:t>04.11.2024</a:t>
            </a:fld>
            <a:endParaRPr lang="ru-RU" dirty="0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ru-RU" dirty="0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86178890-DCAB-4AE6-AE60-6E3BB142AB23}" type="slidenum">
              <a:rPr lang="ru-RU" smtClean="0"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19902705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ru-RU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6.pn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8.pn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9.pn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8.pn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0.pn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Рисунок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1772" y="722989"/>
            <a:ext cx="12203771" cy="6157167"/>
          </a:xfrm>
          <a:prstGeom prst="rect">
            <a:avLst/>
          </a:prstGeom>
        </p:spPr>
      </p:pic>
      <p:grpSp>
        <p:nvGrpSpPr>
          <p:cNvPr id="4" name="Группа 3"/>
          <p:cNvGrpSpPr/>
          <p:nvPr/>
        </p:nvGrpSpPr>
        <p:grpSpPr>
          <a:xfrm>
            <a:off x="11461411" y="76626"/>
            <a:ext cx="625999" cy="526433"/>
            <a:chOff x="9625856" y="4064"/>
            <a:chExt cx="625999" cy="526433"/>
          </a:xfrm>
        </p:grpSpPr>
        <p:sp>
          <p:nvSpPr>
            <p:cNvPr id="5" name="Oval 44"/>
            <p:cNvSpPr>
              <a:spLocks noChangeArrowheads="1"/>
            </p:cNvSpPr>
            <p:nvPr/>
          </p:nvSpPr>
          <p:spPr bwMode="auto">
            <a:xfrm>
              <a:off x="9625856" y="4064"/>
              <a:ext cx="625999" cy="52643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" name="Oval 45"/>
            <p:cNvSpPr>
              <a:spLocks noChangeArrowheads="1"/>
            </p:cNvSpPr>
            <p:nvPr/>
          </p:nvSpPr>
          <p:spPr bwMode="auto">
            <a:xfrm>
              <a:off x="9640446" y="10526"/>
              <a:ext cx="600673" cy="505200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" name="Oval 46"/>
            <p:cNvSpPr>
              <a:spLocks noChangeArrowheads="1"/>
            </p:cNvSpPr>
            <p:nvPr/>
          </p:nvSpPr>
          <p:spPr bwMode="auto">
            <a:xfrm>
              <a:off x="9715875" y="76994"/>
              <a:ext cx="454772" cy="38334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" name="Oval 47"/>
            <p:cNvSpPr>
              <a:spLocks noChangeArrowheads="1"/>
            </p:cNvSpPr>
            <p:nvPr/>
          </p:nvSpPr>
          <p:spPr bwMode="auto">
            <a:xfrm>
              <a:off x="9727987" y="87610"/>
              <a:ext cx="437704" cy="368803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9" name="Freeform 48"/>
            <p:cNvSpPr>
              <a:spLocks noEditPoints="1"/>
            </p:cNvSpPr>
            <p:nvPr/>
          </p:nvSpPr>
          <p:spPr bwMode="auto">
            <a:xfrm>
              <a:off x="9765151" y="25297"/>
              <a:ext cx="362001" cy="84931"/>
            </a:xfrm>
            <a:custGeom>
              <a:avLst/>
              <a:gdLst>
                <a:gd name="T0" fmla="*/ 2147483647 w 115"/>
                <a:gd name="T1" fmla="*/ 2147483647 h 32"/>
                <a:gd name="T2" fmla="*/ 2147483647 w 115"/>
                <a:gd name="T3" fmla="*/ 2147483647 h 32"/>
                <a:gd name="T4" fmla="*/ 2147483647 w 115"/>
                <a:gd name="T5" fmla="*/ 2147483647 h 32"/>
                <a:gd name="T6" fmla="*/ 2147483647 w 115"/>
                <a:gd name="T7" fmla="*/ 2147483647 h 32"/>
                <a:gd name="T8" fmla="*/ 2147483647 w 115"/>
                <a:gd name="T9" fmla="*/ 2147483647 h 32"/>
                <a:gd name="T10" fmla="*/ 2147483647 w 115"/>
                <a:gd name="T11" fmla="*/ 2147483647 h 32"/>
                <a:gd name="T12" fmla="*/ 2147483647 w 115"/>
                <a:gd name="T13" fmla="*/ 2147483647 h 32"/>
                <a:gd name="T14" fmla="*/ 2147483647 w 115"/>
                <a:gd name="T15" fmla="*/ 2147483647 h 32"/>
                <a:gd name="T16" fmla="*/ 2147483647 w 115"/>
                <a:gd name="T17" fmla="*/ 2147483647 h 32"/>
                <a:gd name="T18" fmla="*/ 2147483647 w 115"/>
                <a:gd name="T19" fmla="*/ 2147483647 h 32"/>
                <a:gd name="T20" fmla="*/ 2147483647 w 115"/>
                <a:gd name="T21" fmla="*/ 2147483647 h 32"/>
                <a:gd name="T22" fmla="*/ 2147483647 w 115"/>
                <a:gd name="T23" fmla="*/ 2147483647 h 32"/>
                <a:gd name="T24" fmla="*/ 2147483647 w 115"/>
                <a:gd name="T25" fmla="*/ 2147483647 h 32"/>
                <a:gd name="T26" fmla="*/ 2147483647 w 115"/>
                <a:gd name="T27" fmla="*/ 2147483647 h 32"/>
                <a:gd name="T28" fmla="*/ 2147483647 w 115"/>
                <a:gd name="T29" fmla="*/ 2147483647 h 32"/>
                <a:gd name="T30" fmla="*/ 2147483647 w 115"/>
                <a:gd name="T31" fmla="*/ 2147483647 h 32"/>
                <a:gd name="T32" fmla="*/ 2147483647 w 115"/>
                <a:gd name="T33" fmla="*/ 2147483647 h 32"/>
                <a:gd name="T34" fmla="*/ 2147483647 w 115"/>
                <a:gd name="T35" fmla="*/ 2147483647 h 32"/>
                <a:gd name="T36" fmla="*/ 2147483647 w 115"/>
                <a:gd name="T37" fmla="*/ 2147483647 h 32"/>
                <a:gd name="T38" fmla="*/ 2147483647 w 115"/>
                <a:gd name="T39" fmla="*/ 2147483647 h 32"/>
                <a:gd name="T40" fmla="*/ 2147483647 w 115"/>
                <a:gd name="T41" fmla="*/ 2147483647 h 32"/>
                <a:gd name="T42" fmla="*/ 2147483647 w 115"/>
                <a:gd name="T43" fmla="*/ 0 h 32"/>
                <a:gd name="T44" fmla="*/ 2147483647 w 115"/>
                <a:gd name="T45" fmla="*/ 2147483647 h 32"/>
                <a:gd name="T46" fmla="*/ 2147483647 w 115"/>
                <a:gd name="T47" fmla="*/ 2147483647 h 32"/>
                <a:gd name="T48" fmla="*/ 2147483647 w 115"/>
                <a:gd name="T49" fmla="*/ 2147483647 h 32"/>
                <a:gd name="T50" fmla="*/ 2147483647 w 115"/>
                <a:gd name="T51" fmla="*/ 0 h 32"/>
                <a:gd name="T52" fmla="*/ 2147483647 w 115"/>
                <a:gd name="T53" fmla="*/ 2147483647 h 32"/>
                <a:gd name="T54" fmla="*/ 2147483647 w 115"/>
                <a:gd name="T55" fmla="*/ 2147483647 h 32"/>
                <a:gd name="T56" fmla="*/ 2147483647 w 115"/>
                <a:gd name="T57" fmla="*/ 2147483647 h 32"/>
                <a:gd name="T58" fmla="*/ 2147483647 w 115"/>
                <a:gd name="T59" fmla="*/ 2147483647 h 32"/>
                <a:gd name="T60" fmla="*/ 2147483647 w 115"/>
                <a:gd name="T61" fmla="*/ 2147483647 h 32"/>
                <a:gd name="T62" fmla="*/ 2147483647 w 115"/>
                <a:gd name="T63" fmla="*/ 2147483647 h 32"/>
                <a:gd name="T64" fmla="*/ 2147483647 w 115"/>
                <a:gd name="T65" fmla="*/ 2147483647 h 32"/>
                <a:gd name="T66" fmla="*/ 2147483647 w 115"/>
                <a:gd name="T67" fmla="*/ 2147483647 h 32"/>
                <a:gd name="T68" fmla="*/ 2147483647 w 115"/>
                <a:gd name="T69" fmla="*/ 2147483647 h 32"/>
                <a:gd name="T70" fmla="*/ 2147483647 w 115"/>
                <a:gd name="T71" fmla="*/ 2147483647 h 32"/>
                <a:gd name="T72" fmla="*/ 2147483647 w 115"/>
                <a:gd name="T73" fmla="*/ 2147483647 h 32"/>
                <a:gd name="T74" fmla="*/ 2147483647 w 115"/>
                <a:gd name="T75" fmla="*/ 2147483647 h 32"/>
                <a:gd name="T76" fmla="*/ 2147483647 w 115"/>
                <a:gd name="T77" fmla="*/ 2147483647 h 32"/>
                <a:gd name="T78" fmla="*/ 2147483647 w 115"/>
                <a:gd name="T79" fmla="*/ 2147483647 h 32"/>
                <a:gd name="T80" fmla="*/ 2147483647 w 115"/>
                <a:gd name="T81" fmla="*/ 2147483647 h 32"/>
                <a:gd name="T82" fmla="*/ 2147483647 w 115"/>
                <a:gd name="T83" fmla="*/ 2147483647 h 32"/>
                <a:gd name="T84" fmla="*/ 2147483647 w 115"/>
                <a:gd name="T85" fmla="*/ 2147483647 h 32"/>
                <a:gd name="T86" fmla="*/ 2147483647 w 115"/>
                <a:gd name="T87" fmla="*/ 2147483647 h 32"/>
                <a:gd name="T88" fmla="*/ 2147483647 w 115"/>
                <a:gd name="T89" fmla="*/ 2147483647 h 32"/>
                <a:gd name="T90" fmla="*/ 2147483647 w 115"/>
                <a:gd name="T91" fmla="*/ 2147483647 h 32"/>
                <a:gd name="T92" fmla="*/ 2147483647 w 115"/>
                <a:gd name="T93" fmla="*/ 2147483647 h 32"/>
                <a:gd name="T94" fmla="*/ 2147483647 w 115"/>
                <a:gd name="T95" fmla="*/ 2147483647 h 32"/>
                <a:gd name="T96" fmla="*/ 2147483647 w 115"/>
                <a:gd name="T97" fmla="*/ 2147483647 h 32"/>
                <a:gd name="T98" fmla="*/ 2147483647 w 115"/>
                <a:gd name="T99" fmla="*/ 2147483647 h 32"/>
                <a:gd name="T100" fmla="*/ 2147483647 w 115"/>
                <a:gd name="T101" fmla="*/ 2147483647 h 32"/>
                <a:gd name="T102" fmla="*/ 2147483647 w 115"/>
                <a:gd name="T103" fmla="*/ 2147483647 h 32"/>
                <a:gd name="T104" fmla="*/ 2147483647 w 115"/>
                <a:gd name="T105" fmla="*/ 2147483647 h 3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15"/>
                <a:gd name="T160" fmla="*/ 0 h 32"/>
                <a:gd name="T161" fmla="*/ 115 w 115"/>
                <a:gd name="T162" fmla="*/ 32 h 3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15" h="32">
                  <a:moveTo>
                    <a:pt x="6" y="29"/>
                  </a:moveTo>
                  <a:lnTo>
                    <a:pt x="7" y="29"/>
                  </a:lnTo>
                  <a:cubicBezTo>
                    <a:pt x="7" y="29"/>
                    <a:pt x="7" y="29"/>
                    <a:pt x="8" y="28"/>
                  </a:cubicBezTo>
                  <a:cubicBezTo>
                    <a:pt x="8" y="28"/>
                    <a:pt x="8" y="28"/>
                    <a:pt x="7" y="28"/>
                  </a:cubicBezTo>
                  <a:lnTo>
                    <a:pt x="4" y="22"/>
                  </a:lnTo>
                  <a:cubicBezTo>
                    <a:pt x="4" y="22"/>
                    <a:pt x="3" y="22"/>
                    <a:pt x="3" y="22"/>
                  </a:cubicBezTo>
                  <a:cubicBezTo>
                    <a:pt x="3" y="22"/>
                    <a:pt x="3" y="22"/>
                    <a:pt x="2" y="22"/>
                  </a:cubicBezTo>
                  <a:lnTo>
                    <a:pt x="0" y="20"/>
                  </a:lnTo>
                  <a:lnTo>
                    <a:pt x="8" y="15"/>
                  </a:lnTo>
                  <a:lnTo>
                    <a:pt x="9" y="18"/>
                  </a:lnTo>
                  <a:cubicBezTo>
                    <a:pt x="9" y="18"/>
                    <a:pt x="8" y="18"/>
                    <a:pt x="8" y="18"/>
                  </a:cubicBezTo>
                  <a:cubicBezTo>
                    <a:pt x="8" y="18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lnTo>
                    <a:pt x="9" y="20"/>
                  </a:lnTo>
                  <a:lnTo>
                    <a:pt x="13" y="18"/>
                  </a:lnTo>
                  <a:lnTo>
                    <a:pt x="12" y="17"/>
                  </a:lnTo>
                  <a:cubicBezTo>
                    <a:pt x="12" y="17"/>
                    <a:pt x="12" y="16"/>
                    <a:pt x="12" y="16"/>
                  </a:cubicBezTo>
                  <a:cubicBezTo>
                    <a:pt x="11" y="16"/>
                    <a:pt x="11" y="16"/>
                    <a:pt x="11" y="17"/>
                  </a:cubicBezTo>
                  <a:lnTo>
                    <a:pt x="9" y="14"/>
                  </a:lnTo>
                  <a:lnTo>
                    <a:pt x="16" y="10"/>
                  </a:lnTo>
                  <a:lnTo>
                    <a:pt x="18" y="12"/>
                  </a:lnTo>
                  <a:lnTo>
                    <a:pt x="17" y="13"/>
                  </a:ln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7" y="14"/>
                    <a:pt x="17" y="14"/>
                  </a:cubicBezTo>
                  <a:lnTo>
                    <a:pt x="20" y="20"/>
                  </a:lnTo>
                  <a:lnTo>
                    <a:pt x="21" y="20"/>
                  </a:ln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2" y="20"/>
                  </a:cubicBezTo>
                  <a:lnTo>
                    <a:pt x="22" y="19"/>
                  </a:lnTo>
                  <a:lnTo>
                    <a:pt x="24" y="22"/>
                  </a:lnTo>
                  <a:lnTo>
                    <a:pt x="17" y="26"/>
                  </a:lnTo>
                  <a:lnTo>
                    <a:pt x="15" y="24"/>
                  </a:lnTo>
                  <a:cubicBezTo>
                    <a:pt x="16" y="24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lnTo>
                    <a:pt x="14" y="21"/>
                  </a:lnTo>
                  <a:lnTo>
                    <a:pt x="11" y="23"/>
                  </a:lnTo>
                  <a:lnTo>
                    <a:pt x="12" y="25"/>
                  </a:lnTo>
                  <a:cubicBezTo>
                    <a:pt x="12" y="25"/>
                    <a:pt x="12" y="25"/>
                    <a:pt x="13" y="25"/>
                  </a:cubicBezTo>
                  <a:cubicBezTo>
                    <a:pt x="13" y="25"/>
                    <a:pt x="13" y="25"/>
                    <a:pt x="13" y="25"/>
                  </a:cubicBezTo>
                  <a:lnTo>
                    <a:pt x="14" y="25"/>
                  </a:lnTo>
                  <a:lnTo>
                    <a:pt x="15" y="27"/>
                  </a:lnTo>
                  <a:lnTo>
                    <a:pt x="8" y="32"/>
                  </a:lnTo>
                  <a:lnTo>
                    <a:pt x="6" y="29"/>
                  </a:lnTo>
                  <a:close/>
                  <a:moveTo>
                    <a:pt x="33" y="3"/>
                  </a:moveTo>
                  <a:lnTo>
                    <a:pt x="34" y="6"/>
                  </a:lnTo>
                  <a:lnTo>
                    <a:pt x="33" y="6"/>
                  </a:lnTo>
                  <a:cubicBezTo>
                    <a:pt x="33" y="6"/>
                    <a:pt x="33" y="6"/>
                    <a:pt x="33" y="6"/>
                  </a:cubicBezTo>
                  <a:cubicBezTo>
                    <a:pt x="33" y="7"/>
                    <a:pt x="33" y="7"/>
                    <a:pt x="33" y="7"/>
                  </a:cubicBezTo>
                  <a:lnTo>
                    <a:pt x="35" y="14"/>
                  </a:lnTo>
                  <a:lnTo>
                    <a:pt x="38" y="13"/>
                  </a:lnTo>
                  <a:lnTo>
                    <a:pt x="37" y="6"/>
                  </a:lnTo>
                  <a:cubicBezTo>
                    <a:pt x="37" y="6"/>
                    <a:pt x="36" y="6"/>
                    <a:pt x="36" y="6"/>
                  </a:cubicBezTo>
                  <a:cubicBezTo>
                    <a:pt x="36" y="5"/>
                    <a:pt x="36" y="5"/>
                    <a:pt x="36" y="6"/>
                  </a:cubicBezTo>
                  <a:lnTo>
                    <a:pt x="35" y="6"/>
                  </a:lnTo>
                  <a:lnTo>
                    <a:pt x="35" y="3"/>
                  </a:lnTo>
                  <a:lnTo>
                    <a:pt x="43" y="1"/>
                  </a:lnTo>
                  <a:lnTo>
                    <a:pt x="44" y="3"/>
                  </a:lnTo>
                  <a:lnTo>
                    <a:pt x="43" y="4"/>
                  </a:lnTo>
                  <a:cubicBezTo>
                    <a:pt x="42" y="4"/>
                    <a:pt x="42" y="4"/>
                    <a:pt x="42" y="4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lnTo>
                    <a:pt x="44" y="10"/>
                  </a:lnTo>
                  <a:cubicBezTo>
                    <a:pt x="44" y="10"/>
                    <a:pt x="44" y="10"/>
                    <a:pt x="44" y="10"/>
                  </a:cubicBezTo>
                  <a:cubicBezTo>
                    <a:pt x="44" y="10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5" y="11"/>
                  </a:cubicBezTo>
                  <a:lnTo>
                    <a:pt x="46" y="11"/>
                  </a:lnTo>
                  <a:lnTo>
                    <a:pt x="48" y="17"/>
                  </a:lnTo>
                  <a:lnTo>
                    <a:pt x="45" y="18"/>
                  </a:lnTo>
                  <a:lnTo>
                    <a:pt x="44" y="17"/>
                  </a:ln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5"/>
                    <a:pt x="44" y="15"/>
                  </a:cubicBezTo>
                  <a:cubicBezTo>
                    <a:pt x="43" y="15"/>
                    <a:pt x="43" y="15"/>
                    <a:pt x="42" y="15"/>
                  </a:cubicBezTo>
                  <a:lnTo>
                    <a:pt x="28" y="19"/>
                  </a:lnTo>
                  <a:lnTo>
                    <a:pt x="27" y="16"/>
                  </a:lnTo>
                  <a:lnTo>
                    <a:pt x="28" y="16"/>
                  </a:lnTo>
                  <a:cubicBezTo>
                    <a:pt x="29" y="16"/>
                    <a:pt x="29" y="16"/>
                    <a:pt x="29" y="16"/>
                  </a:cubicBezTo>
                  <a:cubicBezTo>
                    <a:pt x="29" y="16"/>
                    <a:pt x="29" y="16"/>
                    <a:pt x="29" y="15"/>
                  </a:cubicBezTo>
                  <a:lnTo>
                    <a:pt x="27" y="9"/>
                  </a:ln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6" y="8"/>
                    <a:pt x="26" y="8"/>
                  </a:cubicBezTo>
                  <a:lnTo>
                    <a:pt x="25" y="8"/>
                  </a:lnTo>
                  <a:lnTo>
                    <a:pt x="25" y="6"/>
                  </a:lnTo>
                  <a:lnTo>
                    <a:pt x="33" y="3"/>
                  </a:lnTo>
                  <a:close/>
                  <a:moveTo>
                    <a:pt x="61" y="0"/>
                  </a:moveTo>
                  <a:lnTo>
                    <a:pt x="61" y="3"/>
                  </a:lnTo>
                  <a:cubicBezTo>
                    <a:pt x="61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4"/>
                  </a:cubicBezTo>
                  <a:lnTo>
                    <a:pt x="62" y="6"/>
                  </a:lnTo>
                  <a:lnTo>
                    <a:pt x="63" y="4"/>
                  </a:ln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3" y="3"/>
                  </a:cubicBezTo>
                  <a:cubicBezTo>
                    <a:pt x="63" y="3"/>
                    <a:pt x="63" y="3"/>
                    <a:pt x="63" y="3"/>
                  </a:cubicBezTo>
                  <a:lnTo>
                    <a:pt x="63" y="0"/>
                  </a:lnTo>
                  <a:lnTo>
                    <a:pt x="70" y="0"/>
                  </a:lnTo>
                  <a:lnTo>
                    <a:pt x="70" y="3"/>
                  </a:lnTo>
                  <a:lnTo>
                    <a:pt x="69" y="3"/>
                  </a:lnTo>
                  <a:cubicBezTo>
                    <a:pt x="69" y="3"/>
                    <a:pt x="68" y="3"/>
                    <a:pt x="68" y="3"/>
                  </a:cubicBezTo>
                  <a:cubicBezTo>
                    <a:pt x="68" y="3"/>
                    <a:pt x="68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lnTo>
                    <a:pt x="65" y="8"/>
                  </a:lnTo>
                  <a:cubicBezTo>
                    <a:pt x="65" y="9"/>
                    <a:pt x="64" y="11"/>
                    <a:pt x="64" y="11"/>
                  </a:cubicBezTo>
                  <a:cubicBezTo>
                    <a:pt x="63" y="12"/>
                    <a:pt x="62" y="13"/>
                    <a:pt x="62" y="13"/>
                  </a:cubicBezTo>
                  <a:cubicBezTo>
                    <a:pt x="61" y="14"/>
                    <a:pt x="61" y="14"/>
                    <a:pt x="60" y="14"/>
                  </a:cubicBezTo>
                  <a:cubicBezTo>
                    <a:pt x="59" y="14"/>
                    <a:pt x="58" y="14"/>
                    <a:pt x="58" y="14"/>
                  </a:cubicBezTo>
                  <a:cubicBezTo>
                    <a:pt x="57" y="14"/>
                    <a:pt x="57" y="14"/>
                    <a:pt x="56" y="14"/>
                  </a:cubicBezTo>
                  <a:cubicBezTo>
                    <a:pt x="56" y="14"/>
                    <a:pt x="55" y="14"/>
                    <a:pt x="54" y="14"/>
                  </a:cubicBezTo>
                  <a:lnTo>
                    <a:pt x="54" y="10"/>
                  </a:lnTo>
                  <a:cubicBezTo>
                    <a:pt x="55" y="10"/>
                    <a:pt x="55" y="10"/>
                    <a:pt x="56" y="10"/>
                  </a:cubicBezTo>
                  <a:cubicBezTo>
                    <a:pt x="56" y="10"/>
                    <a:pt x="57" y="10"/>
                    <a:pt x="57" y="10"/>
                  </a:cubicBezTo>
                  <a:cubicBezTo>
                    <a:pt x="57" y="10"/>
                    <a:pt x="57" y="10"/>
                    <a:pt x="58" y="10"/>
                  </a:cubicBezTo>
                  <a:cubicBezTo>
                    <a:pt x="58" y="10"/>
                    <a:pt x="58" y="10"/>
                    <a:pt x="58" y="10"/>
                  </a:cubicBezTo>
                  <a:lnTo>
                    <a:pt x="54" y="4"/>
                  </a:lnTo>
                  <a:cubicBezTo>
                    <a:pt x="54" y="4"/>
                    <a:pt x="54" y="3"/>
                    <a:pt x="54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3"/>
                    <a:pt x="53" y="3"/>
                    <a:pt x="53" y="2"/>
                  </a:cubicBezTo>
                  <a:cubicBezTo>
                    <a:pt x="52" y="2"/>
                    <a:pt x="52" y="2"/>
                    <a:pt x="52" y="2"/>
                  </a:cubicBezTo>
                  <a:lnTo>
                    <a:pt x="51" y="2"/>
                  </a:lnTo>
                  <a:lnTo>
                    <a:pt x="52" y="0"/>
                  </a:lnTo>
                  <a:lnTo>
                    <a:pt x="61" y="0"/>
                  </a:lnTo>
                  <a:close/>
                  <a:moveTo>
                    <a:pt x="86" y="7"/>
                  </a:moveTo>
                  <a:lnTo>
                    <a:pt x="85" y="7"/>
                  </a:lnTo>
                  <a:cubicBezTo>
                    <a:pt x="85" y="7"/>
                    <a:pt x="85" y="7"/>
                    <a:pt x="84" y="7"/>
                  </a:cubicBezTo>
                  <a:cubicBezTo>
                    <a:pt x="84" y="7"/>
                    <a:pt x="84" y="7"/>
                    <a:pt x="84" y="7"/>
                  </a:cubicBezTo>
                  <a:lnTo>
                    <a:pt x="84" y="9"/>
                  </a:ln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5" y="9"/>
                    <a:pt x="85" y="9"/>
                  </a:cubicBezTo>
                  <a:cubicBezTo>
                    <a:pt x="85" y="9"/>
                    <a:pt x="85" y="9"/>
                    <a:pt x="85" y="8"/>
                  </a:cubicBezTo>
                  <a:cubicBezTo>
                    <a:pt x="86" y="8"/>
                    <a:pt x="86" y="8"/>
                    <a:pt x="86" y="8"/>
                  </a:cubicBezTo>
                  <a:cubicBezTo>
                    <a:pt x="86" y="8"/>
                    <a:pt x="86" y="8"/>
                    <a:pt x="86" y="7"/>
                  </a:cubicBezTo>
                  <a:cubicBezTo>
                    <a:pt x="87" y="7"/>
                    <a:pt x="87" y="7"/>
                    <a:pt x="87" y="7"/>
                  </a:cubicBezTo>
                  <a:cubicBezTo>
                    <a:pt x="87" y="7"/>
                    <a:pt x="87" y="7"/>
                    <a:pt x="87" y="6"/>
                  </a:cubicBezTo>
                  <a:cubicBezTo>
                    <a:pt x="88" y="6"/>
                    <a:pt x="88" y="6"/>
                    <a:pt x="89" y="5"/>
                  </a:cubicBezTo>
                  <a:cubicBezTo>
                    <a:pt x="90" y="5"/>
                    <a:pt x="91" y="5"/>
                    <a:pt x="92" y="6"/>
                  </a:cubicBezTo>
                  <a:cubicBezTo>
                    <a:pt x="92" y="6"/>
                    <a:pt x="92" y="6"/>
                    <a:pt x="93" y="6"/>
                  </a:cubicBezTo>
                  <a:cubicBezTo>
                    <a:pt x="93" y="6"/>
                    <a:pt x="93" y="6"/>
                    <a:pt x="93" y="6"/>
                  </a:cubicBezTo>
                  <a:cubicBezTo>
                    <a:pt x="94" y="6"/>
                    <a:pt x="94" y="6"/>
                    <a:pt x="94" y="6"/>
                  </a:cubicBezTo>
                  <a:cubicBezTo>
                    <a:pt x="94" y="6"/>
                    <a:pt x="94" y="7"/>
                    <a:pt x="94" y="7"/>
                  </a:cubicBezTo>
                  <a:lnTo>
                    <a:pt x="93" y="10"/>
                  </a:ln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2" y="10"/>
                    <a:pt x="92" y="10"/>
                  </a:cubicBezTo>
                  <a:cubicBezTo>
                    <a:pt x="92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1"/>
                  </a:cubicBezTo>
                  <a:cubicBezTo>
                    <a:pt x="90" y="11"/>
                    <a:pt x="90" y="11"/>
                    <a:pt x="89" y="11"/>
                  </a:cubicBezTo>
                  <a:cubicBezTo>
                    <a:pt x="89" y="11"/>
                    <a:pt x="88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8" y="12"/>
                    <a:pt x="89" y="12"/>
                    <a:pt x="89" y="13"/>
                  </a:cubicBezTo>
                  <a:cubicBezTo>
                    <a:pt x="90" y="13"/>
                    <a:pt x="90" y="14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6"/>
                  </a:cubicBezTo>
                  <a:cubicBezTo>
                    <a:pt x="90" y="16"/>
                    <a:pt x="90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2" y="16"/>
                  </a:cubicBezTo>
                  <a:lnTo>
                    <a:pt x="90" y="20"/>
                  </a:lnTo>
                  <a:cubicBezTo>
                    <a:pt x="90" y="20"/>
                    <a:pt x="90" y="20"/>
                    <a:pt x="90" y="20"/>
                  </a:cubicBezTo>
                  <a:cubicBezTo>
                    <a:pt x="89" y="20"/>
                    <a:pt x="89" y="20"/>
                    <a:pt x="89" y="20"/>
                  </a:cubicBezTo>
                  <a:cubicBezTo>
                    <a:pt x="89" y="20"/>
                    <a:pt x="89" y="20"/>
                    <a:pt x="88" y="20"/>
                  </a:cubicBezTo>
                  <a:cubicBezTo>
                    <a:pt x="88" y="20"/>
                    <a:pt x="88" y="20"/>
                    <a:pt x="88" y="20"/>
                  </a:cubicBezTo>
                  <a:cubicBezTo>
                    <a:pt x="87" y="19"/>
                    <a:pt x="86" y="19"/>
                    <a:pt x="85" y="18"/>
                  </a:cubicBezTo>
                  <a:cubicBezTo>
                    <a:pt x="85" y="18"/>
                    <a:pt x="84" y="17"/>
                    <a:pt x="84" y="15"/>
                  </a:cubicBezTo>
                  <a:cubicBezTo>
                    <a:pt x="84" y="15"/>
                    <a:pt x="84" y="15"/>
                    <a:pt x="84" y="15"/>
                  </a:cubicBezTo>
                  <a:cubicBezTo>
                    <a:pt x="84" y="14"/>
                    <a:pt x="84" y="14"/>
                    <a:pt x="84" y="14"/>
                  </a:cubicBezTo>
                  <a:cubicBezTo>
                    <a:pt x="84" y="14"/>
                    <a:pt x="84" y="14"/>
                    <a:pt x="84" y="13"/>
                  </a:cubicBezTo>
                  <a:cubicBezTo>
                    <a:pt x="84" y="13"/>
                    <a:pt x="84" y="13"/>
                    <a:pt x="84" y="13"/>
                  </a:cubicBezTo>
                  <a:cubicBezTo>
                    <a:pt x="84" y="13"/>
                    <a:pt x="84" y="12"/>
                    <a:pt x="84" y="12"/>
                  </a:cubicBezTo>
                  <a:cubicBezTo>
                    <a:pt x="83" y="12"/>
                    <a:pt x="83" y="12"/>
                    <a:pt x="83" y="12"/>
                  </a:cubicBezTo>
                  <a:lnTo>
                    <a:pt x="82" y="14"/>
                  </a:lnTo>
                  <a:cubicBezTo>
                    <a:pt x="82" y="14"/>
                    <a:pt x="82" y="14"/>
                    <a:pt x="82" y="14"/>
                  </a:cubicBezTo>
                  <a:cubicBezTo>
                    <a:pt x="82" y="14"/>
                    <a:pt x="82" y="15"/>
                    <a:pt x="83" y="15"/>
                  </a:cubicBezTo>
                  <a:lnTo>
                    <a:pt x="82" y="18"/>
                  </a:lnTo>
                  <a:lnTo>
                    <a:pt x="74" y="15"/>
                  </a:lnTo>
                  <a:lnTo>
                    <a:pt x="75" y="12"/>
                  </a:lnTo>
                  <a:cubicBezTo>
                    <a:pt x="76" y="12"/>
                    <a:pt x="76" y="12"/>
                    <a:pt x="76" y="12"/>
                  </a:cubicBezTo>
                  <a:cubicBezTo>
                    <a:pt x="76" y="12"/>
                    <a:pt x="76" y="12"/>
                    <a:pt x="77" y="12"/>
                  </a:cubicBezTo>
                  <a:lnTo>
                    <a:pt x="79" y="5"/>
                  </a:lnTo>
                  <a:cubicBezTo>
                    <a:pt x="79" y="5"/>
                    <a:pt x="79" y="5"/>
                    <a:pt x="79" y="5"/>
                  </a:cubicBezTo>
                  <a:cubicBezTo>
                    <a:pt x="79" y="5"/>
                    <a:pt x="78" y="4"/>
                    <a:pt x="78" y="4"/>
                  </a:cubicBezTo>
                  <a:lnTo>
                    <a:pt x="77" y="4"/>
                  </a:lnTo>
                  <a:lnTo>
                    <a:pt x="78" y="1"/>
                  </a:lnTo>
                  <a:lnTo>
                    <a:pt x="87" y="4"/>
                  </a:lnTo>
                  <a:lnTo>
                    <a:pt x="86" y="7"/>
                  </a:lnTo>
                  <a:close/>
                  <a:moveTo>
                    <a:pt x="112" y="28"/>
                  </a:moveTo>
                  <a:cubicBezTo>
                    <a:pt x="111" y="29"/>
                    <a:pt x="110" y="30"/>
                    <a:pt x="108" y="30"/>
                  </a:cubicBezTo>
                  <a:cubicBezTo>
                    <a:pt x="106" y="30"/>
                    <a:pt x="104" y="29"/>
                    <a:pt x="102" y="28"/>
                  </a:cubicBezTo>
                  <a:cubicBezTo>
                    <a:pt x="101" y="27"/>
                    <a:pt x="101" y="27"/>
                    <a:pt x="101" y="27"/>
                  </a:cubicBezTo>
                  <a:cubicBezTo>
                    <a:pt x="100" y="27"/>
                    <a:pt x="100" y="26"/>
                    <a:pt x="100" y="26"/>
                  </a:cubicBezTo>
                  <a:cubicBezTo>
                    <a:pt x="99" y="25"/>
                    <a:pt x="99" y="25"/>
                    <a:pt x="98" y="24"/>
                  </a:cubicBezTo>
                  <a:cubicBezTo>
                    <a:pt x="98" y="23"/>
                    <a:pt x="97" y="22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0"/>
                    <a:pt x="97" y="20"/>
                    <a:pt x="97" y="19"/>
                  </a:cubicBezTo>
                  <a:cubicBezTo>
                    <a:pt x="98" y="18"/>
                    <a:pt x="98" y="17"/>
                    <a:pt x="99" y="16"/>
                  </a:cubicBezTo>
                  <a:cubicBezTo>
                    <a:pt x="99" y="16"/>
                    <a:pt x="99" y="15"/>
                    <a:pt x="100" y="15"/>
                  </a:cubicBezTo>
                  <a:cubicBezTo>
                    <a:pt x="101" y="14"/>
                    <a:pt x="101" y="14"/>
                    <a:pt x="101" y="14"/>
                  </a:cubicBezTo>
                  <a:cubicBezTo>
                    <a:pt x="102" y="14"/>
                    <a:pt x="102" y="14"/>
                    <a:pt x="102" y="14"/>
                  </a:cubicBezTo>
                  <a:cubicBezTo>
                    <a:pt x="103" y="14"/>
                    <a:pt x="103" y="14"/>
                    <a:pt x="103" y="14"/>
                  </a:cubicBezTo>
                  <a:cubicBezTo>
                    <a:pt x="104" y="13"/>
                    <a:pt x="105" y="13"/>
                    <a:pt x="105" y="14"/>
                  </a:cubicBezTo>
                  <a:cubicBezTo>
                    <a:pt x="106" y="14"/>
                    <a:pt x="107" y="14"/>
                    <a:pt x="108" y="14"/>
                  </a:cubicBezTo>
                  <a:cubicBezTo>
                    <a:pt x="108" y="14"/>
                    <a:pt x="109" y="15"/>
                    <a:pt x="109" y="15"/>
                  </a:cubicBezTo>
                  <a:cubicBezTo>
                    <a:pt x="109" y="15"/>
                    <a:pt x="110" y="15"/>
                    <a:pt x="110" y="15"/>
                  </a:cubicBezTo>
                  <a:cubicBezTo>
                    <a:pt x="112" y="17"/>
                    <a:pt x="113" y="18"/>
                    <a:pt x="114" y="20"/>
                  </a:cubicBezTo>
                  <a:cubicBezTo>
                    <a:pt x="115" y="22"/>
                    <a:pt x="115" y="24"/>
                    <a:pt x="114" y="25"/>
                  </a:cubicBezTo>
                  <a:lnTo>
                    <a:pt x="109" y="21"/>
                  </a:lnTo>
                  <a:cubicBezTo>
                    <a:pt x="109" y="21"/>
                    <a:pt x="109" y="20"/>
                    <a:pt x="109" y="20"/>
                  </a:cubicBezTo>
                  <a:cubicBezTo>
                    <a:pt x="109" y="19"/>
                    <a:pt x="109" y="19"/>
                    <a:pt x="109" y="19"/>
                  </a:cubicBezTo>
                  <a:cubicBezTo>
                    <a:pt x="109" y="19"/>
                    <a:pt x="109" y="19"/>
                    <a:pt x="109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7" y="18"/>
                    <a:pt x="107" y="18"/>
                    <a:pt x="107" y="18"/>
                  </a:cubicBezTo>
                  <a:cubicBezTo>
                    <a:pt x="106" y="18"/>
                    <a:pt x="105" y="19"/>
                    <a:pt x="105" y="20"/>
                  </a:cubicBezTo>
                  <a:lnTo>
                    <a:pt x="104" y="21"/>
                  </a:lnTo>
                  <a:cubicBezTo>
                    <a:pt x="103" y="22"/>
                    <a:pt x="103" y="22"/>
                    <a:pt x="103" y="23"/>
                  </a:cubicBezTo>
                  <a:cubicBezTo>
                    <a:pt x="103" y="24"/>
                    <a:pt x="103" y="24"/>
                    <a:pt x="104" y="25"/>
                  </a:cubicBezTo>
                  <a:cubicBezTo>
                    <a:pt x="104" y="25"/>
                    <a:pt x="105" y="25"/>
                    <a:pt x="105" y="25"/>
                  </a:cubicBezTo>
                  <a:cubicBezTo>
                    <a:pt x="106" y="25"/>
                    <a:pt x="106" y="25"/>
                    <a:pt x="107" y="24"/>
                  </a:cubicBezTo>
                  <a:lnTo>
                    <a:pt x="112" y="2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101780" tIns="50892" rIns="101780" bIns="50892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pic>
          <p:nvPicPr>
            <p:cNvPr id="10" name="Picture 49" descr="original_metal_w"/>
            <p:cNvPicPr>
              <a:picLocks noChangeAspect="1" noChangeArrowheads="1" noCrop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750010" y="193774"/>
              <a:ext cx="374664" cy="2617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" name="AutoShape 50"/>
            <p:cNvSpPr>
              <a:spLocks noChangeArrowheads="1"/>
            </p:cNvSpPr>
            <p:nvPr/>
          </p:nvSpPr>
          <p:spPr bwMode="auto">
            <a:xfrm>
              <a:off x="9677610" y="119459"/>
              <a:ext cx="523868" cy="40849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w 21600"/>
                <a:gd name="T9" fmla="*/ 0 h 21600"/>
                <a:gd name="T10" fmla="*/ 0 w 21600"/>
                <a:gd name="T11" fmla="*/ 0 h 21600"/>
                <a:gd name="T12" fmla="*/ 0 w 21600"/>
                <a:gd name="T13" fmla="*/ 0 h 21600"/>
                <a:gd name="T14" fmla="*/ 0 w 21600"/>
                <a:gd name="T15" fmla="*/ 0 h 2160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3163 w 21600"/>
                <a:gd name="T25" fmla="*/ 3161 h 21600"/>
                <a:gd name="T26" fmla="*/ 18437 w 21600"/>
                <a:gd name="T27" fmla="*/ 18439 h 2160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1600" h="21600">
                  <a:moveTo>
                    <a:pt x="0" y="10800"/>
                  </a:moveTo>
                  <a:cubicBezTo>
                    <a:pt x="0" y="4835"/>
                    <a:pt x="4835" y="0"/>
                    <a:pt x="10800" y="0"/>
                  </a:cubicBezTo>
                  <a:cubicBezTo>
                    <a:pt x="16765" y="0"/>
                    <a:pt x="21600" y="4835"/>
                    <a:pt x="21600" y="10800"/>
                  </a:cubicBez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lose/>
                  <a:moveTo>
                    <a:pt x="5400" y="10800"/>
                  </a:moveTo>
                  <a:cubicBezTo>
                    <a:pt x="5400" y="13782"/>
                    <a:pt x="7818" y="16200"/>
                    <a:pt x="10800" y="16200"/>
                  </a:cubicBezTo>
                  <a:cubicBezTo>
                    <a:pt x="13782" y="16200"/>
                    <a:pt x="16200" y="13782"/>
                    <a:pt x="16200" y="10800"/>
                  </a:cubicBezTo>
                  <a:cubicBezTo>
                    <a:pt x="16200" y="7818"/>
                    <a:pt x="13782" y="5400"/>
                    <a:pt x="10800" y="5400"/>
                  </a:cubicBezTo>
                  <a:cubicBezTo>
                    <a:pt x="7818" y="5400"/>
                    <a:pt x="5400" y="7818"/>
                    <a:pt x="5400" y="10800"/>
                  </a:cubicBezTo>
                  <a:close/>
                </a:path>
              </a:pathLst>
            </a:custGeom>
            <a:solidFill>
              <a:srgbClr val="0000FF">
                <a:alpha val="70195"/>
              </a:srgbClr>
            </a:solidFill>
            <a:ln w="9525">
              <a:noFill/>
              <a:miter lim="800000"/>
              <a:headEnd/>
              <a:tailEnd/>
            </a:ln>
          </p:spPr>
          <p:txBody>
            <a:bodyPr wrap="none" lIns="101780" tIns="50892" rIns="101780" bIns="50892" anchor="ctr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12" name="Group 51"/>
            <p:cNvGrpSpPr>
              <a:grpSpLocks/>
            </p:cNvGrpSpPr>
            <p:nvPr/>
          </p:nvGrpSpPr>
          <p:grpSpPr bwMode="auto">
            <a:xfrm>
              <a:off x="9857371" y="76763"/>
              <a:ext cx="161042" cy="177940"/>
              <a:chOff x="3374" y="926"/>
              <a:chExt cx="585" cy="771"/>
            </a:xfrm>
          </p:grpSpPr>
          <p:sp>
            <p:nvSpPr>
              <p:cNvPr id="20" name="Freeform 52"/>
              <p:cNvSpPr>
                <a:spLocks/>
              </p:cNvSpPr>
              <p:nvPr/>
            </p:nvSpPr>
            <p:spPr bwMode="auto">
              <a:xfrm>
                <a:off x="3511" y="1317"/>
                <a:ext cx="313" cy="379"/>
              </a:xfrm>
              <a:custGeom>
                <a:avLst/>
                <a:gdLst>
                  <a:gd name="T0" fmla="*/ 2147483647 w 27"/>
                  <a:gd name="T1" fmla="*/ 0 h 33"/>
                  <a:gd name="T2" fmla="*/ 2147483647 w 27"/>
                  <a:gd name="T3" fmla="*/ 0 h 33"/>
                  <a:gd name="T4" fmla="*/ 2147483647 w 27"/>
                  <a:gd name="T5" fmla="*/ 2147483647 h 33"/>
                  <a:gd name="T6" fmla="*/ 2147483647 w 27"/>
                  <a:gd name="T7" fmla="*/ 2147483647 h 33"/>
                  <a:gd name="T8" fmla="*/ 2147483647 w 27"/>
                  <a:gd name="T9" fmla="*/ 2147483647 h 33"/>
                  <a:gd name="T10" fmla="*/ 2147483647 w 27"/>
                  <a:gd name="T11" fmla="*/ 2147483647 h 33"/>
                  <a:gd name="T12" fmla="*/ 2147483647 w 27"/>
                  <a:gd name="T13" fmla="*/ 2147483647 h 33"/>
                  <a:gd name="T14" fmla="*/ 2147483647 w 27"/>
                  <a:gd name="T15" fmla="*/ 2147483647 h 33"/>
                  <a:gd name="T16" fmla="*/ 2147483647 w 27"/>
                  <a:gd name="T17" fmla="*/ 2147483647 h 33"/>
                  <a:gd name="T18" fmla="*/ 2147483647 w 27"/>
                  <a:gd name="T19" fmla="*/ 2147483647 h 33"/>
                  <a:gd name="T20" fmla="*/ 2147483647 w 27"/>
                  <a:gd name="T21" fmla="*/ 2147483647 h 33"/>
                  <a:gd name="T22" fmla="*/ 2147483647 w 27"/>
                  <a:gd name="T23" fmla="*/ 2147483647 h 33"/>
                  <a:gd name="T24" fmla="*/ 2147483647 w 27"/>
                  <a:gd name="T25" fmla="*/ 2147483647 h 33"/>
                  <a:gd name="T26" fmla="*/ 2147483647 w 27"/>
                  <a:gd name="T27" fmla="*/ 2147483647 h 33"/>
                  <a:gd name="T28" fmla="*/ 2147483647 w 27"/>
                  <a:gd name="T29" fmla="*/ 2147483647 h 33"/>
                  <a:gd name="T30" fmla="*/ 2147483647 w 27"/>
                  <a:gd name="T31" fmla="*/ 2147483647 h 33"/>
                  <a:gd name="T32" fmla="*/ 2147483647 w 27"/>
                  <a:gd name="T33" fmla="*/ 2147483647 h 33"/>
                  <a:gd name="T34" fmla="*/ 2147483647 w 27"/>
                  <a:gd name="T35" fmla="*/ 2147483647 h 33"/>
                  <a:gd name="T36" fmla="*/ 2147483647 w 27"/>
                  <a:gd name="T37" fmla="*/ 2147483647 h 33"/>
                  <a:gd name="T38" fmla="*/ 2147483647 w 27"/>
                  <a:gd name="T39" fmla="*/ 2147483647 h 33"/>
                  <a:gd name="T40" fmla="*/ 2147483647 w 27"/>
                  <a:gd name="T41" fmla="*/ 2147483647 h 33"/>
                  <a:gd name="T42" fmla="*/ 2147483647 w 27"/>
                  <a:gd name="T43" fmla="*/ 2147483647 h 33"/>
                  <a:gd name="T44" fmla="*/ 2147483647 w 27"/>
                  <a:gd name="T45" fmla="*/ 2147483647 h 33"/>
                  <a:gd name="T46" fmla="*/ 2147483647 w 27"/>
                  <a:gd name="T47" fmla="*/ 2147483647 h 33"/>
                  <a:gd name="T48" fmla="*/ 2147483647 w 27"/>
                  <a:gd name="T49" fmla="*/ 2147483647 h 33"/>
                  <a:gd name="T50" fmla="*/ 2147483647 w 27"/>
                  <a:gd name="T51" fmla="*/ 2147483647 h 33"/>
                  <a:gd name="T52" fmla="*/ 0 w 27"/>
                  <a:gd name="T53" fmla="*/ 2147483647 h 33"/>
                  <a:gd name="T54" fmla="*/ 2147483647 w 27"/>
                  <a:gd name="T55" fmla="*/ 2147483647 h 33"/>
                  <a:gd name="T56" fmla="*/ 0 w 27"/>
                  <a:gd name="T57" fmla="*/ 2147483647 h 33"/>
                  <a:gd name="T58" fmla="*/ 2147483647 w 27"/>
                  <a:gd name="T59" fmla="*/ 2147483647 h 33"/>
                  <a:gd name="T60" fmla="*/ 2147483647 w 27"/>
                  <a:gd name="T61" fmla="*/ 2147483647 h 33"/>
                  <a:gd name="T62" fmla="*/ 2147483647 w 27"/>
                  <a:gd name="T63" fmla="*/ 0 h 33"/>
                  <a:gd name="T64" fmla="*/ 2147483647 w 27"/>
                  <a:gd name="T65" fmla="*/ 0 h 33"/>
                  <a:gd name="T66" fmla="*/ 2147483647 w 27"/>
                  <a:gd name="T67" fmla="*/ 0 h 3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7"/>
                  <a:gd name="T103" fmla="*/ 0 h 33"/>
                  <a:gd name="T104" fmla="*/ 27 w 27"/>
                  <a:gd name="T105" fmla="*/ 33 h 3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7" h="33">
                    <a:moveTo>
                      <a:pt x="14" y="0"/>
                    </a:moveTo>
                    <a:lnTo>
                      <a:pt x="14" y="0"/>
                    </a:lnTo>
                    <a:lnTo>
                      <a:pt x="21" y="6"/>
                    </a:lnTo>
                    <a:cubicBezTo>
                      <a:pt x="22" y="8"/>
                      <a:pt x="22" y="9"/>
                      <a:pt x="21" y="10"/>
                    </a:cubicBezTo>
                    <a:cubicBezTo>
                      <a:pt x="24" y="10"/>
                      <a:pt x="27" y="11"/>
                      <a:pt x="27" y="14"/>
                    </a:cubicBezTo>
                    <a:lnTo>
                      <a:pt x="26" y="14"/>
                    </a:lnTo>
                    <a:lnTo>
                      <a:pt x="27" y="15"/>
                    </a:lnTo>
                    <a:lnTo>
                      <a:pt x="25" y="16"/>
                    </a:lnTo>
                    <a:lnTo>
                      <a:pt x="26" y="17"/>
                    </a:lnTo>
                    <a:cubicBezTo>
                      <a:pt x="25" y="17"/>
                      <a:pt x="24" y="17"/>
                      <a:pt x="24" y="16"/>
                    </a:cubicBezTo>
                    <a:cubicBezTo>
                      <a:pt x="24" y="17"/>
                      <a:pt x="23" y="18"/>
                      <a:pt x="22" y="18"/>
                    </a:cubicBezTo>
                    <a:cubicBezTo>
                      <a:pt x="22" y="16"/>
                      <a:pt x="21" y="15"/>
                      <a:pt x="19" y="15"/>
                    </a:cubicBezTo>
                    <a:cubicBezTo>
                      <a:pt x="17" y="16"/>
                      <a:pt x="16" y="16"/>
                      <a:pt x="16" y="14"/>
                    </a:cubicBezTo>
                    <a:lnTo>
                      <a:pt x="16" y="21"/>
                    </a:lnTo>
                    <a:cubicBezTo>
                      <a:pt x="18" y="28"/>
                      <a:pt x="16" y="31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1" y="31"/>
                      <a:pt x="9" y="28"/>
                      <a:pt x="11" y="21"/>
                    </a:cubicBezTo>
                    <a:lnTo>
                      <a:pt x="11" y="14"/>
                    </a:lnTo>
                    <a:cubicBezTo>
                      <a:pt x="11" y="16"/>
                      <a:pt x="10" y="16"/>
                      <a:pt x="8" y="15"/>
                    </a:cubicBezTo>
                    <a:cubicBezTo>
                      <a:pt x="6" y="15"/>
                      <a:pt x="5" y="16"/>
                      <a:pt x="5" y="18"/>
                    </a:cubicBezTo>
                    <a:cubicBezTo>
                      <a:pt x="4" y="18"/>
                      <a:pt x="4" y="17"/>
                      <a:pt x="3" y="16"/>
                    </a:cubicBezTo>
                    <a:cubicBezTo>
                      <a:pt x="3" y="17"/>
                      <a:pt x="2" y="17"/>
                      <a:pt x="1" y="17"/>
                    </a:cubicBezTo>
                    <a:lnTo>
                      <a:pt x="2" y="16"/>
                    </a:lnTo>
                    <a:lnTo>
                      <a:pt x="0" y="15"/>
                    </a:lnTo>
                    <a:lnTo>
                      <a:pt x="1" y="14"/>
                    </a:lnTo>
                    <a:lnTo>
                      <a:pt x="0" y="14"/>
                    </a:lnTo>
                    <a:cubicBezTo>
                      <a:pt x="0" y="11"/>
                      <a:pt x="3" y="10"/>
                      <a:pt x="6" y="10"/>
                    </a:cubicBezTo>
                    <a:cubicBezTo>
                      <a:pt x="5" y="9"/>
                      <a:pt x="5" y="8"/>
                      <a:pt x="6" y="6"/>
                    </a:cubicBez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" name="Freeform 53"/>
              <p:cNvSpPr>
                <a:spLocks/>
              </p:cNvSpPr>
              <p:nvPr/>
            </p:nvSpPr>
            <p:spPr bwMode="auto">
              <a:xfrm>
                <a:off x="3569" y="1226"/>
                <a:ext cx="198" cy="92"/>
              </a:xfrm>
              <a:custGeom>
                <a:avLst/>
                <a:gdLst>
                  <a:gd name="T0" fmla="*/ 0 w 17"/>
                  <a:gd name="T1" fmla="*/ 2147483647 h 8"/>
                  <a:gd name="T2" fmla="*/ 2147483647 w 17"/>
                  <a:gd name="T3" fmla="*/ 2147483647 h 8"/>
                  <a:gd name="T4" fmla="*/ 2147483647 w 17"/>
                  <a:gd name="T5" fmla="*/ 0 h 8"/>
                  <a:gd name="T6" fmla="*/ 2147483647 w 17"/>
                  <a:gd name="T7" fmla="*/ 0 h 8"/>
                  <a:gd name="T8" fmla="*/ 2147483647 w 17"/>
                  <a:gd name="T9" fmla="*/ 0 h 8"/>
                  <a:gd name="T10" fmla="*/ 2147483647 w 17"/>
                  <a:gd name="T11" fmla="*/ 2147483647 h 8"/>
                  <a:gd name="T12" fmla="*/ 2147483647 w 17"/>
                  <a:gd name="T13" fmla="*/ 2147483647 h 8"/>
                  <a:gd name="T14" fmla="*/ 2147483647 w 17"/>
                  <a:gd name="T15" fmla="*/ 2147483647 h 8"/>
                  <a:gd name="T16" fmla="*/ 2147483647 w 17"/>
                  <a:gd name="T17" fmla="*/ 2147483647 h 8"/>
                  <a:gd name="T18" fmla="*/ 2147483647 w 17"/>
                  <a:gd name="T19" fmla="*/ 2147483647 h 8"/>
                  <a:gd name="T20" fmla="*/ 2147483647 w 17"/>
                  <a:gd name="T21" fmla="*/ 2147483647 h 8"/>
                  <a:gd name="T22" fmla="*/ 2147483647 w 17"/>
                  <a:gd name="T23" fmla="*/ 2147483647 h 8"/>
                  <a:gd name="T24" fmla="*/ 2147483647 w 17"/>
                  <a:gd name="T25" fmla="*/ 2147483647 h 8"/>
                  <a:gd name="T26" fmla="*/ 2147483647 w 17"/>
                  <a:gd name="T27" fmla="*/ 2147483647 h 8"/>
                  <a:gd name="T28" fmla="*/ 2147483647 w 17"/>
                  <a:gd name="T29" fmla="*/ 2147483647 h 8"/>
                  <a:gd name="T30" fmla="*/ 2147483647 w 17"/>
                  <a:gd name="T31" fmla="*/ 2147483647 h 8"/>
                  <a:gd name="T32" fmla="*/ 2147483647 w 17"/>
                  <a:gd name="T33" fmla="*/ 2147483647 h 8"/>
                  <a:gd name="T34" fmla="*/ 2147483647 w 17"/>
                  <a:gd name="T35" fmla="*/ 2147483647 h 8"/>
                  <a:gd name="T36" fmla="*/ 2147483647 w 17"/>
                  <a:gd name="T37" fmla="*/ 2147483647 h 8"/>
                  <a:gd name="T38" fmla="*/ 2147483647 w 17"/>
                  <a:gd name="T39" fmla="*/ 2147483647 h 8"/>
                  <a:gd name="T40" fmla="*/ 2147483647 w 17"/>
                  <a:gd name="T41" fmla="*/ 2147483647 h 8"/>
                  <a:gd name="T42" fmla="*/ 2147483647 w 17"/>
                  <a:gd name="T43" fmla="*/ 2147483647 h 8"/>
                  <a:gd name="T44" fmla="*/ 2147483647 w 17"/>
                  <a:gd name="T45" fmla="*/ 2147483647 h 8"/>
                  <a:gd name="T46" fmla="*/ 2147483647 w 17"/>
                  <a:gd name="T47" fmla="*/ 2147483647 h 8"/>
                  <a:gd name="T48" fmla="*/ 0 w 17"/>
                  <a:gd name="T49" fmla="*/ 2147483647 h 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7"/>
                  <a:gd name="T76" fmla="*/ 0 h 8"/>
                  <a:gd name="T77" fmla="*/ 17 w 17"/>
                  <a:gd name="T78" fmla="*/ 8 h 8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7" h="8">
                    <a:moveTo>
                      <a:pt x="0" y="3"/>
                    </a:moveTo>
                    <a:cubicBezTo>
                      <a:pt x="2" y="3"/>
                      <a:pt x="3" y="3"/>
                      <a:pt x="2" y="1"/>
                    </a:cubicBezTo>
                    <a:lnTo>
                      <a:pt x="8" y="0"/>
                    </a:lnTo>
                    <a:lnTo>
                      <a:pt x="15" y="1"/>
                    </a:lnTo>
                    <a:cubicBezTo>
                      <a:pt x="14" y="3"/>
                      <a:pt x="15" y="3"/>
                      <a:pt x="17" y="3"/>
                    </a:cubicBezTo>
                    <a:cubicBezTo>
                      <a:pt x="16" y="4"/>
                      <a:pt x="15" y="5"/>
                      <a:pt x="14" y="4"/>
                    </a:cubicBezTo>
                    <a:cubicBezTo>
                      <a:pt x="14" y="5"/>
                      <a:pt x="14" y="6"/>
                      <a:pt x="15" y="7"/>
                    </a:cubicBezTo>
                    <a:cubicBezTo>
                      <a:pt x="14" y="6"/>
                      <a:pt x="13" y="6"/>
                      <a:pt x="13" y="5"/>
                    </a:cubicBezTo>
                    <a:lnTo>
                      <a:pt x="13" y="8"/>
                    </a:lnTo>
                    <a:cubicBezTo>
                      <a:pt x="12" y="7"/>
                      <a:pt x="12" y="6"/>
                      <a:pt x="11" y="5"/>
                    </a:cubicBezTo>
                    <a:lnTo>
                      <a:pt x="11" y="8"/>
                    </a:lnTo>
                    <a:lnTo>
                      <a:pt x="10" y="6"/>
                    </a:lnTo>
                    <a:lnTo>
                      <a:pt x="8" y="8"/>
                    </a:lnTo>
                    <a:lnTo>
                      <a:pt x="7" y="6"/>
                    </a:lnTo>
                    <a:lnTo>
                      <a:pt x="6" y="8"/>
                    </a:lnTo>
                    <a:lnTo>
                      <a:pt x="6" y="5"/>
                    </a:lnTo>
                    <a:cubicBezTo>
                      <a:pt x="5" y="6"/>
                      <a:pt x="5" y="7"/>
                      <a:pt x="4" y="8"/>
                    </a:cubicBezTo>
                    <a:lnTo>
                      <a:pt x="4" y="5"/>
                    </a:lnTo>
                    <a:cubicBezTo>
                      <a:pt x="4" y="6"/>
                      <a:pt x="3" y="6"/>
                      <a:pt x="2" y="7"/>
                    </a:cubicBezTo>
                    <a:cubicBezTo>
                      <a:pt x="3" y="6"/>
                      <a:pt x="3" y="5"/>
                      <a:pt x="3" y="4"/>
                    </a:cubicBezTo>
                    <a:cubicBezTo>
                      <a:pt x="2" y="5"/>
                      <a:pt x="1" y="4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" name="Freeform 54"/>
              <p:cNvSpPr>
                <a:spLocks/>
              </p:cNvSpPr>
              <p:nvPr/>
            </p:nvSpPr>
            <p:spPr bwMode="auto">
              <a:xfrm>
                <a:off x="3569" y="1180"/>
                <a:ext cx="198" cy="103"/>
              </a:xfrm>
              <a:custGeom>
                <a:avLst/>
                <a:gdLst>
                  <a:gd name="T0" fmla="*/ 2147483647 w 17"/>
                  <a:gd name="T1" fmla="*/ 2147483647 h 9"/>
                  <a:gd name="T2" fmla="*/ 2147483647 w 17"/>
                  <a:gd name="T3" fmla="*/ 0 h 9"/>
                  <a:gd name="T4" fmla="*/ 2147483647 w 17"/>
                  <a:gd name="T5" fmla="*/ 0 h 9"/>
                  <a:gd name="T6" fmla="*/ 2147483647 w 17"/>
                  <a:gd name="T7" fmla="*/ 0 h 9"/>
                  <a:gd name="T8" fmla="*/ 2147483647 w 17"/>
                  <a:gd name="T9" fmla="*/ 0 h 9"/>
                  <a:gd name="T10" fmla="*/ 2147483647 w 17"/>
                  <a:gd name="T11" fmla="*/ 0 h 9"/>
                  <a:gd name="T12" fmla="*/ 2147483647 w 17"/>
                  <a:gd name="T13" fmla="*/ 2147483647 h 9"/>
                  <a:gd name="T14" fmla="*/ 0 w 17"/>
                  <a:gd name="T15" fmla="*/ 2147483647 h 9"/>
                  <a:gd name="T16" fmla="*/ 2147483647 w 17"/>
                  <a:gd name="T17" fmla="*/ 2147483647 h 9"/>
                  <a:gd name="T18" fmla="*/ 2147483647 w 17"/>
                  <a:gd name="T19" fmla="*/ 2147483647 h 9"/>
                  <a:gd name="T20" fmla="*/ 2147483647 w 17"/>
                  <a:gd name="T21" fmla="*/ 2147483647 h 9"/>
                  <a:gd name="T22" fmla="*/ 2147483647 w 17"/>
                  <a:gd name="T23" fmla="*/ 2147483647 h 9"/>
                  <a:gd name="T24" fmla="*/ 2147483647 w 17"/>
                  <a:gd name="T25" fmla="*/ 2147483647 h 9"/>
                  <a:gd name="T26" fmla="*/ 2147483647 w 17"/>
                  <a:gd name="T27" fmla="*/ 2147483647 h 9"/>
                  <a:gd name="T28" fmla="*/ 2147483647 w 17"/>
                  <a:gd name="T29" fmla="*/ 2147483647 h 9"/>
                  <a:gd name="T30" fmla="*/ 2147483647 w 17"/>
                  <a:gd name="T31" fmla="*/ 2147483647 h 9"/>
                  <a:gd name="T32" fmla="*/ 2147483647 w 17"/>
                  <a:gd name="T33" fmla="*/ 2147483647 h 9"/>
                  <a:gd name="T34" fmla="*/ 2147483647 w 17"/>
                  <a:gd name="T35" fmla="*/ 2147483647 h 9"/>
                  <a:gd name="T36" fmla="*/ 2147483647 w 17"/>
                  <a:gd name="T37" fmla="*/ 2147483647 h 9"/>
                  <a:gd name="T38" fmla="*/ 2147483647 w 17"/>
                  <a:gd name="T39" fmla="*/ 2147483647 h 9"/>
                  <a:gd name="T40" fmla="*/ 2147483647 w 17"/>
                  <a:gd name="T41" fmla="*/ 2147483647 h 9"/>
                  <a:gd name="T42" fmla="*/ 2147483647 w 17"/>
                  <a:gd name="T43" fmla="*/ 2147483647 h 9"/>
                  <a:gd name="T44" fmla="*/ 2147483647 w 17"/>
                  <a:gd name="T45" fmla="*/ 2147483647 h 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7"/>
                  <a:gd name="T70" fmla="*/ 0 h 9"/>
                  <a:gd name="T71" fmla="*/ 17 w 17"/>
                  <a:gd name="T72" fmla="*/ 9 h 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7" h="9">
                    <a:moveTo>
                      <a:pt x="14" y="2"/>
                    </a:moveTo>
                    <a:lnTo>
                      <a:pt x="12" y="0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3" y="2"/>
                    </a:lnTo>
                    <a:cubicBezTo>
                      <a:pt x="4" y="4"/>
                      <a:pt x="3" y="5"/>
                      <a:pt x="0" y="6"/>
                    </a:cubicBezTo>
                    <a:cubicBezTo>
                      <a:pt x="1" y="7"/>
                      <a:pt x="2" y="7"/>
                      <a:pt x="4" y="6"/>
                    </a:cubicBezTo>
                    <a:lnTo>
                      <a:pt x="2" y="8"/>
                    </a:lnTo>
                    <a:cubicBezTo>
                      <a:pt x="4" y="8"/>
                      <a:pt x="5" y="7"/>
                      <a:pt x="6" y="5"/>
                    </a:cubicBezTo>
                    <a:lnTo>
                      <a:pt x="6" y="9"/>
                    </a:lnTo>
                    <a:cubicBezTo>
                      <a:pt x="7" y="8"/>
                      <a:pt x="8" y="6"/>
                      <a:pt x="7" y="4"/>
                    </a:cubicBezTo>
                    <a:lnTo>
                      <a:pt x="9" y="7"/>
                    </a:lnTo>
                    <a:lnTo>
                      <a:pt x="10" y="4"/>
                    </a:lnTo>
                    <a:cubicBezTo>
                      <a:pt x="9" y="6"/>
                      <a:pt x="10" y="8"/>
                      <a:pt x="11" y="9"/>
                    </a:cubicBezTo>
                    <a:lnTo>
                      <a:pt x="11" y="5"/>
                    </a:lnTo>
                    <a:cubicBezTo>
                      <a:pt x="12" y="7"/>
                      <a:pt x="13" y="8"/>
                      <a:pt x="15" y="8"/>
                    </a:cubicBezTo>
                    <a:lnTo>
                      <a:pt x="13" y="6"/>
                    </a:lnTo>
                    <a:cubicBezTo>
                      <a:pt x="15" y="7"/>
                      <a:pt x="16" y="7"/>
                      <a:pt x="17" y="6"/>
                    </a:cubicBezTo>
                    <a:cubicBezTo>
                      <a:pt x="14" y="5"/>
                      <a:pt x="13" y="4"/>
                      <a:pt x="1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" name="Freeform 55"/>
              <p:cNvSpPr>
                <a:spLocks/>
              </p:cNvSpPr>
              <p:nvPr/>
            </p:nvSpPr>
            <p:spPr bwMode="auto">
              <a:xfrm>
                <a:off x="3559" y="1260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2147483647 w 5"/>
                  <a:gd name="T5" fmla="*/ 2147483647 h 3"/>
                  <a:gd name="T6" fmla="*/ 2147483647 w 5"/>
                  <a:gd name="T7" fmla="*/ 2147483647 h 3"/>
                  <a:gd name="T8" fmla="*/ 0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0" y="2"/>
                    </a:moveTo>
                    <a:lnTo>
                      <a:pt x="2" y="0"/>
                    </a:lnTo>
                    <a:lnTo>
                      <a:pt x="5" y="1"/>
                    </a:lnTo>
                    <a:lnTo>
                      <a:pt x="4" y="3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" name="Freeform 56"/>
              <p:cNvSpPr>
                <a:spLocks/>
              </p:cNvSpPr>
              <p:nvPr/>
            </p:nvSpPr>
            <p:spPr bwMode="auto">
              <a:xfrm>
                <a:off x="3718" y="1260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2147483647 w 5"/>
                  <a:gd name="T3" fmla="*/ 0 h 3"/>
                  <a:gd name="T4" fmla="*/ 0 w 5"/>
                  <a:gd name="T5" fmla="*/ 2147483647 h 3"/>
                  <a:gd name="T6" fmla="*/ 2147483647 w 5"/>
                  <a:gd name="T7" fmla="*/ 2147483647 h 3"/>
                  <a:gd name="T8" fmla="*/ 2147483647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5" y="2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" name="Freeform 57"/>
              <p:cNvSpPr>
                <a:spLocks/>
              </p:cNvSpPr>
              <p:nvPr/>
            </p:nvSpPr>
            <p:spPr bwMode="auto">
              <a:xfrm>
                <a:off x="3544" y="1478"/>
                <a:ext cx="92" cy="149"/>
              </a:xfrm>
              <a:custGeom>
                <a:avLst/>
                <a:gdLst>
                  <a:gd name="T0" fmla="*/ 2147483647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2147483647 w 8"/>
                  <a:gd name="T11" fmla="*/ 0 h 13"/>
                  <a:gd name="T12" fmla="*/ 2147483647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8" y="4"/>
                    </a:moveTo>
                    <a:cubicBezTo>
                      <a:pt x="5" y="6"/>
                      <a:pt x="4" y="9"/>
                      <a:pt x="5" y="13"/>
                    </a:cubicBezTo>
                    <a:cubicBezTo>
                      <a:pt x="2" y="13"/>
                      <a:pt x="2" y="12"/>
                      <a:pt x="2" y="10"/>
                    </a:cubicBezTo>
                    <a:cubicBezTo>
                      <a:pt x="0" y="9"/>
                      <a:pt x="0" y="8"/>
                      <a:pt x="1" y="7"/>
                    </a:cubicBezTo>
                    <a:cubicBezTo>
                      <a:pt x="1" y="7"/>
                      <a:pt x="3" y="7"/>
                      <a:pt x="4" y="5"/>
                    </a:cubicBezTo>
                    <a:cubicBezTo>
                      <a:pt x="7" y="4"/>
                      <a:pt x="8" y="2"/>
                      <a:pt x="8" y="0"/>
                    </a:cubicBez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" name="Freeform 58"/>
              <p:cNvSpPr>
                <a:spLocks/>
              </p:cNvSpPr>
              <p:nvPr/>
            </p:nvSpPr>
            <p:spPr bwMode="auto">
              <a:xfrm>
                <a:off x="3593" y="1524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0 w 4"/>
                  <a:gd name="T7" fmla="*/ 2147483647 h 13"/>
                  <a:gd name="T8" fmla="*/ 2147483647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4" y="13"/>
                    </a:moveTo>
                    <a:cubicBezTo>
                      <a:pt x="3" y="10"/>
                      <a:pt x="3" y="7"/>
                      <a:pt x="4" y="3"/>
                    </a:cubicBezTo>
                    <a:lnTo>
                      <a:pt x="4" y="0"/>
                    </a:lnTo>
                    <a:cubicBezTo>
                      <a:pt x="1" y="2"/>
                      <a:pt x="0" y="5"/>
                      <a:pt x="0" y="9"/>
                    </a:cubicBezTo>
                    <a:cubicBezTo>
                      <a:pt x="1" y="12"/>
                      <a:pt x="3" y="13"/>
                      <a:pt x="4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" name="Freeform 59"/>
              <p:cNvSpPr>
                <a:spLocks/>
              </p:cNvSpPr>
              <p:nvPr/>
            </p:nvSpPr>
            <p:spPr bwMode="auto">
              <a:xfrm>
                <a:off x="3535" y="1432"/>
                <a:ext cx="67" cy="69"/>
              </a:xfrm>
              <a:custGeom>
                <a:avLst/>
                <a:gdLst>
                  <a:gd name="T0" fmla="*/ 0 w 6"/>
                  <a:gd name="T1" fmla="*/ 2147483647 h 6"/>
                  <a:gd name="T2" fmla="*/ 2147483647 w 6"/>
                  <a:gd name="T3" fmla="*/ 0 h 6"/>
                  <a:gd name="T4" fmla="*/ 0 60000 65536"/>
                  <a:gd name="T5" fmla="*/ 0 60000 65536"/>
                  <a:gd name="T6" fmla="*/ 0 w 6"/>
                  <a:gd name="T7" fmla="*/ 0 h 6"/>
                  <a:gd name="T8" fmla="*/ 6 w 6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6" h="6">
                    <a:moveTo>
                      <a:pt x="0" y="6"/>
                    </a:moveTo>
                    <a:cubicBezTo>
                      <a:pt x="1" y="5"/>
                      <a:pt x="2" y="0"/>
                      <a:pt x="6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" name="Freeform 60"/>
              <p:cNvSpPr>
                <a:spLocks/>
              </p:cNvSpPr>
              <p:nvPr/>
            </p:nvSpPr>
            <p:spPr bwMode="auto">
              <a:xfrm>
                <a:off x="3544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2147483647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2" y="8"/>
                    </a:moveTo>
                    <a:cubicBezTo>
                      <a:pt x="0" y="5"/>
                      <a:pt x="2" y="3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" name="Freeform 61"/>
              <p:cNvSpPr>
                <a:spLocks/>
              </p:cNvSpPr>
              <p:nvPr/>
            </p:nvSpPr>
            <p:spPr bwMode="auto">
              <a:xfrm>
                <a:off x="3578" y="1432"/>
                <a:ext cx="58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2147483647 w 5"/>
                  <a:gd name="T3" fmla="*/ 0 h 5"/>
                  <a:gd name="T4" fmla="*/ 0 60000 65536"/>
                  <a:gd name="T5" fmla="*/ 0 60000 65536"/>
                  <a:gd name="T6" fmla="*/ 0 w 5"/>
                  <a:gd name="T7" fmla="*/ 0 h 5"/>
                  <a:gd name="T8" fmla="*/ 5 w 5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5">
                    <a:moveTo>
                      <a:pt x="1" y="5"/>
                    </a:moveTo>
                    <a:cubicBezTo>
                      <a:pt x="0" y="4"/>
                      <a:pt x="2" y="2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" name="Freeform 62"/>
              <p:cNvSpPr>
                <a:spLocks/>
              </p:cNvSpPr>
              <p:nvPr/>
            </p:nvSpPr>
            <p:spPr bwMode="auto">
              <a:xfrm>
                <a:off x="3593" y="1467"/>
                <a:ext cx="43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0" y="2"/>
                    </a:moveTo>
                    <a:cubicBezTo>
                      <a:pt x="1" y="1"/>
                      <a:pt x="3" y="0"/>
                      <a:pt x="4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" name="Freeform 63"/>
              <p:cNvSpPr>
                <a:spLocks/>
              </p:cNvSpPr>
              <p:nvPr/>
            </p:nvSpPr>
            <p:spPr bwMode="auto">
              <a:xfrm>
                <a:off x="3525" y="1444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0" y="3"/>
                    </a:moveTo>
                    <a:cubicBezTo>
                      <a:pt x="0" y="2"/>
                      <a:pt x="2" y="0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" name="Freeform 64"/>
              <p:cNvSpPr>
                <a:spLocks/>
              </p:cNvSpPr>
              <p:nvPr/>
            </p:nvSpPr>
            <p:spPr bwMode="auto">
              <a:xfrm>
                <a:off x="3544" y="1432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0" y="6"/>
                    </a:moveTo>
                    <a:cubicBezTo>
                      <a:pt x="1" y="3"/>
                      <a:pt x="2" y="1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" name="Freeform 65"/>
              <p:cNvSpPr>
                <a:spLocks/>
              </p:cNvSpPr>
              <p:nvPr/>
            </p:nvSpPr>
            <p:spPr bwMode="auto">
              <a:xfrm>
                <a:off x="3559" y="1513"/>
                <a:ext cx="77" cy="57"/>
              </a:xfrm>
              <a:custGeom>
                <a:avLst/>
                <a:gdLst>
                  <a:gd name="T0" fmla="*/ 0 w 7"/>
                  <a:gd name="T1" fmla="*/ 2147483647 h 5"/>
                  <a:gd name="T2" fmla="*/ 2147483647 w 7"/>
                  <a:gd name="T3" fmla="*/ 2147483647 h 5"/>
                  <a:gd name="T4" fmla="*/ 2147483647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0" y="5"/>
                    </a:moveTo>
                    <a:cubicBezTo>
                      <a:pt x="1" y="5"/>
                      <a:pt x="2" y="5"/>
                      <a:pt x="3" y="4"/>
                    </a:cubicBezTo>
                    <a:lnTo>
                      <a:pt x="7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" name="Freeform 66"/>
              <p:cNvSpPr>
                <a:spLocks/>
              </p:cNvSpPr>
              <p:nvPr/>
            </p:nvSpPr>
            <p:spPr bwMode="auto">
              <a:xfrm>
                <a:off x="3569" y="1559"/>
                <a:ext cx="24" cy="57"/>
              </a:xfrm>
              <a:custGeom>
                <a:avLst/>
                <a:gdLst>
                  <a:gd name="T0" fmla="*/ 2147483647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2" y="0"/>
                    </a:moveTo>
                    <a:cubicBezTo>
                      <a:pt x="1" y="2"/>
                      <a:pt x="0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" name="Freeform 67"/>
              <p:cNvSpPr>
                <a:spLocks/>
              </p:cNvSpPr>
              <p:nvPr/>
            </p:nvSpPr>
            <p:spPr bwMode="auto">
              <a:xfrm>
                <a:off x="3602" y="1536"/>
                <a:ext cx="34" cy="115"/>
              </a:xfrm>
              <a:custGeom>
                <a:avLst/>
                <a:gdLst>
                  <a:gd name="T0" fmla="*/ 2147483647 w 3"/>
                  <a:gd name="T1" fmla="*/ 0 h 10"/>
                  <a:gd name="T2" fmla="*/ 2147483647 w 3"/>
                  <a:gd name="T3" fmla="*/ 2147483647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0"/>
                    </a:moveTo>
                    <a:cubicBezTo>
                      <a:pt x="0" y="2"/>
                      <a:pt x="0" y="6"/>
                      <a:pt x="1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" name="Freeform 68"/>
              <p:cNvSpPr>
                <a:spLocks/>
              </p:cNvSpPr>
              <p:nvPr/>
            </p:nvSpPr>
            <p:spPr bwMode="auto">
              <a:xfrm>
                <a:off x="3602" y="1547"/>
                <a:ext cx="34" cy="115"/>
              </a:xfrm>
              <a:custGeom>
                <a:avLst/>
                <a:gdLst>
                  <a:gd name="T0" fmla="*/ 2147483647 w 3"/>
                  <a:gd name="T1" fmla="*/ 2147483647 h 10"/>
                  <a:gd name="T2" fmla="*/ 2147483647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10"/>
                    </a:moveTo>
                    <a:cubicBezTo>
                      <a:pt x="0" y="8"/>
                      <a:pt x="1" y="4"/>
                      <a:pt x="3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" name="Freeform 69"/>
              <p:cNvSpPr>
                <a:spLocks/>
              </p:cNvSpPr>
              <p:nvPr/>
            </p:nvSpPr>
            <p:spPr bwMode="auto">
              <a:xfrm>
                <a:off x="3636" y="1559"/>
                <a:ext cx="34" cy="126"/>
              </a:xfrm>
              <a:custGeom>
                <a:avLst/>
                <a:gdLst>
                  <a:gd name="T0" fmla="*/ 2147483647 w 3"/>
                  <a:gd name="T1" fmla="*/ 0 h 11"/>
                  <a:gd name="T2" fmla="*/ 2147483647 w 3"/>
                  <a:gd name="T3" fmla="*/ 2147483647 h 11"/>
                  <a:gd name="T4" fmla="*/ 0 60000 65536"/>
                  <a:gd name="T5" fmla="*/ 0 60000 65536"/>
                  <a:gd name="T6" fmla="*/ 0 w 3"/>
                  <a:gd name="T7" fmla="*/ 0 h 11"/>
                  <a:gd name="T8" fmla="*/ 3 w 3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1">
                    <a:moveTo>
                      <a:pt x="3" y="0"/>
                    </a:moveTo>
                    <a:cubicBezTo>
                      <a:pt x="0" y="6"/>
                      <a:pt x="1" y="9"/>
                      <a:pt x="3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" name="Freeform 70"/>
              <p:cNvSpPr>
                <a:spLocks/>
              </p:cNvSpPr>
              <p:nvPr/>
            </p:nvSpPr>
            <p:spPr bwMode="auto">
              <a:xfrm>
                <a:off x="3699" y="1478"/>
                <a:ext cx="92" cy="149"/>
              </a:xfrm>
              <a:custGeom>
                <a:avLst/>
                <a:gdLst>
                  <a:gd name="T0" fmla="*/ 0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0 w 8"/>
                  <a:gd name="T11" fmla="*/ 0 h 13"/>
                  <a:gd name="T12" fmla="*/ 0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0" y="4"/>
                    </a:moveTo>
                    <a:cubicBezTo>
                      <a:pt x="3" y="6"/>
                      <a:pt x="4" y="9"/>
                      <a:pt x="4" y="13"/>
                    </a:cubicBezTo>
                    <a:cubicBezTo>
                      <a:pt x="6" y="13"/>
                      <a:pt x="7" y="12"/>
                      <a:pt x="6" y="10"/>
                    </a:cubicBezTo>
                    <a:cubicBezTo>
                      <a:pt x="8" y="9"/>
                      <a:pt x="8" y="8"/>
                      <a:pt x="8" y="7"/>
                    </a:cubicBezTo>
                    <a:cubicBezTo>
                      <a:pt x="7" y="7"/>
                      <a:pt x="5" y="7"/>
                      <a:pt x="4" y="5"/>
                    </a:cubicBezTo>
                    <a:cubicBezTo>
                      <a:pt x="1" y="4"/>
                      <a:pt x="0" y="2"/>
                      <a:pt x="0" y="0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" name="Freeform 71"/>
              <p:cNvSpPr>
                <a:spLocks/>
              </p:cNvSpPr>
              <p:nvPr/>
            </p:nvSpPr>
            <p:spPr bwMode="auto">
              <a:xfrm>
                <a:off x="3699" y="1524"/>
                <a:ext cx="43" cy="149"/>
              </a:xfrm>
              <a:custGeom>
                <a:avLst/>
                <a:gdLst>
                  <a:gd name="T0" fmla="*/ 0 w 4"/>
                  <a:gd name="T1" fmla="*/ 2147483647 h 13"/>
                  <a:gd name="T2" fmla="*/ 0 w 4"/>
                  <a:gd name="T3" fmla="*/ 2147483647 h 13"/>
                  <a:gd name="T4" fmla="*/ 0 w 4"/>
                  <a:gd name="T5" fmla="*/ 0 h 13"/>
                  <a:gd name="T6" fmla="*/ 2147483647 w 4"/>
                  <a:gd name="T7" fmla="*/ 2147483647 h 13"/>
                  <a:gd name="T8" fmla="*/ 0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0" y="13"/>
                    </a:moveTo>
                    <a:cubicBezTo>
                      <a:pt x="1" y="10"/>
                      <a:pt x="1" y="7"/>
                      <a:pt x="0" y="3"/>
                    </a:cubicBezTo>
                    <a:lnTo>
                      <a:pt x="0" y="0"/>
                    </a:lnTo>
                    <a:cubicBezTo>
                      <a:pt x="3" y="2"/>
                      <a:pt x="4" y="5"/>
                      <a:pt x="4" y="9"/>
                    </a:cubicBezTo>
                    <a:cubicBezTo>
                      <a:pt x="3" y="12"/>
                      <a:pt x="2" y="13"/>
                      <a:pt x="0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" name="Freeform 72"/>
              <p:cNvSpPr>
                <a:spLocks/>
              </p:cNvSpPr>
              <p:nvPr/>
            </p:nvSpPr>
            <p:spPr bwMode="auto">
              <a:xfrm>
                <a:off x="3732" y="1432"/>
                <a:ext cx="77" cy="69"/>
              </a:xfrm>
              <a:custGeom>
                <a:avLst/>
                <a:gdLst>
                  <a:gd name="T0" fmla="*/ 2147483647 w 7"/>
                  <a:gd name="T1" fmla="*/ 2147483647 h 6"/>
                  <a:gd name="T2" fmla="*/ 0 w 7"/>
                  <a:gd name="T3" fmla="*/ 0 h 6"/>
                  <a:gd name="T4" fmla="*/ 0 60000 65536"/>
                  <a:gd name="T5" fmla="*/ 0 60000 65536"/>
                  <a:gd name="T6" fmla="*/ 0 w 7"/>
                  <a:gd name="T7" fmla="*/ 0 h 6"/>
                  <a:gd name="T8" fmla="*/ 7 w 7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7" h="6">
                    <a:moveTo>
                      <a:pt x="7" y="6"/>
                    </a:moveTo>
                    <a:cubicBezTo>
                      <a:pt x="5" y="5"/>
                      <a:pt x="5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" name="Freeform 73"/>
              <p:cNvSpPr>
                <a:spLocks/>
              </p:cNvSpPr>
              <p:nvPr/>
            </p:nvSpPr>
            <p:spPr bwMode="auto">
              <a:xfrm>
                <a:off x="3732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0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3" y="8"/>
                    </a:moveTo>
                    <a:cubicBezTo>
                      <a:pt x="5" y="5"/>
                      <a:pt x="3" y="3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2" name="Freeform 74"/>
              <p:cNvSpPr>
                <a:spLocks/>
              </p:cNvSpPr>
              <p:nvPr/>
            </p:nvSpPr>
            <p:spPr bwMode="auto">
              <a:xfrm>
                <a:off x="3703" y="1432"/>
                <a:ext cx="48" cy="57"/>
              </a:xfrm>
              <a:custGeom>
                <a:avLst/>
                <a:gdLst>
                  <a:gd name="T0" fmla="*/ 2147483647 w 4"/>
                  <a:gd name="T1" fmla="*/ 2147483647 h 5"/>
                  <a:gd name="T2" fmla="*/ 0 w 4"/>
                  <a:gd name="T3" fmla="*/ 0 h 5"/>
                  <a:gd name="T4" fmla="*/ 0 60000 65536"/>
                  <a:gd name="T5" fmla="*/ 0 60000 65536"/>
                  <a:gd name="T6" fmla="*/ 0 w 4"/>
                  <a:gd name="T7" fmla="*/ 0 h 5"/>
                  <a:gd name="T8" fmla="*/ 4 w 4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5">
                    <a:moveTo>
                      <a:pt x="4" y="5"/>
                    </a:moveTo>
                    <a:cubicBezTo>
                      <a:pt x="4" y="4"/>
                      <a:pt x="2" y="2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3" name="Freeform 75"/>
              <p:cNvSpPr>
                <a:spLocks/>
              </p:cNvSpPr>
              <p:nvPr/>
            </p:nvSpPr>
            <p:spPr bwMode="auto">
              <a:xfrm>
                <a:off x="3699" y="1467"/>
                <a:ext cx="43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4" name="Freeform 76"/>
              <p:cNvSpPr>
                <a:spLocks/>
              </p:cNvSpPr>
              <p:nvPr/>
            </p:nvSpPr>
            <p:spPr bwMode="auto">
              <a:xfrm>
                <a:off x="3752" y="1444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0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5" y="3"/>
                    </a:moveTo>
                    <a:cubicBezTo>
                      <a:pt x="5" y="2"/>
                      <a:pt x="3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5" name="Freeform 77"/>
              <p:cNvSpPr>
                <a:spLocks/>
              </p:cNvSpPr>
              <p:nvPr/>
            </p:nvSpPr>
            <p:spPr bwMode="auto">
              <a:xfrm>
                <a:off x="3732" y="1432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0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5" y="6"/>
                    </a:moveTo>
                    <a:cubicBezTo>
                      <a:pt x="4" y="3"/>
                      <a:pt x="3" y="1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6" name="Freeform 78"/>
              <p:cNvSpPr>
                <a:spLocks/>
              </p:cNvSpPr>
              <p:nvPr/>
            </p:nvSpPr>
            <p:spPr bwMode="auto">
              <a:xfrm>
                <a:off x="3699" y="1513"/>
                <a:ext cx="77" cy="57"/>
              </a:xfrm>
              <a:custGeom>
                <a:avLst/>
                <a:gdLst>
                  <a:gd name="T0" fmla="*/ 2147483647 w 7"/>
                  <a:gd name="T1" fmla="*/ 2147483647 h 5"/>
                  <a:gd name="T2" fmla="*/ 2147483647 w 7"/>
                  <a:gd name="T3" fmla="*/ 2147483647 h 5"/>
                  <a:gd name="T4" fmla="*/ 0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7" y="5"/>
                    </a:moveTo>
                    <a:cubicBezTo>
                      <a:pt x="6" y="5"/>
                      <a:pt x="5" y="5"/>
                      <a:pt x="4" y="4"/>
                    </a:cubicBez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7" name="Freeform 79"/>
              <p:cNvSpPr>
                <a:spLocks/>
              </p:cNvSpPr>
              <p:nvPr/>
            </p:nvSpPr>
            <p:spPr bwMode="auto">
              <a:xfrm>
                <a:off x="3742" y="1559"/>
                <a:ext cx="24" cy="57"/>
              </a:xfrm>
              <a:custGeom>
                <a:avLst/>
                <a:gdLst>
                  <a:gd name="T0" fmla="*/ 0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0" y="0"/>
                    </a:moveTo>
                    <a:cubicBezTo>
                      <a:pt x="1" y="2"/>
                      <a:pt x="2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8" name="Freeform 80"/>
              <p:cNvSpPr>
                <a:spLocks/>
              </p:cNvSpPr>
              <p:nvPr/>
            </p:nvSpPr>
            <p:spPr bwMode="auto">
              <a:xfrm>
                <a:off x="3699" y="1536"/>
                <a:ext cx="43" cy="115"/>
              </a:xfrm>
              <a:custGeom>
                <a:avLst/>
                <a:gdLst>
                  <a:gd name="T0" fmla="*/ 0 w 4"/>
                  <a:gd name="T1" fmla="*/ 0 h 10"/>
                  <a:gd name="T2" fmla="*/ 2147483647 w 4"/>
                  <a:gd name="T3" fmla="*/ 2147483647 h 10"/>
                  <a:gd name="T4" fmla="*/ 0 60000 65536"/>
                  <a:gd name="T5" fmla="*/ 0 60000 65536"/>
                  <a:gd name="T6" fmla="*/ 0 w 4"/>
                  <a:gd name="T7" fmla="*/ 0 h 10"/>
                  <a:gd name="T8" fmla="*/ 4 w 4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10">
                    <a:moveTo>
                      <a:pt x="0" y="0"/>
                    </a:moveTo>
                    <a:cubicBezTo>
                      <a:pt x="3" y="2"/>
                      <a:pt x="4" y="6"/>
                      <a:pt x="2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9" name="Freeform 81"/>
              <p:cNvSpPr>
                <a:spLocks/>
              </p:cNvSpPr>
              <p:nvPr/>
            </p:nvSpPr>
            <p:spPr bwMode="auto">
              <a:xfrm>
                <a:off x="3699" y="1547"/>
                <a:ext cx="34" cy="115"/>
              </a:xfrm>
              <a:custGeom>
                <a:avLst/>
                <a:gdLst>
                  <a:gd name="T0" fmla="*/ 0 w 3"/>
                  <a:gd name="T1" fmla="*/ 2147483647 h 10"/>
                  <a:gd name="T2" fmla="*/ 0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0" y="10"/>
                    </a:moveTo>
                    <a:cubicBezTo>
                      <a:pt x="3" y="8"/>
                      <a:pt x="2" y="4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0" name="Freeform 82"/>
              <p:cNvSpPr>
                <a:spLocks/>
              </p:cNvSpPr>
              <p:nvPr/>
            </p:nvSpPr>
            <p:spPr bwMode="auto">
              <a:xfrm>
                <a:off x="3670" y="1559"/>
                <a:ext cx="29" cy="126"/>
              </a:xfrm>
              <a:custGeom>
                <a:avLst/>
                <a:gdLst>
                  <a:gd name="T0" fmla="*/ 0 w 2"/>
                  <a:gd name="T1" fmla="*/ 0 h 11"/>
                  <a:gd name="T2" fmla="*/ 0 w 2"/>
                  <a:gd name="T3" fmla="*/ 2147483647 h 11"/>
                  <a:gd name="T4" fmla="*/ 0 60000 65536"/>
                  <a:gd name="T5" fmla="*/ 0 60000 65536"/>
                  <a:gd name="T6" fmla="*/ 0 w 2"/>
                  <a:gd name="T7" fmla="*/ 0 h 11"/>
                  <a:gd name="T8" fmla="*/ 2 w 2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11">
                    <a:moveTo>
                      <a:pt x="0" y="0"/>
                    </a:moveTo>
                    <a:cubicBezTo>
                      <a:pt x="2" y="6"/>
                      <a:pt x="1" y="9"/>
                      <a:pt x="0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1" name="Freeform 8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2" name="Freeform 8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3" name="Freeform 8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4" name="Freeform 8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5" name="Freeform 8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6" name="Freeform 8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7" name="Freeform 8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8" name="Freeform 9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9" name="Freeform 9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0" name="Freeform 9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1" name="Freeform 9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2" name="Freeform 9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3" name="Freeform 9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4" name="Freeform 9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5" name="Freeform 9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6" name="Freeform 9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7" name="Freeform 9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8" name="Freeform 10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9" name="Freeform 10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0" name="Freeform 10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1" name="Freeform 10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2" name="Freeform 10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3" name="Freeform 10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4" name="Freeform 106"/>
              <p:cNvSpPr>
                <a:spLocks/>
              </p:cNvSpPr>
              <p:nvPr/>
            </p:nvSpPr>
            <p:spPr bwMode="auto">
              <a:xfrm>
                <a:off x="3410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1" y="1"/>
                    </a:moveTo>
                    <a:cubicBezTo>
                      <a:pt x="0" y="7"/>
                      <a:pt x="0" y="12"/>
                      <a:pt x="2" y="16"/>
                    </a:cubicBezTo>
                    <a:cubicBezTo>
                      <a:pt x="3" y="10"/>
                      <a:pt x="4" y="5"/>
                      <a:pt x="3" y="0"/>
                    </a:cubicBezTo>
                    <a:cubicBezTo>
                      <a:pt x="2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5" name="Freeform 107"/>
              <p:cNvSpPr>
                <a:spLocks/>
              </p:cNvSpPr>
              <p:nvPr/>
            </p:nvSpPr>
            <p:spPr bwMode="auto">
              <a:xfrm>
                <a:off x="3434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1" y="1"/>
                    </a:moveTo>
                    <a:cubicBezTo>
                      <a:pt x="0" y="6"/>
                      <a:pt x="0" y="11"/>
                      <a:pt x="2" y="15"/>
                    </a:cubicBezTo>
                    <a:cubicBezTo>
                      <a:pt x="4" y="9"/>
                      <a:pt x="4" y="4"/>
                      <a:pt x="3" y="0"/>
                    </a:cubicBezTo>
                    <a:cubicBezTo>
                      <a:pt x="3" y="0"/>
                      <a:pt x="2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6" name="Freeform 108"/>
              <p:cNvSpPr>
                <a:spLocks/>
              </p:cNvSpPr>
              <p:nvPr/>
            </p:nvSpPr>
            <p:spPr bwMode="auto">
              <a:xfrm>
                <a:off x="3458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2147483647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1" y="6"/>
                      <a:pt x="0" y="11"/>
                      <a:pt x="2" y="14"/>
                    </a:cubicBezTo>
                    <a:cubicBezTo>
                      <a:pt x="4" y="9"/>
                      <a:pt x="4" y="4"/>
                      <a:pt x="4" y="0"/>
                    </a:cubicBezTo>
                    <a:cubicBezTo>
                      <a:pt x="3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7" name="Freeform 109"/>
              <p:cNvSpPr>
                <a:spLocks/>
              </p:cNvSpPr>
              <p:nvPr/>
            </p:nvSpPr>
            <p:spPr bwMode="auto">
              <a:xfrm>
                <a:off x="3491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1" y="1"/>
                    </a:moveTo>
                    <a:cubicBezTo>
                      <a:pt x="0" y="5"/>
                      <a:pt x="0" y="10"/>
                      <a:pt x="2" y="13"/>
                    </a:cubicBezTo>
                    <a:cubicBezTo>
                      <a:pt x="3" y="8"/>
                      <a:pt x="4" y="4"/>
                      <a:pt x="3" y="0"/>
                    </a:cubicBezTo>
                    <a:cubicBezTo>
                      <a:pt x="2" y="0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8" name="Freeform 110"/>
              <p:cNvSpPr>
                <a:spLocks/>
              </p:cNvSpPr>
              <p:nvPr/>
            </p:nvSpPr>
            <p:spPr bwMode="auto">
              <a:xfrm>
                <a:off x="3511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1" y="5"/>
                      <a:pt x="0" y="9"/>
                      <a:pt x="2" y="12"/>
                    </a:cubicBezTo>
                    <a:cubicBezTo>
                      <a:pt x="4" y="7"/>
                      <a:pt x="4" y="3"/>
                      <a:pt x="3" y="0"/>
                    </a:cubicBezTo>
                    <a:cubicBezTo>
                      <a:pt x="3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9" name="Freeform 111"/>
              <p:cNvSpPr>
                <a:spLocks/>
              </p:cNvSpPr>
              <p:nvPr/>
            </p:nvSpPr>
            <p:spPr bwMode="auto">
              <a:xfrm>
                <a:off x="3535" y="1306"/>
                <a:ext cx="43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2147483647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1" y="5"/>
                      <a:pt x="0" y="9"/>
                      <a:pt x="2" y="11"/>
                    </a:cubicBezTo>
                    <a:cubicBezTo>
                      <a:pt x="4" y="7"/>
                      <a:pt x="4" y="4"/>
                      <a:pt x="4" y="0"/>
                    </a:cubicBezTo>
                    <a:cubicBezTo>
                      <a:pt x="3" y="1"/>
                      <a:pt x="3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0" name="Freeform 112"/>
              <p:cNvSpPr>
                <a:spLocks/>
              </p:cNvSpPr>
              <p:nvPr/>
            </p:nvSpPr>
            <p:spPr bwMode="auto">
              <a:xfrm>
                <a:off x="3559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2147483647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3" y="1"/>
                    </a:moveTo>
                    <a:cubicBezTo>
                      <a:pt x="2" y="4"/>
                      <a:pt x="0" y="8"/>
                      <a:pt x="2" y="10"/>
                    </a:cubicBezTo>
                    <a:cubicBezTo>
                      <a:pt x="4" y="7"/>
                      <a:pt x="4" y="3"/>
                      <a:pt x="4" y="0"/>
                    </a:cubicBezTo>
                    <a:cubicBezTo>
                      <a:pt x="4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1" name="Freeform 11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2" name="Freeform 11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3" name="Freeform 11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4" name="Freeform 11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5" name="Freeform 11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6" name="Freeform 11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7" name="Freeform 11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8" name="Freeform 12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9" name="Freeform 12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0" name="Freeform 12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1" name="Freeform 12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2" name="Freeform 12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3" name="Freeform 12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4" name="Freeform 12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5" name="Freeform 12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6" name="Freeform 12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7" name="Freeform 12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8" name="Freeform 13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9" name="Freeform 13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0" name="Freeform 13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1" name="Freeform 13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2" name="Freeform 13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3" name="Freeform 13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4" name="Freeform 136"/>
              <p:cNvSpPr>
                <a:spLocks/>
              </p:cNvSpPr>
              <p:nvPr/>
            </p:nvSpPr>
            <p:spPr bwMode="auto">
              <a:xfrm>
                <a:off x="3386" y="1329"/>
                <a:ext cx="72" cy="103"/>
              </a:xfrm>
              <a:custGeom>
                <a:avLst/>
                <a:gdLst>
                  <a:gd name="T0" fmla="*/ 0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0" y="9"/>
                    </a:moveTo>
                    <a:cubicBezTo>
                      <a:pt x="0" y="9"/>
                      <a:pt x="0" y="6"/>
                      <a:pt x="1" y="3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3" y="0"/>
                      <a:pt x="5" y="0"/>
                      <a:pt x="6" y="0"/>
                    </a:cubicBezTo>
                    <a:cubicBezTo>
                      <a:pt x="6" y="1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8"/>
                      <a:pt x="2" y="9"/>
                      <a:pt x="0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5" name="Freeform 137"/>
              <p:cNvSpPr>
                <a:spLocks/>
              </p:cNvSpPr>
              <p:nvPr/>
            </p:nvSpPr>
            <p:spPr bwMode="auto">
              <a:xfrm>
                <a:off x="3424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1" y="9"/>
                    </a:moveTo>
                    <a:cubicBezTo>
                      <a:pt x="0" y="8"/>
                      <a:pt x="1" y="6"/>
                      <a:pt x="2" y="4"/>
                    </a:cubicBezTo>
                    <a:cubicBezTo>
                      <a:pt x="3" y="2"/>
                      <a:pt x="4" y="0"/>
                      <a:pt x="6" y="1"/>
                    </a:cubicBezTo>
                    <a:cubicBezTo>
                      <a:pt x="5" y="2"/>
                      <a:pt x="5" y="3"/>
                      <a:pt x="5" y="4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8"/>
                      <a:pt x="2" y="8"/>
                      <a:pt x="1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6" name="Freeform 138"/>
              <p:cNvSpPr>
                <a:spLocks/>
              </p:cNvSpPr>
              <p:nvPr/>
            </p:nvSpPr>
            <p:spPr bwMode="auto">
              <a:xfrm>
                <a:off x="3467" y="1317"/>
                <a:ext cx="43" cy="92"/>
              </a:xfrm>
              <a:custGeom>
                <a:avLst/>
                <a:gdLst>
                  <a:gd name="T0" fmla="*/ 0 w 4"/>
                  <a:gd name="T1" fmla="*/ 2147483647 h 8"/>
                  <a:gd name="T2" fmla="*/ 2147483647 w 4"/>
                  <a:gd name="T3" fmla="*/ 2147483647 h 8"/>
                  <a:gd name="T4" fmla="*/ 2147483647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0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0" y="8"/>
                    </a:moveTo>
                    <a:cubicBezTo>
                      <a:pt x="0" y="7"/>
                      <a:pt x="0" y="5"/>
                      <a:pt x="1" y="3"/>
                    </a:cubicBezTo>
                    <a:cubicBezTo>
                      <a:pt x="1" y="1"/>
                      <a:pt x="3" y="0"/>
                      <a:pt x="4" y="0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4"/>
                      <a:pt x="3" y="5"/>
                      <a:pt x="3" y="6"/>
                    </a:cubicBezTo>
                    <a:cubicBezTo>
                      <a:pt x="2" y="7"/>
                      <a:pt x="1" y="7"/>
                      <a:pt x="0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7" name="Freeform 139"/>
              <p:cNvSpPr>
                <a:spLocks/>
              </p:cNvSpPr>
              <p:nvPr/>
            </p:nvSpPr>
            <p:spPr bwMode="auto">
              <a:xfrm>
                <a:off x="3501" y="1317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0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3" y="1"/>
                      <a:pt x="3" y="2"/>
                      <a:pt x="2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6"/>
                      <a:pt x="1" y="6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8" name="Freeform 140"/>
              <p:cNvSpPr>
                <a:spLocks/>
              </p:cNvSpPr>
              <p:nvPr/>
            </p:nvSpPr>
            <p:spPr bwMode="auto">
              <a:xfrm>
                <a:off x="3525" y="1306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7"/>
                      <a:pt x="0" y="5"/>
                      <a:pt x="0" y="3"/>
                    </a:cubicBezTo>
                    <a:cubicBezTo>
                      <a:pt x="1" y="2"/>
                      <a:pt x="2" y="0"/>
                      <a:pt x="3" y="1"/>
                    </a:cubicBezTo>
                    <a:cubicBezTo>
                      <a:pt x="3" y="2"/>
                      <a:pt x="2" y="3"/>
                      <a:pt x="2" y="3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9" name="Freeform 141"/>
              <p:cNvSpPr>
                <a:spLocks/>
              </p:cNvSpPr>
              <p:nvPr/>
            </p:nvSpPr>
            <p:spPr bwMode="auto">
              <a:xfrm>
                <a:off x="3544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0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6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0" name="Freeform 142"/>
              <p:cNvSpPr>
                <a:spLocks/>
              </p:cNvSpPr>
              <p:nvPr/>
            </p:nvSpPr>
            <p:spPr bwMode="auto">
              <a:xfrm>
                <a:off x="3559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1" name="Freeform 143"/>
              <p:cNvSpPr>
                <a:spLocks/>
              </p:cNvSpPr>
              <p:nvPr/>
            </p:nvSpPr>
            <p:spPr bwMode="auto">
              <a:xfrm>
                <a:off x="3578" y="1306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2" name="Freeform 144"/>
              <p:cNvSpPr>
                <a:spLocks/>
              </p:cNvSpPr>
              <p:nvPr/>
            </p:nvSpPr>
            <p:spPr bwMode="auto">
              <a:xfrm>
                <a:off x="3593" y="1306"/>
                <a:ext cx="19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3" name="Freeform 145"/>
              <p:cNvSpPr>
                <a:spLocks/>
              </p:cNvSpPr>
              <p:nvPr/>
            </p:nvSpPr>
            <p:spPr bwMode="auto">
              <a:xfrm>
                <a:off x="360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4" name="Freeform 146"/>
              <p:cNvSpPr>
                <a:spLocks/>
              </p:cNvSpPr>
              <p:nvPr/>
            </p:nvSpPr>
            <p:spPr bwMode="auto">
              <a:xfrm>
                <a:off x="361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5" name="Freeform 147"/>
              <p:cNvSpPr>
                <a:spLocks/>
              </p:cNvSpPr>
              <p:nvPr/>
            </p:nvSpPr>
            <p:spPr bwMode="auto">
              <a:xfrm>
                <a:off x="3626" y="1306"/>
                <a:ext cx="19" cy="46"/>
              </a:xfrm>
              <a:custGeom>
                <a:avLst/>
                <a:gdLst>
                  <a:gd name="T0" fmla="*/ 0 w 2"/>
                  <a:gd name="T1" fmla="*/ 2147483647 h 4"/>
                  <a:gd name="T2" fmla="*/ 0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0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6" name="Freeform 148"/>
              <p:cNvSpPr>
                <a:spLocks/>
              </p:cNvSpPr>
              <p:nvPr/>
            </p:nvSpPr>
            <p:spPr bwMode="auto">
              <a:xfrm>
                <a:off x="3410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0" y="4"/>
                      <a:pt x="1" y="2"/>
                    </a:cubicBezTo>
                    <a:cubicBezTo>
                      <a:pt x="2" y="1"/>
                      <a:pt x="2" y="0"/>
                      <a:pt x="3" y="0"/>
                    </a:cubicBezTo>
                    <a:cubicBezTo>
                      <a:pt x="4" y="0"/>
                      <a:pt x="5" y="0"/>
                      <a:pt x="6" y="1"/>
                    </a:cubicBezTo>
                    <a:cubicBezTo>
                      <a:pt x="5" y="2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7" name="Freeform 149"/>
              <p:cNvSpPr>
                <a:spLocks/>
              </p:cNvSpPr>
              <p:nvPr/>
            </p:nvSpPr>
            <p:spPr bwMode="auto">
              <a:xfrm>
                <a:off x="3443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1" y="4"/>
                      <a:pt x="2" y="3"/>
                    </a:cubicBezTo>
                    <a:cubicBezTo>
                      <a:pt x="3" y="1"/>
                      <a:pt x="4" y="0"/>
                      <a:pt x="6" y="1"/>
                    </a:cubicBezTo>
                    <a:cubicBezTo>
                      <a:pt x="5" y="2"/>
                      <a:pt x="4" y="3"/>
                      <a:pt x="4" y="3"/>
                    </a:cubicBezTo>
                    <a:cubicBezTo>
                      <a:pt x="4" y="4"/>
                      <a:pt x="3" y="5"/>
                      <a:pt x="3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8" name="Freeform 150"/>
              <p:cNvSpPr>
                <a:spLocks/>
              </p:cNvSpPr>
              <p:nvPr/>
            </p:nvSpPr>
            <p:spPr bwMode="auto">
              <a:xfrm>
                <a:off x="3477" y="1271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2147483647 h 6"/>
                  <a:gd name="T4" fmla="*/ 2147483647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0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0" y="6"/>
                    </a:moveTo>
                    <a:cubicBezTo>
                      <a:pt x="0" y="5"/>
                      <a:pt x="0" y="3"/>
                      <a:pt x="1" y="2"/>
                    </a:cubicBezTo>
                    <a:cubicBezTo>
                      <a:pt x="2" y="0"/>
                      <a:pt x="3" y="0"/>
                      <a:pt x="5" y="1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9" name="Freeform 151"/>
              <p:cNvSpPr>
                <a:spLocks/>
              </p:cNvSpPr>
              <p:nvPr/>
            </p:nvSpPr>
            <p:spPr bwMode="auto">
              <a:xfrm>
                <a:off x="3501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3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4" y="1"/>
                      <a:pt x="3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0" name="Freeform 152"/>
              <p:cNvSpPr>
                <a:spLocks/>
              </p:cNvSpPr>
              <p:nvPr/>
            </p:nvSpPr>
            <p:spPr bwMode="auto">
              <a:xfrm>
                <a:off x="3525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4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1" name="Freeform 153"/>
              <p:cNvSpPr>
                <a:spLocks/>
              </p:cNvSpPr>
              <p:nvPr/>
            </p:nvSpPr>
            <p:spPr bwMode="auto">
              <a:xfrm>
                <a:off x="3544" y="1271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2"/>
                      <a:pt x="3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2" name="Freeform 154"/>
              <p:cNvSpPr>
                <a:spLocks/>
              </p:cNvSpPr>
              <p:nvPr/>
            </p:nvSpPr>
            <p:spPr bwMode="auto">
              <a:xfrm>
                <a:off x="3569" y="1283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4"/>
                    </a:moveTo>
                    <a:cubicBezTo>
                      <a:pt x="0" y="4"/>
                      <a:pt x="0" y="3"/>
                      <a:pt x="0" y="2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0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3" name="Freeform 155"/>
              <p:cNvSpPr>
                <a:spLocks/>
              </p:cNvSpPr>
              <p:nvPr/>
            </p:nvSpPr>
            <p:spPr bwMode="auto">
              <a:xfrm>
                <a:off x="3578" y="1283"/>
                <a:ext cx="34" cy="57"/>
              </a:xfrm>
              <a:custGeom>
                <a:avLst/>
                <a:gdLst>
                  <a:gd name="T0" fmla="*/ 0 w 3"/>
                  <a:gd name="T1" fmla="*/ 2147483647 h 5"/>
                  <a:gd name="T2" fmla="*/ 2147483647 w 3"/>
                  <a:gd name="T3" fmla="*/ 2147483647 h 5"/>
                  <a:gd name="T4" fmla="*/ 2147483647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0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4" name="Freeform 156"/>
              <p:cNvSpPr>
                <a:spLocks/>
              </p:cNvSpPr>
              <p:nvPr/>
            </p:nvSpPr>
            <p:spPr bwMode="auto">
              <a:xfrm>
                <a:off x="3593" y="1283"/>
                <a:ext cx="34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2147483647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0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5" name="Freeform 157"/>
              <p:cNvSpPr>
                <a:spLocks/>
              </p:cNvSpPr>
              <p:nvPr/>
            </p:nvSpPr>
            <p:spPr bwMode="auto">
              <a:xfrm>
                <a:off x="360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6" name="Freeform 158"/>
              <p:cNvSpPr>
                <a:spLocks/>
              </p:cNvSpPr>
              <p:nvPr/>
            </p:nvSpPr>
            <p:spPr bwMode="auto">
              <a:xfrm>
                <a:off x="361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7" name="Freeform 159"/>
              <p:cNvSpPr>
                <a:spLocks/>
              </p:cNvSpPr>
              <p:nvPr/>
            </p:nvSpPr>
            <p:spPr bwMode="auto">
              <a:xfrm>
                <a:off x="3626" y="1294"/>
                <a:ext cx="19" cy="34"/>
              </a:xfrm>
              <a:custGeom>
                <a:avLst/>
                <a:gdLst>
                  <a:gd name="T0" fmla="*/ 0 w 2"/>
                  <a:gd name="T1" fmla="*/ 2147483647 h 3"/>
                  <a:gd name="T2" fmla="*/ 2147483647 w 2"/>
                  <a:gd name="T3" fmla="*/ 2147483647 h 3"/>
                  <a:gd name="T4" fmla="*/ 2147483647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0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0" y="3"/>
                    </a:moveTo>
                    <a:cubicBezTo>
                      <a:pt x="0" y="3"/>
                      <a:pt x="0" y="2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8" name="Freeform 16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9" name="Freeform 16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0" name="Freeform 16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1" name="Freeform 16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2" name="Freeform 16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3" name="Freeform 16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4" name="Freeform 16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5" name="Freeform 16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6" name="Freeform 16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7" name="Freeform 16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8" name="Freeform 17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9" name="Freeform 17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0" name="Freeform 17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1" name="Freeform 17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2" name="Freeform 17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3" name="Freeform 17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4" name="Freeform 17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5" name="Freeform 17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6" name="Freeform 17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7" name="Freeform 17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8" name="Freeform 18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9" name="Freeform 18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0" name="Freeform 18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1" name="Freeform 183"/>
              <p:cNvSpPr>
                <a:spLocks/>
              </p:cNvSpPr>
              <p:nvPr/>
            </p:nvSpPr>
            <p:spPr bwMode="auto">
              <a:xfrm>
                <a:off x="3443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1"/>
                      <a:pt x="5" y="0"/>
                    </a:cubicBezTo>
                    <a:cubicBezTo>
                      <a:pt x="4" y="0"/>
                      <a:pt x="4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2" name="Freeform 184"/>
              <p:cNvSpPr>
                <a:spLocks/>
              </p:cNvSpPr>
              <p:nvPr/>
            </p:nvSpPr>
            <p:spPr bwMode="auto">
              <a:xfrm>
                <a:off x="3467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2"/>
                      <a:pt x="4" y="1"/>
                    </a:cubicBezTo>
                    <a:cubicBezTo>
                      <a:pt x="4" y="1"/>
                      <a:pt x="3" y="1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3" name="Freeform 185"/>
              <p:cNvSpPr>
                <a:spLocks/>
              </p:cNvSpPr>
              <p:nvPr/>
            </p:nvSpPr>
            <p:spPr bwMode="auto">
              <a:xfrm>
                <a:off x="3491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2"/>
                      <a:pt x="3" y="1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4" name="Freeform 186"/>
              <p:cNvSpPr>
                <a:spLocks/>
              </p:cNvSpPr>
              <p:nvPr/>
            </p:nvSpPr>
            <p:spPr bwMode="auto">
              <a:xfrm>
                <a:off x="3511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1" y="3"/>
                      <a:pt x="1" y="2"/>
                      <a:pt x="2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5" name="Freeform 18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6" name="Freeform 18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7" name="Freeform 18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8" name="Freeform 19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9" name="Freeform 19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0" name="Freeform 19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1" name="Freeform 19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2" name="Freeform 19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3" name="Freeform 19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4" name="Freeform 19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5" name="Freeform 19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6" name="Freeform 19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7" name="Freeform 19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8" name="Freeform 20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9" name="Freeform 20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0" name="Freeform 20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1" name="Freeform 20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2" name="Freeform 20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3" name="Freeform 20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4" name="Freeform 20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5" name="Freeform 20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6" name="Freeform 20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7" name="Freeform 20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8" name="Freeform 210"/>
              <p:cNvSpPr>
                <a:spLocks/>
              </p:cNvSpPr>
              <p:nvPr/>
            </p:nvSpPr>
            <p:spPr bwMode="auto">
              <a:xfrm>
                <a:off x="3477" y="1203"/>
                <a:ext cx="48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2147483647 w 4"/>
                  <a:gd name="T5" fmla="*/ 2147483647 h 2"/>
                  <a:gd name="T6" fmla="*/ 2147483647 w 4"/>
                  <a:gd name="T7" fmla="*/ 2147483647 h 2"/>
                  <a:gd name="T8" fmla="*/ 0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0" y="2"/>
                    </a:moveTo>
                    <a:cubicBezTo>
                      <a:pt x="2" y="1"/>
                      <a:pt x="3" y="1"/>
                      <a:pt x="4" y="0"/>
                    </a:cubicBezTo>
                    <a:lnTo>
                      <a:pt x="4" y="1"/>
                    </a:lnTo>
                    <a:cubicBezTo>
                      <a:pt x="4" y="2"/>
                      <a:pt x="3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9" name="Freeform 211"/>
              <p:cNvSpPr>
                <a:spLocks/>
              </p:cNvSpPr>
              <p:nvPr/>
            </p:nvSpPr>
            <p:spPr bwMode="auto">
              <a:xfrm>
                <a:off x="3501" y="1214"/>
                <a:ext cx="34" cy="23"/>
              </a:xfrm>
              <a:custGeom>
                <a:avLst/>
                <a:gdLst>
                  <a:gd name="T0" fmla="*/ 0 w 3"/>
                  <a:gd name="T1" fmla="*/ 2147483647 h 2"/>
                  <a:gd name="T2" fmla="*/ 2147483647 w 3"/>
                  <a:gd name="T3" fmla="*/ 0 h 2"/>
                  <a:gd name="T4" fmla="*/ 2147483647 w 3"/>
                  <a:gd name="T5" fmla="*/ 2147483647 h 2"/>
                  <a:gd name="T6" fmla="*/ 2147483647 w 3"/>
                  <a:gd name="T7" fmla="*/ 2147483647 h 2"/>
                  <a:gd name="T8" fmla="*/ 0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0" y="1"/>
                    </a:moveTo>
                    <a:cubicBezTo>
                      <a:pt x="1" y="1"/>
                      <a:pt x="2" y="0"/>
                      <a:pt x="3" y="0"/>
                    </a:cubicBezTo>
                    <a:lnTo>
                      <a:pt x="3" y="1"/>
                    </a:lnTo>
                    <a:cubicBezTo>
                      <a:pt x="3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0" name="Freeform 212"/>
              <p:cNvSpPr>
                <a:spLocks/>
              </p:cNvSpPr>
              <p:nvPr/>
            </p:nvSpPr>
            <p:spPr bwMode="auto">
              <a:xfrm>
                <a:off x="3511" y="122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cubicBezTo>
                      <a:pt x="1" y="1"/>
                      <a:pt x="2" y="0"/>
                      <a:pt x="2" y="0"/>
                    </a:cubicBezTo>
                    <a:lnTo>
                      <a:pt x="3" y="1"/>
                    </a:ln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1" name="Freeform 213"/>
              <p:cNvSpPr>
                <a:spLocks/>
              </p:cNvSpPr>
              <p:nvPr/>
            </p:nvSpPr>
            <p:spPr bwMode="auto">
              <a:xfrm>
                <a:off x="3544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1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2"/>
                      <a:pt x="2" y="2"/>
                      <a:pt x="3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2" name="Freeform 214"/>
              <p:cNvSpPr>
                <a:spLocks/>
              </p:cNvSpPr>
              <p:nvPr/>
            </p:nvSpPr>
            <p:spPr bwMode="auto">
              <a:xfrm>
                <a:off x="3511" y="1191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0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0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0" y="1"/>
                    </a:moveTo>
                    <a:lnTo>
                      <a:pt x="0" y="1"/>
                    </a:lnTo>
                    <a:cubicBezTo>
                      <a:pt x="1" y="2"/>
                      <a:pt x="2" y="2"/>
                      <a:pt x="2" y="3"/>
                    </a:cubicBezTo>
                    <a:cubicBezTo>
                      <a:pt x="2" y="4"/>
                      <a:pt x="2" y="5"/>
                      <a:pt x="3" y="5"/>
                    </a:cubicBezTo>
                    <a:cubicBezTo>
                      <a:pt x="3" y="6"/>
                      <a:pt x="4" y="7"/>
                      <a:pt x="5" y="7"/>
                    </a:cubicBezTo>
                    <a:lnTo>
                      <a:pt x="6" y="6"/>
                    </a:lnTo>
                    <a:cubicBezTo>
                      <a:pt x="5" y="6"/>
                      <a:pt x="4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1"/>
                      <a:pt x="2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3" name="Freeform 215"/>
              <p:cNvSpPr>
                <a:spLocks/>
              </p:cNvSpPr>
              <p:nvPr/>
            </p:nvSpPr>
            <p:spPr bwMode="auto">
              <a:xfrm>
                <a:off x="3602" y="1157"/>
                <a:ext cx="130" cy="69"/>
              </a:xfrm>
              <a:custGeom>
                <a:avLst/>
                <a:gdLst>
                  <a:gd name="T0" fmla="*/ 0 w 11"/>
                  <a:gd name="T1" fmla="*/ 2147483647 h 6"/>
                  <a:gd name="T2" fmla="*/ 0 w 11"/>
                  <a:gd name="T3" fmla="*/ 2147483647 h 6"/>
                  <a:gd name="T4" fmla="*/ 2147483647 w 11"/>
                  <a:gd name="T5" fmla="*/ 2147483647 h 6"/>
                  <a:gd name="T6" fmla="*/ 2147483647 w 11"/>
                  <a:gd name="T7" fmla="*/ 2147483647 h 6"/>
                  <a:gd name="T8" fmla="*/ 2147483647 w 11"/>
                  <a:gd name="T9" fmla="*/ 2147483647 h 6"/>
                  <a:gd name="T10" fmla="*/ 2147483647 w 11"/>
                  <a:gd name="T11" fmla="*/ 2147483647 h 6"/>
                  <a:gd name="T12" fmla="*/ 2147483647 w 11"/>
                  <a:gd name="T13" fmla="*/ 2147483647 h 6"/>
                  <a:gd name="T14" fmla="*/ 2147483647 w 11"/>
                  <a:gd name="T15" fmla="*/ 2147483647 h 6"/>
                  <a:gd name="T16" fmla="*/ 2147483647 w 11"/>
                  <a:gd name="T17" fmla="*/ 2147483647 h 6"/>
                  <a:gd name="T18" fmla="*/ 2147483647 w 11"/>
                  <a:gd name="T19" fmla="*/ 2147483647 h 6"/>
                  <a:gd name="T20" fmla="*/ 2147483647 w 11"/>
                  <a:gd name="T21" fmla="*/ 2147483647 h 6"/>
                  <a:gd name="T22" fmla="*/ 2147483647 w 11"/>
                  <a:gd name="T23" fmla="*/ 2147483647 h 6"/>
                  <a:gd name="T24" fmla="*/ 2147483647 w 11"/>
                  <a:gd name="T25" fmla="*/ 2147483647 h 6"/>
                  <a:gd name="T26" fmla="*/ 2147483647 w 11"/>
                  <a:gd name="T27" fmla="*/ 2147483647 h 6"/>
                  <a:gd name="T28" fmla="*/ 2147483647 w 11"/>
                  <a:gd name="T29" fmla="*/ 2147483647 h 6"/>
                  <a:gd name="T30" fmla="*/ 2147483647 w 11"/>
                  <a:gd name="T31" fmla="*/ 2147483647 h 6"/>
                  <a:gd name="T32" fmla="*/ 2147483647 w 11"/>
                  <a:gd name="T33" fmla="*/ 2147483647 h 6"/>
                  <a:gd name="T34" fmla="*/ 2147483647 w 11"/>
                  <a:gd name="T35" fmla="*/ 0 h 6"/>
                  <a:gd name="T36" fmla="*/ 2147483647 w 11"/>
                  <a:gd name="T37" fmla="*/ 0 h 6"/>
                  <a:gd name="T38" fmla="*/ 2147483647 w 11"/>
                  <a:gd name="T39" fmla="*/ 2147483647 h 6"/>
                  <a:gd name="T40" fmla="*/ 2147483647 w 11"/>
                  <a:gd name="T41" fmla="*/ 2147483647 h 6"/>
                  <a:gd name="T42" fmla="*/ 2147483647 w 11"/>
                  <a:gd name="T43" fmla="*/ 2147483647 h 6"/>
                  <a:gd name="T44" fmla="*/ 2147483647 w 11"/>
                  <a:gd name="T45" fmla="*/ 0 h 6"/>
                  <a:gd name="T46" fmla="*/ 2147483647 w 11"/>
                  <a:gd name="T47" fmla="*/ 0 h 6"/>
                  <a:gd name="T48" fmla="*/ 0 w 11"/>
                  <a:gd name="T49" fmla="*/ 2147483647 h 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1"/>
                  <a:gd name="T76" fmla="*/ 0 h 6"/>
                  <a:gd name="T77" fmla="*/ 11 w 11"/>
                  <a:gd name="T78" fmla="*/ 6 h 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1" h="6">
                    <a:moveTo>
                      <a:pt x="0" y="4"/>
                    </a:moveTo>
                    <a:lnTo>
                      <a:pt x="0" y="6"/>
                    </a:lnTo>
                    <a:cubicBezTo>
                      <a:pt x="1" y="6"/>
                      <a:pt x="1" y="5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6"/>
                      <a:pt x="3" y="5"/>
                      <a:pt x="3" y="3"/>
                    </a:cubicBezTo>
                    <a:lnTo>
                      <a:pt x="5" y="6"/>
                    </a:lnTo>
                    <a:lnTo>
                      <a:pt x="5" y="3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6" y="6"/>
                    </a:lnTo>
                    <a:lnTo>
                      <a:pt x="8" y="3"/>
                    </a:lnTo>
                    <a:cubicBezTo>
                      <a:pt x="8" y="5"/>
                      <a:pt x="8" y="6"/>
                      <a:pt x="9" y="6"/>
                    </a:cubicBezTo>
                    <a:cubicBezTo>
                      <a:pt x="9" y="5"/>
                      <a:pt x="9" y="4"/>
                      <a:pt x="9" y="3"/>
                    </a:cubicBezTo>
                    <a:cubicBezTo>
                      <a:pt x="10" y="5"/>
                      <a:pt x="10" y="6"/>
                      <a:pt x="11" y="6"/>
                    </a:cubicBezTo>
                    <a:lnTo>
                      <a:pt x="11" y="4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1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4" name="Freeform 21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5" name="Freeform 21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6" name="Freeform 21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7" name="Freeform 21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8" name="Freeform 22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9" name="Freeform 22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0" name="Freeform 22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1" name="Freeform 22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2" name="Freeform 22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3" name="Freeform 22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4" name="Freeform 22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5" name="Freeform 22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6" name="Freeform 22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7" name="Freeform 22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8" name="Freeform 23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9" name="Freeform 23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0" name="Freeform 23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1" name="Freeform 23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2" name="Freeform 23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3" name="Freeform 23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4" name="Freeform 23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5" name="Freeform 23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6" name="Freeform 23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7" name="Freeform 239"/>
              <p:cNvSpPr>
                <a:spLocks/>
              </p:cNvSpPr>
              <p:nvPr/>
            </p:nvSpPr>
            <p:spPr bwMode="auto">
              <a:xfrm>
                <a:off x="3877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3" y="1"/>
                    </a:moveTo>
                    <a:cubicBezTo>
                      <a:pt x="4" y="7"/>
                      <a:pt x="4" y="12"/>
                      <a:pt x="2" y="16"/>
                    </a:cubicBezTo>
                    <a:cubicBezTo>
                      <a:pt x="1" y="10"/>
                      <a:pt x="0" y="5"/>
                      <a:pt x="1" y="0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8" name="Freeform 240"/>
              <p:cNvSpPr>
                <a:spLocks/>
              </p:cNvSpPr>
              <p:nvPr/>
            </p:nvSpPr>
            <p:spPr bwMode="auto">
              <a:xfrm>
                <a:off x="3858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3" y="1"/>
                    </a:moveTo>
                    <a:cubicBezTo>
                      <a:pt x="4" y="6"/>
                      <a:pt x="4" y="11"/>
                      <a:pt x="2" y="15"/>
                    </a:cubicBezTo>
                    <a:cubicBezTo>
                      <a:pt x="0" y="9"/>
                      <a:pt x="0" y="4"/>
                      <a:pt x="1" y="0"/>
                    </a:cubicBezTo>
                    <a:cubicBezTo>
                      <a:pt x="1" y="0"/>
                      <a:pt x="2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9" name="Freeform 241"/>
              <p:cNvSpPr>
                <a:spLocks/>
              </p:cNvSpPr>
              <p:nvPr/>
            </p:nvSpPr>
            <p:spPr bwMode="auto">
              <a:xfrm>
                <a:off x="3834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0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3" y="6"/>
                      <a:pt x="4" y="11"/>
                      <a:pt x="2" y="14"/>
                    </a:cubicBezTo>
                    <a:cubicBezTo>
                      <a:pt x="0" y="9"/>
                      <a:pt x="0" y="4"/>
                      <a:pt x="0" y="0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0" name="Freeform 242"/>
              <p:cNvSpPr>
                <a:spLocks/>
              </p:cNvSpPr>
              <p:nvPr/>
            </p:nvSpPr>
            <p:spPr bwMode="auto">
              <a:xfrm>
                <a:off x="3800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3" y="1"/>
                    </a:moveTo>
                    <a:cubicBezTo>
                      <a:pt x="4" y="5"/>
                      <a:pt x="4" y="10"/>
                      <a:pt x="2" y="13"/>
                    </a:cubicBezTo>
                    <a:cubicBezTo>
                      <a:pt x="1" y="8"/>
                      <a:pt x="0" y="4"/>
                      <a:pt x="1" y="0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1" name="Freeform 243"/>
              <p:cNvSpPr>
                <a:spLocks/>
              </p:cNvSpPr>
              <p:nvPr/>
            </p:nvSpPr>
            <p:spPr bwMode="auto">
              <a:xfrm>
                <a:off x="3776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3" y="5"/>
                      <a:pt x="4" y="9"/>
                      <a:pt x="2" y="12"/>
                    </a:cubicBezTo>
                    <a:cubicBezTo>
                      <a:pt x="0" y="7"/>
                      <a:pt x="0" y="3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2" name="Freeform 244"/>
              <p:cNvSpPr>
                <a:spLocks/>
              </p:cNvSpPr>
              <p:nvPr/>
            </p:nvSpPr>
            <p:spPr bwMode="auto">
              <a:xfrm>
                <a:off x="3752" y="1306"/>
                <a:ext cx="48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0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3" y="5"/>
                      <a:pt x="4" y="9"/>
                      <a:pt x="2" y="11"/>
                    </a:cubicBezTo>
                    <a:cubicBezTo>
                      <a:pt x="0" y="7"/>
                      <a:pt x="0" y="4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3" name="Freeform 245"/>
              <p:cNvSpPr>
                <a:spLocks/>
              </p:cNvSpPr>
              <p:nvPr/>
            </p:nvSpPr>
            <p:spPr bwMode="auto">
              <a:xfrm>
                <a:off x="3732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0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1" y="1"/>
                    </a:moveTo>
                    <a:cubicBezTo>
                      <a:pt x="2" y="4"/>
                      <a:pt x="4" y="8"/>
                      <a:pt x="2" y="10"/>
                    </a:cubicBezTo>
                    <a:cubicBezTo>
                      <a:pt x="0" y="7"/>
                      <a:pt x="0" y="3"/>
                      <a:pt x="0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4" name="Freeform 24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5" name="Freeform 24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6" name="Freeform 24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7" name="Freeform 24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8" name="Freeform 25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9" name="Freeform 25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0" name="Freeform 25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1" name="Freeform 25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2" name="Freeform 25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3" name="Freeform 25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4" name="Freeform 25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5" name="Freeform 25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6" name="Freeform 25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7" name="Freeform 25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8" name="Freeform 26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9" name="Freeform 26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0" name="Freeform 26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1" name="Freeform 26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2" name="Freeform 26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3" name="Freeform 26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4" name="Freeform 26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5" name="Freeform 26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6" name="Freeform 26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7" name="Freeform 269"/>
              <p:cNvSpPr>
                <a:spLocks/>
              </p:cNvSpPr>
              <p:nvPr/>
            </p:nvSpPr>
            <p:spPr bwMode="auto">
              <a:xfrm>
                <a:off x="3877" y="1329"/>
                <a:ext cx="72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0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2147483647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6" y="9"/>
                    </a:moveTo>
                    <a:cubicBezTo>
                      <a:pt x="6" y="9"/>
                      <a:pt x="6" y="6"/>
                      <a:pt x="5" y="3"/>
                    </a:cubicBezTo>
                    <a:cubicBezTo>
                      <a:pt x="5" y="2"/>
                      <a:pt x="5" y="2"/>
                      <a:pt x="4" y="1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0" y="1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8"/>
                      <a:pt x="4" y="9"/>
                      <a:pt x="6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8" name="Freeform 270"/>
              <p:cNvSpPr>
                <a:spLocks/>
              </p:cNvSpPr>
              <p:nvPr/>
            </p:nvSpPr>
            <p:spPr bwMode="auto">
              <a:xfrm>
                <a:off x="3843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0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5" y="9"/>
                    </a:moveTo>
                    <a:cubicBezTo>
                      <a:pt x="6" y="8"/>
                      <a:pt x="5" y="6"/>
                      <a:pt x="4" y="4"/>
                    </a:cubicBezTo>
                    <a:cubicBezTo>
                      <a:pt x="4" y="2"/>
                      <a:pt x="2" y="0"/>
                      <a:pt x="0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3" y="8"/>
                      <a:pt x="4" y="8"/>
                      <a:pt x="5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9" name="Freeform 271"/>
              <p:cNvSpPr>
                <a:spLocks/>
              </p:cNvSpPr>
              <p:nvPr/>
            </p:nvSpPr>
            <p:spPr bwMode="auto">
              <a:xfrm>
                <a:off x="3824" y="1317"/>
                <a:ext cx="43" cy="92"/>
              </a:xfrm>
              <a:custGeom>
                <a:avLst/>
                <a:gdLst>
                  <a:gd name="T0" fmla="*/ 2147483647 w 4"/>
                  <a:gd name="T1" fmla="*/ 2147483647 h 8"/>
                  <a:gd name="T2" fmla="*/ 2147483647 w 4"/>
                  <a:gd name="T3" fmla="*/ 2147483647 h 8"/>
                  <a:gd name="T4" fmla="*/ 0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2147483647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4" y="8"/>
                    </a:moveTo>
                    <a:cubicBezTo>
                      <a:pt x="4" y="7"/>
                      <a:pt x="4" y="5"/>
                      <a:pt x="3" y="3"/>
                    </a:cubicBez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2" y="7"/>
                      <a:pt x="3" y="7"/>
                      <a:pt x="4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0" name="Freeform 272"/>
              <p:cNvSpPr>
                <a:spLocks/>
              </p:cNvSpPr>
              <p:nvPr/>
            </p:nvSpPr>
            <p:spPr bwMode="auto">
              <a:xfrm>
                <a:off x="3800" y="1317"/>
                <a:ext cx="43" cy="80"/>
              </a:xfrm>
              <a:custGeom>
                <a:avLst/>
                <a:gdLst>
                  <a:gd name="T0" fmla="*/ 2147483647 w 4"/>
                  <a:gd name="T1" fmla="*/ 2147483647 h 7"/>
                  <a:gd name="T2" fmla="*/ 2147483647 w 4"/>
                  <a:gd name="T3" fmla="*/ 2147483647 h 7"/>
                  <a:gd name="T4" fmla="*/ 0 w 4"/>
                  <a:gd name="T5" fmla="*/ 0 h 7"/>
                  <a:gd name="T6" fmla="*/ 2147483647 w 4"/>
                  <a:gd name="T7" fmla="*/ 2147483647 h 7"/>
                  <a:gd name="T8" fmla="*/ 2147483647 w 4"/>
                  <a:gd name="T9" fmla="*/ 2147483647 h 7"/>
                  <a:gd name="T10" fmla="*/ 2147483647 w 4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7"/>
                  <a:gd name="T20" fmla="*/ 4 w 4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7">
                    <a:moveTo>
                      <a:pt x="3" y="7"/>
                    </a:moveTo>
                    <a:cubicBezTo>
                      <a:pt x="4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1" y="3"/>
                      <a:pt x="1" y="4"/>
                      <a:pt x="1" y="5"/>
                    </a:cubicBezTo>
                    <a:cubicBezTo>
                      <a:pt x="1" y="6"/>
                      <a:pt x="2" y="6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1" name="Freeform 273"/>
              <p:cNvSpPr>
                <a:spLocks/>
              </p:cNvSpPr>
              <p:nvPr/>
            </p:nvSpPr>
            <p:spPr bwMode="auto">
              <a:xfrm>
                <a:off x="3776" y="1306"/>
                <a:ext cx="34" cy="80"/>
              </a:xfrm>
              <a:custGeom>
                <a:avLst/>
                <a:gdLst>
                  <a:gd name="T0" fmla="*/ 2147483647 w 3"/>
                  <a:gd name="T1" fmla="*/ 2147483647 h 7"/>
                  <a:gd name="T2" fmla="*/ 2147483647 w 3"/>
                  <a:gd name="T3" fmla="*/ 2147483647 h 7"/>
                  <a:gd name="T4" fmla="*/ 0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2147483647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3" y="7"/>
                    </a:moveTo>
                    <a:cubicBezTo>
                      <a:pt x="3" y="7"/>
                      <a:pt x="3" y="5"/>
                      <a:pt x="3" y="3"/>
                    </a:cubicBezTo>
                    <a:cubicBezTo>
                      <a:pt x="2" y="2"/>
                      <a:pt x="1" y="0"/>
                      <a:pt x="0" y="1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2" y="6"/>
                      <a:pt x="2" y="7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2" name="Freeform 274"/>
              <p:cNvSpPr>
                <a:spLocks/>
              </p:cNvSpPr>
              <p:nvPr/>
            </p:nvSpPr>
            <p:spPr bwMode="auto">
              <a:xfrm>
                <a:off x="375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4"/>
                      <a:pt x="2" y="4"/>
                      <a:pt x="2" y="5"/>
                    </a:cubicBezTo>
                    <a:cubicBezTo>
                      <a:pt x="2" y="6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3" name="Freeform 275"/>
              <p:cNvSpPr>
                <a:spLocks/>
              </p:cNvSpPr>
              <p:nvPr/>
            </p:nvSpPr>
            <p:spPr bwMode="auto">
              <a:xfrm>
                <a:off x="374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4" name="Freeform 276"/>
              <p:cNvSpPr>
                <a:spLocks/>
              </p:cNvSpPr>
              <p:nvPr/>
            </p:nvSpPr>
            <p:spPr bwMode="auto">
              <a:xfrm>
                <a:off x="3732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5" name="Freeform 277"/>
              <p:cNvSpPr>
                <a:spLocks/>
              </p:cNvSpPr>
              <p:nvPr/>
            </p:nvSpPr>
            <p:spPr bwMode="auto">
              <a:xfrm>
                <a:off x="3718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6" name="Freeform 278"/>
              <p:cNvSpPr>
                <a:spLocks/>
              </p:cNvSpPr>
              <p:nvPr/>
            </p:nvSpPr>
            <p:spPr bwMode="auto">
              <a:xfrm>
                <a:off x="3703" y="1306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7" name="Freeform 279"/>
              <p:cNvSpPr>
                <a:spLocks/>
              </p:cNvSpPr>
              <p:nvPr/>
            </p:nvSpPr>
            <p:spPr bwMode="auto">
              <a:xfrm>
                <a:off x="3699" y="1306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8" name="Freeform 280"/>
              <p:cNvSpPr>
                <a:spLocks/>
              </p:cNvSpPr>
              <p:nvPr/>
            </p:nvSpPr>
            <p:spPr bwMode="auto">
              <a:xfrm>
                <a:off x="3684" y="1306"/>
                <a:ext cx="1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2"/>
                      <a:pt x="2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2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9" name="Freeform 281"/>
              <p:cNvSpPr>
                <a:spLocks/>
              </p:cNvSpPr>
              <p:nvPr/>
            </p:nvSpPr>
            <p:spPr bwMode="auto">
              <a:xfrm>
                <a:off x="3858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0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6" y="4"/>
                      <a:pt x="5" y="2"/>
                    </a:cubicBezTo>
                    <a:cubicBezTo>
                      <a:pt x="4" y="1"/>
                      <a:pt x="4" y="0"/>
                      <a:pt x="3" y="0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1" y="2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0" name="Freeform 282"/>
              <p:cNvSpPr>
                <a:spLocks/>
              </p:cNvSpPr>
              <p:nvPr/>
            </p:nvSpPr>
            <p:spPr bwMode="auto">
              <a:xfrm>
                <a:off x="3824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0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5" y="4"/>
                      <a:pt x="4" y="3"/>
                    </a:cubicBezTo>
                    <a:cubicBezTo>
                      <a:pt x="4" y="1"/>
                      <a:pt x="2" y="0"/>
                      <a:pt x="0" y="1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1" name="Freeform 283"/>
              <p:cNvSpPr>
                <a:spLocks/>
              </p:cNvSpPr>
              <p:nvPr/>
            </p:nvSpPr>
            <p:spPr bwMode="auto">
              <a:xfrm>
                <a:off x="3800" y="1271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2147483647 w 5"/>
                  <a:gd name="T3" fmla="*/ 2147483647 h 6"/>
                  <a:gd name="T4" fmla="*/ 0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2147483647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5" y="6"/>
                    </a:moveTo>
                    <a:cubicBezTo>
                      <a:pt x="5" y="5"/>
                      <a:pt x="5" y="3"/>
                      <a:pt x="4" y="2"/>
                    </a:cubicBezTo>
                    <a:cubicBezTo>
                      <a:pt x="3" y="0"/>
                      <a:pt x="2" y="0"/>
                      <a:pt x="0" y="1"/>
                    </a:cubicBezTo>
                    <a:cubicBezTo>
                      <a:pt x="1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3" y="5"/>
                    </a:cubicBezTo>
                    <a:cubicBezTo>
                      <a:pt x="3" y="5"/>
                      <a:pt x="4" y="6"/>
                      <a:pt x="5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2" name="Freeform 284"/>
              <p:cNvSpPr>
                <a:spLocks/>
              </p:cNvSpPr>
              <p:nvPr/>
            </p:nvSpPr>
            <p:spPr bwMode="auto">
              <a:xfrm>
                <a:off x="3790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3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3" name="Freeform 285"/>
              <p:cNvSpPr>
                <a:spLocks/>
              </p:cNvSpPr>
              <p:nvPr/>
            </p:nvSpPr>
            <p:spPr bwMode="auto">
              <a:xfrm>
                <a:off x="3766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4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4" name="Freeform 286"/>
              <p:cNvSpPr>
                <a:spLocks/>
              </p:cNvSpPr>
              <p:nvPr/>
            </p:nvSpPr>
            <p:spPr bwMode="auto">
              <a:xfrm>
                <a:off x="3752" y="1271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2"/>
                      <a:pt x="1" y="2"/>
                      <a:pt x="1" y="3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2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5" name="Freeform 287"/>
              <p:cNvSpPr>
                <a:spLocks/>
              </p:cNvSpPr>
              <p:nvPr/>
            </p:nvSpPr>
            <p:spPr bwMode="auto">
              <a:xfrm>
                <a:off x="3742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0 h 5"/>
                  <a:gd name="T6" fmla="*/ 0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6" name="Freeform 288"/>
              <p:cNvSpPr>
                <a:spLocks/>
              </p:cNvSpPr>
              <p:nvPr/>
            </p:nvSpPr>
            <p:spPr bwMode="auto">
              <a:xfrm>
                <a:off x="3718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7" name="Freeform 289"/>
              <p:cNvSpPr>
                <a:spLocks/>
              </p:cNvSpPr>
              <p:nvPr/>
            </p:nvSpPr>
            <p:spPr bwMode="auto">
              <a:xfrm>
                <a:off x="3703" y="1283"/>
                <a:ext cx="39" cy="46"/>
              </a:xfrm>
              <a:custGeom>
                <a:avLst/>
                <a:gdLst>
                  <a:gd name="T0" fmla="*/ 2147483647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2147483647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3"/>
                      <a:pt x="2" y="3"/>
                      <a:pt x="2" y="4"/>
                    </a:cubicBezTo>
                    <a:cubicBezTo>
                      <a:pt x="2" y="4"/>
                      <a:pt x="2" y="4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8" name="Freeform 290"/>
              <p:cNvSpPr>
                <a:spLocks/>
              </p:cNvSpPr>
              <p:nvPr/>
            </p:nvSpPr>
            <p:spPr bwMode="auto">
              <a:xfrm>
                <a:off x="3703" y="1283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9" name="Freeform 291"/>
              <p:cNvSpPr>
                <a:spLocks/>
              </p:cNvSpPr>
              <p:nvPr/>
            </p:nvSpPr>
            <p:spPr bwMode="auto">
              <a:xfrm>
                <a:off x="3699" y="1283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0" name="Freeform 292"/>
              <p:cNvSpPr>
                <a:spLocks/>
              </p:cNvSpPr>
              <p:nvPr/>
            </p:nvSpPr>
            <p:spPr bwMode="auto">
              <a:xfrm>
                <a:off x="3684" y="1294"/>
                <a:ext cx="19" cy="34"/>
              </a:xfrm>
              <a:custGeom>
                <a:avLst/>
                <a:gdLst>
                  <a:gd name="T0" fmla="*/ 2147483647 w 2"/>
                  <a:gd name="T1" fmla="*/ 2147483647 h 3"/>
                  <a:gd name="T2" fmla="*/ 2147483647 w 2"/>
                  <a:gd name="T3" fmla="*/ 2147483647 h 3"/>
                  <a:gd name="T4" fmla="*/ 0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2147483647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2" y="3"/>
                    </a:moveTo>
                    <a:cubicBezTo>
                      <a:pt x="2" y="3"/>
                      <a:pt x="2" y="2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1" name="Freeform 29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2" name="Freeform 29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3" name="Freeform 29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4" name="Freeform 29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5" name="Freeform 29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6" name="Freeform 29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7" name="Freeform 29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8" name="Freeform 30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9" name="Freeform 30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0" name="Freeform 30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1" name="Freeform 30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2" name="Freeform 30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3" name="Freeform 30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4" name="Freeform 30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5" name="Freeform 30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6" name="Freeform 30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7" name="Freeform 30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8" name="Freeform 31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9" name="Freeform 31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0" name="Freeform 31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1" name="Freeform 31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2" name="Freeform 31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3" name="Freeform 31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4" name="Freeform 316"/>
              <p:cNvSpPr>
                <a:spLocks/>
              </p:cNvSpPr>
              <p:nvPr/>
            </p:nvSpPr>
            <p:spPr bwMode="auto">
              <a:xfrm>
                <a:off x="3834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2" y="0"/>
                    </a:moveTo>
                    <a:cubicBezTo>
                      <a:pt x="3" y="1"/>
                      <a:pt x="4" y="2"/>
                      <a:pt x="5" y="4"/>
                    </a:cubicBezTo>
                    <a:cubicBezTo>
                      <a:pt x="4" y="4"/>
                      <a:pt x="3" y="4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5" name="Freeform 317"/>
              <p:cNvSpPr>
                <a:spLocks/>
              </p:cNvSpPr>
              <p:nvPr/>
            </p:nvSpPr>
            <p:spPr bwMode="auto">
              <a:xfrm>
                <a:off x="3824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4"/>
                    </a:cubicBezTo>
                    <a:cubicBezTo>
                      <a:pt x="3" y="4"/>
                      <a:pt x="2" y="4"/>
                      <a:pt x="1" y="3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6" name="Freeform 318"/>
              <p:cNvSpPr>
                <a:spLocks/>
              </p:cNvSpPr>
              <p:nvPr/>
            </p:nvSpPr>
            <p:spPr bwMode="auto">
              <a:xfrm>
                <a:off x="3800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3"/>
                    </a:cubicBezTo>
                    <a:cubicBezTo>
                      <a:pt x="3" y="4"/>
                      <a:pt x="2" y="3"/>
                      <a:pt x="1" y="2"/>
                    </a:cubicBezTo>
                    <a:cubicBezTo>
                      <a:pt x="1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7" name="Freeform 319"/>
              <p:cNvSpPr>
                <a:spLocks/>
              </p:cNvSpPr>
              <p:nvPr/>
            </p:nvSpPr>
            <p:spPr bwMode="auto">
              <a:xfrm>
                <a:off x="3790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cubicBezTo>
                      <a:pt x="2" y="0"/>
                      <a:pt x="2" y="1"/>
                      <a:pt x="3" y="2"/>
                    </a:cubicBezTo>
                    <a:cubicBezTo>
                      <a:pt x="2" y="3"/>
                      <a:pt x="2" y="2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8" name="Freeform 32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9" name="Freeform 32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0" name="Freeform 32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1" name="Freeform 32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2" name="Freeform 32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3" name="Freeform 32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4" name="Freeform 32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5" name="Freeform 32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6" name="Freeform 32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7" name="Freeform 32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8" name="Freeform 33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9" name="Freeform 33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0" name="Freeform 33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1" name="Freeform 33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2" name="Freeform 33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3" name="Freeform 33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4" name="Freeform 33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5" name="Freeform 33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6" name="Freeform 33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7" name="Freeform 33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8" name="Freeform 34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9" name="Freeform 34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0" name="Freeform 34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1" name="Freeform 343"/>
              <p:cNvSpPr>
                <a:spLocks/>
              </p:cNvSpPr>
              <p:nvPr/>
            </p:nvSpPr>
            <p:spPr bwMode="auto">
              <a:xfrm>
                <a:off x="3809" y="1203"/>
                <a:ext cx="48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w 4"/>
                  <a:gd name="T5" fmla="*/ 2147483647 h 2"/>
                  <a:gd name="T6" fmla="*/ 2147483647 w 4"/>
                  <a:gd name="T7" fmla="*/ 2147483647 h 2"/>
                  <a:gd name="T8" fmla="*/ 2147483647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1"/>
                      <a:pt x="0" y="0"/>
                    </a:cubicBezTo>
                    <a:lnTo>
                      <a:pt x="0" y="1"/>
                    </a:lnTo>
                    <a:cubicBezTo>
                      <a:pt x="1" y="2"/>
                      <a:pt x="1" y="2"/>
                      <a:pt x="2" y="2"/>
                    </a:cubicBezTo>
                    <a:cubicBezTo>
                      <a:pt x="3" y="2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2" name="Freeform 344"/>
              <p:cNvSpPr>
                <a:spLocks/>
              </p:cNvSpPr>
              <p:nvPr/>
            </p:nvSpPr>
            <p:spPr bwMode="auto">
              <a:xfrm>
                <a:off x="3800" y="1214"/>
                <a:ext cx="34" cy="23"/>
              </a:xfrm>
              <a:custGeom>
                <a:avLst/>
                <a:gdLst>
                  <a:gd name="T0" fmla="*/ 2147483647 w 3"/>
                  <a:gd name="T1" fmla="*/ 2147483647 h 2"/>
                  <a:gd name="T2" fmla="*/ 0 w 3"/>
                  <a:gd name="T3" fmla="*/ 0 h 2"/>
                  <a:gd name="T4" fmla="*/ 0 w 3"/>
                  <a:gd name="T5" fmla="*/ 2147483647 h 2"/>
                  <a:gd name="T6" fmla="*/ 2147483647 w 3"/>
                  <a:gd name="T7" fmla="*/ 2147483647 h 2"/>
                  <a:gd name="T8" fmla="*/ 2147483647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3" y="1"/>
                    </a:moveTo>
                    <a:cubicBezTo>
                      <a:pt x="2" y="1"/>
                      <a:pt x="1" y="0"/>
                      <a:pt x="0" y="0"/>
                    </a:cubicBezTo>
                    <a:lnTo>
                      <a:pt x="0" y="1"/>
                    </a:lnTo>
                    <a:cubicBezTo>
                      <a:pt x="0" y="1"/>
                      <a:pt x="1" y="2"/>
                      <a:pt x="2" y="2"/>
                    </a:cubicBezTo>
                    <a:cubicBezTo>
                      <a:pt x="2" y="2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3" name="Freeform 345"/>
              <p:cNvSpPr>
                <a:spLocks/>
              </p:cNvSpPr>
              <p:nvPr/>
            </p:nvSpPr>
            <p:spPr bwMode="auto">
              <a:xfrm>
                <a:off x="3790" y="1226"/>
                <a:ext cx="34" cy="11"/>
              </a:xfrm>
              <a:custGeom>
                <a:avLst/>
                <a:gdLst>
                  <a:gd name="T0" fmla="*/ 2147483647 w 3"/>
                  <a:gd name="T1" fmla="*/ 2147483647 h 1"/>
                  <a:gd name="T2" fmla="*/ 2147483647 w 3"/>
                  <a:gd name="T3" fmla="*/ 0 h 1"/>
                  <a:gd name="T4" fmla="*/ 0 w 3"/>
                  <a:gd name="T5" fmla="*/ 2147483647 h 1"/>
                  <a:gd name="T6" fmla="*/ 2147483647 w 3"/>
                  <a:gd name="T7" fmla="*/ 2147483647 h 1"/>
                  <a:gd name="T8" fmla="*/ 2147483647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1" y="0"/>
                      <a:pt x="1" y="0"/>
                    </a:cubicBezTo>
                    <a:lnTo>
                      <a:pt x="0" y="1"/>
                    </a:ln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4" name="Freeform 346"/>
              <p:cNvSpPr>
                <a:spLocks/>
              </p:cNvSpPr>
              <p:nvPr/>
            </p:nvSpPr>
            <p:spPr bwMode="auto">
              <a:xfrm>
                <a:off x="3752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2147483647 w 3"/>
                  <a:gd name="T3" fmla="*/ 2147483647 h 2"/>
                  <a:gd name="T4" fmla="*/ 0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2" y="0"/>
                    </a:moveTo>
                    <a:cubicBezTo>
                      <a:pt x="2" y="1"/>
                      <a:pt x="2" y="1"/>
                      <a:pt x="3" y="2"/>
                    </a:cubicBezTo>
                    <a:cubicBezTo>
                      <a:pt x="2" y="2"/>
                      <a:pt x="1" y="2"/>
                      <a:pt x="0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5" name="Freeform 347"/>
              <p:cNvSpPr>
                <a:spLocks/>
              </p:cNvSpPr>
              <p:nvPr/>
            </p:nvSpPr>
            <p:spPr bwMode="auto">
              <a:xfrm>
                <a:off x="3752" y="1191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2147483647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6" y="1"/>
                    </a:moveTo>
                    <a:lnTo>
                      <a:pt x="6" y="1"/>
                    </a:lnTo>
                    <a:cubicBezTo>
                      <a:pt x="5" y="2"/>
                      <a:pt x="4" y="2"/>
                      <a:pt x="4" y="3"/>
                    </a:cubicBezTo>
                    <a:cubicBezTo>
                      <a:pt x="4" y="4"/>
                      <a:pt x="4" y="5"/>
                      <a:pt x="3" y="5"/>
                    </a:cubicBezTo>
                    <a:cubicBezTo>
                      <a:pt x="3" y="6"/>
                      <a:pt x="2" y="7"/>
                      <a:pt x="1" y="7"/>
                    </a:cubicBezTo>
                    <a:lnTo>
                      <a:pt x="0" y="6"/>
                    </a:lnTo>
                    <a:cubicBezTo>
                      <a:pt x="1" y="6"/>
                      <a:pt x="2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6" y="0"/>
                      <a:pt x="6" y="1"/>
                      <a:pt x="6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6" name="Freeform 348"/>
              <p:cNvSpPr>
                <a:spLocks/>
              </p:cNvSpPr>
              <p:nvPr/>
            </p:nvSpPr>
            <p:spPr bwMode="auto">
              <a:xfrm>
                <a:off x="3400" y="1363"/>
                <a:ext cx="178" cy="241"/>
              </a:xfrm>
              <a:custGeom>
                <a:avLst/>
                <a:gdLst>
                  <a:gd name="T0" fmla="*/ 2147483647 w 16"/>
                  <a:gd name="T1" fmla="*/ 2147483647 h 21"/>
                  <a:gd name="T2" fmla="*/ 2147483647 w 16"/>
                  <a:gd name="T3" fmla="*/ 2147483647 h 21"/>
                  <a:gd name="T4" fmla="*/ 2147483647 w 16"/>
                  <a:gd name="T5" fmla="*/ 2147483647 h 21"/>
                  <a:gd name="T6" fmla="*/ 2147483647 w 16"/>
                  <a:gd name="T7" fmla="*/ 2147483647 h 21"/>
                  <a:gd name="T8" fmla="*/ 2147483647 w 16"/>
                  <a:gd name="T9" fmla="*/ 2147483647 h 21"/>
                  <a:gd name="T10" fmla="*/ 2147483647 w 16"/>
                  <a:gd name="T11" fmla="*/ 2147483647 h 21"/>
                  <a:gd name="T12" fmla="*/ 2147483647 w 16"/>
                  <a:gd name="T13" fmla="*/ 2147483647 h 21"/>
                  <a:gd name="T14" fmla="*/ 2147483647 w 16"/>
                  <a:gd name="T15" fmla="*/ 2147483647 h 21"/>
                  <a:gd name="T16" fmla="*/ 2147483647 w 16"/>
                  <a:gd name="T17" fmla="*/ 2147483647 h 21"/>
                  <a:gd name="T18" fmla="*/ 2147483647 w 16"/>
                  <a:gd name="T19" fmla="*/ 2147483647 h 21"/>
                  <a:gd name="T20" fmla="*/ 2147483647 w 16"/>
                  <a:gd name="T21" fmla="*/ 2147483647 h 21"/>
                  <a:gd name="T22" fmla="*/ 2147483647 w 16"/>
                  <a:gd name="T23" fmla="*/ 2147483647 h 21"/>
                  <a:gd name="T24" fmla="*/ 2147483647 w 16"/>
                  <a:gd name="T25" fmla="*/ 2147483647 h 21"/>
                  <a:gd name="T26" fmla="*/ 2147483647 w 16"/>
                  <a:gd name="T27" fmla="*/ 2147483647 h 21"/>
                  <a:gd name="T28" fmla="*/ 2147483647 w 16"/>
                  <a:gd name="T29" fmla="*/ 2147483647 h 21"/>
                  <a:gd name="T30" fmla="*/ 2147483647 w 16"/>
                  <a:gd name="T31" fmla="*/ 2147483647 h 21"/>
                  <a:gd name="T32" fmla="*/ 2147483647 w 16"/>
                  <a:gd name="T33" fmla="*/ 2147483647 h 21"/>
                  <a:gd name="T34" fmla="*/ 2147483647 w 16"/>
                  <a:gd name="T35" fmla="*/ 2147483647 h 21"/>
                  <a:gd name="T36" fmla="*/ 2147483647 w 16"/>
                  <a:gd name="T37" fmla="*/ 2147483647 h 21"/>
                  <a:gd name="T38" fmla="*/ 2147483647 w 16"/>
                  <a:gd name="T39" fmla="*/ 2147483647 h 21"/>
                  <a:gd name="T40" fmla="*/ 2147483647 w 16"/>
                  <a:gd name="T41" fmla="*/ 2147483647 h 21"/>
                  <a:gd name="T42" fmla="*/ 2147483647 w 16"/>
                  <a:gd name="T43" fmla="*/ 2147483647 h 21"/>
                  <a:gd name="T44" fmla="*/ 2147483647 w 16"/>
                  <a:gd name="T45" fmla="*/ 2147483647 h 21"/>
                  <a:gd name="T46" fmla="*/ 2147483647 w 16"/>
                  <a:gd name="T47" fmla="*/ 2147483647 h 21"/>
                  <a:gd name="T48" fmla="*/ 2147483647 w 16"/>
                  <a:gd name="T49" fmla="*/ 2147483647 h 21"/>
                  <a:gd name="T50" fmla="*/ 2147483647 w 16"/>
                  <a:gd name="T51" fmla="*/ 2147483647 h 21"/>
                  <a:gd name="T52" fmla="*/ 2147483647 w 16"/>
                  <a:gd name="T53" fmla="*/ 2147483647 h 21"/>
                  <a:gd name="T54" fmla="*/ 2147483647 w 16"/>
                  <a:gd name="T55" fmla="*/ 2147483647 h 21"/>
                  <a:gd name="T56" fmla="*/ 2147483647 w 16"/>
                  <a:gd name="T57" fmla="*/ 2147483647 h 21"/>
                  <a:gd name="T58" fmla="*/ 2147483647 w 16"/>
                  <a:gd name="T59" fmla="*/ 2147483647 h 21"/>
                  <a:gd name="T60" fmla="*/ 2147483647 w 16"/>
                  <a:gd name="T61" fmla="*/ 2147483647 h 21"/>
                  <a:gd name="T62" fmla="*/ 2147483647 w 16"/>
                  <a:gd name="T63" fmla="*/ 2147483647 h 21"/>
                  <a:gd name="T64" fmla="*/ 0 w 16"/>
                  <a:gd name="T65" fmla="*/ 2147483647 h 21"/>
                  <a:gd name="T66" fmla="*/ 0 w 16"/>
                  <a:gd name="T67" fmla="*/ 2147483647 h 21"/>
                  <a:gd name="T68" fmla="*/ 0 w 16"/>
                  <a:gd name="T69" fmla="*/ 2147483647 h 21"/>
                  <a:gd name="T70" fmla="*/ 2147483647 w 16"/>
                  <a:gd name="T71" fmla="*/ 2147483647 h 21"/>
                  <a:gd name="T72" fmla="*/ 0 w 16"/>
                  <a:gd name="T73" fmla="*/ 2147483647 h 21"/>
                  <a:gd name="T74" fmla="*/ 2147483647 w 16"/>
                  <a:gd name="T75" fmla="*/ 0 h 21"/>
                  <a:gd name="T76" fmla="*/ 2147483647 w 16"/>
                  <a:gd name="T77" fmla="*/ 2147483647 h 21"/>
                  <a:gd name="T78" fmla="*/ 2147483647 w 16"/>
                  <a:gd name="T79" fmla="*/ 2147483647 h 21"/>
                  <a:gd name="T80" fmla="*/ 2147483647 w 16"/>
                  <a:gd name="T81" fmla="*/ 2147483647 h 21"/>
                  <a:gd name="T82" fmla="*/ 2147483647 w 16"/>
                  <a:gd name="T83" fmla="*/ 2147483647 h 21"/>
                  <a:gd name="T84" fmla="*/ 2147483647 w 16"/>
                  <a:gd name="T85" fmla="*/ 2147483647 h 21"/>
                  <a:gd name="T86" fmla="*/ 2147483647 w 16"/>
                  <a:gd name="T87" fmla="*/ 2147483647 h 21"/>
                  <a:gd name="T88" fmla="*/ 2147483647 w 16"/>
                  <a:gd name="T89" fmla="*/ 2147483647 h 21"/>
                  <a:gd name="T90" fmla="*/ 2147483647 w 16"/>
                  <a:gd name="T91" fmla="*/ 2147483647 h 21"/>
                  <a:gd name="T92" fmla="*/ 2147483647 w 16"/>
                  <a:gd name="T93" fmla="*/ 2147483647 h 21"/>
                  <a:gd name="T94" fmla="*/ 2147483647 w 16"/>
                  <a:gd name="T95" fmla="*/ 2147483647 h 21"/>
                  <a:gd name="T96" fmla="*/ 2147483647 w 16"/>
                  <a:gd name="T97" fmla="*/ 2147483647 h 21"/>
                  <a:gd name="T98" fmla="*/ 2147483647 w 16"/>
                  <a:gd name="T99" fmla="*/ 2147483647 h 21"/>
                  <a:gd name="T100" fmla="*/ 2147483647 w 16"/>
                  <a:gd name="T101" fmla="*/ 2147483647 h 21"/>
                  <a:gd name="T102" fmla="*/ 2147483647 w 16"/>
                  <a:gd name="T103" fmla="*/ 2147483647 h 21"/>
                  <a:gd name="T104" fmla="*/ 2147483647 w 16"/>
                  <a:gd name="T105" fmla="*/ 2147483647 h 21"/>
                  <a:gd name="T106" fmla="*/ 2147483647 w 16"/>
                  <a:gd name="T107" fmla="*/ 2147483647 h 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16"/>
                  <a:gd name="T163" fmla="*/ 0 h 21"/>
                  <a:gd name="T164" fmla="*/ 16 w 16"/>
                  <a:gd name="T165" fmla="*/ 21 h 2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16" h="21">
                    <a:moveTo>
                      <a:pt x="12" y="13"/>
                    </a:moveTo>
                    <a:lnTo>
                      <a:pt x="14" y="12"/>
                    </a:lnTo>
                    <a:lnTo>
                      <a:pt x="14" y="14"/>
                    </a:lnTo>
                    <a:lnTo>
                      <a:pt x="15" y="14"/>
                    </a:lnTo>
                    <a:lnTo>
                      <a:pt x="16" y="15"/>
                    </a:lnTo>
                    <a:lnTo>
                      <a:pt x="15" y="16"/>
                    </a:lnTo>
                    <a:lnTo>
                      <a:pt x="14" y="16"/>
                    </a:lnTo>
                    <a:lnTo>
                      <a:pt x="13" y="15"/>
                    </a:lnTo>
                    <a:lnTo>
                      <a:pt x="11" y="15"/>
                    </a:lnTo>
                    <a:lnTo>
                      <a:pt x="10" y="17"/>
                    </a:lnTo>
                    <a:lnTo>
                      <a:pt x="10" y="18"/>
                    </a:lnTo>
                    <a:lnTo>
                      <a:pt x="11" y="19"/>
                    </a:lnTo>
                    <a:lnTo>
                      <a:pt x="11" y="21"/>
                    </a:lnTo>
                    <a:lnTo>
                      <a:pt x="10" y="21"/>
                    </a:lnTo>
                    <a:lnTo>
                      <a:pt x="9" y="20"/>
                    </a:lnTo>
                    <a:lnTo>
                      <a:pt x="8" y="19"/>
                    </a:lnTo>
                    <a:lnTo>
                      <a:pt x="7" y="19"/>
                    </a:lnTo>
                    <a:lnTo>
                      <a:pt x="7" y="18"/>
                    </a:lnTo>
                    <a:lnTo>
                      <a:pt x="7" y="17"/>
                    </a:lnTo>
                    <a:lnTo>
                      <a:pt x="6" y="17"/>
                    </a:lnTo>
                    <a:lnTo>
                      <a:pt x="7" y="16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5" y="14"/>
                    </a:lnTo>
                    <a:lnTo>
                      <a:pt x="5" y="12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3" y="4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6" y="12"/>
                    </a:lnTo>
                    <a:lnTo>
                      <a:pt x="7" y="13"/>
                    </a:lnTo>
                    <a:lnTo>
                      <a:pt x="8" y="14"/>
                    </a:lnTo>
                    <a:lnTo>
                      <a:pt x="10" y="15"/>
                    </a:lnTo>
                    <a:lnTo>
                      <a:pt x="13" y="14"/>
                    </a:lnTo>
                    <a:lnTo>
                      <a:pt x="13" y="13"/>
                    </a:lnTo>
                    <a:lnTo>
                      <a:pt x="12" y="13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7" name="Line 349"/>
              <p:cNvSpPr>
                <a:spLocks noChangeShapeType="1"/>
              </p:cNvSpPr>
              <p:nvPr/>
            </p:nvSpPr>
            <p:spPr bwMode="auto">
              <a:xfrm flipH="1">
                <a:off x="3477" y="1524"/>
                <a:ext cx="14" cy="11"/>
              </a:xfrm>
              <a:prstGeom prst="line">
                <a:avLst/>
              </a:pr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8" name="Freeform 350"/>
              <p:cNvSpPr>
                <a:spLocks/>
              </p:cNvSpPr>
              <p:nvPr/>
            </p:nvSpPr>
            <p:spPr bwMode="auto">
              <a:xfrm>
                <a:off x="3477" y="153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1"/>
                  <a:gd name="T14" fmla="*/ 3 w 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1">
                    <a:moveTo>
                      <a:pt x="0" y="1"/>
                    </a:moveTo>
                    <a:lnTo>
                      <a:pt x="1" y="0"/>
                    </a:lnTo>
                    <a:lnTo>
                      <a:pt x="2" y="1"/>
                    </a:lnTo>
                    <a:lnTo>
                      <a:pt x="3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9" name="Freeform 351"/>
              <p:cNvSpPr>
                <a:spLocks/>
              </p:cNvSpPr>
              <p:nvPr/>
            </p:nvSpPr>
            <p:spPr bwMode="auto">
              <a:xfrm>
                <a:off x="3477" y="1536"/>
                <a:ext cx="24" cy="11"/>
              </a:xfrm>
              <a:custGeom>
                <a:avLst/>
                <a:gdLst>
                  <a:gd name="T0" fmla="*/ 0 w 2"/>
                  <a:gd name="T1" fmla="*/ 0 h 1"/>
                  <a:gd name="T2" fmla="*/ 2147483647 w 2"/>
                  <a:gd name="T3" fmla="*/ 2147483647 h 1"/>
                  <a:gd name="T4" fmla="*/ 2147483647 w 2"/>
                  <a:gd name="T5" fmla="*/ 2147483647 h 1"/>
                  <a:gd name="T6" fmla="*/ 0 w 2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"/>
                  <a:gd name="T13" fmla="*/ 0 h 1"/>
                  <a:gd name="T14" fmla="*/ 2 w 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1"/>
                    </a:lnTo>
                    <a:lnTo>
                      <a:pt x="0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0" name="Freeform 352"/>
              <p:cNvSpPr>
                <a:spLocks/>
              </p:cNvSpPr>
              <p:nvPr/>
            </p:nvSpPr>
            <p:spPr bwMode="auto">
              <a:xfrm>
                <a:off x="3477" y="1547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2147483647 h 1"/>
                  <a:gd name="T6" fmla="*/ 2147483647 w 3"/>
                  <a:gd name="T7" fmla="*/ 0 h 1"/>
                  <a:gd name="T8" fmla="*/ 2147483647 w 3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1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1" name="Freeform 353"/>
              <p:cNvSpPr>
                <a:spLocks/>
              </p:cNvSpPr>
              <p:nvPr/>
            </p:nvSpPr>
            <p:spPr bwMode="auto">
              <a:xfrm>
                <a:off x="3477" y="1559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1"/>
                  <a:gd name="T11" fmla="*/ 3 w 3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1">
                    <a:moveTo>
                      <a:pt x="0" y="1"/>
                    </a:moveTo>
                    <a:lnTo>
                      <a:pt x="2" y="1"/>
                    </a:lnTo>
                    <a:lnTo>
                      <a:pt x="3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2" name="Freeform 354"/>
              <p:cNvSpPr>
                <a:spLocks/>
              </p:cNvSpPr>
              <p:nvPr/>
            </p:nvSpPr>
            <p:spPr bwMode="auto">
              <a:xfrm>
                <a:off x="3491" y="1570"/>
                <a:ext cx="19" cy="11"/>
              </a:xfrm>
              <a:custGeom>
                <a:avLst/>
                <a:gdLst>
                  <a:gd name="T0" fmla="*/ 0 w 2"/>
                  <a:gd name="T1" fmla="*/ 2147483647 h 1"/>
                  <a:gd name="T2" fmla="*/ 2147483647 w 2"/>
                  <a:gd name="T3" fmla="*/ 2147483647 h 1"/>
                  <a:gd name="T4" fmla="*/ 2147483647 w 2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2"/>
                  <a:gd name="T10" fmla="*/ 0 h 1"/>
                  <a:gd name="T11" fmla="*/ 2 w 2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" h="1">
                    <a:moveTo>
                      <a:pt x="0" y="1"/>
                    </a:moveTo>
                    <a:lnTo>
                      <a:pt x="1" y="1"/>
                    </a:lnTo>
                    <a:lnTo>
                      <a:pt x="2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3" name="Freeform 355"/>
              <p:cNvSpPr>
                <a:spLocks/>
              </p:cNvSpPr>
              <p:nvPr/>
            </p:nvSpPr>
            <p:spPr bwMode="auto">
              <a:xfrm>
                <a:off x="3858" y="1455"/>
                <a:ext cx="10" cy="23"/>
              </a:xfrm>
              <a:custGeom>
                <a:avLst/>
                <a:gdLst>
                  <a:gd name="T0" fmla="*/ 0 w 1"/>
                  <a:gd name="T1" fmla="*/ 2147483647 h 2"/>
                  <a:gd name="T2" fmla="*/ 0 w 1"/>
                  <a:gd name="T3" fmla="*/ 0 h 2"/>
                  <a:gd name="T4" fmla="*/ 2147483647 w 1"/>
                  <a:gd name="T5" fmla="*/ 2147483647 h 2"/>
                  <a:gd name="T6" fmla="*/ 2147483647 w 1"/>
                  <a:gd name="T7" fmla="*/ 2147483647 h 2"/>
                  <a:gd name="T8" fmla="*/ 0 w 1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2"/>
                  <a:gd name="T17" fmla="*/ 1 w 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2">
                    <a:moveTo>
                      <a:pt x="0" y="1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4" name="Oval 356"/>
              <p:cNvSpPr>
                <a:spLocks noChangeArrowheads="1"/>
              </p:cNvSpPr>
              <p:nvPr/>
            </p:nvSpPr>
            <p:spPr bwMode="auto">
              <a:xfrm>
                <a:off x="3809" y="1467"/>
                <a:ext cx="82" cy="80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5" name="Freeform 357"/>
              <p:cNvSpPr>
                <a:spLocks/>
              </p:cNvSpPr>
              <p:nvPr/>
            </p:nvSpPr>
            <p:spPr bwMode="auto">
              <a:xfrm>
                <a:off x="3809" y="1490"/>
                <a:ext cx="82" cy="34"/>
              </a:xfrm>
              <a:custGeom>
                <a:avLst/>
                <a:gdLst>
                  <a:gd name="T0" fmla="*/ 2147483647 w 7"/>
                  <a:gd name="T1" fmla="*/ 0 h 3"/>
                  <a:gd name="T2" fmla="*/ 2147483647 w 7"/>
                  <a:gd name="T3" fmla="*/ 2147483647 h 3"/>
                  <a:gd name="T4" fmla="*/ 2147483647 w 7"/>
                  <a:gd name="T5" fmla="*/ 2147483647 h 3"/>
                  <a:gd name="T6" fmla="*/ 0 w 7"/>
                  <a:gd name="T7" fmla="*/ 2147483647 h 3"/>
                  <a:gd name="T8" fmla="*/ 2147483647 w 7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3"/>
                  <a:gd name="T17" fmla="*/ 7 w 7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3">
                    <a:moveTo>
                      <a:pt x="1" y="0"/>
                    </a:moveTo>
                    <a:lnTo>
                      <a:pt x="7" y="2"/>
                    </a:lnTo>
                    <a:lnTo>
                      <a:pt x="7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6" name="Freeform 358"/>
              <p:cNvSpPr>
                <a:spLocks/>
              </p:cNvSpPr>
              <p:nvPr/>
            </p:nvSpPr>
            <p:spPr bwMode="auto">
              <a:xfrm>
                <a:off x="3843" y="1432"/>
                <a:ext cx="34" cy="34"/>
              </a:xfrm>
              <a:custGeom>
                <a:avLst/>
                <a:gdLst>
                  <a:gd name="T0" fmla="*/ 2147483647 w 3"/>
                  <a:gd name="T1" fmla="*/ 2147483647 h 3"/>
                  <a:gd name="T2" fmla="*/ 2147483647 w 3"/>
                  <a:gd name="T3" fmla="*/ 2147483647 h 3"/>
                  <a:gd name="T4" fmla="*/ 0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2147483647 h 3"/>
                  <a:gd name="T10" fmla="*/ 2147483647 w 3"/>
                  <a:gd name="T11" fmla="*/ 0 h 3"/>
                  <a:gd name="T12" fmla="*/ 2147483647 w 3"/>
                  <a:gd name="T13" fmla="*/ 0 h 3"/>
                  <a:gd name="T14" fmla="*/ 2147483647 w 3"/>
                  <a:gd name="T15" fmla="*/ 2147483647 h 3"/>
                  <a:gd name="T16" fmla="*/ 2147483647 w 3"/>
                  <a:gd name="T17" fmla="*/ 2147483647 h 3"/>
                  <a:gd name="T18" fmla="*/ 2147483647 w 3"/>
                  <a:gd name="T19" fmla="*/ 2147483647 h 3"/>
                  <a:gd name="T20" fmla="*/ 2147483647 w 3"/>
                  <a:gd name="T21" fmla="*/ 2147483647 h 3"/>
                  <a:gd name="T22" fmla="*/ 2147483647 w 3"/>
                  <a:gd name="T23" fmla="*/ 2147483647 h 3"/>
                  <a:gd name="T24" fmla="*/ 2147483647 w 3"/>
                  <a:gd name="T25" fmla="*/ 2147483647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"/>
                  <a:gd name="T40" fmla="*/ 0 h 3"/>
                  <a:gd name="T41" fmla="*/ 3 w 3"/>
                  <a:gd name="T42" fmla="*/ 3 h 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" h="3">
                    <a:moveTo>
                      <a:pt x="1" y="2"/>
                    </a:moveTo>
                    <a:lnTo>
                      <a:pt x="1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7" name="Freeform 359"/>
              <p:cNvSpPr>
                <a:spLocks/>
              </p:cNvSpPr>
              <p:nvPr/>
            </p:nvSpPr>
            <p:spPr bwMode="auto">
              <a:xfrm>
                <a:off x="3752" y="1501"/>
                <a:ext cx="140" cy="57"/>
              </a:xfrm>
              <a:custGeom>
                <a:avLst/>
                <a:gdLst>
                  <a:gd name="T0" fmla="*/ 2147483647 w 12"/>
                  <a:gd name="T1" fmla="*/ 0 h 5"/>
                  <a:gd name="T2" fmla="*/ 2147483647 w 12"/>
                  <a:gd name="T3" fmla="*/ 2147483647 h 5"/>
                  <a:gd name="T4" fmla="*/ 2147483647 w 12"/>
                  <a:gd name="T5" fmla="*/ 2147483647 h 5"/>
                  <a:gd name="T6" fmla="*/ 0 w 12"/>
                  <a:gd name="T7" fmla="*/ 2147483647 h 5"/>
                  <a:gd name="T8" fmla="*/ 2147483647 w 12"/>
                  <a:gd name="T9" fmla="*/ 2147483647 h 5"/>
                  <a:gd name="T10" fmla="*/ 2147483647 w 12"/>
                  <a:gd name="T11" fmla="*/ 2147483647 h 5"/>
                  <a:gd name="T12" fmla="*/ 2147483647 w 12"/>
                  <a:gd name="T13" fmla="*/ 2147483647 h 5"/>
                  <a:gd name="T14" fmla="*/ 2147483647 w 12"/>
                  <a:gd name="T15" fmla="*/ 2147483647 h 5"/>
                  <a:gd name="T16" fmla="*/ 2147483647 w 12"/>
                  <a:gd name="T17" fmla="*/ 2147483647 h 5"/>
                  <a:gd name="T18" fmla="*/ 2147483647 w 12"/>
                  <a:gd name="T19" fmla="*/ 2147483647 h 5"/>
                  <a:gd name="T20" fmla="*/ 2147483647 w 12"/>
                  <a:gd name="T21" fmla="*/ 2147483647 h 5"/>
                  <a:gd name="T22" fmla="*/ 2147483647 w 12"/>
                  <a:gd name="T23" fmla="*/ 2147483647 h 5"/>
                  <a:gd name="T24" fmla="*/ 2147483647 w 12"/>
                  <a:gd name="T25" fmla="*/ 2147483647 h 5"/>
                  <a:gd name="T26" fmla="*/ 2147483647 w 12"/>
                  <a:gd name="T27" fmla="*/ 2147483647 h 5"/>
                  <a:gd name="T28" fmla="*/ 2147483647 w 12"/>
                  <a:gd name="T29" fmla="*/ 2147483647 h 5"/>
                  <a:gd name="T30" fmla="*/ 2147483647 w 12"/>
                  <a:gd name="T31" fmla="*/ 2147483647 h 5"/>
                  <a:gd name="T32" fmla="*/ 2147483647 w 12"/>
                  <a:gd name="T33" fmla="*/ 2147483647 h 5"/>
                  <a:gd name="T34" fmla="*/ 2147483647 w 12"/>
                  <a:gd name="T35" fmla="*/ 2147483647 h 5"/>
                  <a:gd name="T36" fmla="*/ 2147483647 w 12"/>
                  <a:gd name="T37" fmla="*/ 2147483647 h 5"/>
                  <a:gd name="T38" fmla="*/ 2147483647 w 12"/>
                  <a:gd name="T39" fmla="*/ 2147483647 h 5"/>
                  <a:gd name="T40" fmla="*/ 2147483647 w 12"/>
                  <a:gd name="T41" fmla="*/ 2147483647 h 5"/>
                  <a:gd name="T42" fmla="*/ 2147483647 w 12"/>
                  <a:gd name="T43" fmla="*/ 2147483647 h 5"/>
                  <a:gd name="T44" fmla="*/ 2147483647 w 12"/>
                  <a:gd name="T45" fmla="*/ 2147483647 h 5"/>
                  <a:gd name="T46" fmla="*/ 2147483647 w 12"/>
                  <a:gd name="T47" fmla="*/ 2147483647 h 5"/>
                  <a:gd name="T48" fmla="*/ 2147483647 w 12"/>
                  <a:gd name="T49" fmla="*/ 2147483647 h 5"/>
                  <a:gd name="T50" fmla="*/ 2147483647 w 12"/>
                  <a:gd name="T51" fmla="*/ 2147483647 h 5"/>
                  <a:gd name="T52" fmla="*/ 2147483647 w 12"/>
                  <a:gd name="T53" fmla="*/ 2147483647 h 5"/>
                  <a:gd name="T54" fmla="*/ 2147483647 w 12"/>
                  <a:gd name="T55" fmla="*/ 0 h 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2"/>
                  <a:gd name="T85" fmla="*/ 0 h 5"/>
                  <a:gd name="T86" fmla="*/ 12 w 12"/>
                  <a:gd name="T87" fmla="*/ 5 h 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2" h="5">
                    <a:moveTo>
                      <a:pt x="2" y="0"/>
                    </a:moveTo>
                    <a:lnTo>
                      <a:pt x="1" y="1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5" y="4"/>
                    </a:lnTo>
                    <a:lnTo>
                      <a:pt x="7" y="5"/>
                    </a:lnTo>
                    <a:lnTo>
                      <a:pt x="9" y="5"/>
                    </a:lnTo>
                    <a:lnTo>
                      <a:pt x="11" y="5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10" y="2"/>
                    </a:lnTo>
                    <a:lnTo>
                      <a:pt x="10" y="3"/>
                    </a:lnTo>
                    <a:lnTo>
                      <a:pt x="10" y="4"/>
                    </a:lnTo>
                    <a:lnTo>
                      <a:pt x="9" y="4"/>
                    </a:lnTo>
                    <a:lnTo>
                      <a:pt x="9" y="3"/>
                    </a:lnTo>
                    <a:lnTo>
                      <a:pt x="9" y="2"/>
                    </a:lnTo>
                    <a:lnTo>
                      <a:pt x="7" y="1"/>
                    </a:lnTo>
                    <a:lnTo>
                      <a:pt x="8" y="2"/>
                    </a:lnTo>
                    <a:lnTo>
                      <a:pt x="7" y="4"/>
                    </a:lnTo>
                    <a:lnTo>
                      <a:pt x="6" y="3"/>
                    </a:lnTo>
                    <a:lnTo>
                      <a:pt x="5" y="2"/>
                    </a:lnTo>
                    <a:lnTo>
                      <a:pt x="4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8" name="Oval 360"/>
              <p:cNvSpPr>
                <a:spLocks noChangeArrowheads="1"/>
              </p:cNvSpPr>
              <p:nvPr/>
            </p:nvSpPr>
            <p:spPr bwMode="auto">
              <a:xfrm>
                <a:off x="3612" y="1099"/>
                <a:ext cx="106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9" name="Freeform 361"/>
              <p:cNvSpPr>
                <a:spLocks/>
              </p:cNvSpPr>
              <p:nvPr/>
            </p:nvSpPr>
            <p:spPr bwMode="auto">
              <a:xfrm>
                <a:off x="3593" y="996"/>
                <a:ext cx="149" cy="115"/>
              </a:xfrm>
              <a:custGeom>
                <a:avLst/>
                <a:gdLst>
                  <a:gd name="T0" fmla="*/ 2147483647 w 13"/>
                  <a:gd name="T1" fmla="*/ 2147483647 h 10"/>
                  <a:gd name="T2" fmla="*/ 2147483647 w 13"/>
                  <a:gd name="T3" fmla="*/ 2147483647 h 10"/>
                  <a:gd name="T4" fmla="*/ 2147483647 w 13"/>
                  <a:gd name="T5" fmla="*/ 2147483647 h 10"/>
                  <a:gd name="T6" fmla="*/ 2147483647 w 13"/>
                  <a:gd name="T7" fmla="*/ 0 h 10"/>
                  <a:gd name="T8" fmla="*/ 2147483647 w 13"/>
                  <a:gd name="T9" fmla="*/ 2147483647 h 10"/>
                  <a:gd name="T10" fmla="*/ 2147483647 w 13"/>
                  <a:gd name="T11" fmla="*/ 0 h 10"/>
                  <a:gd name="T12" fmla="*/ 0 w 13"/>
                  <a:gd name="T13" fmla="*/ 2147483647 h 10"/>
                  <a:gd name="T14" fmla="*/ 2147483647 w 13"/>
                  <a:gd name="T15" fmla="*/ 2147483647 h 10"/>
                  <a:gd name="T16" fmla="*/ 2147483647 w 13"/>
                  <a:gd name="T17" fmla="*/ 2147483647 h 10"/>
                  <a:gd name="T18" fmla="*/ 2147483647 w 13"/>
                  <a:gd name="T19" fmla="*/ 2147483647 h 10"/>
                  <a:gd name="T20" fmla="*/ 2147483647 w 13"/>
                  <a:gd name="T21" fmla="*/ 2147483647 h 10"/>
                  <a:gd name="T22" fmla="*/ 2147483647 w 13"/>
                  <a:gd name="T23" fmla="*/ 2147483647 h 1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3"/>
                  <a:gd name="T37" fmla="*/ 0 h 10"/>
                  <a:gd name="T38" fmla="*/ 13 w 13"/>
                  <a:gd name="T39" fmla="*/ 10 h 1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3" h="10">
                    <a:moveTo>
                      <a:pt x="11" y="10"/>
                    </a:moveTo>
                    <a:lnTo>
                      <a:pt x="11" y="9"/>
                    </a:lnTo>
                    <a:cubicBezTo>
                      <a:pt x="13" y="6"/>
                      <a:pt x="13" y="4"/>
                      <a:pt x="13" y="2"/>
                    </a:cubicBezTo>
                    <a:cubicBezTo>
                      <a:pt x="12" y="0"/>
                      <a:pt x="10" y="0"/>
                      <a:pt x="9" y="0"/>
                    </a:cubicBezTo>
                    <a:lnTo>
                      <a:pt x="7" y="7"/>
                    </a:lnTo>
                    <a:lnTo>
                      <a:pt x="4" y="0"/>
                    </a:lnTo>
                    <a:cubicBezTo>
                      <a:pt x="3" y="0"/>
                      <a:pt x="1" y="0"/>
                      <a:pt x="0" y="2"/>
                    </a:cubicBezTo>
                    <a:cubicBezTo>
                      <a:pt x="0" y="4"/>
                      <a:pt x="0" y="6"/>
                      <a:pt x="2" y="9"/>
                    </a:cubicBezTo>
                    <a:lnTo>
                      <a:pt x="2" y="10"/>
                    </a:lnTo>
                    <a:cubicBezTo>
                      <a:pt x="2" y="9"/>
                      <a:pt x="4" y="9"/>
                      <a:pt x="7" y="9"/>
                    </a:cubicBezTo>
                    <a:cubicBezTo>
                      <a:pt x="9" y="9"/>
                      <a:pt x="11" y="9"/>
                      <a:pt x="11" y="1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0" name="Freeform 362"/>
              <p:cNvSpPr>
                <a:spLocks/>
              </p:cNvSpPr>
              <p:nvPr/>
            </p:nvSpPr>
            <p:spPr bwMode="auto">
              <a:xfrm>
                <a:off x="3646" y="927"/>
                <a:ext cx="39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0 w 3"/>
                  <a:gd name="T7" fmla="*/ 2147483647 h 4"/>
                  <a:gd name="T8" fmla="*/ 0 w 3"/>
                  <a:gd name="T9" fmla="*/ 2147483647 h 4"/>
                  <a:gd name="T10" fmla="*/ 0 w 3"/>
                  <a:gd name="T11" fmla="*/ 2147483647 h 4"/>
                  <a:gd name="T12" fmla="*/ 2147483647 w 3"/>
                  <a:gd name="T13" fmla="*/ 2147483647 h 4"/>
                  <a:gd name="T14" fmla="*/ 0 w 3"/>
                  <a:gd name="T15" fmla="*/ 0 h 4"/>
                  <a:gd name="T16" fmla="*/ 2147483647 w 3"/>
                  <a:gd name="T17" fmla="*/ 0 h 4"/>
                  <a:gd name="T18" fmla="*/ 2147483647 w 3"/>
                  <a:gd name="T19" fmla="*/ 2147483647 h 4"/>
                  <a:gd name="T20" fmla="*/ 2147483647 w 3"/>
                  <a:gd name="T21" fmla="*/ 2147483647 h 4"/>
                  <a:gd name="T22" fmla="*/ 2147483647 w 3"/>
                  <a:gd name="T23" fmla="*/ 2147483647 h 4"/>
                  <a:gd name="T24" fmla="*/ 2147483647 w 3"/>
                  <a:gd name="T25" fmla="*/ 2147483647 h 4"/>
                  <a:gd name="T26" fmla="*/ 2147483647 w 3"/>
                  <a:gd name="T27" fmla="*/ 2147483647 h 4"/>
                  <a:gd name="T28" fmla="*/ 2147483647 w 3"/>
                  <a:gd name="T29" fmla="*/ 2147483647 h 4"/>
                  <a:gd name="T30" fmla="*/ 2147483647 w 3"/>
                  <a:gd name="T31" fmla="*/ 2147483647 h 4"/>
                  <a:gd name="T32" fmla="*/ 0 w 3"/>
                  <a:gd name="T33" fmla="*/ 2147483647 h 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"/>
                  <a:gd name="T52" fmla="*/ 0 h 4"/>
                  <a:gd name="T53" fmla="*/ 3 w 3"/>
                  <a:gd name="T54" fmla="*/ 4 h 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" h="4">
                    <a:moveTo>
                      <a:pt x="0" y="4"/>
                    </a:moveTo>
                    <a:lnTo>
                      <a:pt x="1" y="2"/>
                    </a:lnTo>
                    <a:lnTo>
                      <a:pt x="0" y="3"/>
                    </a:lnTo>
                    <a:lnTo>
                      <a:pt x="0" y="2"/>
                    </a:ln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lnTo>
                      <a:pt x="1" y="2"/>
                    </a:lnTo>
                    <a:lnTo>
                      <a:pt x="0" y="0"/>
                    </a:lnTo>
                    <a:cubicBezTo>
                      <a:pt x="1" y="0"/>
                      <a:pt x="2" y="0"/>
                      <a:pt x="3" y="0"/>
                    </a:cubicBez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cubicBezTo>
                      <a:pt x="3" y="2"/>
                      <a:pt x="3" y="2"/>
                      <a:pt x="3" y="2"/>
                    </a:cubicBezTo>
                    <a:lnTo>
                      <a:pt x="3" y="3"/>
                    </a:lnTo>
                    <a:lnTo>
                      <a:pt x="2" y="2"/>
                    </a:lnTo>
                    <a:lnTo>
                      <a:pt x="3" y="4"/>
                    </a:lnTo>
                    <a:cubicBezTo>
                      <a:pt x="2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1" name="Freeform 363"/>
              <p:cNvSpPr>
                <a:spLocks/>
              </p:cNvSpPr>
              <p:nvPr/>
            </p:nvSpPr>
            <p:spPr bwMode="auto">
              <a:xfrm>
                <a:off x="3593" y="1030"/>
                <a:ext cx="149" cy="57"/>
              </a:xfrm>
              <a:custGeom>
                <a:avLst/>
                <a:gdLst>
                  <a:gd name="T0" fmla="*/ 2147483647 w 13"/>
                  <a:gd name="T1" fmla="*/ 2147483647 h 5"/>
                  <a:gd name="T2" fmla="*/ 0 w 13"/>
                  <a:gd name="T3" fmla="*/ 0 h 5"/>
                  <a:gd name="T4" fmla="*/ 2147483647 w 13"/>
                  <a:gd name="T5" fmla="*/ 2147483647 h 5"/>
                  <a:gd name="T6" fmla="*/ 2147483647 w 13"/>
                  <a:gd name="T7" fmla="*/ 2147483647 h 5"/>
                  <a:gd name="T8" fmla="*/ 2147483647 w 13"/>
                  <a:gd name="T9" fmla="*/ 2147483647 h 5"/>
                  <a:gd name="T10" fmla="*/ 2147483647 w 13"/>
                  <a:gd name="T11" fmla="*/ 2147483647 h 5"/>
                  <a:gd name="T12" fmla="*/ 2147483647 w 13"/>
                  <a:gd name="T13" fmla="*/ 2147483647 h 5"/>
                  <a:gd name="T14" fmla="*/ 2147483647 w 13"/>
                  <a:gd name="T15" fmla="*/ 2147483647 h 5"/>
                  <a:gd name="T16" fmla="*/ 2147483647 w 13"/>
                  <a:gd name="T17" fmla="*/ 2147483647 h 5"/>
                  <a:gd name="T18" fmla="*/ 2147483647 w 13"/>
                  <a:gd name="T19" fmla="*/ 2147483647 h 5"/>
                  <a:gd name="T20" fmla="*/ 2147483647 w 13"/>
                  <a:gd name="T21" fmla="*/ 2147483647 h 5"/>
                  <a:gd name="T22" fmla="*/ 2147483647 w 13"/>
                  <a:gd name="T23" fmla="*/ 2147483647 h 5"/>
                  <a:gd name="T24" fmla="*/ 2147483647 w 13"/>
                  <a:gd name="T25" fmla="*/ 2147483647 h 5"/>
                  <a:gd name="T26" fmla="*/ 2147483647 w 13"/>
                  <a:gd name="T27" fmla="*/ 2147483647 h 5"/>
                  <a:gd name="T28" fmla="*/ 2147483647 w 13"/>
                  <a:gd name="T29" fmla="*/ 2147483647 h 5"/>
                  <a:gd name="T30" fmla="*/ 2147483647 w 13"/>
                  <a:gd name="T31" fmla="*/ 0 h 5"/>
                  <a:gd name="T32" fmla="*/ 2147483647 w 13"/>
                  <a:gd name="T33" fmla="*/ 2147483647 h 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3"/>
                  <a:gd name="T52" fmla="*/ 0 h 5"/>
                  <a:gd name="T53" fmla="*/ 13 w 13"/>
                  <a:gd name="T54" fmla="*/ 5 h 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3" h="5">
                    <a:moveTo>
                      <a:pt x="7" y="4"/>
                    </a:moveTo>
                    <a:cubicBezTo>
                      <a:pt x="5" y="2"/>
                      <a:pt x="3" y="0"/>
                      <a:pt x="0" y="0"/>
                    </a:cubicBezTo>
                    <a:cubicBezTo>
                      <a:pt x="1" y="1"/>
                      <a:pt x="2" y="2"/>
                      <a:pt x="3" y="2"/>
                    </a:cubicBezTo>
                    <a:lnTo>
                      <a:pt x="1" y="2"/>
                    </a:lnTo>
                    <a:cubicBezTo>
                      <a:pt x="2" y="3"/>
                      <a:pt x="3" y="3"/>
                      <a:pt x="4" y="3"/>
                    </a:cubicBezTo>
                    <a:lnTo>
                      <a:pt x="2" y="4"/>
                    </a:lnTo>
                    <a:cubicBezTo>
                      <a:pt x="4" y="3"/>
                      <a:pt x="5" y="4"/>
                      <a:pt x="6" y="5"/>
                    </a:cubicBezTo>
                    <a:cubicBezTo>
                      <a:pt x="6" y="5"/>
                      <a:pt x="6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4"/>
                      <a:pt x="9" y="3"/>
                      <a:pt x="11" y="4"/>
                    </a:cubicBezTo>
                    <a:lnTo>
                      <a:pt x="9" y="3"/>
                    </a:lnTo>
                    <a:cubicBezTo>
                      <a:pt x="10" y="3"/>
                      <a:pt x="11" y="3"/>
                      <a:pt x="12" y="2"/>
                    </a:cubicBezTo>
                    <a:lnTo>
                      <a:pt x="11" y="2"/>
                    </a:lnTo>
                    <a:cubicBezTo>
                      <a:pt x="11" y="2"/>
                      <a:pt x="12" y="1"/>
                      <a:pt x="13" y="0"/>
                    </a:cubicBezTo>
                    <a:cubicBezTo>
                      <a:pt x="10" y="0"/>
                      <a:pt x="8" y="2"/>
                      <a:pt x="7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2" name="Freeform 364"/>
              <p:cNvSpPr>
                <a:spLocks noEditPoints="1"/>
              </p:cNvSpPr>
              <p:nvPr/>
            </p:nvSpPr>
            <p:spPr bwMode="auto">
              <a:xfrm>
                <a:off x="3670" y="996"/>
                <a:ext cx="63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0 w 5"/>
                  <a:gd name="T3" fmla="*/ 2147483647 h 5"/>
                  <a:gd name="T4" fmla="*/ 2147483647 w 5"/>
                  <a:gd name="T5" fmla="*/ 2147483647 h 5"/>
                  <a:gd name="T6" fmla="*/ 2147483647 w 5"/>
                  <a:gd name="T7" fmla="*/ 0 h 5"/>
                  <a:gd name="T8" fmla="*/ 2147483647 w 5"/>
                  <a:gd name="T9" fmla="*/ 2147483647 h 5"/>
                  <a:gd name="T10" fmla="*/ 2147483647 w 5"/>
                  <a:gd name="T11" fmla="*/ 0 h 5"/>
                  <a:gd name="T12" fmla="*/ 2147483647 w 5"/>
                  <a:gd name="T13" fmla="*/ 2147483647 h 5"/>
                  <a:gd name="T14" fmla="*/ 2147483647 w 5"/>
                  <a:gd name="T15" fmla="*/ 2147483647 h 5"/>
                  <a:gd name="T16" fmla="*/ 2147483647 w 5"/>
                  <a:gd name="T17" fmla="*/ 2147483647 h 5"/>
                  <a:gd name="T18" fmla="*/ 2147483647 w 5"/>
                  <a:gd name="T19" fmla="*/ 2147483647 h 5"/>
                  <a:gd name="T20" fmla="*/ 2147483647 w 5"/>
                  <a:gd name="T21" fmla="*/ 2147483647 h 5"/>
                  <a:gd name="T22" fmla="*/ 2147483647 w 5"/>
                  <a:gd name="T23" fmla="*/ 2147483647 h 5"/>
                  <a:gd name="T24" fmla="*/ 2147483647 w 5"/>
                  <a:gd name="T25" fmla="*/ 2147483647 h 5"/>
                  <a:gd name="T26" fmla="*/ 2147483647 w 5"/>
                  <a:gd name="T27" fmla="*/ 2147483647 h 5"/>
                  <a:gd name="T28" fmla="*/ 2147483647 w 5"/>
                  <a:gd name="T29" fmla="*/ 2147483647 h 5"/>
                  <a:gd name="T30" fmla="*/ 2147483647 w 5"/>
                  <a:gd name="T31" fmla="*/ 2147483647 h 5"/>
                  <a:gd name="T32" fmla="*/ 2147483647 w 5"/>
                  <a:gd name="T33" fmla="*/ 2147483647 h 5"/>
                  <a:gd name="T34" fmla="*/ 2147483647 w 5"/>
                  <a:gd name="T35" fmla="*/ 2147483647 h 5"/>
                  <a:gd name="T36" fmla="*/ 2147483647 w 5"/>
                  <a:gd name="T37" fmla="*/ 2147483647 h 5"/>
                  <a:gd name="T38" fmla="*/ 2147483647 w 5"/>
                  <a:gd name="T39" fmla="*/ 2147483647 h 5"/>
                  <a:gd name="T40" fmla="*/ 2147483647 w 5"/>
                  <a:gd name="T41" fmla="*/ 2147483647 h 5"/>
                  <a:gd name="T42" fmla="*/ 2147483647 w 5"/>
                  <a:gd name="T43" fmla="*/ 2147483647 h 5"/>
                  <a:gd name="T44" fmla="*/ 2147483647 w 5"/>
                  <a:gd name="T45" fmla="*/ 0 h 5"/>
                  <a:gd name="T46" fmla="*/ 2147483647 w 5"/>
                  <a:gd name="T47" fmla="*/ 2147483647 h 5"/>
                  <a:gd name="T48" fmla="*/ 2147483647 w 5"/>
                  <a:gd name="T49" fmla="*/ 2147483647 h 5"/>
                  <a:gd name="T50" fmla="*/ 2147483647 w 5"/>
                  <a:gd name="T51" fmla="*/ 0 h 5"/>
                  <a:gd name="T52" fmla="*/ 2147483647 w 5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"/>
                  <a:gd name="T82" fmla="*/ 0 h 5"/>
                  <a:gd name="T83" fmla="*/ 5 w 5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" h="5">
                    <a:moveTo>
                      <a:pt x="1" y="5"/>
                    </a:moveTo>
                    <a:lnTo>
                      <a:pt x="0" y="4"/>
                    </a:lnTo>
                    <a:lnTo>
                      <a:pt x="1" y="5"/>
                    </a:lnTo>
                    <a:close/>
                    <a:moveTo>
                      <a:pt x="2" y="0"/>
                    </a:moveTo>
                    <a:lnTo>
                      <a:pt x="5" y="3"/>
                    </a:lnTo>
                    <a:lnTo>
                      <a:pt x="2" y="0"/>
                    </a:lnTo>
                    <a:close/>
                    <a:moveTo>
                      <a:pt x="4" y="3"/>
                    </a:moveTo>
                    <a:lnTo>
                      <a:pt x="1" y="1"/>
                    </a:lnTo>
                    <a:lnTo>
                      <a:pt x="4" y="3"/>
                    </a:lnTo>
                    <a:close/>
                    <a:moveTo>
                      <a:pt x="3" y="4"/>
                    </a:moveTo>
                    <a:lnTo>
                      <a:pt x="1" y="2"/>
                    </a:lnTo>
                    <a:lnTo>
                      <a:pt x="3" y="4"/>
                    </a:lnTo>
                    <a:close/>
                    <a:moveTo>
                      <a:pt x="2" y="4"/>
                    </a:moveTo>
                    <a:lnTo>
                      <a:pt x="1" y="3"/>
                    </a:lnTo>
                    <a:lnTo>
                      <a:pt x="2" y="4"/>
                    </a:lnTo>
                    <a:close/>
                    <a:moveTo>
                      <a:pt x="5" y="3"/>
                    </a:moveTo>
                    <a:lnTo>
                      <a:pt x="5" y="1"/>
                    </a:lnTo>
                    <a:lnTo>
                      <a:pt x="5" y="3"/>
                    </a:lnTo>
                    <a:close/>
                    <a:moveTo>
                      <a:pt x="4" y="4"/>
                    </a:moveTo>
                    <a:lnTo>
                      <a:pt x="5" y="1"/>
                    </a:lnTo>
                    <a:lnTo>
                      <a:pt x="4" y="4"/>
                    </a:lnTo>
                    <a:close/>
                    <a:moveTo>
                      <a:pt x="1" y="5"/>
                    </a:moveTo>
                    <a:lnTo>
                      <a:pt x="3" y="0"/>
                    </a:lnTo>
                    <a:lnTo>
                      <a:pt x="1" y="5"/>
                    </a:lnTo>
                    <a:close/>
                    <a:moveTo>
                      <a:pt x="2" y="4"/>
                    </a:moveTo>
                    <a:lnTo>
                      <a:pt x="4" y="0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3" name="Freeform 365"/>
              <p:cNvSpPr>
                <a:spLocks noEditPoints="1"/>
              </p:cNvSpPr>
              <p:nvPr/>
            </p:nvSpPr>
            <p:spPr bwMode="auto">
              <a:xfrm>
                <a:off x="3593" y="996"/>
                <a:ext cx="72" cy="57"/>
              </a:xfrm>
              <a:custGeom>
                <a:avLst/>
                <a:gdLst>
                  <a:gd name="T0" fmla="*/ 2147483647 w 6"/>
                  <a:gd name="T1" fmla="*/ 2147483647 h 5"/>
                  <a:gd name="T2" fmla="*/ 2147483647 w 6"/>
                  <a:gd name="T3" fmla="*/ 2147483647 h 5"/>
                  <a:gd name="T4" fmla="*/ 2147483647 w 6"/>
                  <a:gd name="T5" fmla="*/ 2147483647 h 5"/>
                  <a:gd name="T6" fmla="*/ 2147483647 w 6"/>
                  <a:gd name="T7" fmla="*/ 0 h 5"/>
                  <a:gd name="T8" fmla="*/ 0 w 6"/>
                  <a:gd name="T9" fmla="*/ 2147483647 h 5"/>
                  <a:gd name="T10" fmla="*/ 2147483647 w 6"/>
                  <a:gd name="T11" fmla="*/ 0 h 5"/>
                  <a:gd name="T12" fmla="*/ 2147483647 w 6"/>
                  <a:gd name="T13" fmla="*/ 2147483647 h 5"/>
                  <a:gd name="T14" fmla="*/ 2147483647 w 6"/>
                  <a:gd name="T15" fmla="*/ 2147483647 h 5"/>
                  <a:gd name="T16" fmla="*/ 2147483647 w 6"/>
                  <a:gd name="T17" fmla="*/ 2147483647 h 5"/>
                  <a:gd name="T18" fmla="*/ 2147483647 w 6"/>
                  <a:gd name="T19" fmla="*/ 2147483647 h 5"/>
                  <a:gd name="T20" fmla="*/ 2147483647 w 6"/>
                  <a:gd name="T21" fmla="*/ 2147483647 h 5"/>
                  <a:gd name="T22" fmla="*/ 2147483647 w 6"/>
                  <a:gd name="T23" fmla="*/ 2147483647 h 5"/>
                  <a:gd name="T24" fmla="*/ 2147483647 w 6"/>
                  <a:gd name="T25" fmla="*/ 2147483647 h 5"/>
                  <a:gd name="T26" fmla="*/ 2147483647 w 6"/>
                  <a:gd name="T27" fmla="*/ 2147483647 h 5"/>
                  <a:gd name="T28" fmla="*/ 2147483647 w 6"/>
                  <a:gd name="T29" fmla="*/ 2147483647 h 5"/>
                  <a:gd name="T30" fmla="*/ 2147483647 w 6"/>
                  <a:gd name="T31" fmla="*/ 2147483647 h 5"/>
                  <a:gd name="T32" fmla="*/ 2147483647 w 6"/>
                  <a:gd name="T33" fmla="*/ 2147483647 h 5"/>
                  <a:gd name="T34" fmla="*/ 2147483647 w 6"/>
                  <a:gd name="T35" fmla="*/ 2147483647 h 5"/>
                  <a:gd name="T36" fmla="*/ 2147483647 w 6"/>
                  <a:gd name="T37" fmla="*/ 2147483647 h 5"/>
                  <a:gd name="T38" fmla="*/ 2147483647 w 6"/>
                  <a:gd name="T39" fmla="*/ 2147483647 h 5"/>
                  <a:gd name="T40" fmla="*/ 2147483647 w 6"/>
                  <a:gd name="T41" fmla="*/ 2147483647 h 5"/>
                  <a:gd name="T42" fmla="*/ 2147483647 w 6"/>
                  <a:gd name="T43" fmla="*/ 2147483647 h 5"/>
                  <a:gd name="T44" fmla="*/ 2147483647 w 6"/>
                  <a:gd name="T45" fmla="*/ 0 h 5"/>
                  <a:gd name="T46" fmla="*/ 2147483647 w 6"/>
                  <a:gd name="T47" fmla="*/ 2147483647 h 5"/>
                  <a:gd name="T48" fmla="*/ 2147483647 w 6"/>
                  <a:gd name="T49" fmla="*/ 2147483647 h 5"/>
                  <a:gd name="T50" fmla="*/ 2147483647 w 6"/>
                  <a:gd name="T51" fmla="*/ 0 h 5"/>
                  <a:gd name="T52" fmla="*/ 2147483647 w 6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6"/>
                  <a:gd name="T82" fmla="*/ 0 h 5"/>
                  <a:gd name="T83" fmla="*/ 6 w 6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6" h="5">
                    <a:moveTo>
                      <a:pt x="5" y="5"/>
                    </a:moveTo>
                    <a:lnTo>
                      <a:pt x="6" y="4"/>
                    </a:lnTo>
                    <a:lnTo>
                      <a:pt x="5" y="5"/>
                    </a:lnTo>
                    <a:close/>
                    <a:moveTo>
                      <a:pt x="4" y="0"/>
                    </a:moveTo>
                    <a:lnTo>
                      <a:pt x="0" y="3"/>
                    </a:lnTo>
                    <a:lnTo>
                      <a:pt x="4" y="0"/>
                    </a:lnTo>
                    <a:close/>
                    <a:moveTo>
                      <a:pt x="2" y="3"/>
                    </a:moveTo>
                    <a:lnTo>
                      <a:pt x="5" y="1"/>
                    </a:lnTo>
                    <a:lnTo>
                      <a:pt x="2" y="3"/>
                    </a:lnTo>
                    <a:close/>
                    <a:moveTo>
                      <a:pt x="3" y="4"/>
                    </a:moveTo>
                    <a:lnTo>
                      <a:pt x="5" y="2"/>
                    </a:lnTo>
                    <a:lnTo>
                      <a:pt x="3" y="4"/>
                    </a:lnTo>
                    <a:close/>
                    <a:moveTo>
                      <a:pt x="4" y="4"/>
                    </a:moveTo>
                    <a:lnTo>
                      <a:pt x="5" y="3"/>
                    </a:lnTo>
                    <a:lnTo>
                      <a:pt x="4" y="4"/>
                    </a:lnTo>
                    <a:close/>
                    <a:moveTo>
                      <a:pt x="1" y="3"/>
                    </a:moveTo>
                    <a:lnTo>
                      <a:pt x="1" y="1"/>
                    </a:lnTo>
                    <a:lnTo>
                      <a:pt x="1" y="3"/>
                    </a:lnTo>
                    <a:close/>
                    <a:moveTo>
                      <a:pt x="2" y="4"/>
                    </a:moveTo>
                    <a:lnTo>
                      <a:pt x="1" y="1"/>
                    </a:lnTo>
                    <a:lnTo>
                      <a:pt x="2" y="4"/>
                    </a:lnTo>
                    <a:close/>
                    <a:moveTo>
                      <a:pt x="5" y="5"/>
                    </a:moveTo>
                    <a:lnTo>
                      <a:pt x="3" y="0"/>
                    </a:lnTo>
                    <a:lnTo>
                      <a:pt x="5" y="5"/>
                    </a:lnTo>
                    <a:close/>
                    <a:moveTo>
                      <a:pt x="4" y="4"/>
                    </a:moveTo>
                    <a:lnTo>
                      <a:pt x="2" y="0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4" name="Freeform 366"/>
              <p:cNvSpPr>
                <a:spLocks/>
              </p:cNvSpPr>
              <p:nvPr/>
            </p:nvSpPr>
            <p:spPr bwMode="auto">
              <a:xfrm>
                <a:off x="3646" y="973"/>
                <a:ext cx="39" cy="103"/>
              </a:xfrm>
              <a:custGeom>
                <a:avLst/>
                <a:gdLst>
                  <a:gd name="T0" fmla="*/ 2147483647 w 3"/>
                  <a:gd name="T1" fmla="*/ 2147483647 h 9"/>
                  <a:gd name="T2" fmla="*/ 0 w 3"/>
                  <a:gd name="T3" fmla="*/ 0 h 9"/>
                  <a:gd name="T4" fmla="*/ 2147483647 w 3"/>
                  <a:gd name="T5" fmla="*/ 0 h 9"/>
                  <a:gd name="T6" fmla="*/ 2147483647 w 3"/>
                  <a:gd name="T7" fmla="*/ 2147483647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9"/>
                  <a:gd name="T14" fmla="*/ 3 w 3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9">
                    <a:moveTo>
                      <a:pt x="2" y="9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2" y="9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5" name="Oval 367"/>
              <p:cNvSpPr>
                <a:spLocks noChangeArrowheads="1"/>
              </p:cNvSpPr>
              <p:nvPr/>
            </p:nvSpPr>
            <p:spPr bwMode="auto">
              <a:xfrm>
                <a:off x="3626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6" name="Oval 368"/>
              <p:cNvSpPr>
                <a:spLocks noChangeArrowheads="1"/>
              </p:cNvSpPr>
              <p:nvPr/>
            </p:nvSpPr>
            <p:spPr bwMode="auto">
              <a:xfrm>
                <a:off x="3612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7" name="Oval 369"/>
              <p:cNvSpPr>
                <a:spLocks noChangeArrowheads="1"/>
              </p:cNvSpPr>
              <p:nvPr/>
            </p:nvSpPr>
            <p:spPr bwMode="auto">
              <a:xfrm>
                <a:off x="3684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8" name="Oval 370"/>
              <p:cNvSpPr>
                <a:spLocks noChangeArrowheads="1"/>
              </p:cNvSpPr>
              <p:nvPr/>
            </p:nvSpPr>
            <p:spPr bwMode="auto">
              <a:xfrm>
                <a:off x="3703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9" name="Oval 371"/>
              <p:cNvSpPr>
                <a:spLocks noChangeArrowheads="1"/>
              </p:cNvSpPr>
              <p:nvPr/>
            </p:nvSpPr>
            <p:spPr bwMode="auto">
              <a:xfrm>
                <a:off x="3665" y="1076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0" name="Oval 372"/>
              <p:cNvSpPr>
                <a:spLocks noChangeArrowheads="1"/>
              </p:cNvSpPr>
              <p:nvPr/>
            </p:nvSpPr>
            <p:spPr bwMode="auto">
              <a:xfrm>
                <a:off x="3602" y="1065"/>
                <a:ext cx="10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1" name="Oval 373"/>
              <p:cNvSpPr>
                <a:spLocks noChangeArrowheads="1"/>
              </p:cNvSpPr>
              <p:nvPr/>
            </p:nvSpPr>
            <p:spPr bwMode="auto">
              <a:xfrm>
                <a:off x="3612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2" name="Oval 374"/>
              <p:cNvSpPr>
                <a:spLocks noChangeArrowheads="1"/>
              </p:cNvSpPr>
              <p:nvPr/>
            </p:nvSpPr>
            <p:spPr bwMode="auto">
              <a:xfrm>
                <a:off x="3718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3" name="Oval 375"/>
              <p:cNvSpPr>
                <a:spLocks noChangeArrowheads="1"/>
              </p:cNvSpPr>
              <p:nvPr/>
            </p:nvSpPr>
            <p:spPr bwMode="auto">
              <a:xfrm>
                <a:off x="3703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4" name="Freeform 376"/>
              <p:cNvSpPr>
                <a:spLocks/>
              </p:cNvSpPr>
              <p:nvPr/>
            </p:nvSpPr>
            <p:spPr bwMode="auto">
              <a:xfrm>
                <a:off x="3593" y="1042"/>
                <a:ext cx="10" cy="23"/>
              </a:xfrm>
              <a:custGeom>
                <a:avLst/>
                <a:gdLst>
                  <a:gd name="T0" fmla="*/ 0 w 1"/>
                  <a:gd name="T1" fmla="*/ 0 h 2"/>
                  <a:gd name="T2" fmla="*/ 2147483647 w 1"/>
                  <a:gd name="T3" fmla="*/ 2147483647 h 2"/>
                  <a:gd name="T4" fmla="*/ 0 w 1"/>
                  <a:gd name="T5" fmla="*/ 2147483647 h 2"/>
                  <a:gd name="T6" fmla="*/ 2147483647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0" y="0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1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5" name="Freeform 377"/>
              <p:cNvSpPr>
                <a:spLocks/>
              </p:cNvSpPr>
              <p:nvPr/>
            </p:nvSpPr>
            <p:spPr bwMode="auto">
              <a:xfrm>
                <a:off x="3732" y="1042"/>
                <a:ext cx="10" cy="23"/>
              </a:xfrm>
              <a:custGeom>
                <a:avLst/>
                <a:gdLst>
                  <a:gd name="T0" fmla="*/ 2147483647 w 1"/>
                  <a:gd name="T1" fmla="*/ 0 h 2"/>
                  <a:gd name="T2" fmla="*/ 0 w 1"/>
                  <a:gd name="T3" fmla="*/ 2147483647 h 2"/>
                  <a:gd name="T4" fmla="*/ 2147483647 w 1"/>
                  <a:gd name="T5" fmla="*/ 2147483647 h 2"/>
                  <a:gd name="T6" fmla="*/ 0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0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6" name="Oval 378"/>
              <p:cNvSpPr>
                <a:spLocks noChangeArrowheads="1"/>
              </p:cNvSpPr>
              <p:nvPr/>
            </p:nvSpPr>
            <p:spPr bwMode="auto">
              <a:xfrm>
                <a:off x="3646" y="973"/>
                <a:ext cx="39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7" name="Oval 379"/>
              <p:cNvSpPr>
                <a:spLocks noChangeArrowheads="1"/>
              </p:cNvSpPr>
              <p:nvPr/>
            </p:nvSpPr>
            <p:spPr bwMode="auto">
              <a:xfrm>
                <a:off x="3665" y="996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8" name="Oval 380"/>
              <p:cNvSpPr>
                <a:spLocks noChangeArrowheads="1"/>
              </p:cNvSpPr>
              <p:nvPr/>
            </p:nvSpPr>
            <p:spPr bwMode="auto">
              <a:xfrm>
                <a:off x="3665" y="1007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9" name="Oval 381"/>
              <p:cNvSpPr>
                <a:spLocks noChangeArrowheads="1"/>
              </p:cNvSpPr>
              <p:nvPr/>
            </p:nvSpPr>
            <p:spPr bwMode="auto">
              <a:xfrm>
                <a:off x="3665" y="1019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0" name="Freeform 382"/>
              <p:cNvSpPr>
                <a:spLocks/>
              </p:cNvSpPr>
              <p:nvPr/>
            </p:nvSpPr>
            <p:spPr bwMode="auto">
              <a:xfrm>
                <a:off x="3458" y="1203"/>
                <a:ext cx="53" cy="23"/>
              </a:xfrm>
              <a:custGeom>
                <a:avLst/>
                <a:gdLst>
                  <a:gd name="T0" fmla="*/ 0 w 5"/>
                  <a:gd name="T1" fmla="*/ 2147483647 h 2"/>
                  <a:gd name="T2" fmla="*/ 2147483647 w 5"/>
                  <a:gd name="T3" fmla="*/ 0 h 2"/>
                  <a:gd name="T4" fmla="*/ 2147483647 w 5"/>
                  <a:gd name="T5" fmla="*/ 0 h 2"/>
                  <a:gd name="T6" fmla="*/ 2147483647 w 5"/>
                  <a:gd name="T7" fmla="*/ 2147483647 h 2"/>
                  <a:gd name="T8" fmla="*/ 0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0" y="2"/>
                    </a:moveTo>
                    <a:cubicBezTo>
                      <a:pt x="2" y="1"/>
                      <a:pt x="3" y="0"/>
                      <a:pt x="5" y="0"/>
                    </a:cubicBezTo>
                    <a:cubicBezTo>
                      <a:pt x="4" y="1"/>
                      <a:pt x="4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1" name="Freeform 383"/>
              <p:cNvSpPr>
                <a:spLocks/>
              </p:cNvSpPr>
              <p:nvPr/>
            </p:nvSpPr>
            <p:spPr bwMode="auto">
              <a:xfrm>
                <a:off x="3491" y="1134"/>
                <a:ext cx="101" cy="23"/>
              </a:xfrm>
              <a:custGeom>
                <a:avLst/>
                <a:gdLst>
                  <a:gd name="T0" fmla="*/ 0 w 9"/>
                  <a:gd name="T1" fmla="*/ 0 h 2"/>
                  <a:gd name="T2" fmla="*/ 2147483647 w 9"/>
                  <a:gd name="T3" fmla="*/ 0 h 2"/>
                  <a:gd name="T4" fmla="*/ 2147483647 w 9"/>
                  <a:gd name="T5" fmla="*/ 2147483647 h 2"/>
                  <a:gd name="T6" fmla="*/ 0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0" y="0"/>
                    </a:moveTo>
                    <a:cubicBezTo>
                      <a:pt x="3" y="1"/>
                      <a:pt x="5" y="1"/>
                      <a:pt x="8" y="0"/>
                    </a:cubicBezTo>
                    <a:lnTo>
                      <a:pt x="9" y="2"/>
                    </a:lnTo>
                    <a:cubicBezTo>
                      <a:pt x="5" y="2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2" name="Freeform 384"/>
              <p:cNvSpPr>
                <a:spLocks/>
              </p:cNvSpPr>
              <p:nvPr/>
            </p:nvSpPr>
            <p:spPr bwMode="auto">
              <a:xfrm>
                <a:off x="3544" y="1134"/>
                <a:ext cx="58" cy="46"/>
              </a:xfrm>
              <a:custGeom>
                <a:avLst/>
                <a:gdLst>
                  <a:gd name="T0" fmla="*/ 0 w 5"/>
                  <a:gd name="T1" fmla="*/ 2147483647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0" y="4"/>
                    </a:moveTo>
                    <a:cubicBezTo>
                      <a:pt x="1" y="2"/>
                      <a:pt x="2" y="2"/>
                      <a:pt x="5" y="4"/>
                    </a:cubicBezTo>
                    <a:lnTo>
                      <a:pt x="4" y="1"/>
                    </a:lnTo>
                    <a:cubicBezTo>
                      <a:pt x="1" y="0"/>
                      <a:pt x="0" y="1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3" name="Freeform 385"/>
              <p:cNvSpPr>
                <a:spLocks/>
              </p:cNvSpPr>
              <p:nvPr/>
            </p:nvSpPr>
            <p:spPr bwMode="auto">
              <a:xfrm>
                <a:off x="3559" y="1053"/>
                <a:ext cx="111" cy="80"/>
              </a:xfrm>
              <a:custGeom>
                <a:avLst/>
                <a:gdLst>
                  <a:gd name="T0" fmla="*/ 2147483647 w 10"/>
                  <a:gd name="T1" fmla="*/ 2147483647 h 7"/>
                  <a:gd name="T2" fmla="*/ 0 w 10"/>
                  <a:gd name="T3" fmla="*/ 2147483647 h 7"/>
                  <a:gd name="T4" fmla="*/ 2147483647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10" y="6"/>
                    </a:moveTo>
                    <a:cubicBezTo>
                      <a:pt x="6" y="6"/>
                      <a:pt x="0" y="6"/>
                      <a:pt x="0" y="4"/>
                    </a:cubicBezTo>
                    <a:cubicBezTo>
                      <a:pt x="0" y="0"/>
                      <a:pt x="5" y="7"/>
                      <a:pt x="1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4" name="Freeform 386"/>
              <p:cNvSpPr>
                <a:spLocks/>
              </p:cNvSpPr>
              <p:nvPr/>
            </p:nvSpPr>
            <p:spPr bwMode="auto">
              <a:xfrm>
                <a:off x="3544" y="1099"/>
                <a:ext cx="58" cy="80"/>
              </a:xfrm>
              <a:custGeom>
                <a:avLst/>
                <a:gdLst>
                  <a:gd name="T0" fmla="*/ 2147483647 w 5"/>
                  <a:gd name="T1" fmla="*/ 2147483647 h 7"/>
                  <a:gd name="T2" fmla="*/ 2147483647 w 5"/>
                  <a:gd name="T3" fmla="*/ 2147483647 h 7"/>
                  <a:gd name="T4" fmla="*/ 0 w 5"/>
                  <a:gd name="T5" fmla="*/ 0 h 7"/>
                  <a:gd name="T6" fmla="*/ 2147483647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5" y="7"/>
                    </a:moveTo>
                    <a:lnTo>
                      <a:pt x="3" y="2"/>
                    </a:ln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3" y="3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5" name="Freeform 387"/>
              <p:cNvSpPr>
                <a:spLocks/>
              </p:cNvSpPr>
              <p:nvPr/>
            </p:nvSpPr>
            <p:spPr bwMode="auto">
              <a:xfrm>
                <a:off x="3511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2147483647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1" y="4"/>
                    </a:moveTo>
                    <a:cubicBezTo>
                      <a:pt x="1" y="2"/>
                      <a:pt x="1" y="2"/>
                      <a:pt x="2" y="2"/>
                    </a:cubicBezTo>
                    <a:lnTo>
                      <a:pt x="7" y="4"/>
                    </a:lnTo>
                    <a:cubicBezTo>
                      <a:pt x="6" y="3"/>
                      <a:pt x="5" y="2"/>
                      <a:pt x="3" y="0"/>
                    </a:cubicBezTo>
                    <a:cubicBezTo>
                      <a:pt x="0" y="0"/>
                      <a:pt x="0" y="1"/>
                      <a:pt x="1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6" name="Freeform 388"/>
              <p:cNvSpPr>
                <a:spLocks/>
              </p:cNvSpPr>
              <p:nvPr/>
            </p:nvSpPr>
            <p:spPr bwMode="auto">
              <a:xfrm>
                <a:off x="3578" y="1122"/>
                <a:ext cx="87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0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2147483647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2" y="7"/>
                    </a:moveTo>
                    <a:lnTo>
                      <a:pt x="0" y="0"/>
                    </a:lnTo>
                    <a:cubicBezTo>
                      <a:pt x="1" y="0"/>
                      <a:pt x="2" y="0"/>
                      <a:pt x="3" y="1"/>
                    </a:cubicBezTo>
                    <a:lnTo>
                      <a:pt x="5" y="1"/>
                    </a:lnTo>
                    <a:lnTo>
                      <a:pt x="7" y="4"/>
                    </a:lnTo>
                    <a:lnTo>
                      <a:pt x="5" y="3"/>
                    </a:lnTo>
                    <a:cubicBezTo>
                      <a:pt x="5" y="4"/>
                      <a:pt x="5" y="5"/>
                      <a:pt x="5" y="6"/>
                    </a:cubicBezTo>
                    <a:cubicBezTo>
                      <a:pt x="5" y="5"/>
                      <a:pt x="4" y="4"/>
                      <a:pt x="3" y="3"/>
                    </a:cubicBezTo>
                    <a:cubicBezTo>
                      <a:pt x="3" y="5"/>
                      <a:pt x="3" y="6"/>
                      <a:pt x="2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7" name="Freeform 389"/>
              <p:cNvSpPr>
                <a:spLocks/>
              </p:cNvSpPr>
              <p:nvPr/>
            </p:nvSpPr>
            <p:spPr bwMode="auto">
              <a:xfrm>
                <a:off x="3593" y="1111"/>
                <a:ext cx="77" cy="34"/>
              </a:xfrm>
              <a:custGeom>
                <a:avLst/>
                <a:gdLst>
                  <a:gd name="T0" fmla="*/ 2147483647 w 7"/>
                  <a:gd name="T1" fmla="*/ 2147483647 h 3"/>
                  <a:gd name="T2" fmla="*/ 0 w 7"/>
                  <a:gd name="T3" fmla="*/ 2147483647 h 3"/>
                  <a:gd name="T4" fmla="*/ 2147483647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7" y="3"/>
                    </a:moveTo>
                    <a:cubicBezTo>
                      <a:pt x="4" y="1"/>
                      <a:pt x="0" y="0"/>
                      <a:pt x="0" y="1"/>
                    </a:cubicBezTo>
                    <a:cubicBezTo>
                      <a:pt x="0" y="2"/>
                      <a:pt x="5" y="3"/>
                      <a:pt x="7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8" name="Freeform 390"/>
              <p:cNvSpPr>
                <a:spLocks/>
              </p:cNvSpPr>
              <p:nvPr/>
            </p:nvSpPr>
            <p:spPr bwMode="auto">
              <a:xfrm>
                <a:off x="3569" y="1111"/>
                <a:ext cx="34" cy="23"/>
              </a:xfrm>
              <a:custGeom>
                <a:avLst/>
                <a:gdLst>
                  <a:gd name="T0" fmla="*/ 0 w 3"/>
                  <a:gd name="T1" fmla="*/ 0 h 2"/>
                  <a:gd name="T2" fmla="*/ 2147483647 w 3"/>
                  <a:gd name="T3" fmla="*/ 2147483647 h 2"/>
                  <a:gd name="T4" fmla="*/ 0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0" y="0"/>
                    </a:moveTo>
                    <a:cubicBezTo>
                      <a:pt x="0" y="1"/>
                      <a:pt x="2" y="2"/>
                      <a:pt x="3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9" name="Freeform 391"/>
              <p:cNvSpPr>
                <a:spLocks/>
              </p:cNvSpPr>
              <p:nvPr/>
            </p:nvSpPr>
            <p:spPr bwMode="auto">
              <a:xfrm>
                <a:off x="3824" y="1203"/>
                <a:ext cx="53" cy="23"/>
              </a:xfrm>
              <a:custGeom>
                <a:avLst/>
                <a:gdLst>
                  <a:gd name="T0" fmla="*/ 2147483647 w 5"/>
                  <a:gd name="T1" fmla="*/ 2147483647 h 2"/>
                  <a:gd name="T2" fmla="*/ 0 w 5"/>
                  <a:gd name="T3" fmla="*/ 0 h 2"/>
                  <a:gd name="T4" fmla="*/ 0 w 5"/>
                  <a:gd name="T5" fmla="*/ 0 h 2"/>
                  <a:gd name="T6" fmla="*/ 2147483647 w 5"/>
                  <a:gd name="T7" fmla="*/ 2147483647 h 2"/>
                  <a:gd name="T8" fmla="*/ 2147483647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5" y="2"/>
                    </a:moveTo>
                    <a:cubicBezTo>
                      <a:pt x="3" y="1"/>
                      <a:pt x="2" y="0"/>
                      <a:pt x="0" y="0"/>
                    </a:cubicBezTo>
                    <a:cubicBezTo>
                      <a:pt x="1" y="1"/>
                      <a:pt x="1" y="2"/>
                      <a:pt x="3" y="2"/>
                    </a:cubicBezTo>
                    <a:cubicBezTo>
                      <a:pt x="4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0" name="Freeform 392"/>
              <p:cNvSpPr>
                <a:spLocks/>
              </p:cNvSpPr>
              <p:nvPr/>
            </p:nvSpPr>
            <p:spPr bwMode="auto">
              <a:xfrm>
                <a:off x="3742" y="1134"/>
                <a:ext cx="101" cy="23"/>
              </a:xfrm>
              <a:custGeom>
                <a:avLst/>
                <a:gdLst>
                  <a:gd name="T0" fmla="*/ 2147483647 w 9"/>
                  <a:gd name="T1" fmla="*/ 0 h 2"/>
                  <a:gd name="T2" fmla="*/ 2147483647 w 9"/>
                  <a:gd name="T3" fmla="*/ 0 h 2"/>
                  <a:gd name="T4" fmla="*/ 0 w 9"/>
                  <a:gd name="T5" fmla="*/ 2147483647 h 2"/>
                  <a:gd name="T6" fmla="*/ 2147483647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9" y="0"/>
                    </a:moveTo>
                    <a:cubicBezTo>
                      <a:pt x="6" y="1"/>
                      <a:pt x="4" y="1"/>
                      <a:pt x="1" y="0"/>
                    </a:cubicBezTo>
                    <a:lnTo>
                      <a:pt x="0" y="2"/>
                    </a:lnTo>
                    <a:cubicBezTo>
                      <a:pt x="4" y="2"/>
                      <a:pt x="8" y="2"/>
                      <a:pt x="9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1" name="Freeform 393"/>
              <p:cNvSpPr>
                <a:spLocks/>
              </p:cNvSpPr>
              <p:nvPr/>
            </p:nvSpPr>
            <p:spPr bwMode="auto">
              <a:xfrm>
                <a:off x="3732" y="1134"/>
                <a:ext cx="58" cy="46"/>
              </a:xfrm>
              <a:custGeom>
                <a:avLst/>
                <a:gdLst>
                  <a:gd name="T0" fmla="*/ 2147483647 w 5"/>
                  <a:gd name="T1" fmla="*/ 2147483647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5" y="4"/>
                    </a:moveTo>
                    <a:cubicBezTo>
                      <a:pt x="4" y="2"/>
                      <a:pt x="3" y="2"/>
                      <a:pt x="0" y="4"/>
                    </a:cubicBezTo>
                    <a:lnTo>
                      <a:pt x="1" y="1"/>
                    </a:lnTo>
                    <a:cubicBezTo>
                      <a:pt x="4" y="0"/>
                      <a:pt x="5" y="1"/>
                      <a:pt x="5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2" name="Freeform 394"/>
              <p:cNvSpPr>
                <a:spLocks/>
              </p:cNvSpPr>
              <p:nvPr/>
            </p:nvSpPr>
            <p:spPr bwMode="auto">
              <a:xfrm>
                <a:off x="3665" y="1053"/>
                <a:ext cx="111" cy="80"/>
              </a:xfrm>
              <a:custGeom>
                <a:avLst/>
                <a:gdLst>
                  <a:gd name="T0" fmla="*/ 0 w 10"/>
                  <a:gd name="T1" fmla="*/ 2147483647 h 7"/>
                  <a:gd name="T2" fmla="*/ 2147483647 w 10"/>
                  <a:gd name="T3" fmla="*/ 2147483647 h 7"/>
                  <a:gd name="T4" fmla="*/ 0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0" y="6"/>
                    </a:moveTo>
                    <a:cubicBezTo>
                      <a:pt x="4" y="6"/>
                      <a:pt x="10" y="6"/>
                      <a:pt x="10" y="4"/>
                    </a:cubicBezTo>
                    <a:cubicBezTo>
                      <a:pt x="10" y="0"/>
                      <a:pt x="5" y="7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3" name="Freeform 395"/>
              <p:cNvSpPr>
                <a:spLocks/>
              </p:cNvSpPr>
              <p:nvPr/>
            </p:nvSpPr>
            <p:spPr bwMode="auto">
              <a:xfrm>
                <a:off x="3732" y="1099"/>
                <a:ext cx="58" cy="80"/>
              </a:xfrm>
              <a:custGeom>
                <a:avLst/>
                <a:gdLst>
                  <a:gd name="T0" fmla="*/ 0 w 5"/>
                  <a:gd name="T1" fmla="*/ 2147483647 h 7"/>
                  <a:gd name="T2" fmla="*/ 2147483647 w 5"/>
                  <a:gd name="T3" fmla="*/ 2147483647 h 7"/>
                  <a:gd name="T4" fmla="*/ 2147483647 w 5"/>
                  <a:gd name="T5" fmla="*/ 0 h 7"/>
                  <a:gd name="T6" fmla="*/ 0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0" y="7"/>
                    </a:moveTo>
                    <a:lnTo>
                      <a:pt x="2" y="2"/>
                    </a:lnTo>
                    <a:cubicBezTo>
                      <a:pt x="2" y="1"/>
                      <a:pt x="4" y="0"/>
                      <a:pt x="5" y="0"/>
                    </a:cubicBezTo>
                    <a:cubicBezTo>
                      <a:pt x="5" y="1"/>
                      <a:pt x="2" y="3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4" name="Freeform 396"/>
              <p:cNvSpPr>
                <a:spLocks/>
              </p:cNvSpPr>
              <p:nvPr/>
            </p:nvSpPr>
            <p:spPr bwMode="auto">
              <a:xfrm>
                <a:off x="3742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0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6" y="4"/>
                    </a:moveTo>
                    <a:cubicBezTo>
                      <a:pt x="6" y="2"/>
                      <a:pt x="6" y="2"/>
                      <a:pt x="5" y="2"/>
                    </a:cubicBezTo>
                    <a:lnTo>
                      <a:pt x="0" y="4"/>
                    </a:lnTo>
                    <a:cubicBezTo>
                      <a:pt x="1" y="3"/>
                      <a:pt x="2" y="2"/>
                      <a:pt x="4" y="0"/>
                    </a:cubicBezTo>
                    <a:cubicBezTo>
                      <a:pt x="7" y="0"/>
                      <a:pt x="7" y="1"/>
                      <a:pt x="6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5" name="Freeform 397"/>
              <p:cNvSpPr>
                <a:spLocks/>
              </p:cNvSpPr>
              <p:nvPr/>
            </p:nvSpPr>
            <p:spPr bwMode="auto">
              <a:xfrm>
                <a:off x="3670" y="1122"/>
                <a:ext cx="82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2147483647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0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5" y="7"/>
                    </a:moveTo>
                    <a:lnTo>
                      <a:pt x="7" y="0"/>
                    </a:lnTo>
                    <a:cubicBezTo>
                      <a:pt x="6" y="0"/>
                      <a:pt x="5" y="0"/>
                      <a:pt x="4" y="1"/>
                    </a:cubicBezTo>
                    <a:lnTo>
                      <a:pt x="2" y="1"/>
                    </a:lnTo>
                    <a:lnTo>
                      <a:pt x="0" y="4"/>
                    </a:lnTo>
                    <a:lnTo>
                      <a:pt x="2" y="3"/>
                    </a:lnTo>
                    <a:cubicBezTo>
                      <a:pt x="2" y="4"/>
                      <a:pt x="2" y="5"/>
                      <a:pt x="2" y="6"/>
                    </a:cubicBezTo>
                    <a:cubicBezTo>
                      <a:pt x="2" y="5"/>
                      <a:pt x="3" y="4"/>
                      <a:pt x="4" y="3"/>
                    </a:cubicBezTo>
                    <a:cubicBezTo>
                      <a:pt x="4" y="5"/>
                      <a:pt x="4" y="6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6" name="Freeform 398"/>
              <p:cNvSpPr>
                <a:spLocks/>
              </p:cNvSpPr>
              <p:nvPr/>
            </p:nvSpPr>
            <p:spPr bwMode="auto">
              <a:xfrm>
                <a:off x="3665" y="1111"/>
                <a:ext cx="77" cy="34"/>
              </a:xfrm>
              <a:custGeom>
                <a:avLst/>
                <a:gdLst>
                  <a:gd name="T0" fmla="*/ 0 w 7"/>
                  <a:gd name="T1" fmla="*/ 2147483647 h 3"/>
                  <a:gd name="T2" fmla="*/ 2147483647 w 7"/>
                  <a:gd name="T3" fmla="*/ 2147483647 h 3"/>
                  <a:gd name="T4" fmla="*/ 0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0" y="3"/>
                    </a:moveTo>
                    <a:cubicBezTo>
                      <a:pt x="3" y="1"/>
                      <a:pt x="7" y="0"/>
                      <a:pt x="7" y="1"/>
                    </a:cubicBezTo>
                    <a:cubicBezTo>
                      <a:pt x="7" y="2"/>
                      <a:pt x="2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7" name="Freeform 399"/>
              <p:cNvSpPr>
                <a:spLocks/>
              </p:cNvSpPr>
              <p:nvPr/>
            </p:nvSpPr>
            <p:spPr bwMode="auto">
              <a:xfrm>
                <a:off x="3732" y="1111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3" y="0"/>
                    </a:moveTo>
                    <a:cubicBezTo>
                      <a:pt x="3" y="1"/>
                      <a:pt x="1" y="2"/>
                      <a:pt x="0" y="1"/>
                    </a:cubicBez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8" name="Freeform 400"/>
              <p:cNvSpPr>
                <a:spLocks/>
              </p:cNvSpPr>
              <p:nvPr/>
            </p:nvSpPr>
            <p:spPr bwMode="auto">
              <a:xfrm>
                <a:off x="3458" y="1134"/>
                <a:ext cx="410" cy="517"/>
              </a:xfrm>
              <a:custGeom>
                <a:avLst/>
                <a:gdLst>
                  <a:gd name="T0" fmla="*/ 2147483647 w 36"/>
                  <a:gd name="T1" fmla="*/ 2147483647 h 45"/>
                  <a:gd name="T2" fmla="*/ 2147483647 w 36"/>
                  <a:gd name="T3" fmla="*/ 2147483647 h 45"/>
                  <a:gd name="T4" fmla="*/ 0 w 36"/>
                  <a:gd name="T5" fmla="*/ 2147483647 h 45"/>
                  <a:gd name="T6" fmla="*/ 2147483647 w 36"/>
                  <a:gd name="T7" fmla="*/ 2147483647 h 45"/>
                  <a:gd name="T8" fmla="*/ 2147483647 w 36"/>
                  <a:gd name="T9" fmla="*/ 2147483647 h 45"/>
                  <a:gd name="T10" fmla="*/ 2147483647 w 36"/>
                  <a:gd name="T11" fmla="*/ 2147483647 h 45"/>
                  <a:gd name="T12" fmla="*/ 2147483647 w 36"/>
                  <a:gd name="T13" fmla="*/ 2147483647 h 45"/>
                  <a:gd name="T14" fmla="*/ 2147483647 w 36"/>
                  <a:gd name="T15" fmla="*/ 2147483647 h 45"/>
                  <a:gd name="T16" fmla="*/ 2147483647 w 36"/>
                  <a:gd name="T17" fmla="*/ 2147483647 h 45"/>
                  <a:gd name="T18" fmla="*/ 2147483647 w 36"/>
                  <a:gd name="T19" fmla="*/ 2147483647 h 45"/>
                  <a:gd name="T20" fmla="*/ 2147483647 w 36"/>
                  <a:gd name="T21" fmla="*/ 2147483647 h 45"/>
                  <a:gd name="T22" fmla="*/ 2147483647 w 36"/>
                  <a:gd name="T23" fmla="*/ 2147483647 h 45"/>
                  <a:gd name="T24" fmla="*/ 2147483647 w 36"/>
                  <a:gd name="T25" fmla="*/ 2147483647 h 45"/>
                  <a:gd name="T26" fmla="*/ 2147483647 w 36"/>
                  <a:gd name="T27" fmla="*/ 2147483647 h 45"/>
                  <a:gd name="T28" fmla="*/ 2147483647 w 36"/>
                  <a:gd name="T29" fmla="*/ 0 h 45"/>
                  <a:gd name="T30" fmla="*/ 2147483647 w 36"/>
                  <a:gd name="T31" fmla="*/ 2147483647 h 45"/>
                  <a:gd name="T32" fmla="*/ 2147483647 w 36"/>
                  <a:gd name="T33" fmla="*/ 2147483647 h 4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45"/>
                  <a:gd name="T53" fmla="*/ 36 w 36"/>
                  <a:gd name="T54" fmla="*/ 45 h 4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45">
                    <a:moveTo>
                      <a:pt x="10" y="14"/>
                    </a:moveTo>
                    <a:lnTo>
                      <a:pt x="13" y="20"/>
                    </a:lnTo>
                    <a:lnTo>
                      <a:pt x="0" y="23"/>
                    </a:lnTo>
                    <a:lnTo>
                      <a:pt x="13" y="25"/>
                    </a:lnTo>
                    <a:lnTo>
                      <a:pt x="10" y="32"/>
                    </a:lnTo>
                    <a:lnTo>
                      <a:pt x="16" y="28"/>
                    </a:lnTo>
                    <a:lnTo>
                      <a:pt x="18" y="45"/>
                    </a:lnTo>
                    <a:lnTo>
                      <a:pt x="21" y="28"/>
                    </a:lnTo>
                    <a:lnTo>
                      <a:pt x="27" y="32"/>
                    </a:lnTo>
                    <a:lnTo>
                      <a:pt x="24" y="25"/>
                    </a:lnTo>
                    <a:lnTo>
                      <a:pt x="36" y="23"/>
                    </a:lnTo>
                    <a:lnTo>
                      <a:pt x="24" y="20"/>
                    </a:lnTo>
                    <a:lnTo>
                      <a:pt x="27" y="14"/>
                    </a:lnTo>
                    <a:lnTo>
                      <a:pt x="21" y="17"/>
                    </a:lnTo>
                    <a:lnTo>
                      <a:pt x="18" y="0"/>
                    </a:lnTo>
                    <a:lnTo>
                      <a:pt x="16" y="17"/>
                    </a:lnTo>
                    <a:lnTo>
                      <a:pt x="10" y="14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9" name="Oval 401"/>
              <p:cNvSpPr>
                <a:spLocks noChangeArrowheads="1"/>
              </p:cNvSpPr>
              <p:nvPr/>
            </p:nvSpPr>
            <p:spPr bwMode="auto">
              <a:xfrm>
                <a:off x="3602" y="1329"/>
                <a:ext cx="130" cy="126"/>
              </a:xfrm>
              <a:prstGeom prst="ellipse">
                <a:avLst/>
              </a:prstGeom>
              <a:solidFill>
                <a:srgbClr val="F480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0" name="Freeform 402"/>
              <p:cNvSpPr>
                <a:spLocks/>
              </p:cNvSpPr>
              <p:nvPr/>
            </p:nvSpPr>
            <p:spPr bwMode="auto">
              <a:xfrm>
                <a:off x="3612" y="1340"/>
                <a:ext cx="92" cy="80"/>
              </a:xfrm>
              <a:custGeom>
                <a:avLst/>
                <a:gdLst>
                  <a:gd name="T0" fmla="*/ 2147483647 w 8"/>
                  <a:gd name="T1" fmla="*/ 0 h 7"/>
                  <a:gd name="T2" fmla="*/ 0 w 8"/>
                  <a:gd name="T3" fmla="*/ 2147483647 h 7"/>
                  <a:gd name="T4" fmla="*/ 2147483647 w 8"/>
                  <a:gd name="T5" fmla="*/ 2147483647 h 7"/>
                  <a:gd name="T6" fmla="*/ 2147483647 w 8"/>
                  <a:gd name="T7" fmla="*/ 2147483647 h 7"/>
                  <a:gd name="T8" fmla="*/ 2147483647 w 8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7"/>
                  <a:gd name="T17" fmla="*/ 8 w 8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7">
                    <a:moveTo>
                      <a:pt x="4" y="0"/>
                    </a:moveTo>
                    <a:lnTo>
                      <a:pt x="0" y="7"/>
                    </a:lnTo>
                    <a:lnTo>
                      <a:pt x="4" y="7"/>
                    </a:lnTo>
                    <a:lnTo>
                      <a:pt x="8" y="7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74C5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3" name="Freeform 403"/>
            <p:cNvSpPr>
              <a:spLocks noEditPoints="1"/>
            </p:cNvSpPr>
            <p:nvPr/>
          </p:nvSpPr>
          <p:spPr bwMode="auto">
            <a:xfrm>
              <a:off x="9765151" y="411178"/>
              <a:ext cx="364753" cy="84931"/>
            </a:xfrm>
            <a:custGeom>
              <a:avLst/>
              <a:gdLst>
                <a:gd name="T0" fmla="*/ 2147483647 w 116"/>
                <a:gd name="T1" fmla="*/ 2147483647 h 32"/>
                <a:gd name="T2" fmla="*/ 2147483647 w 116"/>
                <a:gd name="T3" fmla="*/ 2147483647 h 32"/>
                <a:gd name="T4" fmla="*/ 2147483647 w 116"/>
                <a:gd name="T5" fmla="*/ 2147483647 h 32"/>
                <a:gd name="T6" fmla="*/ 2147483647 w 116"/>
                <a:gd name="T7" fmla="*/ 2147483647 h 32"/>
                <a:gd name="T8" fmla="*/ 2147483647 w 116"/>
                <a:gd name="T9" fmla="*/ 2147483647 h 32"/>
                <a:gd name="T10" fmla="*/ 2147483647 w 116"/>
                <a:gd name="T11" fmla="*/ 2147483647 h 32"/>
                <a:gd name="T12" fmla="*/ 2147483647 w 116"/>
                <a:gd name="T13" fmla="*/ 2147483647 h 32"/>
                <a:gd name="T14" fmla="*/ 2147483647 w 116"/>
                <a:gd name="T15" fmla="*/ 2147483647 h 32"/>
                <a:gd name="T16" fmla="*/ 2147483647 w 116"/>
                <a:gd name="T17" fmla="*/ 2147483647 h 32"/>
                <a:gd name="T18" fmla="*/ 2147483647 w 116"/>
                <a:gd name="T19" fmla="*/ 2147483647 h 32"/>
                <a:gd name="T20" fmla="*/ 2147483647 w 116"/>
                <a:gd name="T21" fmla="*/ 2147483647 h 32"/>
                <a:gd name="T22" fmla="*/ 2147483647 w 116"/>
                <a:gd name="T23" fmla="*/ 2147483647 h 32"/>
                <a:gd name="T24" fmla="*/ 2147483647 w 116"/>
                <a:gd name="T25" fmla="*/ 2147483647 h 32"/>
                <a:gd name="T26" fmla="*/ 2147483647 w 116"/>
                <a:gd name="T27" fmla="*/ 2147483647 h 32"/>
                <a:gd name="T28" fmla="*/ 2147483647 w 116"/>
                <a:gd name="T29" fmla="*/ 2147483647 h 32"/>
                <a:gd name="T30" fmla="*/ 2147483647 w 116"/>
                <a:gd name="T31" fmla="*/ 2147483647 h 32"/>
                <a:gd name="T32" fmla="*/ 2147483647 w 116"/>
                <a:gd name="T33" fmla="*/ 2147483647 h 32"/>
                <a:gd name="T34" fmla="*/ 2147483647 w 116"/>
                <a:gd name="T35" fmla="*/ 2147483647 h 32"/>
                <a:gd name="T36" fmla="*/ 2147483647 w 116"/>
                <a:gd name="T37" fmla="*/ 2147483647 h 32"/>
                <a:gd name="T38" fmla="*/ 2147483647 w 116"/>
                <a:gd name="T39" fmla="*/ 2147483647 h 32"/>
                <a:gd name="T40" fmla="*/ 2147483647 w 116"/>
                <a:gd name="T41" fmla="*/ 2147483647 h 32"/>
                <a:gd name="T42" fmla="*/ 2147483647 w 116"/>
                <a:gd name="T43" fmla="*/ 2147483647 h 32"/>
                <a:gd name="T44" fmla="*/ 2147483647 w 116"/>
                <a:gd name="T45" fmla="*/ 2147483647 h 32"/>
                <a:gd name="T46" fmla="*/ 2147483647 w 116"/>
                <a:gd name="T47" fmla="*/ 2147483647 h 32"/>
                <a:gd name="T48" fmla="*/ 2147483647 w 116"/>
                <a:gd name="T49" fmla="*/ 2147483647 h 32"/>
                <a:gd name="T50" fmla="*/ 2147483647 w 116"/>
                <a:gd name="T51" fmla="*/ 2147483647 h 32"/>
                <a:gd name="T52" fmla="*/ 2147483647 w 116"/>
                <a:gd name="T53" fmla="*/ 2147483647 h 32"/>
                <a:gd name="T54" fmla="*/ 2147483647 w 116"/>
                <a:gd name="T55" fmla="*/ 2147483647 h 32"/>
                <a:gd name="T56" fmla="*/ 2147483647 w 116"/>
                <a:gd name="T57" fmla="*/ 2147483647 h 32"/>
                <a:gd name="T58" fmla="*/ 2147483647 w 116"/>
                <a:gd name="T59" fmla="*/ 2147483647 h 32"/>
                <a:gd name="T60" fmla="*/ 2147483647 w 116"/>
                <a:gd name="T61" fmla="*/ 2147483647 h 32"/>
                <a:gd name="T62" fmla="*/ 2147483647 w 116"/>
                <a:gd name="T63" fmla="*/ 2147483647 h 32"/>
                <a:gd name="T64" fmla="*/ 2147483647 w 116"/>
                <a:gd name="T65" fmla="*/ 2147483647 h 32"/>
                <a:gd name="T66" fmla="*/ 2147483647 w 116"/>
                <a:gd name="T67" fmla="*/ 2147483647 h 32"/>
                <a:gd name="T68" fmla="*/ 2147483647 w 116"/>
                <a:gd name="T69" fmla="*/ 2147483647 h 32"/>
                <a:gd name="T70" fmla="*/ 2147483647 w 116"/>
                <a:gd name="T71" fmla="*/ 2147483647 h 32"/>
                <a:gd name="T72" fmla="*/ 2147483647 w 116"/>
                <a:gd name="T73" fmla="*/ 2147483647 h 32"/>
                <a:gd name="T74" fmla="*/ 2147483647 w 116"/>
                <a:gd name="T75" fmla="*/ 2147483647 h 32"/>
                <a:gd name="T76" fmla="*/ 2147483647 w 116"/>
                <a:gd name="T77" fmla="*/ 2147483647 h 32"/>
                <a:gd name="T78" fmla="*/ 2147483647 w 116"/>
                <a:gd name="T79" fmla="*/ 2147483647 h 32"/>
                <a:gd name="T80" fmla="*/ 2147483647 w 116"/>
                <a:gd name="T81" fmla="*/ 2147483647 h 32"/>
                <a:gd name="T82" fmla="*/ 2147483647 w 116"/>
                <a:gd name="T83" fmla="*/ 2147483647 h 32"/>
                <a:gd name="T84" fmla="*/ 2147483647 w 116"/>
                <a:gd name="T85" fmla="*/ 2147483647 h 32"/>
                <a:gd name="T86" fmla="*/ 2147483647 w 116"/>
                <a:gd name="T87" fmla="*/ 2147483647 h 32"/>
                <a:gd name="T88" fmla="*/ 2147483647 w 116"/>
                <a:gd name="T89" fmla="*/ 2147483647 h 32"/>
                <a:gd name="T90" fmla="*/ 2147483647 w 116"/>
                <a:gd name="T91" fmla="*/ 2147483647 h 32"/>
                <a:gd name="T92" fmla="*/ 2147483647 w 116"/>
                <a:gd name="T93" fmla="*/ 2147483647 h 32"/>
                <a:gd name="T94" fmla="*/ 2147483647 w 116"/>
                <a:gd name="T95" fmla="*/ 2147483647 h 32"/>
                <a:gd name="T96" fmla="*/ 2147483647 w 116"/>
                <a:gd name="T97" fmla="*/ 2147483647 h 32"/>
                <a:gd name="T98" fmla="*/ 2147483647 w 116"/>
                <a:gd name="T99" fmla="*/ 2147483647 h 32"/>
                <a:gd name="T100" fmla="*/ 2147483647 w 116"/>
                <a:gd name="T101" fmla="*/ 2147483647 h 32"/>
                <a:gd name="T102" fmla="*/ 2147483647 w 116"/>
                <a:gd name="T103" fmla="*/ 2147483647 h 3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16"/>
                <a:gd name="T157" fmla="*/ 0 h 32"/>
                <a:gd name="T158" fmla="*/ 116 w 116"/>
                <a:gd name="T159" fmla="*/ 32 h 3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16" h="32">
                  <a:moveTo>
                    <a:pt x="16" y="6"/>
                  </a:moveTo>
                  <a:cubicBezTo>
                    <a:pt x="18" y="7"/>
                    <a:pt x="20" y="8"/>
                    <a:pt x="20" y="9"/>
                  </a:cubicBezTo>
                  <a:cubicBezTo>
                    <a:pt x="21" y="10"/>
                    <a:pt x="21" y="11"/>
                    <a:pt x="21" y="12"/>
                  </a:cubicBezTo>
                  <a:cubicBezTo>
                    <a:pt x="21" y="12"/>
                    <a:pt x="21" y="12"/>
                    <a:pt x="20" y="12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4"/>
                    <a:pt x="19" y="14"/>
                    <a:pt x="18" y="14"/>
                  </a:cubicBezTo>
                  <a:cubicBezTo>
                    <a:pt x="18" y="14"/>
                    <a:pt x="17" y="14"/>
                    <a:pt x="16" y="14"/>
                  </a:cubicBezTo>
                  <a:lnTo>
                    <a:pt x="17" y="18"/>
                  </a:ln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lnTo>
                    <a:pt x="16" y="22"/>
                  </a:lnTo>
                  <a:lnTo>
                    <a:pt x="9" y="17"/>
                  </a:lnTo>
                  <a:lnTo>
                    <a:pt x="10" y="15"/>
                  </a:ln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4"/>
                    <a:pt x="11" y="14"/>
                  </a:cubicBezTo>
                  <a:lnTo>
                    <a:pt x="11" y="13"/>
                  </a:lnTo>
                  <a:lnTo>
                    <a:pt x="10" y="12"/>
                  </a:lnTo>
                  <a:lnTo>
                    <a:pt x="9" y="13"/>
                  </a:ln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lnTo>
                    <a:pt x="8" y="17"/>
                  </a:lnTo>
                  <a:lnTo>
                    <a:pt x="0" y="12"/>
                  </a:lnTo>
                  <a:lnTo>
                    <a:pt x="2" y="10"/>
                  </a:lnTo>
                  <a:lnTo>
                    <a:pt x="3" y="10"/>
                  </a:lnTo>
                  <a:cubicBezTo>
                    <a:pt x="3" y="10"/>
                    <a:pt x="3" y="10"/>
                    <a:pt x="3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lnTo>
                    <a:pt x="7" y="5"/>
                  </a:lnTo>
                  <a:cubicBezTo>
                    <a:pt x="7" y="5"/>
                    <a:pt x="7" y="4"/>
                    <a:pt x="7" y="4"/>
                  </a:cubicBezTo>
                  <a:cubicBezTo>
                    <a:pt x="7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3"/>
                    <a:pt x="7" y="3"/>
                  </a:cubicBezTo>
                  <a:lnTo>
                    <a:pt x="8" y="0"/>
                  </a:lnTo>
                  <a:lnTo>
                    <a:pt x="16" y="6"/>
                  </a:lnTo>
                  <a:close/>
                  <a:moveTo>
                    <a:pt x="11" y="9"/>
                  </a:moveTo>
                  <a:lnTo>
                    <a:pt x="12" y="9"/>
                  </a:lnTo>
                  <a:cubicBezTo>
                    <a:pt x="12" y="10"/>
                    <a:pt x="13" y="10"/>
                    <a:pt x="13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lnTo>
                    <a:pt x="11" y="9"/>
                  </a:lnTo>
                  <a:close/>
                  <a:moveTo>
                    <a:pt x="40" y="26"/>
                  </a:moveTo>
                  <a:cubicBezTo>
                    <a:pt x="40" y="26"/>
                    <a:pt x="40" y="27"/>
                    <a:pt x="40" y="27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7"/>
                    <a:pt x="40" y="27"/>
                    <a:pt x="41" y="28"/>
                  </a:cubicBezTo>
                  <a:cubicBezTo>
                    <a:pt x="41" y="28"/>
                    <a:pt x="41" y="28"/>
                    <a:pt x="41" y="28"/>
                  </a:cubicBezTo>
                  <a:lnTo>
                    <a:pt x="42" y="28"/>
                  </a:lnTo>
                  <a:lnTo>
                    <a:pt x="41" y="31"/>
                  </a:lnTo>
                  <a:lnTo>
                    <a:pt x="33" y="28"/>
                  </a:lnTo>
                  <a:lnTo>
                    <a:pt x="33" y="26"/>
                  </a:lnTo>
                  <a:lnTo>
                    <a:pt x="34" y="26"/>
                  </a:lnTo>
                  <a:cubicBezTo>
                    <a:pt x="34" y="26"/>
                    <a:pt x="34" y="26"/>
                    <a:pt x="34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lnTo>
                    <a:pt x="35" y="25"/>
                  </a:lnTo>
                  <a:lnTo>
                    <a:pt x="29" y="24"/>
                  </a:ln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5"/>
                    <a:pt x="29" y="25"/>
                    <a:pt x="30" y="25"/>
                  </a:cubicBezTo>
                  <a:lnTo>
                    <a:pt x="29" y="27"/>
                  </a:lnTo>
                  <a:lnTo>
                    <a:pt x="22" y="26"/>
                  </a:lnTo>
                  <a:lnTo>
                    <a:pt x="23" y="23"/>
                  </a:lnTo>
                  <a:lnTo>
                    <a:pt x="24" y="23"/>
                  </a:lnTo>
                  <a:cubicBezTo>
                    <a:pt x="24" y="23"/>
                    <a:pt x="24" y="23"/>
                    <a:pt x="25" y="23"/>
                  </a:cubicBezTo>
                  <a:cubicBezTo>
                    <a:pt x="25" y="23"/>
                    <a:pt x="25" y="23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lnTo>
                    <a:pt x="30" y="17"/>
                  </a:ln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lnTo>
                    <a:pt x="29" y="16"/>
                  </a:lnTo>
                  <a:lnTo>
                    <a:pt x="30" y="13"/>
                  </a:lnTo>
                  <a:lnTo>
                    <a:pt x="39" y="16"/>
                  </a:lnTo>
                  <a:lnTo>
                    <a:pt x="40" y="26"/>
                  </a:lnTo>
                  <a:close/>
                  <a:moveTo>
                    <a:pt x="34" y="18"/>
                  </a:moveTo>
                  <a:lnTo>
                    <a:pt x="34" y="18"/>
                  </a:lnTo>
                  <a:lnTo>
                    <a:pt x="31" y="21"/>
                  </a:lnTo>
                  <a:lnTo>
                    <a:pt x="34" y="22"/>
                  </a:lnTo>
                  <a:lnTo>
                    <a:pt x="34" y="18"/>
                  </a:lnTo>
                  <a:close/>
                  <a:moveTo>
                    <a:pt x="58" y="18"/>
                  </a:moveTo>
                  <a:cubicBezTo>
                    <a:pt x="61" y="18"/>
                    <a:pt x="63" y="19"/>
                    <a:pt x="65" y="20"/>
                  </a:cubicBezTo>
                  <a:cubicBezTo>
                    <a:pt x="67" y="21"/>
                    <a:pt x="67" y="23"/>
                    <a:pt x="67" y="26"/>
                  </a:cubicBezTo>
                  <a:cubicBezTo>
                    <a:pt x="67" y="27"/>
                    <a:pt x="67" y="28"/>
                    <a:pt x="66" y="29"/>
                  </a:cubicBezTo>
                  <a:cubicBezTo>
                    <a:pt x="66" y="30"/>
                    <a:pt x="65" y="30"/>
                    <a:pt x="65" y="31"/>
                  </a:cubicBezTo>
                  <a:cubicBezTo>
                    <a:pt x="64" y="32"/>
                    <a:pt x="62" y="32"/>
                    <a:pt x="61" y="32"/>
                  </a:cubicBezTo>
                  <a:cubicBezTo>
                    <a:pt x="60" y="32"/>
                    <a:pt x="58" y="32"/>
                    <a:pt x="56" y="32"/>
                  </a:cubicBezTo>
                  <a:lnTo>
                    <a:pt x="49" y="32"/>
                  </a:lnTo>
                  <a:lnTo>
                    <a:pt x="49" y="29"/>
                  </a:lnTo>
                  <a:lnTo>
                    <a:pt x="50" y="29"/>
                  </a:lnTo>
                  <a:cubicBezTo>
                    <a:pt x="50" y="29"/>
                    <a:pt x="50" y="29"/>
                    <a:pt x="50" y="29"/>
                  </a:cubicBezTo>
                  <a:cubicBezTo>
                    <a:pt x="50" y="29"/>
                    <a:pt x="51" y="29"/>
                    <a:pt x="51" y="29"/>
                  </a:cubicBezTo>
                  <a:cubicBezTo>
                    <a:pt x="51" y="29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lnTo>
                    <a:pt x="51" y="22"/>
                  </a:ln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0" y="21"/>
                    <a:pt x="50" y="21"/>
                  </a:cubicBezTo>
                  <a:lnTo>
                    <a:pt x="49" y="21"/>
                  </a:lnTo>
                  <a:lnTo>
                    <a:pt x="49" y="18"/>
                  </a:lnTo>
                  <a:lnTo>
                    <a:pt x="58" y="18"/>
                  </a:lnTo>
                  <a:close/>
                  <a:moveTo>
                    <a:pt x="56" y="28"/>
                  </a:move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9"/>
                    <a:pt x="56" y="29"/>
                    <a:pt x="57" y="29"/>
                  </a:cubicBezTo>
                  <a:cubicBezTo>
                    <a:pt x="57" y="29"/>
                    <a:pt x="57" y="29"/>
                    <a:pt x="57" y="29"/>
                  </a:cubicBezTo>
                  <a:lnTo>
                    <a:pt x="58" y="29"/>
                  </a:lnTo>
                  <a:cubicBezTo>
                    <a:pt x="59" y="29"/>
                    <a:pt x="60" y="29"/>
                    <a:pt x="60" y="28"/>
                  </a:cubicBezTo>
                  <a:cubicBezTo>
                    <a:pt x="60" y="28"/>
                    <a:pt x="60" y="27"/>
                    <a:pt x="60" y="26"/>
                  </a:cubicBezTo>
                  <a:lnTo>
                    <a:pt x="60" y="25"/>
                  </a:lnTo>
                  <a:cubicBezTo>
                    <a:pt x="60" y="24"/>
                    <a:pt x="60" y="23"/>
                    <a:pt x="60" y="23"/>
                  </a:cubicBezTo>
                  <a:cubicBezTo>
                    <a:pt x="60" y="22"/>
                    <a:pt x="59" y="22"/>
                    <a:pt x="58" y="22"/>
                  </a:cubicBezTo>
                  <a:cubicBezTo>
                    <a:pt x="57" y="21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lnTo>
                    <a:pt x="56" y="28"/>
                  </a:lnTo>
                  <a:close/>
                  <a:moveTo>
                    <a:pt x="74" y="28"/>
                  </a:moveTo>
                  <a:lnTo>
                    <a:pt x="75" y="28"/>
                  </a:ln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6" y="28"/>
                    <a:pt x="76" y="28"/>
                  </a:cubicBezTo>
                  <a:cubicBezTo>
                    <a:pt x="76" y="28"/>
                    <a:pt x="76" y="28"/>
                    <a:pt x="76" y="27"/>
                  </a:cubicBezTo>
                  <a:lnTo>
                    <a:pt x="74" y="21"/>
                  </a:lnTo>
                  <a:cubicBezTo>
                    <a:pt x="74" y="20"/>
                    <a:pt x="74" y="20"/>
                    <a:pt x="74" y="20"/>
                  </a:cubicBezTo>
                  <a:cubicBezTo>
                    <a:pt x="73" y="20"/>
                    <a:pt x="73" y="20"/>
                    <a:pt x="73" y="20"/>
                  </a:cubicBezTo>
                  <a:lnTo>
                    <a:pt x="72" y="20"/>
                  </a:lnTo>
                  <a:lnTo>
                    <a:pt x="71" y="18"/>
                  </a:lnTo>
                  <a:lnTo>
                    <a:pt x="85" y="14"/>
                  </a:lnTo>
                  <a:lnTo>
                    <a:pt x="87" y="18"/>
                  </a:lnTo>
                  <a:lnTo>
                    <a:pt x="84" y="19"/>
                  </a:lnTo>
                  <a:lnTo>
                    <a:pt x="84" y="18"/>
                  </a:lnTo>
                  <a:cubicBezTo>
                    <a:pt x="83" y="18"/>
                    <a:pt x="83" y="18"/>
                    <a:pt x="83" y="18"/>
                  </a:cubicBezTo>
                  <a:cubicBezTo>
                    <a:pt x="83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lnTo>
                    <a:pt x="79" y="19"/>
                  </a:lnTo>
                  <a:lnTo>
                    <a:pt x="80" y="21"/>
                  </a:lnTo>
                  <a:lnTo>
                    <a:pt x="84" y="20"/>
                  </a:lnTo>
                  <a:lnTo>
                    <a:pt x="85" y="23"/>
                  </a:lnTo>
                  <a:lnTo>
                    <a:pt x="81" y="24"/>
                  </a:lnTo>
                  <a:lnTo>
                    <a:pt x="82" y="26"/>
                  </a:lnTo>
                  <a:lnTo>
                    <a:pt x="84" y="25"/>
                  </a:lnTo>
                  <a:cubicBezTo>
                    <a:pt x="84" y="25"/>
                    <a:pt x="84" y="25"/>
                    <a:pt x="84" y="25"/>
                  </a:cubicBezTo>
                  <a:cubicBezTo>
                    <a:pt x="84" y="25"/>
                    <a:pt x="84" y="25"/>
                    <a:pt x="85" y="25"/>
                  </a:cubicBezTo>
                  <a:cubicBezTo>
                    <a:pt x="85" y="25"/>
                    <a:pt x="85" y="25"/>
                    <a:pt x="85" y="25"/>
                  </a:cubicBezTo>
                  <a:cubicBezTo>
                    <a:pt x="85" y="24"/>
                    <a:pt x="85" y="24"/>
                    <a:pt x="85" y="24"/>
                  </a:cubicBezTo>
                  <a:lnTo>
                    <a:pt x="86" y="23"/>
                  </a:lnTo>
                  <a:lnTo>
                    <a:pt x="88" y="22"/>
                  </a:lnTo>
                  <a:lnTo>
                    <a:pt x="89" y="27"/>
                  </a:lnTo>
                  <a:lnTo>
                    <a:pt x="75" y="31"/>
                  </a:lnTo>
                  <a:lnTo>
                    <a:pt x="74" y="28"/>
                  </a:lnTo>
                  <a:close/>
                  <a:moveTo>
                    <a:pt x="96" y="8"/>
                  </a:moveTo>
                  <a:lnTo>
                    <a:pt x="102" y="11"/>
                  </a:lnTo>
                  <a:lnTo>
                    <a:pt x="102" y="5"/>
                  </a:lnTo>
                  <a:lnTo>
                    <a:pt x="109" y="0"/>
                  </a:lnTo>
                  <a:lnTo>
                    <a:pt x="110" y="2"/>
                  </a:lnTo>
                  <a:lnTo>
                    <a:pt x="109" y="3"/>
                  </a:lnTo>
                  <a:cubicBezTo>
                    <a:pt x="109" y="3"/>
                    <a:pt x="109" y="3"/>
                    <a:pt x="109" y="4"/>
                  </a:cubicBezTo>
                  <a:cubicBezTo>
                    <a:pt x="109" y="4"/>
                    <a:pt x="109" y="4"/>
                    <a:pt x="109" y="4"/>
                  </a:cubicBezTo>
                  <a:lnTo>
                    <a:pt x="113" y="10"/>
                  </a:lnTo>
                  <a:cubicBezTo>
                    <a:pt x="113" y="10"/>
                    <a:pt x="113" y="10"/>
                    <a:pt x="113" y="10"/>
                  </a:cubicBezTo>
                  <a:cubicBezTo>
                    <a:pt x="114" y="10"/>
                    <a:pt x="114" y="10"/>
                    <a:pt x="114" y="10"/>
                  </a:cubicBezTo>
                  <a:lnTo>
                    <a:pt x="115" y="9"/>
                  </a:lnTo>
                  <a:lnTo>
                    <a:pt x="116" y="12"/>
                  </a:lnTo>
                  <a:lnTo>
                    <a:pt x="109" y="17"/>
                  </a:lnTo>
                  <a:lnTo>
                    <a:pt x="107" y="15"/>
                  </a:lnTo>
                  <a:lnTo>
                    <a:pt x="108" y="14"/>
                  </a:lnTo>
                  <a:cubicBezTo>
                    <a:pt x="108" y="14"/>
                    <a:pt x="108" y="14"/>
                    <a:pt x="108" y="14"/>
                  </a:cubicBezTo>
                  <a:cubicBezTo>
                    <a:pt x="108" y="14"/>
                    <a:pt x="108" y="13"/>
                    <a:pt x="108" y="13"/>
                  </a:cubicBezTo>
                  <a:lnTo>
                    <a:pt x="106" y="9"/>
                  </a:lnTo>
                  <a:lnTo>
                    <a:pt x="106" y="16"/>
                  </a:lnTo>
                  <a:lnTo>
                    <a:pt x="104" y="18"/>
                  </a:lnTo>
                  <a:lnTo>
                    <a:pt x="98" y="15"/>
                  </a:lnTo>
                  <a:lnTo>
                    <a:pt x="97" y="15"/>
                  </a:lnTo>
                  <a:lnTo>
                    <a:pt x="100" y="19"/>
                  </a:lnTo>
                  <a:cubicBezTo>
                    <a:pt x="100" y="19"/>
                    <a:pt x="100" y="19"/>
                    <a:pt x="101" y="19"/>
                  </a:cubicBezTo>
                  <a:cubicBezTo>
                    <a:pt x="101" y="19"/>
                    <a:pt x="101" y="19"/>
                    <a:pt x="101" y="19"/>
                  </a:cubicBezTo>
                  <a:lnTo>
                    <a:pt x="102" y="18"/>
                  </a:lnTo>
                  <a:lnTo>
                    <a:pt x="103" y="21"/>
                  </a:lnTo>
                  <a:lnTo>
                    <a:pt x="98" y="24"/>
                  </a:lnTo>
                  <a:lnTo>
                    <a:pt x="96" y="22"/>
                  </a:lnTo>
                  <a:lnTo>
                    <a:pt x="97" y="22"/>
                  </a:lnTo>
                  <a:cubicBezTo>
                    <a:pt x="97" y="21"/>
                    <a:pt x="97" y="21"/>
                    <a:pt x="98" y="21"/>
                  </a:cubicBezTo>
                  <a:cubicBezTo>
                    <a:pt x="98" y="21"/>
                    <a:pt x="97" y="21"/>
                    <a:pt x="97" y="20"/>
                  </a:cubicBezTo>
                  <a:lnTo>
                    <a:pt x="93" y="15"/>
                  </a:lnTo>
                  <a:cubicBezTo>
                    <a:pt x="93" y="14"/>
                    <a:pt x="93" y="14"/>
                    <a:pt x="93" y="14"/>
                  </a:cubicBezTo>
                  <a:cubicBezTo>
                    <a:pt x="93" y="14"/>
                    <a:pt x="93" y="14"/>
                    <a:pt x="92" y="15"/>
                  </a:cubicBezTo>
                  <a:lnTo>
                    <a:pt x="90" y="13"/>
                  </a:lnTo>
                  <a:lnTo>
                    <a:pt x="96" y="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101780" tIns="50892" rIns="101780" bIns="50892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14" name="Group 404"/>
            <p:cNvGrpSpPr>
              <a:grpSpLocks/>
            </p:cNvGrpSpPr>
            <p:nvPr/>
          </p:nvGrpSpPr>
          <p:grpSpPr bwMode="auto">
            <a:xfrm>
              <a:off x="9740375" y="139769"/>
              <a:ext cx="399990" cy="272794"/>
              <a:chOff x="4423" y="1252"/>
              <a:chExt cx="1453" cy="1182"/>
            </a:xfrm>
          </p:grpSpPr>
          <p:sp>
            <p:nvSpPr>
              <p:cNvPr id="17" name="Freeform 405"/>
              <p:cNvSpPr>
                <a:spLocks noEditPoints="1"/>
              </p:cNvSpPr>
              <p:nvPr/>
            </p:nvSpPr>
            <p:spPr bwMode="auto">
              <a:xfrm>
                <a:off x="4421" y="1250"/>
                <a:ext cx="1455" cy="1126"/>
              </a:xfrm>
              <a:custGeom>
                <a:avLst/>
                <a:gdLst>
                  <a:gd name="T0" fmla="*/ 2147483647 w 127"/>
                  <a:gd name="T1" fmla="*/ 2147483647 h 98"/>
                  <a:gd name="T2" fmla="*/ 2147483647 w 127"/>
                  <a:gd name="T3" fmla="*/ 2147483647 h 98"/>
                  <a:gd name="T4" fmla="*/ 2147483647 w 127"/>
                  <a:gd name="T5" fmla="*/ 2147483647 h 98"/>
                  <a:gd name="T6" fmla="*/ 2147483647 w 127"/>
                  <a:gd name="T7" fmla="*/ 2147483647 h 98"/>
                  <a:gd name="T8" fmla="*/ 2147483647 w 127"/>
                  <a:gd name="T9" fmla="*/ 0 h 98"/>
                  <a:gd name="T10" fmla="*/ 2147483647 w 127"/>
                  <a:gd name="T11" fmla="*/ 2147483647 h 98"/>
                  <a:gd name="T12" fmla="*/ 2147483647 w 127"/>
                  <a:gd name="T13" fmla="*/ 2147483647 h 98"/>
                  <a:gd name="T14" fmla="*/ 2147483647 w 127"/>
                  <a:gd name="T15" fmla="*/ 2147483647 h 98"/>
                  <a:gd name="T16" fmla="*/ 2147483647 w 127"/>
                  <a:gd name="T17" fmla="*/ 2147483647 h 98"/>
                  <a:gd name="T18" fmla="*/ 2147483647 w 127"/>
                  <a:gd name="T19" fmla="*/ 2147483647 h 98"/>
                  <a:gd name="T20" fmla="*/ 2147483647 w 127"/>
                  <a:gd name="T21" fmla="*/ 2147483647 h 98"/>
                  <a:gd name="T22" fmla="*/ 0 w 127"/>
                  <a:gd name="T23" fmla="*/ 2147483647 h 98"/>
                  <a:gd name="T24" fmla="*/ 2147483647 w 127"/>
                  <a:gd name="T25" fmla="*/ 0 h 98"/>
                  <a:gd name="T26" fmla="*/ 2147483647 w 127"/>
                  <a:gd name="T27" fmla="*/ 2147483647 h 9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27"/>
                  <a:gd name="T43" fmla="*/ 0 h 98"/>
                  <a:gd name="T44" fmla="*/ 127 w 127"/>
                  <a:gd name="T45" fmla="*/ 98 h 98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27" h="98">
                    <a:moveTo>
                      <a:pt x="111" y="89"/>
                    </a:moveTo>
                    <a:cubicBezTo>
                      <a:pt x="108" y="93"/>
                      <a:pt x="104" y="96"/>
                      <a:pt x="100" y="98"/>
                    </a:cubicBezTo>
                    <a:cubicBezTo>
                      <a:pt x="113" y="88"/>
                      <a:pt x="122" y="71"/>
                      <a:pt x="122" y="53"/>
                    </a:cubicBezTo>
                    <a:cubicBezTo>
                      <a:pt x="122" y="35"/>
                      <a:pt x="113" y="19"/>
                      <a:pt x="100" y="8"/>
                    </a:cubicBezTo>
                    <a:lnTo>
                      <a:pt x="104" y="0"/>
                    </a:lnTo>
                    <a:cubicBezTo>
                      <a:pt x="118" y="11"/>
                      <a:pt x="127" y="29"/>
                      <a:pt x="127" y="48"/>
                    </a:cubicBezTo>
                    <a:cubicBezTo>
                      <a:pt x="127" y="64"/>
                      <a:pt x="121" y="78"/>
                      <a:pt x="111" y="89"/>
                    </a:cubicBezTo>
                    <a:close/>
                    <a:moveTo>
                      <a:pt x="27" y="8"/>
                    </a:moveTo>
                    <a:cubicBezTo>
                      <a:pt x="14" y="19"/>
                      <a:pt x="5" y="35"/>
                      <a:pt x="5" y="53"/>
                    </a:cubicBezTo>
                    <a:cubicBezTo>
                      <a:pt x="5" y="71"/>
                      <a:pt x="14" y="88"/>
                      <a:pt x="27" y="98"/>
                    </a:cubicBezTo>
                    <a:cubicBezTo>
                      <a:pt x="23" y="96"/>
                      <a:pt x="19" y="93"/>
                      <a:pt x="16" y="89"/>
                    </a:cubicBezTo>
                    <a:cubicBezTo>
                      <a:pt x="6" y="78"/>
                      <a:pt x="0" y="64"/>
                      <a:pt x="0" y="48"/>
                    </a:cubicBezTo>
                    <a:cubicBezTo>
                      <a:pt x="0" y="29"/>
                      <a:pt x="9" y="11"/>
                      <a:pt x="23" y="0"/>
                    </a:cubicBezTo>
                    <a:lnTo>
                      <a:pt x="27" y="8"/>
                    </a:lnTo>
                    <a:close/>
                  </a:path>
                </a:pathLst>
              </a:custGeom>
              <a:solidFill>
                <a:srgbClr val="FFFFFF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" name="Freeform 406"/>
              <p:cNvSpPr>
                <a:spLocks noEditPoints="1"/>
              </p:cNvSpPr>
              <p:nvPr/>
            </p:nvSpPr>
            <p:spPr bwMode="auto">
              <a:xfrm>
                <a:off x="4474" y="1330"/>
                <a:ext cx="1339" cy="1086"/>
              </a:xfrm>
              <a:custGeom>
                <a:avLst/>
                <a:gdLst>
                  <a:gd name="T0" fmla="*/ 2147483647 w 117"/>
                  <a:gd name="T1" fmla="*/ 2147483647 h 94"/>
                  <a:gd name="T2" fmla="*/ 2147483647 w 117"/>
                  <a:gd name="T3" fmla="*/ 2147483647 h 94"/>
                  <a:gd name="T4" fmla="*/ 2147483647 w 117"/>
                  <a:gd name="T5" fmla="*/ 2147483647 h 94"/>
                  <a:gd name="T6" fmla="*/ 2147483647 w 117"/>
                  <a:gd name="T7" fmla="*/ 2147483647 h 94"/>
                  <a:gd name="T8" fmla="*/ 2147483647 w 117"/>
                  <a:gd name="T9" fmla="*/ 0 h 94"/>
                  <a:gd name="T10" fmla="*/ 2147483647 w 117"/>
                  <a:gd name="T11" fmla="*/ 2147483647 h 94"/>
                  <a:gd name="T12" fmla="*/ 2147483647 w 117"/>
                  <a:gd name="T13" fmla="*/ 2147483647 h 94"/>
                  <a:gd name="T14" fmla="*/ 2147483647 w 117"/>
                  <a:gd name="T15" fmla="*/ 2147483647 h 94"/>
                  <a:gd name="T16" fmla="*/ 2147483647 w 117"/>
                  <a:gd name="T17" fmla="*/ 2147483647 h 94"/>
                  <a:gd name="T18" fmla="*/ 2147483647 w 117"/>
                  <a:gd name="T19" fmla="*/ 2147483647 h 94"/>
                  <a:gd name="T20" fmla="*/ 2147483647 w 117"/>
                  <a:gd name="T21" fmla="*/ 2147483647 h 94"/>
                  <a:gd name="T22" fmla="*/ 0 w 117"/>
                  <a:gd name="T23" fmla="*/ 2147483647 h 94"/>
                  <a:gd name="T24" fmla="*/ 2147483647 w 117"/>
                  <a:gd name="T25" fmla="*/ 0 h 94"/>
                  <a:gd name="T26" fmla="*/ 2147483647 w 117"/>
                  <a:gd name="T27" fmla="*/ 2147483647 h 9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17"/>
                  <a:gd name="T43" fmla="*/ 0 h 94"/>
                  <a:gd name="T44" fmla="*/ 117 w 117"/>
                  <a:gd name="T45" fmla="*/ 94 h 9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17" h="94">
                    <a:moveTo>
                      <a:pt x="95" y="90"/>
                    </a:moveTo>
                    <a:cubicBezTo>
                      <a:pt x="93" y="92"/>
                      <a:pt x="91" y="93"/>
                      <a:pt x="88" y="94"/>
                    </a:cubicBezTo>
                    <a:cubicBezTo>
                      <a:pt x="102" y="84"/>
                      <a:pt x="111" y="68"/>
                      <a:pt x="111" y="50"/>
                    </a:cubicBezTo>
                    <a:cubicBezTo>
                      <a:pt x="111" y="34"/>
                      <a:pt x="103" y="18"/>
                      <a:pt x="91" y="9"/>
                    </a:cubicBezTo>
                    <a:lnTo>
                      <a:pt x="95" y="0"/>
                    </a:lnTo>
                    <a:cubicBezTo>
                      <a:pt x="108" y="11"/>
                      <a:pt x="117" y="27"/>
                      <a:pt x="117" y="45"/>
                    </a:cubicBezTo>
                    <a:cubicBezTo>
                      <a:pt x="117" y="63"/>
                      <a:pt x="108" y="80"/>
                      <a:pt x="95" y="90"/>
                    </a:cubicBezTo>
                    <a:close/>
                    <a:moveTo>
                      <a:pt x="26" y="9"/>
                    </a:moveTo>
                    <a:cubicBezTo>
                      <a:pt x="14" y="19"/>
                      <a:pt x="6" y="34"/>
                      <a:pt x="6" y="50"/>
                    </a:cubicBezTo>
                    <a:cubicBezTo>
                      <a:pt x="6" y="68"/>
                      <a:pt x="15" y="84"/>
                      <a:pt x="29" y="94"/>
                    </a:cubicBezTo>
                    <a:cubicBezTo>
                      <a:pt x="26" y="93"/>
                      <a:pt x="24" y="92"/>
                      <a:pt x="22" y="90"/>
                    </a:cubicBezTo>
                    <a:cubicBezTo>
                      <a:pt x="9" y="80"/>
                      <a:pt x="0" y="63"/>
                      <a:pt x="0" y="45"/>
                    </a:cubicBezTo>
                    <a:cubicBezTo>
                      <a:pt x="0" y="27"/>
                      <a:pt x="9" y="11"/>
                      <a:pt x="22" y="0"/>
                    </a:cubicBezTo>
                    <a:lnTo>
                      <a:pt x="26" y="9"/>
                    </a:lnTo>
                    <a:close/>
                  </a:path>
                </a:pathLst>
              </a:custGeom>
              <a:solidFill>
                <a:srgbClr val="0074C5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" name="Freeform 407"/>
              <p:cNvSpPr>
                <a:spLocks noEditPoints="1"/>
              </p:cNvSpPr>
              <p:nvPr/>
            </p:nvSpPr>
            <p:spPr bwMode="auto">
              <a:xfrm>
                <a:off x="4537" y="1434"/>
                <a:ext cx="1204" cy="1000"/>
              </a:xfrm>
              <a:custGeom>
                <a:avLst/>
                <a:gdLst>
                  <a:gd name="T0" fmla="*/ 2147483647 w 105"/>
                  <a:gd name="T1" fmla="*/ 2147483647 h 87"/>
                  <a:gd name="T2" fmla="*/ 2147483647 w 105"/>
                  <a:gd name="T3" fmla="*/ 2147483647 h 87"/>
                  <a:gd name="T4" fmla="*/ 2147483647 w 105"/>
                  <a:gd name="T5" fmla="*/ 2147483647 h 87"/>
                  <a:gd name="T6" fmla="*/ 2147483647 w 105"/>
                  <a:gd name="T7" fmla="*/ 2147483647 h 87"/>
                  <a:gd name="T8" fmla="*/ 2147483647 w 105"/>
                  <a:gd name="T9" fmla="*/ 0 h 87"/>
                  <a:gd name="T10" fmla="*/ 2147483647 w 105"/>
                  <a:gd name="T11" fmla="*/ 2147483647 h 87"/>
                  <a:gd name="T12" fmla="*/ 2147483647 w 105"/>
                  <a:gd name="T13" fmla="*/ 2147483647 h 87"/>
                  <a:gd name="T14" fmla="*/ 2147483647 w 105"/>
                  <a:gd name="T15" fmla="*/ 2147483647 h 87"/>
                  <a:gd name="T16" fmla="*/ 2147483647 w 105"/>
                  <a:gd name="T17" fmla="*/ 2147483647 h 87"/>
                  <a:gd name="T18" fmla="*/ 2147483647 w 105"/>
                  <a:gd name="T19" fmla="*/ 2147483647 h 87"/>
                  <a:gd name="T20" fmla="*/ 2147483647 w 105"/>
                  <a:gd name="T21" fmla="*/ 2147483647 h 87"/>
                  <a:gd name="T22" fmla="*/ 0 w 105"/>
                  <a:gd name="T23" fmla="*/ 2147483647 h 87"/>
                  <a:gd name="T24" fmla="*/ 2147483647 w 105"/>
                  <a:gd name="T25" fmla="*/ 0 h 87"/>
                  <a:gd name="T26" fmla="*/ 2147483647 w 105"/>
                  <a:gd name="T27" fmla="*/ 2147483647 h 8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05"/>
                  <a:gd name="T43" fmla="*/ 0 h 87"/>
                  <a:gd name="T44" fmla="*/ 105 w 105"/>
                  <a:gd name="T45" fmla="*/ 87 h 8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05" h="87">
                    <a:moveTo>
                      <a:pt x="82" y="85"/>
                    </a:moveTo>
                    <a:cubicBezTo>
                      <a:pt x="81" y="86"/>
                      <a:pt x="79" y="86"/>
                      <a:pt x="78" y="87"/>
                    </a:cubicBezTo>
                    <a:cubicBezTo>
                      <a:pt x="91" y="79"/>
                      <a:pt x="100" y="64"/>
                      <a:pt x="100" y="47"/>
                    </a:cubicBezTo>
                    <a:cubicBezTo>
                      <a:pt x="100" y="31"/>
                      <a:pt x="93" y="17"/>
                      <a:pt x="81" y="8"/>
                    </a:cubicBezTo>
                    <a:lnTo>
                      <a:pt x="85" y="0"/>
                    </a:lnTo>
                    <a:cubicBezTo>
                      <a:pt x="97" y="9"/>
                      <a:pt x="105" y="25"/>
                      <a:pt x="105" y="41"/>
                    </a:cubicBezTo>
                    <a:cubicBezTo>
                      <a:pt x="105" y="59"/>
                      <a:pt x="96" y="75"/>
                      <a:pt x="82" y="85"/>
                    </a:cubicBezTo>
                    <a:close/>
                    <a:moveTo>
                      <a:pt x="24" y="8"/>
                    </a:moveTo>
                    <a:cubicBezTo>
                      <a:pt x="12" y="17"/>
                      <a:pt x="5" y="31"/>
                      <a:pt x="5" y="47"/>
                    </a:cubicBezTo>
                    <a:cubicBezTo>
                      <a:pt x="5" y="64"/>
                      <a:pt x="14" y="79"/>
                      <a:pt x="27" y="87"/>
                    </a:cubicBezTo>
                    <a:cubicBezTo>
                      <a:pt x="26" y="86"/>
                      <a:pt x="24" y="86"/>
                      <a:pt x="23" y="85"/>
                    </a:cubicBezTo>
                    <a:cubicBezTo>
                      <a:pt x="9" y="75"/>
                      <a:pt x="0" y="59"/>
                      <a:pt x="0" y="41"/>
                    </a:cubicBezTo>
                    <a:cubicBezTo>
                      <a:pt x="0" y="25"/>
                      <a:pt x="8" y="10"/>
                      <a:pt x="20" y="0"/>
                    </a:cubicBezTo>
                    <a:lnTo>
                      <a:pt x="24" y="8"/>
                    </a:lnTo>
                    <a:close/>
                  </a:path>
                </a:pathLst>
              </a:custGeom>
              <a:solidFill>
                <a:srgbClr val="EB3D00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5" name="Oval 408"/>
            <p:cNvSpPr>
              <a:spLocks noChangeArrowheads="1"/>
            </p:cNvSpPr>
            <p:nvPr/>
          </p:nvSpPr>
          <p:spPr bwMode="auto">
            <a:xfrm>
              <a:off x="10180281" y="267857"/>
              <a:ext cx="34411" cy="29080"/>
            </a:xfrm>
            <a:prstGeom prst="ellipse">
              <a:avLst/>
            </a:prstGeom>
            <a:solidFill>
              <a:srgbClr val="FDFA0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6" name="Oval 409"/>
            <p:cNvSpPr>
              <a:spLocks noChangeArrowheads="1"/>
            </p:cNvSpPr>
            <p:nvPr/>
          </p:nvSpPr>
          <p:spPr bwMode="auto">
            <a:xfrm>
              <a:off x="9653660" y="265319"/>
              <a:ext cx="33034" cy="29080"/>
            </a:xfrm>
            <a:prstGeom prst="ellipse">
              <a:avLst/>
            </a:prstGeom>
            <a:solidFill>
              <a:srgbClr val="EFEC5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sp>
        <p:nvSpPr>
          <p:cNvPr id="372" name="Text Box 2"/>
          <p:cNvSpPr txBox="1">
            <a:spLocks noChangeArrowheads="1"/>
          </p:cNvSpPr>
          <p:nvPr/>
        </p:nvSpPr>
        <p:spPr bwMode="auto">
          <a:xfrm>
            <a:off x="-7936" y="-117"/>
            <a:ext cx="12193178" cy="723106"/>
          </a:xfrm>
          <a:prstGeom prst="rect">
            <a:avLst/>
          </a:prstGeom>
          <a:solidFill>
            <a:srgbClr val="204D84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7855" tIns="38928" rIns="77855" bIns="38928" anchor="ctr"/>
          <a:lstStyle>
            <a:defPPr>
              <a:defRPr lang="ru-RU"/>
            </a:defPPr>
            <a:lvl1pPr algn="ctr" defTabSz="778206" fontAlgn="base">
              <a:spcBef>
                <a:spcPct val="0"/>
              </a:spcBef>
              <a:spcAft>
                <a:spcPct val="0"/>
              </a:spcAft>
              <a:defRPr sz="1400" kern="0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389626" defTabSz="779252" fontAlgn="base">
              <a:spcBef>
                <a:spcPct val="0"/>
              </a:spcBef>
              <a:spcAft>
                <a:spcPct val="0"/>
              </a:spcAft>
              <a:defRPr sz="1500"/>
            </a:lvl2pPr>
            <a:lvl3pPr marL="779252" defTabSz="779252" fontAlgn="base">
              <a:spcBef>
                <a:spcPct val="0"/>
              </a:spcBef>
              <a:spcAft>
                <a:spcPct val="0"/>
              </a:spcAft>
              <a:defRPr sz="1500"/>
            </a:lvl3pPr>
            <a:lvl4pPr marL="1168878" defTabSz="779252" fontAlgn="base">
              <a:spcBef>
                <a:spcPct val="0"/>
              </a:spcBef>
              <a:spcAft>
                <a:spcPct val="0"/>
              </a:spcAft>
              <a:defRPr sz="1500"/>
            </a:lvl4pPr>
            <a:lvl5pPr marL="1558503" defTabSz="779252" fontAlgn="base">
              <a:spcBef>
                <a:spcPct val="0"/>
              </a:spcBef>
              <a:spcAft>
                <a:spcPct val="0"/>
              </a:spcAft>
              <a:defRPr sz="1500"/>
            </a:lvl5pPr>
            <a:lvl6pPr marL="1948129" defTabSz="779252">
              <a:defRPr sz="1500"/>
            </a:lvl6pPr>
            <a:lvl7pPr marL="2337755" defTabSz="779252">
              <a:defRPr sz="1500"/>
            </a:lvl7pPr>
            <a:lvl8pPr marL="2727381" defTabSz="779252">
              <a:defRPr sz="1500"/>
            </a:lvl8pPr>
            <a:lvl9pPr marL="3117007" defTabSz="779252">
              <a:defRPr sz="1500"/>
            </a:lvl9pPr>
          </a:lstStyle>
          <a:p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ИНФОРМАЦИОННЫЕ МАТЕРИАЛЫ ПО ОСАДКАМ И </a:t>
            </a:r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УСИЛЕНИЮ </a:t>
            </a:r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ВЕТРА</a:t>
            </a:r>
          </a:p>
          <a:p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 </a:t>
            </a:r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ТЕРРИТОРИИ  КРАСНОДАРСКОГО КРАЯ</a:t>
            </a:r>
          </a:p>
          <a:p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(РИСК НАРУШЕНИЯ ЭЛЕКТРОСНАБЖЕНИЯ </a:t>
            </a:r>
            <a:r>
              <a:rPr lang="ru-RU" alt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 </a:t>
            </a:r>
            <a:r>
              <a:rPr lang="ru-RU" alt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05.11.2024</a:t>
            </a:r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) </a:t>
            </a:r>
            <a:endParaRPr lang="ru-RU" kern="12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74" name="Прямоугольная выноска 4"/>
          <p:cNvSpPr>
            <a:spLocks noChangeArrowheads="1"/>
          </p:cNvSpPr>
          <p:nvPr/>
        </p:nvSpPr>
        <p:spPr bwMode="auto">
          <a:xfrm>
            <a:off x="3092689" y="5666"/>
            <a:ext cx="5966643" cy="701733"/>
          </a:xfrm>
          <a:prstGeom prst="wedgeRectCallout">
            <a:avLst>
              <a:gd name="adj1" fmla="val 57307"/>
              <a:gd name="adj2" fmla="val -18442"/>
            </a:avLst>
          </a:prstGeom>
          <a:noFill/>
          <a:ln w="9525" algn="ctr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ru-RU" altLang="ru-RU" dirty="0"/>
          </a:p>
        </p:txBody>
      </p:sp>
      <p:grpSp>
        <p:nvGrpSpPr>
          <p:cNvPr id="435" name="Группа 434"/>
          <p:cNvGrpSpPr/>
          <p:nvPr/>
        </p:nvGrpSpPr>
        <p:grpSpPr>
          <a:xfrm>
            <a:off x="9476045" y="2373019"/>
            <a:ext cx="3131213" cy="3743622"/>
            <a:chOff x="7765301" y="4457439"/>
            <a:chExt cx="2974026" cy="3743622"/>
          </a:xfrm>
        </p:grpSpPr>
        <p:grpSp>
          <p:nvGrpSpPr>
            <p:cNvPr id="436" name="Группа 435"/>
            <p:cNvGrpSpPr/>
            <p:nvPr/>
          </p:nvGrpSpPr>
          <p:grpSpPr>
            <a:xfrm>
              <a:off x="7765301" y="4457439"/>
              <a:ext cx="2974026" cy="3743622"/>
              <a:chOff x="6897578" y="4082211"/>
              <a:chExt cx="2644738" cy="2764039"/>
            </a:xfrm>
          </p:grpSpPr>
          <p:sp>
            <p:nvSpPr>
              <p:cNvPr id="439" name="Text Box 97"/>
              <p:cNvSpPr txBox="1">
                <a:spLocks noChangeArrowheads="1"/>
              </p:cNvSpPr>
              <p:nvPr/>
            </p:nvSpPr>
            <p:spPr bwMode="auto">
              <a:xfrm>
                <a:off x="7066917" y="6209278"/>
                <a:ext cx="1460939" cy="15222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127982" tIns="63992" rIns="127982" bIns="63992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endParaRPr lang="ru-RU" altLang="ru-RU" sz="500" b="0" dirty="0">
                  <a:solidFill>
                    <a:srgbClr val="000000"/>
                  </a:solidFill>
                  <a:cs typeface="Arial" panose="020B0604020202020204" pitchFamily="34" charset="0"/>
                </a:endParaRPr>
              </a:p>
            </p:txBody>
          </p:sp>
          <p:grpSp>
            <p:nvGrpSpPr>
              <p:cNvPr id="440" name="Группа 439"/>
              <p:cNvGrpSpPr/>
              <p:nvPr/>
            </p:nvGrpSpPr>
            <p:grpSpPr>
              <a:xfrm>
                <a:off x="6897578" y="4082211"/>
                <a:ext cx="2644738" cy="2764039"/>
                <a:chOff x="9401428" y="1559479"/>
                <a:chExt cx="3026400" cy="5253681"/>
              </a:xfrm>
            </p:grpSpPr>
            <p:grpSp>
              <p:nvGrpSpPr>
                <p:cNvPr id="445" name="Группа 444"/>
                <p:cNvGrpSpPr/>
                <p:nvPr/>
              </p:nvGrpSpPr>
              <p:grpSpPr>
                <a:xfrm>
                  <a:off x="9401428" y="1559479"/>
                  <a:ext cx="3026400" cy="5253681"/>
                  <a:chOff x="6759623" y="3727167"/>
                  <a:chExt cx="2464767" cy="3113013"/>
                </a:xfrm>
              </p:grpSpPr>
              <p:sp>
                <p:nvSpPr>
                  <p:cNvPr id="450" name="Rectangle 93"/>
                  <p:cNvSpPr>
                    <a:spLocks noChangeArrowheads="1"/>
                  </p:cNvSpPr>
                  <p:nvPr/>
                </p:nvSpPr>
                <p:spPr bwMode="auto">
                  <a:xfrm>
                    <a:off x="6759623" y="3767481"/>
                    <a:ext cx="2134158" cy="3072699"/>
                  </a:xfrm>
                  <a:prstGeom prst="rect">
                    <a:avLst/>
                  </a:prstGeom>
                  <a:solidFill>
                    <a:schemeClr val="bg1"/>
                  </a:solidFill>
                  <a:ln w="19050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defTabSz="912321">
                      <a:defRPr/>
                    </a:pPr>
                    <a:endParaRPr lang="ru-RU" altLang="ru-RU" sz="800" dirty="0">
                      <a:solidFill>
                        <a:srgbClr val="000000"/>
                      </a:solidFill>
                      <a:latin typeface="Calibri" panose="020F050202020403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51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165774" y="5712496"/>
                    <a:ext cx="1833906" cy="363400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- прогноз нарушения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ЛЭП </a:t>
                    </a:r>
                    <a:r>
                      <a:rPr lang="ru-RU" altLang="ru-RU" sz="1000" b="0" kern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(УГМС)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2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74325" y="3727167"/>
                    <a:ext cx="1606383" cy="241833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Условные обозначения</a:t>
                    </a:r>
                  </a:p>
                </p:txBody>
              </p:sp>
              <p:sp>
                <p:nvSpPr>
                  <p:cNvPr id="453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187581" y="6232909"/>
                    <a:ext cx="1609849" cy="209841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endParaRPr lang="ru-RU" altLang="ru-RU" sz="800" b="0" dirty="0">
                      <a:solidFill>
                        <a:srgbClr val="000000"/>
                      </a:solidFill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54" name="TextBox 10"/>
                  <p:cNvSpPr txBox="1"/>
                  <p:nvPr/>
                </p:nvSpPr>
                <p:spPr>
                  <a:xfrm>
                    <a:off x="6844151" y="6597757"/>
                    <a:ext cx="591514" cy="204745"/>
                  </a:xfrm>
                  <a:prstGeom prst="rect">
                    <a:avLst/>
                  </a:prstGeom>
                  <a:solidFill>
                    <a:schemeClr val="bg1"/>
                  </a:solidFill>
                  <a:effectLst>
                    <a:softEdge rad="63500"/>
                  </a:effectLst>
                </p:spPr>
                <p:txBody>
                  <a:bodyPr wrap="square" rtlCol="0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l" defTabSz="912321">
                      <a:defRPr/>
                    </a:pPr>
                    <a:r>
                      <a:rPr lang="ru-RU" sz="1000" dirty="0" smtClean="0">
                        <a:solidFill>
                          <a:prstClr val="black"/>
                        </a:solidFill>
                        <a:latin typeface="Arial" pitchFamily="34" charset="0"/>
                        <a:cs typeface="Arial" pitchFamily="34" charset="0"/>
                      </a:rPr>
                      <a:t>Город</a:t>
                    </a:r>
                    <a:endParaRPr lang="ru-RU" sz="1000" dirty="0">
                      <a:solidFill>
                        <a:prstClr val="black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5" name="Полилиния 454"/>
                  <p:cNvSpPr/>
                  <p:nvPr/>
                </p:nvSpPr>
                <p:spPr>
                  <a:xfrm>
                    <a:off x="6881233" y="5740396"/>
                    <a:ext cx="324905" cy="204788"/>
                  </a:xfrm>
                  <a:custGeom>
                    <a:avLst/>
                    <a:gdLst>
                      <a:gd name="connsiteX0" fmla="*/ 42863 w 324905"/>
                      <a:gd name="connsiteY0" fmla="*/ 28575 h 204788"/>
                      <a:gd name="connsiteX1" fmla="*/ 47625 w 324905"/>
                      <a:gd name="connsiteY1" fmla="*/ 4763 h 204788"/>
                      <a:gd name="connsiteX2" fmla="*/ 61913 w 324905"/>
                      <a:gd name="connsiteY2" fmla="*/ 0 h 204788"/>
                      <a:gd name="connsiteX3" fmla="*/ 95250 w 324905"/>
                      <a:gd name="connsiteY3" fmla="*/ 4763 h 204788"/>
                      <a:gd name="connsiteX4" fmla="*/ 200025 w 324905"/>
                      <a:gd name="connsiteY4" fmla="*/ 9525 h 204788"/>
                      <a:gd name="connsiteX5" fmla="*/ 252413 w 324905"/>
                      <a:gd name="connsiteY5" fmla="*/ 14288 h 204788"/>
                      <a:gd name="connsiteX6" fmla="*/ 280988 w 324905"/>
                      <a:gd name="connsiteY6" fmla="*/ 23813 h 204788"/>
                      <a:gd name="connsiteX7" fmla="*/ 285750 w 324905"/>
                      <a:gd name="connsiteY7" fmla="*/ 52388 h 204788"/>
                      <a:gd name="connsiteX8" fmla="*/ 300038 w 324905"/>
                      <a:gd name="connsiteY8" fmla="*/ 57150 h 204788"/>
                      <a:gd name="connsiteX9" fmla="*/ 314325 w 324905"/>
                      <a:gd name="connsiteY9" fmla="*/ 66675 h 204788"/>
                      <a:gd name="connsiteX10" fmla="*/ 323850 w 324905"/>
                      <a:gd name="connsiteY10" fmla="*/ 80963 h 204788"/>
                      <a:gd name="connsiteX11" fmla="*/ 319088 w 324905"/>
                      <a:gd name="connsiteY11" fmla="*/ 180975 h 204788"/>
                      <a:gd name="connsiteX12" fmla="*/ 300038 w 324905"/>
                      <a:gd name="connsiteY12" fmla="*/ 185738 h 204788"/>
                      <a:gd name="connsiteX13" fmla="*/ 228600 w 324905"/>
                      <a:gd name="connsiteY13" fmla="*/ 190500 h 204788"/>
                      <a:gd name="connsiteX14" fmla="*/ 209550 w 324905"/>
                      <a:gd name="connsiteY14" fmla="*/ 195263 h 204788"/>
                      <a:gd name="connsiteX15" fmla="*/ 185738 w 324905"/>
                      <a:gd name="connsiteY15" fmla="*/ 200025 h 204788"/>
                      <a:gd name="connsiteX16" fmla="*/ 171450 w 324905"/>
                      <a:gd name="connsiteY16" fmla="*/ 204788 h 204788"/>
                      <a:gd name="connsiteX17" fmla="*/ 152400 w 324905"/>
                      <a:gd name="connsiteY17" fmla="*/ 190500 h 204788"/>
                      <a:gd name="connsiteX18" fmla="*/ 138113 w 324905"/>
                      <a:gd name="connsiteY18" fmla="*/ 180975 h 204788"/>
                      <a:gd name="connsiteX19" fmla="*/ 123825 w 324905"/>
                      <a:gd name="connsiteY19" fmla="*/ 166688 h 204788"/>
                      <a:gd name="connsiteX20" fmla="*/ 95250 w 324905"/>
                      <a:gd name="connsiteY20" fmla="*/ 152400 h 204788"/>
                      <a:gd name="connsiteX21" fmla="*/ 42863 w 324905"/>
                      <a:gd name="connsiteY21" fmla="*/ 147638 h 204788"/>
                      <a:gd name="connsiteX22" fmla="*/ 14288 w 324905"/>
                      <a:gd name="connsiteY22" fmla="*/ 133350 h 204788"/>
                      <a:gd name="connsiteX23" fmla="*/ 4763 w 324905"/>
                      <a:gd name="connsiteY23" fmla="*/ 119063 h 204788"/>
                      <a:gd name="connsiteX24" fmla="*/ 0 w 324905"/>
                      <a:gd name="connsiteY24" fmla="*/ 104775 h 204788"/>
                      <a:gd name="connsiteX25" fmla="*/ 19050 w 324905"/>
                      <a:gd name="connsiteY25" fmla="*/ 42863 h 204788"/>
                      <a:gd name="connsiteX26" fmla="*/ 42863 w 324905"/>
                      <a:gd name="connsiteY26" fmla="*/ 28575 h 204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</a:cxnLst>
                    <a:rect l="l" t="t" r="r" b="b"/>
                    <a:pathLst>
                      <a:path w="324905" h="204788">
                        <a:moveTo>
                          <a:pt x="42863" y="28575"/>
                        </a:moveTo>
                        <a:cubicBezTo>
                          <a:pt x="44450" y="20638"/>
                          <a:pt x="43135" y="11498"/>
                          <a:pt x="47625" y="4763"/>
                        </a:cubicBezTo>
                        <a:cubicBezTo>
                          <a:pt x="50410" y="586"/>
                          <a:pt x="56893" y="0"/>
                          <a:pt x="61913" y="0"/>
                        </a:cubicBezTo>
                        <a:cubicBezTo>
                          <a:pt x="73138" y="0"/>
                          <a:pt x="84138" y="3175"/>
                          <a:pt x="95250" y="4763"/>
                        </a:cubicBezTo>
                        <a:cubicBezTo>
                          <a:pt x="147969" y="22336"/>
                          <a:pt x="113804" y="14914"/>
                          <a:pt x="200025" y="9525"/>
                        </a:cubicBezTo>
                        <a:cubicBezTo>
                          <a:pt x="217488" y="11113"/>
                          <a:pt x="235145" y="11241"/>
                          <a:pt x="252413" y="14288"/>
                        </a:cubicBezTo>
                        <a:cubicBezTo>
                          <a:pt x="262300" y="16033"/>
                          <a:pt x="280988" y="23813"/>
                          <a:pt x="280988" y="23813"/>
                        </a:cubicBezTo>
                        <a:cubicBezTo>
                          <a:pt x="282575" y="33338"/>
                          <a:pt x="280959" y="44004"/>
                          <a:pt x="285750" y="52388"/>
                        </a:cubicBezTo>
                        <a:cubicBezTo>
                          <a:pt x="288241" y="56747"/>
                          <a:pt x="295548" y="54905"/>
                          <a:pt x="300038" y="57150"/>
                        </a:cubicBezTo>
                        <a:cubicBezTo>
                          <a:pt x="305157" y="59710"/>
                          <a:pt x="309563" y="63500"/>
                          <a:pt x="314325" y="66675"/>
                        </a:cubicBezTo>
                        <a:cubicBezTo>
                          <a:pt x="317500" y="71438"/>
                          <a:pt x="323612" y="75244"/>
                          <a:pt x="323850" y="80963"/>
                        </a:cubicBezTo>
                        <a:cubicBezTo>
                          <a:pt x="325240" y="114309"/>
                          <a:pt x="326484" y="148430"/>
                          <a:pt x="319088" y="180975"/>
                        </a:cubicBezTo>
                        <a:cubicBezTo>
                          <a:pt x="317637" y="187358"/>
                          <a:pt x="306548" y="185053"/>
                          <a:pt x="300038" y="185738"/>
                        </a:cubicBezTo>
                        <a:cubicBezTo>
                          <a:pt x="276304" y="188236"/>
                          <a:pt x="252413" y="188913"/>
                          <a:pt x="228600" y="190500"/>
                        </a:cubicBezTo>
                        <a:cubicBezTo>
                          <a:pt x="222250" y="192088"/>
                          <a:pt x="215940" y="193843"/>
                          <a:pt x="209550" y="195263"/>
                        </a:cubicBezTo>
                        <a:cubicBezTo>
                          <a:pt x="201648" y="197019"/>
                          <a:pt x="193591" y="198062"/>
                          <a:pt x="185738" y="200025"/>
                        </a:cubicBezTo>
                        <a:cubicBezTo>
                          <a:pt x="180868" y="201243"/>
                          <a:pt x="176213" y="203200"/>
                          <a:pt x="171450" y="204788"/>
                        </a:cubicBezTo>
                        <a:cubicBezTo>
                          <a:pt x="165100" y="200025"/>
                          <a:pt x="158859" y="195114"/>
                          <a:pt x="152400" y="190500"/>
                        </a:cubicBezTo>
                        <a:cubicBezTo>
                          <a:pt x="147743" y="187173"/>
                          <a:pt x="142510" y="184639"/>
                          <a:pt x="138113" y="180975"/>
                        </a:cubicBezTo>
                        <a:cubicBezTo>
                          <a:pt x="132939" y="176663"/>
                          <a:pt x="128999" y="171000"/>
                          <a:pt x="123825" y="166688"/>
                        </a:cubicBezTo>
                        <a:cubicBezTo>
                          <a:pt x="116019" y="160183"/>
                          <a:pt x="105619" y="153881"/>
                          <a:pt x="95250" y="152400"/>
                        </a:cubicBezTo>
                        <a:cubicBezTo>
                          <a:pt x="77892" y="149920"/>
                          <a:pt x="60325" y="149225"/>
                          <a:pt x="42863" y="147638"/>
                        </a:cubicBezTo>
                        <a:cubicBezTo>
                          <a:pt x="31242" y="143764"/>
                          <a:pt x="23520" y="142582"/>
                          <a:pt x="14288" y="133350"/>
                        </a:cubicBezTo>
                        <a:cubicBezTo>
                          <a:pt x="10241" y="129303"/>
                          <a:pt x="7323" y="124182"/>
                          <a:pt x="4763" y="119063"/>
                        </a:cubicBezTo>
                        <a:cubicBezTo>
                          <a:pt x="2518" y="114573"/>
                          <a:pt x="1588" y="109538"/>
                          <a:pt x="0" y="104775"/>
                        </a:cubicBezTo>
                        <a:cubicBezTo>
                          <a:pt x="5433" y="50448"/>
                          <a:pt x="-6518" y="68431"/>
                          <a:pt x="19050" y="42863"/>
                        </a:cubicBezTo>
                        <a:lnTo>
                          <a:pt x="42863" y="28575"/>
                        </a:lnTo>
                        <a:close/>
                      </a:path>
                    </a:pathLst>
                  </a:custGeom>
                  <a:solidFill>
                    <a:srgbClr val="FF0000">
                      <a:alpha val="40000"/>
                    </a:srgbClr>
                  </a:solidFill>
                  <a:ln>
                    <a:solidFill>
                      <a:srgbClr val="FF0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912321">
                      <a:defRPr/>
                    </a:pPr>
                    <a:endParaRPr lang="ru-RU" sz="800" dirty="0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456" name="Прямоугольник 455"/>
                  <p:cNvSpPr/>
                  <p:nvPr/>
                </p:nvSpPr>
                <p:spPr>
                  <a:xfrm>
                    <a:off x="6789967" y="6011515"/>
                    <a:ext cx="527227" cy="138165"/>
                  </a:xfrm>
                  <a:prstGeom prst="rect">
                    <a:avLst/>
                  </a:prstGeom>
                  <a:solidFill>
                    <a:srgbClr val="FFFF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912321">
                      <a:defRPr/>
                    </a:pPr>
                    <a:r>
                      <a:rPr lang="ru-RU" sz="800" dirty="0">
                        <a:solidFill>
                          <a:prstClr val="black"/>
                        </a:solidFill>
                        <a:latin typeface="Times New Roman" panose="02020603050405020304" pitchFamily="18" charset="0"/>
                        <a:cs typeface="Times New Roman" panose="02020603050405020304" pitchFamily="18" charset="0"/>
                      </a:rPr>
                      <a:t>321/20</a:t>
                    </a:r>
                  </a:p>
                </p:txBody>
              </p:sp>
              <p:sp>
                <p:nvSpPr>
                  <p:cNvPr id="457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49111" y="6567185"/>
                    <a:ext cx="1831079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- муниципальное образование</a:t>
                    </a:r>
                  </a:p>
                </p:txBody>
              </p:sp>
              <p:sp>
                <p:nvSpPr>
                  <p:cNvPr id="458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327897" y="4656852"/>
                    <a:ext cx="1896493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- линии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электропередач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9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66267" y="5973077"/>
                    <a:ext cx="1898652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kern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- </a:t>
                    </a:r>
                    <a:r>
                      <a:rPr lang="ru-RU" altLang="ru-RU" sz="100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протяженность ЛЭП/ТП (шт.)</a:t>
                    </a:r>
                  </a:p>
                </p:txBody>
              </p:sp>
              <p:sp>
                <p:nvSpPr>
                  <p:cNvPr id="460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429220" y="4063712"/>
                    <a:ext cx="873125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осадки, мм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  <p:sp>
              <p:nvSpPr>
                <p:cNvPr id="446" name="Скругленный прямоугольник 445"/>
                <p:cNvSpPr/>
                <p:nvPr/>
              </p:nvSpPr>
              <p:spPr>
                <a:xfrm>
                  <a:off x="9637258" y="6127238"/>
                  <a:ext cx="282820" cy="225201"/>
                </a:xfrm>
                <a:prstGeom prst="roundRect">
                  <a:avLst/>
                </a:prstGeom>
                <a:solidFill>
                  <a:schemeClr val="accent6">
                    <a:lumMod val="20000"/>
                    <a:lumOff val="80000"/>
                  </a:schemeClr>
                </a:solidFill>
                <a:ln>
                  <a:solidFill>
                    <a:schemeClr val="tx1"/>
                  </a:solidFill>
                </a:ln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0" tIns="0" rIns="0" bIns="0" rtlCol="0" anchor="ctr"/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912321"/>
                  <a:r>
                    <a:rPr lang="ru-RU" sz="800" b="1" dirty="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60%</a:t>
                  </a:r>
                </a:p>
              </p:txBody>
            </p:sp>
            <p:sp>
              <p:nvSpPr>
                <p:cNvPr id="447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10008980" y="5925488"/>
                  <a:ext cx="2202328" cy="545576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80200" tIns="40101" rIns="80200" bIns="40101">
                  <a:spAutoFit/>
                </a:bodyPr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defTabSz="955471">
                    <a:defRPr/>
                  </a:pPr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 - </a:t>
                  </a:r>
                  <a:r>
                    <a:rPr lang="ru-RU" altLang="ru-RU" sz="1000" b="0" dirty="0" smtClean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износ электроэнергетических </a:t>
                  </a:r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систем </a:t>
                  </a:r>
                </a:p>
              </p:txBody>
            </p:sp>
            <p:sp>
              <p:nvSpPr>
                <p:cNvPr id="448" name="Прямоугольник 447"/>
                <p:cNvSpPr/>
                <p:nvPr/>
              </p:nvSpPr>
              <p:spPr>
                <a:xfrm>
                  <a:off x="9438681" y="5747122"/>
                  <a:ext cx="658385" cy="230603"/>
                </a:xfrm>
                <a:prstGeom prst="rect">
                  <a:avLst/>
                </a:prstGeom>
                <a:solidFill>
                  <a:srgbClr val="92D050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lIns="68571" tIns="34286" rIns="68571" bIns="34286" anchor="ctr"/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912321"/>
                  <a:r>
                    <a:rPr lang="ru-RU" sz="800" kern="0" dirty="0">
                      <a:solidFill>
                        <a:prstClr val="black"/>
                      </a:solidFill>
                      <a:cs typeface="Times New Roman" panose="02020603050405020304" pitchFamily="18" charset="0"/>
                    </a:rPr>
                    <a:t>19/330</a:t>
                  </a:r>
                </a:p>
              </p:txBody>
            </p:sp>
            <p:sp>
              <p:nvSpPr>
                <p:cNvPr id="449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10025082" y="5647837"/>
                  <a:ext cx="1868848" cy="397313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127973" tIns="63988" rIns="127973" bIns="63988">
                  <a:spAutoFit/>
                </a:bodyPr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- кол-во домов /населения</a:t>
                  </a:r>
                </a:p>
              </p:txBody>
            </p:sp>
          </p:grpSp>
          <p:sp>
            <p:nvSpPr>
              <p:cNvPr id="441" name="Text Box 97"/>
              <p:cNvSpPr txBox="1">
                <a:spLocks noChangeArrowheads="1"/>
              </p:cNvSpPr>
              <p:nvPr/>
            </p:nvSpPr>
            <p:spPr bwMode="auto">
              <a:xfrm>
                <a:off x="7335606" y="5464351"/>
                <a:ext cx="1948620" cy="18518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95989" tIns="47996" rIns="95989" bIns="47996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- количество </a:t>
                </a:r>
                <a:r>
                  <a:rPr lang="ru-RU" altLang="ru-RU" sz="1000" b="0" kern="0" dirty="0" smtClean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осадков (УГМС), </a:t>
                </a: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мм</a:t>
                </a:r>
              </a:p>
            </p:txBody>
          </p:sp>
          <p:sp>
            <p:nvSpPr>
              <p:cNvPr id="442" name="TextBox 23"/>
              <p:cNvSpPr txBox="1"/>
              <p:nvPr/>
            </p:nvSpPr>
            <p:spPr>
              <a:xfrm>
                <a:off x="7029503" y="5479167"/>
                <a:ext cx="383894" cy="181793"/>
              </a:xfrm>
              <a:prstGeom prst="rect">
                <a:avLst/>
              </a:prstGeom>
              <a:solidFill>
                <a:srgbClr val="4F81BD">
                  <a:lumMod val="75000"/>
                </a:srgbClr>
              </a:solidFill>
              <a:effectLst>
                <a:softEdge rad="63500"/>
              </a:effectLst>
            </p:spPr>
            <p:txBody>
              <a:bodyPr wrap="square" rtlCol="0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2321">
                  <a:defRPr/>
                </a:pPr>
                <a:r>
                  <a:rPr lang="ru-RU" sz="1000" dirty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2</a:t>
                </a:r>
                <a:r>
                  <a:rPr lang="ru-RU" sz="1000" kern="0" dirty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0</a:t>
                </a:r>
              </a:p>
            </p:txBody>
          </p:sp>
          <p:sp>
            <p:nvSpPr>
              <p:cNvPr id="443" name="TextBox 23"/>
              <p:cNvSpPr txBox="1"/>
              <p:nvPr/>
            </p:nvSpPr>
            <p:spPr>
              <a:xfrm>
                <a:off x="7041092" y="5647261"/>
                <a:ext cx="372305" cy="181793"/>
              </a:xfrm>
              <a:prstGeom prst="rect">
                <a:avLst/>
              </a:prstGeom>
              <a:solidFill>
                <a:srgbClr val="FF9900"/>
              </a:solidFill>
              <a:effectLst>
                <a:softEdge rad="63500"/>
              </a:effectLst>
            </p:spPr>
            <p:txBody>
              <a:bodyPr wrap="square" rtlCol="0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2321">
                  <a:defRPr/>
                </a:pPr>
                <a:r>
                  <a:rPr lang="ru-RU" sz="1000" kern="0" dirty="0" smtClean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15</a:t>
                </a:r>
                <a:endParaRPr lang="ru-RU" sz="1000" kern="0" dirty="0">
                  <a:solidFill>
                    <a:prstClr val="black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4" name="Text Box 97"/>
              <p:cNvSpPr txBox="1">
                <a:spLocks noChangeArrowheads="1"/>
              </p:cNvSpPr>
              <p:nvPr/>
            </p:nvSpPr>
            <p:spPr bwMode="auto">
              <a:xfrm>
                <a:off x="7449857" y="5637358"/>
                <a:ext cx="1659776" cy="18518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95989" tIns="47996" rIns="95989" bIns="47996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- порывы ветра (УГМС), м/с</a:t>
                </a:r>
              </a:p>
            </p:txBody>
          </p:sp>
        </p:grpSp>
        <p:pic>
          <p:nvPicPr>
            <p:cNvPr id="437" name="Рисунок 436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7899635" y="5141222"/>
              <a:ext cx="649048" cy="1206564"/>
            </a:xfrm>
            <a:prstGeom prst="rect">
              <a:avLst/>
            </a:prstGeom>
          </p:spPr>
        </p:pic>
        <p:pic>
          <p:nvPicPr>
            <p:cNvPr id="438" name="Рисунок 437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7897604" y="4711550"/>
              <a:ext cx="2310493" cy="215263"/>
            </a:xfrm>
            <a:prstGeom prst="rect">
              <a:avLst/>
            </a:prstGeom>
          </p:spPr>
        </p:pic>
      </p:grpSp>
      <p:sp>
        <p:nvSpPr>
          <p:cNvPr id="471" name="Rectangle 152"/>
          <p:cNvSpPr>
            <a:spLocks noChangeArrowheads="1"/>
          </p:cNvSpPr>
          <p:nvPr/>
        </p:nvSpPr>
        <p:spPr bwMode="auto">
          <a:xfrm>
            <a:off x="10435750" y="6254882"/>
            <a:ext cx="1728000" cy="538609"/>
          </a:xfrm>
          <a:prstGeom prst="rect">
            <a:avLst/>
          </a:prstGeom>
          <a:solidFill>
            <a:schemeClr val="bg1">
              <a:alpha val="96861"/>
            </a:schemeClr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square" lIns="22554" tIns="0" rIns="22554" bIns="0" anchor="ctr">
            <a:spAutoFit/>
          </a:bodyPr>
          <a:lstStyle/>
          <a:p>
            <a:pPr defTabSz="1727942">
              <a:spcBef>
                <a:spcPct val="0"/>
              </a:spcBef>
            </a:pPr>
            <a:r>
              <a:rPr lang="ru-RU" altLang="ru-RU" sz="7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ГУ МЧС России по Краснодарскому краю</a:t>
            </a:r>
            <a:r>
              <a:rPr lang="ru-RU" altLang="ru-RU" sz="700" i="1" u="sng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</a:p>
          <a:p>
            <a:pPr defTabSz="1727942">
              <a:spcBef>
                <a:spcPct val="0"/>
              </a:spcBef>
            </a:pPr>
            <a:r>
              <a:rPr lang="ru-RU" altLang="ru-RU" sz="7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АРМ № 7 </a:t>
            </a:r>
          </a:p>
          <a:p>
            <a:pPr defTabSz="1727942">
              <a:spcBef>
                <a:spcPct val="0"/>
              </a:spcBef>
            </a:pPr>
            <a:r>
              <a:rPr lang="ru-RU" alt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15:00 </a:t>
            </a:r>
            <a:r>
              <a:rPr lang="ru-RU" altLang="ru-RU" sz="7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alt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04.11.2024</a:t>
            </a:r>
          </a:p>
          <a:p>
            <a:pPr defTabSz="1727942">
              <a:spcBef>
                <a:spcPct val="0"/>
              </a:spcBef>
            </a:pPr>
            <a:r>
              <a:rPr lang="ru-RU" alt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Исп</a:t>
            </a:r>
            <a:r>
              <a:rPr lang="ru-RU" altLang="ru-RU" sz="7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. </a:t>
            </a:r>
            <a:r>
              <a:rPr lang="ru-RU" alt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Л.А. Давиденко</a:t>
            </a:r>
            <a:endParaRPr lang="ru-RU" altLang="ru-RU" sz="7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defTabSz="1727942">
              <a:spcBef>
                <a:spcPct val="0"/>
              </a:spcBef>
            </a:pPr>
            <a:r>
              <a:rPr 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Тел</a:t>
            </a:r>
            <a:r>
              <a:rPr lang="ru-RU" sz="7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. 3220-5507</a:t>
            </a:r>
          </a:p>
        </p:txBody>
      </p:sp>
      <p:grpSp>
        <p:nvGrpSpPr>
          <p:cNvPr id="420" name="Группа 419"/>
          <p:cNvGrpSpPr/>
          <p:nvPr/>
        </p:nvGrpSpPr>
        <p:grpSpPr>
          <a:xfrm>
            <a:off x="4111350" y="4479314"/>
            <a:ext cx="1581368" cy="723767"/>
            <a:chOff x="406713" y="1180365"/>
            <a:chExt cx="1581368" cy="723767"/>
          </a:xfrm>
        </p:grpSpPr>
        <p:cxnSp>
          <p:nvCxnSpPr>
            <p:cNvPr id="421" name="Прямая соединительная линия 420"/>
            <p:cNvCxnSpPr/>
            <p:nvPr/>
          </p:nvCxnSpPr>
          <p:spPr>
            <a:xfrm>
              <a:off x="1484224" y="1515603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22" name="Прямая соединительная линия 421"/>
            <p:cNvCxnSpPr/>
            <p:nvPr/>
          </p:nvCxnSpPr>
          <p:spPr>
            <a:xfrm>
              <a:off x="1594082" y="1662606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23" name="Скругленный прямоугольник 422"/>
            <p:cNvSpPr/>
            <p:nvPr/>
          </p:nvSpPr>
          <p:spPr>
            <a:xfrm>
              <a:off x="640108" y="1561908"/>
              <a:ext cx="250314" cy="147532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ru-RU" sz="800" b="1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50%</a:t>
              </a:r>
            </a:p>
          </p:txBody>
        </p:sp>
        <p:sp>
          <p:nvSpPr>
            <p:cNvPr id="424" name="TextBox 23"/>
            <p:cNvSpPr txBox="1">
              <a:spLocks noChangeAspect="1"/>
            </p:cNvSpPr>
            <p:nvPr/>
          </p:nvSpPr>
          <p:spPr>
            <a:xfrm>
              <a:off x="892969" y="1704077"/>
              <a:ext cx="392468" cy="200055"/>
            </a:xfrm>
            <a:prstGeom prst="rect">
              <a:avLst/>
            </a:prstGeom>
            <a:solidFill>
              <a:srgbClr val="4F81BD">
                <a:lumMod val="75000"/>
              </a:srgb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>
                  <a:solidFill>
                    <a:prstClr val="black"/>
                  </a:solidFill>
                </a:rPr>
                <a:t>6</a:t>
              </a:r>
            </a:p>
          </p:txBody>
        </p:sp>
        <p:sp>
          <p:nvSpPr>
            <p:cNvPr id="425" name="Прямоугольник 424"/>
            <p:cNvSpPr/>
            <p:nvPr/>
          </p:nvSpPr>
          <p:spPr>
            <a:xfrm>
              <a:off x="895333" y="1552996"/>
              <a:ext cx="780208" cy="156444"/>
            </a:xfrm>
            <a:prstGeom prst="rect">
              <a:avLst/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726/360 </a:t>
              </a:r>
              <a:endParaRPr lang="ru-RU" sz="8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26" name="Прямоугольник 425"/>
            <p:cNvSpPr/>
            <p:nvPr/>
          </p:nvSpPr>
          <p:spPr bwMode="auto">
            <a:xfrm>
              <a:off x="895333" y="1411197"/>
              <a:ext cx="780208" cy="141799"/>
            </a:xfrm>
            <a:prstGeom prst="rect">
              <a:avLst/>
            </a:prstGeom>
            <a:solidFill>
              <a:srgbClr val="00B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35496/125876 </a:t>
              </a:r>
            </a:p>
          </p:txBody>
        </p:sp>
        <p:sp>
          <p:nvSpPr>
            <p:cNvPr id="427" name="TextBox 10"/>
            <p:cNvSpPr txBox="1"/>
            <p:nvPr/>
          </p:nvSpPr>
          <p:spPr>
            <a:xfrm>
              <a:off x="406713" y="1180365"/>
              <a:ext cx="1581368" cy="230832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sz="900" dirty="0"/>
                <a:t>Туапсинский р-н</a:t>
              </a:r>
            </a:p>
          </p:txBody>
        </p:sp>
        <p:sp>
          <p:nvSpPr>
            <p:cNvPr id="428" name="TextBox 23"/>
            <p:cNvSpPr txBox="1">
              <a:spLocks noChangeAspect="1"/>
            </p:cNvSpPr>
            <p:nvPr/>
          </p:nvSpPr>
          <p:spPr>
            <a:xfrm>
              <a:off x="1302123" y="1704077"/>
              <a:ext cx="392468" cy="200055"/>
            </a:xfrm>
            <a:prstGeom prst="rect">
              <a:avLst/>
            </a:prstGeom>
            <a:solidFill>
              <a:schemeClr val="accent4">
                <a:lumMod val="75000"/>
              </a:scheme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10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429" name="Группа 428"/>
          <p:cNvGrpSpPr/>
          <p:nvPr/>
        </p:nvGrpSpPr>
        <p:grpSpPr>
          <a:xfrm>
            <a:off x="5097017" y="5232128"/>
            <a:ext cx="1581368" cy="723767"/>
            <a:chOff x="406713" y="1180365"/>
            <a:chExt cx="1581368" cy="723767"/>
          </a:xfrm>
        </p:grpSpPr>
        <p:cxnSp>
          <p:nvCxnSpPr>
            <p:cNvPr id="430" name="Прямая соединительная линия 429"/>
            <p:cNvCxnSpPr/>
            <p:nvPr/>
          </p:nvCxnSpPr>
          <p:spPr>
            <a:xfrm>
              <a:off x="1484224" y="1515603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31" name="Прямая соединительная линия 430"/>
            <p:cNvCxnSpPr/>
            <p:nvPr/>
          </p:nvCxnSpPr>
          <p:spPr>
            <a:xfrm>
              <a:off x="1594082" y="1662606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32" name="Скругленный прямоугольник 431"/>
            <p:cNvSpPr/>
            <p:nvPr/>
          </p:nvSpPr>
          <p:spPr>
            <a:xfrm>
              <a:off x="640108" y="1561908"/>
              <a:ext cx="250314" cy="147532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ru-RU" sz="800" b="1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15%</a:t>
              </a:r>
            </a:p>
          </p:txBody>
        </p:sp>
        <p:sp>
          <p:nvSpPr>
            <p:cNvPr id="433" name="TextBox 23"/>
            <p:cNvSpPr txBox="1">
              <a:spLocks noChangeAspect="1"/>
            </p:cNvSpPr>
            <p:nvPr/>
          </p:nvSpPr>
          <p:spPr>
            <a:xfrm>
              <a:off x="892969" y="1704077"/>
              <a:ext cx="392468" cy="200055"/>
            </a:xfrm>
            <a:prstGeom prst="rect">
              <a:avLst/>
            </a:prstGeom>
            <a:solidFill>
              <a:srgbClr val="4F81BD">
                <a:lumMod val="75000"/>
              </a:srgb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10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  <p:sp>
          <p:nvSpPr>
            <p:cNvPr id="434" name="Прямоугольник 433"/>
            <p:cNvSpPr/>
            <p:nvPr/>
          </p:nvSpPr>
          <p:spPr>
            <a:xfrm>
              <a:off x="895333" y="1552996"/>
              <a:ext cx="780208" cy="156444"/>
            </a:xfrm>
            <a:prstGeom prst="rect">
              <a:avLst/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984/1336 </a:t>
              </a:r>
              <a:endParaRPr lang="ru-RU" sz="8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63" name="Прямоугольник 462"/>
            <p:cNvSpPr/>
            <p:nvPr/>
          </p:nvSpPr>
          <p:spPr bwMode="auto">
            <a:xfrm>
              <a:off x="895333" y="1411197"/>
              <a:ext cx="780208" cy="141799"/>
            </a:xfrm>
            <a:prstGeom prst="rect">
              <a:avLst/>
            </a:prstGeom>
            <a:solidFill>
              <a:srgbClr val="00B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50362/497806 </a:t>
              </a:r>
              <a:endParaRPr lang="ru-RU" sz="7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64" name="TextBox 10"/>
            <p:cNvSpPr txBox="1"/>
            <p:nvPr/>
          </p:nvSpPr>
          <p:spPr>
            <a:xfrm>
              <a:off x="406713" y="1180365"/>
              <a:ext cx="1581368" cy="230832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sz="900" dirty="0"/>
                <a:t>г. Сочи</a:t>
              </a:r>
            </a:p>
          </p:txBody>
        </p:sp>
        <p:sp>
          <p:nvSpPr>
            <p:cNvPr id="465" name="TextBox 23"/>
            <p:cNvSpPr txBox="1">
              <a:spLocks noChangeAspect="1"/>
            </p:cNvSpPr>
            <p:nvPr/>
          </p:nvSpPr>
          <p:spPr>
            <a:xfrm>
              <a:off x="1302123" y="1704077"/>
              <a:ext cx="392468" cy="200055"/>
            </a:xfrm>
            <a:prstGeom prst="rect">
              <a:avLst/>
            </a:prstGeom>
            <a:solidFill>
              <a:schemeClr val="accent4">
                <a:lumMod val="75000"/>
              </a:scheme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15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461" name="Группа 460"/>
          <p:cNvGrpSpPr/>
          <p:nvPr/>
        </p:nvGrpSpPr>
        <p:grpSpPr>
          <a:xfrm>
            <a:off x="2737114" y="4599406"/>
            <a:ext cx="1581368" cy="723767"/>
            <a:chOff x="406713" y="1180365"/>
            <a:chExt cx="1581368" cy="723767"/>
          </a:xfrm>
        </p:grpSpPr>
        <p:cxnSp>
          <p:nvCxnSpPr>
            <p:cNvPr id="462" name="Прямая соединительная линия 461"/>
            <p:cNvCxnSpPr/>
            <p:nvPr/>
          </p:nvCxnSpPr>
          <p:spPr>
            <a:xfrm>
              <a:off x="1484224" y="1515603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6" name="Прямая соединительная линия 465"/>
            <p:cNvCxnSpPr/>
            <p:nvPr/>
          </p:nvCxnSpPr>
          <p:spPr>
            <a:xfrm>
              <a:off x="1594082" y="1662606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73" name="Скругленный прямоугольник 472"/>
            <p:cNvSpPr/>
            <p:nvPr/>
          </p:nvSpPr>
          <p:spPr>
            <a:xfrm>
              <a:off x="640108" y="1561908"/>
              <a:ext cx="250314" cy="147532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ru-RU" sz="800" b="1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47%</a:t>
              </a:r>
            </a:p>
          </p:txBody>
        </p:sp>
        <p:sp>
          <p:nvSpPr>
            <p:cNvPr id="474" name="TextBox 23"/>
            <p:cNvSpPr txBox="1">
              <a:spLocks noChangeAspect="1"/>
            </p:cNvSpPr>
            <p:nvPr/>
          </p:nvSpPr>
          <p:spPr>
            <a:xfrm>
              <a:off x="892969" y="1704077"/>
              <a:ext cx="392468" cy="200055"/>
            </a:xfrm>
            <a:prstGeom prst="rect">
              <a:avLst/>
            </a:prstGeom>
            <a:solidFill>
              <a:srgbClr val="4F81BD">
                <a:lumMod val="75000"/>
              </a:srgb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2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  <p:sp>
          <p:nvSpPr>
            <p:cNvPr id="475" name="Прямоугольник 474"/>
            <p:cNvSpPr/>
            <p:nvPr/>
          </p:nvSpPr>
          <p:spPr>
            <a:xfrm>
              <a:off x="895333" y="1552996"/>
              <a:ext cx="780208" cy="156444"/>
            </a:xfrm>
            <a:prstGeom prst="rect">
              <a:avLst/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320/156</a:t>
              </a:r>
              <a:endParaRPr lang="ru-RU" sz="8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76" name="Прямоугольник 475"/>
            <p:cNvSpPr/>
            <p:nvPr/>
          </p:nvSpPr>
          <p:spPr bwMode="auto">
            <a:xfrm>
              <a:off x="895333" y="1411197"/>
              <a:ext cx="780208" cy="141799"/>
            </a:xfrm>
            <a:prstGeom prst="rect">
              <a:avLst/>
            </a:prstGeom>
            <a:solidFill>
              <a:srgbClr val="00B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6711/68663 </a:t>
              </a:r>
            </a:p>
          </p:txBody>
        </p:sp>
        <p:sp>
          <p:nvSpPr>
            <p:cNvPr id="477" name="TextBox 10"/>
            <p:cNvSpPr txBox="1"/>
            <p:nvPr/>
          </p:nvSpPr>
          <p:spPr>
            <a:xfrm>
              <a:off x="406713" y="1180365"/>
              <a:ext cx="1581368" cy="230832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sz="900" dirty="0"/>
                <a:t>г. Геленджик</a:t>
              </a:r>
            </a:p>
          </p:txBody>
        </p:sp>
        <p:sp>
          <p:nvSpPr>
            <p:cNvPr id="478" name="TextBox 23"/>
            <p:cNvSpPr txBox="1">
              <a:spLocks noChangeAspect="1"/>
            </p:cNvSpPr>
            <p:nvPr/>
          </p:nvSpPr>
          <p:spPr>
            <a:xfrm>
              <a:off x="1302123" y="1704077"/>
              <a:ext cx="392468" cy="200055"/>
            </a:xfrm>
            <a:prstGeom prst="rect">
              <a:avLst/>
            </a:prstGeom>
            <a:solidFill>
              <a:schemeClr val="accent4">
                <a:lumMod val="75000"/>
              </a:scheme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10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479" name="Группа 478"/>
          <p:cNvGrpSpPr/>
          <p:nvPr/>
        </p:nvGrpSpPr>
        <p:grpSpPr>
          <a:xfrm>
            <a:off x="2154060" y="3925787"/>
            <a:ext cx="1581368" cy="723767"/>
            <a:chOff x="406713" y="1180365"/>
            <a:chExt cx="1581368" cy="723767"/>
          </a:xfrm>
        </p:grpSpPr>
        <p:cxnSp>
          <p:nvCxnSpPr>
            <p:cNvPr id="480" name="Прямая соединительная линия 479"/>
            <p:cNvCxnSpPr/>
            <p:nvPr/>
          </p:nvCxnSpPr>
          <p:spPr>
            <a:xfrm>
              <a:off x="1484224" y="1515603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1" name="Прямая соединительная линия 480"/>
            <p:cNvCxnSpPr/>
            <p:nvPr/>
          </p:nvCxnSpPr>
          <p:spPr>
            <a:xfrm>
              <a:off x="1594082" y="1662606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82" name="Скругленный прямоугольник 481"/>
            <p:cNvSpPr/>
            <p:nvPr/>
          </p:nvSpPr>
          <p:spPr>
            <a:xfrm>
              <a:off x="640108" y="1561908"/>
              <a:ext cx="250314" cy="147532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ru-RU" sz="800" b="1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29%</a:t>
              </a:r>
            </a:p>
          </p:txBody>
        </p:sp>
        <p:sp>
          <p:nvSpPr>
            <p:cNvPr id="483" name="TextBox 23"/>
            <p:cNvSpPr txBox="1">
              <a:spLocks noChangeAspect="1"/>
            </p:cNvSpPr>
            <p:nvPr/>
          </p:nvSpPr>
          <p:spPr>
            <a:xfrm>
              <a:off x="892969" y="1704077"/>
              <a:ext cx="392468" cy="200055"/>
            </a:xfrm>
            <a:prstGeom prst="rect">
              <a:avLst/>
            </a:prstGeom>
            <a:solidFill>
              <a:srgbClr val="4F81BD">
                <a:lumMod val="75000"/>
              </a:srgb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2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  <p:sp>
          <p:nvSpPr>
            <p:cNvPr id="484" name="Прямоугольник 483"/>
            <p:cNvSpPr/>
            <p:nvPr/>
          </p:nvSpPr>
          <p:spPr>
            <a:xfrm>
              <a:off x="895333" y="1552996"/>
              <a:ext cx="780208" cy="156444"/>
            </a:xfrm>
            <a:prstGeom prst="rect">
              <a:avLst/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793/534 </a:t>
              </a:r>
              <a:endParaRPr lang="ru-RU" sz="8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85" name="Прямоугольник 484"/>
            <p:cNvSpPr/>
            <p:nvPr/>
          </p:nvSpPr>
          <p:spPr bwMode="auto">
            <a:xfrm>
              <a:off x="895333" y="1411197"/>
              <a:ext cx="780208" cy="141799"/>
            </a:xfrm>
            <a:prstGeom prst="rect">
              <a:avLst/>
            </a:prstGeom>
            <a:solidFill>
              <a:srgbClr val="00B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47931/246266</a:t>
              </a:r>
            </a:p>
          </p:txBody>
        </p:sp>
        <p:sp>
          <p:nvSpPr>
            <p:cNvPr id="486" name="TextBox 10"/>
            <p:cNvSpPr txBox="1"/>
            <p:nvPr/>
          </p:nvSpPr>
          <p:spPr>
            <a:xfrm>
              <a:off x="406713" y="1180365"/>
              <a:ext cx="1581368" cy="230832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sz="900" dirty="0"/>
                <a:t>г. Новороссийск</a:t>
              </a:r>
            </a:p>
          </p:txBody>
        </p:sp>
        <p:sp>
          <p:nvSpPr>
            <p:cNvPr id="487" name="TextBox 23"/>
            <p:cNvSpPr txBox="1">
              <a:spLocks noChangeAspect="1"/>
            </p:cNvSpPr>
            <p:nvPr/>
          </p:nvSpPr>
          <p:spPr>
            <a:xfrm>
              <a:off x="1302123" y="1704077"/>
              <a:ext cx="392468" cy="200055"/>
            </a:xfrm>
            <a:prstGeom prst="rect">
              <a:avLst/>
            </a:prstGeom>
            <a:solidFill>
              <a:schemeClr val="accent4">
                <a:lumMod val="75000"/>
              </a:scheme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16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488" name="Группа 487"/>
          <p:cNvGrpSpPr/>
          <p:nvPr/>
        </p:nvGrpSpPr>
        <p:grpSpPr>
          <a:xfrm>
            <a:off x="1921991" y="3288123"/>
            <a:ext cx="1581368" cy="723767"/>
            <a:chOff x="406713" y="1180365"/>
            <a:chExt cx="1581368" cy="723767"/>
          </a:xfrm>
        </p:grpSpPr>
        <p:cxnSp>
          <p:nvCxnSpPr>
            <p:cNvPr id="489" name="Прямая соединительная линия 488"/>
            <p:cNvCxnSpPr/>
            <p:nvPr/>
          </p:nvCxnSpPr>
          <p:spPr>
            <a:xfrm>
              <a:off x="1484224" y="1515603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90" name="Прямая соединительная линия 489"/>
            <p:cNvCxnSpPr/>
            <p:nvPr/>
          </p:nvCxnSpPr>
          <p:spPr>
            <a:xfrm>
              <a:off x="1594082" y="1662606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14" name="Скругленный прямоугольник 513"/>
            <p:cNvSpPr/>
            <p:nvPr/>
          </p:nvSpPr>
          <p:spPr>
            <a:xfrm>
              <a:off x="640108" y="1561908"/>
              <a:ext cx="250314" cy="147532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ru-RU" sz="800" b="1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40%</a:t>
              </a:r>
            </a:p>
          </p:txBody>
        </p:sp>
        <p:sp>
          <p:nvSpPr>
            <p:cNvPr id="515" name="TextBox 23"/>
            <p:cNvSpPr txBox="1">
              <a:spLocks noChangeAspect="1"/>
            </p:cNvSpPr>
            <p:nvPr/>
          </p:nvSpPr>
          <p:spPr>
            <a:xfrm>
              <a:off x="892969" y="1704077"/>
              <a:ext cx="392468" cy="200055"/>
            </a:xfrm>
            <a:prstGeom prst="rect">
              <a:avLst/>
            </a:prstGeom>
            <a:solidFill>
              <a:srgbClr val="4F81BD">
                <a:lumMod val="75000"/>
              </a:srgb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>
                  <a:solidFill>
                    <a:prstClr val="black"/>
                  </a:solidFill>
                </a:rPr>
                <a:t>2</a:t>
              </a:r>
            </a:p>
          </p:txBody>
        </p:sp>
        <p:sp>
          <p:nvSpPr>
            <p:cNvPr id="516" name="Прямоугольник 515"/>
            <p:cNvSpPr/>
            <p:nvPr/>
          </p:nvSpPr>
          <p:spPr>
            <a:xfrm>
              <a:off x="895333" y="1552996"/>
              <a:ext cx="780208" cy="156444"/>
            </a:xfrm>
            <a:prstGeom prst="rect">
              <a:avLst/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9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488/270</a:t>
              </a:r>
              <a:endParaRPr lang="ru-RU" sz="9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17" name="Прямоугольник 516"/>
            <p:cNvSpPr/>
            <p:nvPr/>
          </p:nvSpPr>
          <p:spPr bwMode="auto">
            <a:xfrm>
              <a:off x="895333" y="1411197"/>
              <a:ext cx="780208" cy="141799"/>
            </a:xfrm>
            <a:prstGeom prst="rect">
              <a:avLst/>
            </a:prstGeom>
            <a:solidFill>
              <a:srgbClr val="00B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4459/59147</a:t>
              </a:r>
            </a:p>
          </p:txBody>
        </p:sp>
        <p:sp>
          <p:nvSpPr>
            <p:cNvPr id="518" name="TextBox 10"/>
            <p:cNvSpPr txBox="1"/>
            <p:nvPr/>
          </p:nvSpPr>
          <p:spPr>
            <a:xfrm>
              <a:off x="406713" y="1180365"/>
              <a:ext cx="1581368" cy="230832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sz="900" dirty="0"/>
                <a:t>г. Анапа</a:t>
              </a:r>
            </a:p>
          </p:txBody>
        </p:sp>
        <p:sp>
          <p:nvSpPr>
            <p:cNvPr id="519" name="TextBox 23"/>
            <p:cNvSpPr txBox="1">
              <a:spLocks noChangeAspect="1"/>
            </p:cNvSpPr>
            <p:nvPr/>
          </p:nvSpPr>
          <p:spPr>
            <a:xfrm>
              <a:off x="1302123" y="1704077"/>
              <a:ext cx="392468" cy="200055"/>
            </a:xfrm>
            <a:prstGeom prst="rect">
              <a:avLst/>
            </a:prstGeom>
            <a:solidFill>
              <a:schemeClr val="accent4">
                <a:lumMod val="75000"/>
              </a:scheme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18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520" name="Группа 519"/>
          <p:cNvGrpSpPr/>
          <p:nvPr/>
        </p:nvGrpSpPr>
        <p:grpSpPr>
          <a:xfrm>
            <a:off x="7319061" y="3574651"/>
            <a:ext cx="1581368" cy="723767"/>
            <a:chOff x="406713" y="1180365"/>
            <a:chExt cx="1581368" cy="723767"/>
          </a:xfrm>
        </p:grpSpPr>
        <p:cxnSp>
          <p:nvCxnSpPr>
            <p:cNvPr id="521" name="Прямая соединительная линия 520"/>
            <p:cNvCxnSpPr/>
            <p:nvPr/>
          </p:nvCxnSpPr>
          <p:spPr>
            <a:xfrm>
              <a:off x="1484224" y="1515603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22" name="Прямая соединительная линия 521"/>
            <p:cNvCxnSpPr/>
            <p:nvPr/>
          </p:nvCxnSpPr>
          <p:spPr>
            <a:xfrm>
              <a:off x="1594082" y="1662606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23" name="Скругленный прямоугольник 522"/>
            <p:cNvSpPr/>
            <p:nvPr/>
          </p:nvSpPr>
          <p:spPr>
            <a:xfrm>
              <a:off x="640108" y="1561908"/>
              <a:ext cx="250314" cy="147532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ru-RU" sz="800" b="1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51%</a:t>
              </a:r>
            </a:p>
          </p:txBody>
        </p:sp>
        <p:sp>
          <p:nvSpPr>
            <p:cNvPr id="524" name="TextBox 23"/>
            <p:cNvSpPr txBox="1">
              <a:spLocks noChangeAspect="1"/>
            </p:cNvSpPr>
            <p:nvPr/>
          </p:nvSpPr>
          <p:spPr>
            <a:xfrm>
              <a:off x="892969" y="1704077"/>
              <a:ext cx="392468" cy="200055"/>
            </a:xfrm>
            <a:prstGeom prst="rect">
              <a:avLst/>
            </a:prstGeom>
            <a:solidFill>
              <a:srgbClr val="4F81BD">
                <a:lumMod val="75000"/>
              </a:srgb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10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  <p:sp>
          <p:nvSpPr>
            <p:cNvPr id="525" name="Прямоугольник 524"/>
            <p:cNvSpPr/>
            <p:nvPr/>
          </p:nvSpPr>
          <p:spPr>
            <a:xfrm>
              <a:off x="895333" y="1552996"/>
              <a:ext cx="780208" cy="156444"/>
            </a:xfrm>
            <a:prstGeom prst="rect">
              <a:avLst/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984/46 </a:t>
              </a:r>
              <a:endParaRPr lang="ru-RU" sz="8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26" name="Прямоугольник 525"/>
            <p:cNvSpPr/>
            <p:nvPr/>
          </p:nvSpPr>
          <p:spPr bwMode="auto">
            <a:xfrm>
              <a:off x="895333" y="1411197"/>
              <a:ext cx="780208" cy="141799"/>
            </a:xfrm>
            <a:prstGeom prst="rect">
              <a:avLst/>
            </a:prstGeom>
            <a:solidFill>
              <a:srgbClr val="00B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10950/31701 </a:t>
              </a:r>
            </a:p>
          </p:txBody>
        </p:sp>
        <p:sp>
          <p:nvSpPr>
            <p:cNvPr id="527" name="TextBox 10"/>
            <p:cNvSpPr txBox="1"/>
            <p:nvPr/>
          </p:nvSpPr>
          <p:spPr>
            <a:xfrm>
              <a:off x="406713" y="1180365"/>
              <a:ext cx="1581368" cy="230832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sz="900" dirty="0"/>
                <a:t>Успенский р-н</a:t>
              </a:r>
            </a:p>
          </p:txBody>
        </p:sp>
        <p:sp>
          <p:nvSpPr>
            <p:cNvPr id="528" name="TextBox 23"/>
            <p:cNvSpPr txBox="1">
              <a:spLocks noChangeAspect="1"/>
            </p:cNvSpPr>
            <p:nvPr/>
          </p:nvSpPr>
          <p:spPr>
            <a:xfrm>
              <a:off x="1302123" y="1704077"/>
              <a:ext cx="392468" cy="200055"/>
            </a:xfrm>
            <a:prstGeom prst="rect">
              <a:avLst/>
            </a:prstGeom>
            <a:solidFill>
              <a:schemeClr val="accent4">
                <a:lumMod val="75000"/>
              </a:scheme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12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529" name="Группа 528"/>
          <p:cNvGrpSpPr/>
          <p:nvPr/>
        </p:nvGrpSpPr>
        <p:grpSpPr>
          <a:xfrm>
            <a:off x="687229" y="2795188"/>
            <a:ext cx="1581368" cy="723767"/>
            <a:chOff x="406713" y="1180365"/>
            <a:chExt cx="1581368" cy="723767"/>
          </a:xfrm>
        </p:grpSpPr>
        <p:cxnSp>
          <p:nvCxnSpPr>
            <p:cNvPr id="530" name="Прямая соединительная линия 529"/>
            <p:cNvCxnSpPr/>
            <p:nvPr/>
          </p:nvCxnSpPr>
          <p:spPr>
            <a:xfrm>
              <a:off x="1484224" y="1515603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31" name="Прямая соединительная линия 530"/>
            <p:cNvCxnSpPr/>
            <p:nvPr/>
          </p:nvCxnSpPr>
          <p:spPr>
            <a:xfrm>
              <a:off x="1594082" y="1662606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32" name="Скругленный прямоугольник 531"/>
            <p:cNvSpPr/>
            <p:nvPr/>
          </p:nvSpPr>
          <p:spPr>
            <a:xfrm>
              <a:off x="640108" y="1561908"/>
              <a:ext cx="250314" cy="147532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ru-RU" sz="800" b="1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18%</a:t>
              </a:r>
            </a:p>
          </p:txBody>
        </p:sp>
        <p:sp>
          <p:nvSpPr>
            <p:cNvPr id="533" name="TextBox 23"/>
            <p:cNvSpPr txBox="1">
              <a:spLocks noChangeAspect="1"/>
            </p:cNvSpPr>
            <p:nvPr/>
          </p:nvSpPr>
          <p:spPr>
            <a:xfrm>
              <a:off x="892969" y="1704077"/>
              <a:ext cx="392468" cy="200055"/>
            </a:xfrm>
            <a:prstGeom prst="rect">
              <a:avLst/>
            </a:prstGeom>
            <a:solidFill>
              <a:srgbClr val="4F81BD">
                <a:lumMod val="75000"/>
              </a:srgb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3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  <p:sp>
          <p:nvSpPr>
            <p:cNvPr id="534" name="Прямоугольник 533"/>
            <p:cNvSpPr/>
            <p:nvPr/>
          </p:nvSpPr>
          <p:spPr>
            <a:xfrm>
              <a:off x="895333" y="1552996"/>
              <a:ext cx="780208" cy="156444"/>
            </a:xfrm>
            <a:prstGeom prst="rect">
              <a:avLst/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1967/619 </a:t>
              </a:r>
              <a:endParaRPr lang="ru-RU" sz="8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35" name="Прямоугольник 534"/>
            <p:cNvSpPr/>
            <p:nvPr/>
          </p:nvSpPr>
          <p:spPr bwMode="auto">
            <a:xfrm>
              <a:off x="895333" y="1411197"/>
              <a:ext cx="780208" cy="141799"/>
            </a:xfrm>
            <a:prstGeom prst="rect">
              <a:avLst/>
            </a:prstGeom>
            <a:solidFill>
              <a:srgbClr val="00B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43427/120552 </a:t>
              </a:r>
            </a:p>
          </p:txBody>
        </p:sp>
        <p:sp>
          <p:nvSpPr>
            <p:cNvPr id="536" name="TextBox 10"/>
            <p:cNvSpPr txBox="1"/>
            <p:nvPr/>
          </p:nvSpPr>
          <p:spPr>
            <a:xfrm>
              <a:off x="406713" y="1180365"/>
              <a:ext cx="1581368" cy="230832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sz="900" dirty="0"/>
                <a:t>Темрюкский р-н</a:t>
              </a:r>
            </a:p>
          </p:txBody>
        </p:sp>
        <p:sp>
          <p:nvSpPr>
            <p:cNvPr id="537" name="TextBox 23"/>
            <p:cNvSpPr txBox="1">
              <a:spLocks noChangeAspect="1"/>
            </p:cNvSpPr>
            <p:nvPr/>
          </p:nvSpPr>
          <p:spPr>
            <a:xfrm>
              <a:off x="1302123" y="1704077"/>
              <a:ext cx="392468" cy="200055"/>
            </a:xfrm>
            <a:prstGeom prst="rect">
              <a:avLst/>
            </a:prstGeom>
            <a:solidFill>
              <a:schemeClr val="accent4">
                <a:lumMod val="75000"/>
              </a:scheme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14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538" name="Группа 537"/>
          <p:cNvGrpSpPr/>
          <p:nvPr/>
        </p:nvGrpSpPr>
        <p:grpSpPr>
          <a:xfrm>
            <a:off x="7203351" y="4633246"/>
            <a:ext cx="1581368" cy="723767"/>
            <a:chOff x="406713" y="1180365"/>
            <a:chExt cx="1581368" cy="723767"/>
          </a:xfrm>
        </p:grpSpPr>
        <p:cxnSp>
          <p:nvCxnSpPr>
            <p:cNvPr id="539" name="Прямая соединительная линия 538"/>
            <p:cNvCxnSpPr/>
            <p:nvPr/>
          </p:nvCxnSpPr>
          <p:spPr>
            <a:xfrm>
              <a:off x="1484224" y="1515603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40" name="Прямая соединительная линия 539"/>
            <p:cNvCxnSpPr/>
            <p:nvPr/>
          </p:nvCxnSpPr>
          <p:spPr>
            <a:xfrm>
              <a:off x="1594082" y="1662606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41" name="Скругленный прямоугольник 540"/>
            <p:cNvSpPr/>
            <p:nvPr/>
          </p:nvSpPr>
          <p:spPr>
            <a:xfrm>
              <a:off x="640108" y="1561908"/>
              <a:ext cx="250314" cy="147532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ru-RU" sz="800" b="1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10%</a:t>
              </a:r>
            </a:p>
          </p:txBody>
        </p:sp>
        <p:sp>
          <p:nvSpPr>
            <p:cNvPr id="542" name="TextBox 23"/>
            <p:cNvSpPr txBox="1">
              <a:spLocks noChangeAspect="1"/>
            </p:cNvSpPr>
            <p:nvPr/>
          </p:nvSpPr>
          <p:spPr>
            <a:xfrm>
              <a:off x="892969" y="1704077"/>
              <a:ext cx="392468" cy="200055"/>
            </a:xfrm>
            <a:prstGeom prst="rect">
              <a:avLst/>
            </a:prstGeom>
            <a:solidFill>
              <a:srgbClr val="4F81BD">
                <a:lumMod val="75000"/>
              </a:srgb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8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  <p:sp>
          <p:nvSpPr>
            <p:cNvPr id="543" name="Прямоугольник 542"/>
            <p:cNvSpPr/>
            <p:nvPr/>
          </p:nvSpPr>
          <p:spPr>
            <a:xfrm>
              <a:off x="895333" y="1552996"/>
              <a:ext cx="780208" cy="156444"/>
            </a:xfrm>
            <a:prstGeom prst="rect">
              <a:avLst/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1656/129 </a:t>
              </a:r>
              <a:endParaRPr lang="ru-RU" sz="8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44" name="Прямоугольник 543"/>
            <p:cNvSpPr/>
            <p:nvPr/>
          </p:nvSpPr>
          <p:spPr bwMode="auto">
            <a:xfrm>
              <a:off x="895333" y="1411197"/>
              <a:ext cx="780208" cy="141799"/>
            </a:xfrm>
            <a:prstGeom prst="rect">
              <a:avLst/>
            </a:prstGeom>
            <a:solidFill>
              <a:srgbClr val="00B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24438/64500</a:t>
              </a:r>
            </a:p>
          </p:txBody>
        </p:sp>
        <p:sp>
          <p:nvSpPr>
            <p:cNvPr id="545" name="TextBox 10"/>
            <p:cNvSpPr txBox="1"/>
            <p:nvPr/>
          </p:nvSpPr>
          <p:spPr>
            <a:xfrm>
              <a:off x="406713" y="1180365"/>
              <a:ext cx="1581368" cy="230832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sz="900" dirty="0" err="1"/>
                <a:t>Отрадненский</a:t>
              </a:r>
              <a:r>
                <a:rPr lang="ru-RU" sz="900" dirty="0"/>
                <a:t> р-н</a:t>
              </a:r>
            </a:p>
          </p:txBody>
        </p:sp>
        <p:sp>
          <p:nvSpPr>
            <p:cNvPr id="546" name="TextBox 23"/>
            <p:cNvSpPr txBox="1">
              <a:spLocks noChangeAspect="1"/>
            </p:cNvSpPr>
            <p:nvPr/>
          </p:nvSpPr>
          <p:spPr>
            <a:xfrm>
              <a:off x="1302123" y="1704077"/>
              <a:ext cx="392468" cy="200055"/>
            </a:xfrm>
            <a:prstGeom prst="rect">
              <a:avLst/>
            </a:prstGeom>
            <a:solidFill>
              <a:schemeClr val="accent4">
                <a:lumMod val="75000"/>
              </a:scheme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16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85581598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Рисунок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722989"/>
            <a:ext cx="12192000" cy="6135011"/>
          </a:xfrm>
          <a:prstGeom prst="rect">
            <a:avLst/>
          </a:prstGeom>
        </p:spPr>
      </p:pic>
      <p:grpSp>
        <p:nvGrpSpPr>
          <p:cNvPr id="4" name="Группа 3"/>
          <p:cNvGrpSpPr/>
          <p:nvPr/>
        </p:nvGrpSpPr>
        <p:grpSpPr>
          <a:xfrm>
            <a:off x="11461411" y="76626"/>
            <a:ext cx="625999" cy="526433"/>
            <a:chOff x="9625856" y="4064"/>
            <a:chExt cx="625999" cy="526433"/>
          </a:xfrm>
        </p:grpSpPr>
        <p:sp>
          <p:nvSpPr>
            <p:cNvPr id="5" name="Oval 44"/>
            <p:cNvSpPr>
              <a:spLocks noChangeArrowheads="1"/>
            </p:cNvSpPr>
            <p:nvPr/>
          </p:nvSpPr>
          <p:spPr bwMode="auto">
            <a:xfrm>
              <a:off x="9625856" y="4064"/>
              <a:ext cx="625999" cy="52643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" name="Oval 45"/>
            <p:cNvSpPr>
              <a:spLocks noChangeArrowheads="1"/>
            </p:cNvSpPr>
            <p:nvPr/>
          </p:nvSpPr>
          <p:spPr bwMode="auto">
            <a:xfrm>
              <a:off x="9640446" y="10526"/>
              <a:ext cx="600673" cy="505200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" name="Oval 46"/>
            <p:cNvSpPr>
              <a:spLocks noChangeArrowheads="1"/>
            </p:cNvSpPr>
            <p:nvPr/>
          </p:nvSpPr>
          <p:spPr bwMode="auto">
            <a:xfrm>
              <a:off x="9715875" y="76994"/>
              <a:ext cx="454772" cy="38334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" name="Oval 47"/>
            <p:cNvSpPr>
              <a:spLocks noChangeArrowheads="1"/>
            </p:cNvSpPr>
            <p:nvPr/>
          </p:nvSpPr>
          <p:spPr bwMode="auto">
            <a:xfrm>
              <a:off x="9727987" y="87610"/>
              <a:ext cx="437704" cy="368803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9" name="Freeform 48"/>
            <p:cNvSpPr>
              <a:spLocks noEditPoints="1"/>
            </p:cNvSpPr>
            <p:nvPr/>
          </p:nvSpPr>
          <p:spPr bwMode="auto">
            <a:xfrm>
              <a:off x="9765151" y="25297"/>
              <a:ext cx="362001" cy="84931"/>
            </a:xfrm>
            <a:custGeom>
              <a:avLst/>
              <a:gdLst>
                <a:gd name="T0" fmla="*/ 2147483647 w 115"/>
                <a:gd name="T1" fmla="*/ 2147483647 h 32"/>
                <a:gd name="T2" fmla="*/ 2147483647 w 115"/>
                <a:gd name="T3" fmla="*/ 2147483647 h 32"/>
                <a:gd name="T4" fmla="*/ 2147483647 w 115"/>
                <a:gd name="T5" fmla="*/ 2147483647 h 32"/>
                <a:gd name="T6" fmla="*/ 2147483647 w 115"/>
                <a:gd name="T7" fmla="*/ 2147483647 h 32"/>
                <a:gd name="T8" fmla="*/ 2147483647 w 115"/>
                <a:gd name="T9" fmla="*/ 2147483647 h 32"/>
                <a:gd name="T10" fmla="*/ 2147483647 w 115"/>
                <a:gd name="T11" fmla="*/ 2147483647 h 32"/>
                <a:gd name="T12" fmla="*/ 2147483647 w 115"/>
                <a:gd name="T13" fmla="*/ 2147483647 h 32"/>
                <a:gd name="T14" fmla="*/ 2147483647 w 115"/>
                <a:gd name="T15" fmla="*/ 2147483647 h 32"/>
                <a:gd name="T16" fmla="*/ 2147483647 w 115"/>
                <a:gd name="T17" fmla="*/ 2147483647 h 32"/>
                <a:gd name="T18" fmla="*/ 2147483647 w 115"/>
                <a:gd name="T19" fmla="*/ 2147483647 h 32"/>
                <a:gd name="T20" fmla="*/ 2147483647 w 115"/>
                <a:gd name="T21" fmla="*/ 2147483647 h 32"/>
                <a:gd name="T22" fmla="*/ 2147483647 w 115"/>
                <a:gd name="T23" fmla="*/ 2147483647 h 32"/>
                <a:gd name="T24" fmla="*/ 2147483647 w 115"/>
                <a:gd name="T25" fmla="*/ 2147483647 h 32"/>
                <a:gd name="T26" fmla="*/ 2147483647 w 115"/>
                <a:gd name="T27" fmla="*/ 2147483647 h 32"/>
                <a:gd name="T28" fmla="*/ 2147483647 w 115"/>
                <a:gd name="T29" fmla="*/ 2147483647 h 32"/>
                <a:gd name="T30" fmla="*/ 2147483647 w 115"/>
                <a:gd name="T31" fmla="*/ 2147483647 h 32"/>
                <a:gd name="T32" fmla="*/ 2147483647 w 115"/>
                <a:gd name="T33" fmla="*/ 2147483647 h 32"/>
                <a:gd name="T34" fmla="*/ 2147483647 w 115"/>
                <a:gd name="T35" fmla="*/ 2147483647 h 32"/>
                <a:gd name="T36" fmla="*/ 2147483647 w 115"/>
                <a:gd name="T37" fmla="*/ 2147483647 h 32"/>
                <a:gd name="T38" fmla="*/ 2147483647 w 115"/>
                <a:gd name="T39" fmla="*/ 2147483647 h 32"/>
                <a:gd name="T40" fmla="*/ 2147483647 w 115"/>
                <a:gd name="T41" fmla="*/ 2147483647 h 32"/>
                <a:gd name="T42" fmla="*/ 2147483647 w 115"/>
                <a:gd name="T43" fmla="*/ 0 h 32"/>
                <a:gd name="T44" fmla="*/ 2147483647 w 115"/>
                <a:gd name="T45" fmla="*/ 2147483647 h 32"/>
                <a:gd name="T46" fmla="*/ 2147483647 w 115"/>
                <a:gd name="T47" fmla="*/ 2147483647 h 32"/>
                <a:gd name="T48" fmla="*/ 2147483647 w 115"/>
                <a:gd name="T49" fmla="*/ 2147483647 h 32"/>
                <a:gd name="T50" fmla="*/ 2147483647 w 115"/>
                <a:gd name="T51" fmla="*/ 0 h 32"/>
                <a:gd name="T52" fmla="*/ 2147483647 w 115"/>
                <a:gd name="T53" fmla="*/ 2147483647 h 32"/>
                <a:gd name="T54" fmla="*/ 2147483647 w 115"/>
                <a:gd name="T55" fmla="*/ 2147483647 h 32"/>
                <a:gd name="T56" fmla="*/ 2147483647 w 115"/>
                <a:gd name="T57" fmla="*/ 2147483647 h 32"/>
                <a:gd name="T58" fmla="*/ 2147483647 w 115"/>
                <a:gd name="T59" fmla="*/ 2147483647 h 32"/>
                <a:gd name="T60" fmla="*/ 2147483647 w 115"/>
                <a:gd name="T61" fmla="*/ 2147483647 h 32"/>
                <a:gd name="T62" fmla="*/ 2147483647 w 115"/>
                <a:gd name="T63" fmla="*/ 2147483647 h 32"/>
                <a:gd name="T64" fmla="*/ 2147483647 w 115"/>
                <a:gd name="T65" fmla="*/ 2147483647 h 32"/>
                <a:gd name="T66" fmla="*/ 2147483647 w 115"/>
                <a:gd name="T67" fmla="*/ 2147483647 h 32"/>
                <a:gd name="T68" fmla="*/ 2147483647 w 115"/>
                <a:gd name="T69" fmla="*/ 2147483647 h 32"/>
                <a:gd name="T70" fmla="*/ 2147483647 w 115"/>
                <a:gd name="T71" fmla="*/ 2147483647 h 32"/>
                <a:gd name="T72" fmla="*/ 2147483647 w 115"/>
                <a:gd name="T73" fmla="*/ 2147483647 h 32"/>
                <a:gd name="T74" fmla="*/ 2147483647 w 115"/>
                <a:gd name="T75" fmla="*/ 2147483647 h 32"/>
                <a:gd name="T76" fmla="*/ 2147483647 w 115"/>
                <a:gd name="T77" fmla="*/ 2147483647 h 32"/>
                <a:gd name="T78" fmla="*/ 2147483647 w 115"/>
                <a:gd name="T79" fmla="*/ 2147483647 h 32"/>
                <a:gd name="T80" fmla="*/ 2147483647 w 115"/>
                <a:gd name="T81" fmla="*/ 2147483647 h 32"/>
                <a:gd name="T82" fmla="*/ 2147483647 w 115"/>
                <a:gd name="T83" fmla="*/ 2147483647 h 32"/>
                <a:gd name="T84" fmla="*/ 2147483647 w 115"/>
                <a:gd name="T85" fmla="*/ 2147483647 h 32"/>
                <a:gd name="T86" fmla="*/ 2147483647 w 115"/>
                <a:gd name="T87" fmla="*/ 2147483647 h 32"/>
                <a:gd name="T88" fmla="*/ 2147483647 w 115"/>
                <a:gd name="T89" fmla="*/ 2147483647 h 32"/>
                <a:gd name="T90" fmla="*/ 2147483647 w 115"/>
                <a:gd name="T91" fmla="*/ 2147483647 h 32"/>
                <a:gd name="T92" fmla="*/ 2147483647 w 115"/>
                <a:gd name="T93" fmla="*/ 2147483647 h 32"/>
                <a:gd name="T94" fmla="*/ 2147483647 w 115"/>
                <a:gd name="T95" fmla="*/ 2147483647 h 32"/>
                <a:gd name="T96" fmla="*/ 2147483647 w 115"/>
                <a:gd name="T97" fmla="*/ 2147483647 h 32"/>
                <a:gd name="T98" fmla="*/ 2147483647 w 115"/>
                <a:gd name="T99" fmla="*/ 2147483647 h 32"/>
                <a:gd name="T100" fmla="*/ 2147483647 w 115"/>
                <a:gd name="T101" fmla="*/ 2147483647 h 32"/>
                <a:gd name="T102" fmla="*/ 2147483647 w 115"/>
                <a:gd name="T103" fmla="*/ 2147483647 h 32"/>
                <a:gd name="T104" fmla="*/ 2147483647 w 115"/>
                <a:gd name="T105" fmla="*/ 2147483647 h 3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15"/>
                <a:gd name="T160" fmla="*/ 0 h 32"/>
                <a:gd name="T161" fmla="*/ 115 w 115"/>
                <a:gd name="T162" fmla="*/ 32 h 3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15" h="32">
                  <a:moveTo>
                    <a:pt x="6" y="29"/>
                  </a:moveTo>
                  <a:lnTo>
                    <a:pt x="7" y="29"/>
                  </a:lnTo>
                  <a:cubicBezTo>
                    <a:pt x="7" y="29"/>
                    <a:pt x="7" y="29"/>
                    <a:pt x="8" y="28"/>
                  </a:cubicBezTo>
                  <a:cubicBezTo>
                    <a:pt x="8" y="28"/>
                    <a:pt x="8" y="28"/>
                    <a:pt x="7" y="28"/>
                  </a:cubicBezTo>
                  <a:lnTo>
                    <a:pt x="4" y="22"/>
                  </a:lnTo>
                  <a:cubicBezTo>
                    <a:pt x="4" y="22"/>
                    <a:pt x="3" y="22"/>
                    <a:pt x="3" y="22"/>
                  </a:cubicBezTo>
                  <a:cubicBezTo>
                    <a:pt x="3" y="22"/>
                    <a:pt x="3" y="22"/>
                    <a:pt x="2" y="22"/>
                  </a:cubicBezTo>
                  <a:lnTo>
                    <a:pt x="0" y="20"/>
                  </a:lnTo>
                  <a:lnTo>
                    <a:pt x="8" y="15"/>
                  </a:lnTo>
                  <a:lnTo>
                    <a:pt x="9" y="18"/>
                  </a:lnTo>
                  <a:cubicBezTo>
                    <a:pt x="9" y="18"/>
                    <a:pt x="8" y="18"/>
                    <a:pt x="8" y="18"/>
                  </a:cubicBezTo>
                  <a:cubicBezTo>
                    <a:pt x="8" y="18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lnTo>
                    <a:pt x="9" y="20"/>
                  </a:lnTo>
                  <a:lnTo>
                    <a:pt x="13" y="18"/>
                  </a:lnTo>
                  <a:lnTo>
                    <a:pt x="12" y="17"/>
                  </a:lnTo>
                  <a:cubicBezTo>
                    <a:pt x="12" y="17"/>
                    <a:pt x="12" y="16"/>
                    <a:pt x="12" y="16"/>
                  </a:cubicBezTo>
                  <a:cubicBezTo>
                    <a:pt x="11" y="16"/>
                    <a:pt x="11" y="16"/>
                    <a:pt x="11" y="17"/>
                  </a:cubicBezTo>
                  <a:lnTo>
                    <a:pt x="9" y="14"/>
                  </a:lnTo>
                  <a:lnTo>
                    <a:pt x="16" y="10"/>
                  </a:lnTo>
                  <a:lnTo>
                    <a:pt x="18" y="12"/>
                  </a:lnTo>
                  <a:lnTo>
                    <a:pt x="17" y="13"/>
                  </a:ln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7" y="14"/>
                    <a:pt x="17" y="14"/>
                  </a:cubicBezTo>
                  <a:lnTo>
                    <a:pt x="20" y="20"/>
                  </a:lnTo>
                  <a:lnTo>
                    <a:pt x="21" y="20"/>
                  </a:ln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2" y="20"/>
                  </a:cubicBezTo>
                  <a:lnTo>
                    <a:pt x="22" y="19"/>
                  </a:lnTo>
                  <a:lnTo>
                    <a:pt x="24" y="22"/>
                  </a:lnTo>
                  <a:lnTo>
                    <a:pt x="17" y="26"/>
                  </a:lnTo>
                  <a:lnTo>
                    <a:pt x="15" y="24"/>
                  </a:lnTo>
                  <a:cubicBezTo>
                    <a:pt x="16" y="24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lnTo>
                    <a:pt x="14" y="21"/>
                  </a:lnTo>
                  <a:lnTo>
                    <a:pt x="11" y="23"/>
                  </a:lnTo>
                  <a:lnTo>
                    <a:pt x="12" y="25"/>
                  </a:lnTo>
                  <a:cubicBezTo>
                    <a:pt x="12" y="25"/>
                    <a:pt x="12" y="25"/>
                    <a:pt x="13" y="25"/>
                  </a:cubicBezTo>
                  <a:cubicBezTo>
                    <a:pt x="13" y="25"/>
                    <a:pt x="13" y="25"/>
                    <a:pt x="13" y="25"/>
                  </a:cubicBezTo>
                  <a:lnTo>
                    <a:pt x="14" y="25"/>
                  </a:lnTo>
                  <a:lnTo>
                    <a:pt x="15" y="27"/>
                  </a:lnTo>
                  <a:lnTo>
                    <a:pt x="8" y="32"/>
                  </a:lnTo>
                  <a:lnTo>
                    <a:pt x="6" y="29"/>
                  </a:lnTo>
                  <a:close/>
                  <a:moveTo>
                    <a:pt x="33" y="3"/>
                  </a:moveTo>
                  <a:lnTo>
                    <a:pt x="34" y="6"/>
                  </a:lnTo>
                  <a:lnTo>
                    <a:pt x="33" y="6"/>
                  </a:lnTo>
                  <a:cubicBezTo>
                    <a:pt x="33" y="6"/>
                    <a:pt x="33" y="6"/>
                    <a:pt x="33" y="6"/>
                  </a:cubicBezTo>
                  <a:cubicBezTo>
                    <a:pt x="33" y="7"/>
                    <a:pt x="33" y="7"/>
                    <a:pt x="33" y="7"/>
                  </a:cubicBezTo>
                  <a:lnTo>
                    <a:pt x="35" y="14"/>
                  </a:lnTo>
                  <a:lnTo>
                    <a:pt x="38" y="13"/>
                  </a:lnTo>
                  <a:lnTo>
                    <a:pt x="37" y="6"/>
                  </a:lnTo>
                  <a:cubicBezTo>
                    <a:pt x="37" y="6"/>
                    <a:pt x="36" y="6"/>
                    <a:pt x="36" y="6"/>
                  </a:cubicBezTo>
                  <a:cubicBezTo>
                    <a:pt x="36" y="5"/>
                    <a:pt x="36" y="5"/>
                    <a:pt x="36" y="6"/>
                  </a:cubicBezTo>
                  <a:lnTo>
                    <a:pt x="35" y="6"/>
                  </a:lnTo>
                  <a:lnTo>
                    <a:pt x="35" y="3"/>
                  </a:lnTo>
                  <a:lnTo>
                    <a:pt x="43" y="1"/>
                  </a:lnTo>
                  <a:lnTo>
                    <a:pt x="44" y="3"/>
                  </a:lnTo>
                  <a:lnTo>
                    <a:pt x="43" y="4"/>
                  </a:lnTo>
                  <a:cubicBezTo>
                    <a:pt x="42" y="4"/>
                    <a:pt x="42" y="4"/>
                    <a:pt x="42" y="4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lnTo>
                    <a:pt x="44" y="10"/>
                  </a:lnTo>
                  <a:cubicBezTo>
                    <a:pt x="44" y="10"/>
                    <a:pt x="44" y="10"/>
                    <a:pt x="44" y="10"/>
                  </a:cubicBezTo>
                  <a:cubicBezTo>
                    <a:pt x="44" y="10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5" y="11"/>
                  </a:cubicBezTo>
                  <a:lnTo>
                    <a:pt x="46" y="11"/>
                  </a:lnTo>
                  <a:lnTo>
                    <a:pt x="48" y="17"/>
                  </a:lnTo>
                  <a:lnTo>
                    <a:pt x="45" y="18"/>
                  </a:lnTo>
                  <a:lnTo>
                    <a:pt x="44" y="17"/>
                  </a:ln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5"/>
                    <a:pt x="44" y="15"/>
                  </a:cubicBezTo>
                  <a:cubicBezTo>
                    <a:pt x="43" y="15"/>
                    <a:pt x="43" y="15"/>
                    <a:pt x="42" y="15"/>
                  </a:cubicBezTo>
                  <a:lnTo>
                    <a:pt x="28" y="19"/>
                  </a:lnTo>
                  <a:lnTo>
                    <a:pt x="27" y="16"/>
                  </a:lnTo>
                  <a:lnTo>
                    <a:pt x="28" y="16"/>
                  </a:lnTo>
                  <a:cubicBezTo>
                    <a:pt x="29" y="16"/>
                    <a:pt x="29" y="16"/>
                    <a:pt x="29" y="16"/>
                  </a:cubicBezTo>
                  <a:cubicBezTo>
                    <a:pt x="29" y="16"/>
                    <a:pt x="29" y="16"/>
                    <a:pt x="29" y="15"/>
                  </a:cubicBezTo>
                  <a:lnTo>
                    <a:pt x="27" y="9"/>
                  </a:ln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6" y="8"/>
                    <a:pt x="26" y="8"/>
                  </a:cubicBezTo>
                  <a:lnTo>
                    <a:pt x="25" y="8"/>
                  </a:lnTo>
                  <a:lnTo>
                    <a:pt x="25" y="6"/>
                  </a:lnTo>
                  <a:lnTo>
                    <a:pt x="33" y="3"/>
                  </a:lnTo>
                  <a:close/>
                  <a:moveTo>
                    <a:pt x="61" y="0"/>
                  </a:moveTo>
                  <a:lnTo>
                    <a:pt x="61" y="3"/>
                  </a:lnTo>
                  <a:cubicBezTo>
                    <a:pt x="61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4"/>
                  </a:cubicBezTo>
                  <a:lnTo>
                    <a:pt x="62" y="6"/>
                  </a:lnTo>
                  <a:lnTo>
                    <a:pt x="63" y="4"/>
                  </a:ln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3" y="3"/>
                  </a:cubicBezTo>
                  <a:cubicBezTo>
                    <a:pt x="63" y="3"/>
                    <a:pt x="63" y="3"/>
                    <a:pt x="63" y="3"/>
                  </a:cubicBezTo>
                  <a:lnTo>
                    <a:pt x="63" y="0"/>
                  </a:lnTo>
                  <a:lnTo>
                    <a:pt x="70" y="0"/>
                  </a:lnTo>
                  <a:lnTo>
                    <a:pt x="70" y="3"/>
                  </a:lnTo>
                  <a:lnTo>
                    <a:pt x="69" y="3"/>
                  </a:lnTo>
                  <a:cubicBezTo>
                    <a:pt x="69" y="3"/>
                    <a:pt x="68" y="3"/>
                    <a:pt x="68" y="3"/>
                  </a:cubicBezTo>
                  <a:cubicBezTo>
                    <a:pt x="68" y="3"/>
                    <a:pt x="68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lnTo>
                    <a:pt x="65" y="8"/>
                  </a:lnTo>
                  <a:cubicBezTo>
                    <a:pt x="65" y="9"/>
                    <a:pt x="64" y="11"/>
                    <a:pt x="64" y="11"/>
                  </a:cubicBezTo>
                  <a:cubicBezTo>
                    <a:pt x="63" y="12"/>
                    <a:pt x="62" y="13"/>
                    <a:pt x="62" y="13"/>
                  </a:cubicBezTo>
                  <a:cubicBezTo>
                    <a:pt x="61" y="14"/>
                    <a:pt x="61" y="14"/>
                    <a:pt x="60" y="14"/>
                  </a:cubicBezTo>
                  <a:cubicBezTo>
                    <a:pt x="59" y="14"/>
                    <a:pt x="58" y="14"/>
                    <a:pt x="58" y="14"/>
                  </a:cubicBezTo>
                  <a:cubicBezTo>
                    <a:pt x="57" y="14"/>
                    <a:pt x="57" y="14"/>
                    <a:pt x="56" y="14"/>
                  </a:cubicBezTo>
                  <a:cubicBezTo>
                    <a:pt x="56" y="14"/>
                    <a:pt x="55" y="14"/>
                    <a:pt x="54" y="14"/>
                  </a:cubicBezTo>
                  <a:lnTo>
                    <a:pt x="54" y="10"/>
                  </a:lnTo>
                  <a:cubicBezTo>
                    <a:pt x="55" y="10"/>
                    <a:pt x="55" y="10"/>
                    <a:pt x="56" y="10"/>
                  </a:cubicBezTo>
                  <a:cubicBezTo>
                    <a:pt x="56" y="10"/>
                    <a:pt x="57" y="10"/>
                    <a:pt x="57" y="10"/>
                  </a:cubicBezTo>
                  <a:cubicBezTo>
                    <a:pt x="57" y="10"/>
                    <a:pt x="57" y="10"/>
                    <a:pt x="58" y="10"/>
                  </a:cubicBezTo>
                  <a:cubicBezTo>
                    <a:pt x="58" y="10"/>
                    <a:pt x="58" y="10"/>
                    <a:pt x="58" y="10"/>
                  </a:cubicBezTo>
                  <a:lnTo>
                    <a:pt x="54" y="4"/>
                  </a:lnTo>
                  <a:cubicBezTo>
                    <a:pt x="54" y="4"/>
                    <a:pt x="54" y="3"/>
                    <a:pt x="54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3"/>
                    <a:pt x="53" y="3"/>
                    <a:pt x="53" y="2"/>
                  </a:cubicBezTo>
                  <a:cubicBezTo>
                    <a:pt x="52" y="2"/>
                    <a:pt x="52" y="2"/>
                    <a:pt x="52" y="2"/>
                  </a:cubicBezTo>
                  <a:lnTo>
                    <a:pt x="51" y="2"/>
                  </a:lnTo>
                  <a:lnTo>
                    <a:pt x="52" y="0"/>
                  </a:lnTo>
                  <a:lnTo>
                    <a:pt x="61" y="0"/>
                  </a:lnTo>
                  <a:close/>
                  <a:moveTo>
                    <a:pt x="86" y="7"/>
                  </a:moveTo>
                  <a:lnTo>
                    <a:pt x="85" y="7"/>
                  </a:lnTo>
                  <a:cubicBezTo>
                    <a:pt x="85" y="7"/>
                    <a:pt x="85" y="7"/>
                    <a:pt x="84" y="7"/>
                  </a:cubicBezTo>
                  <a:cubicBezTo>
                    <a:pt x="84" y="7"/>
                    <a:pt x="84" y="7"/>
                    <a:pt x="84" y="7"/>
                  </a:cubicBezTo>
                  <a:lnTo>
                    <a:pt x="84" y="9"/>
                  </a:ln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5" y="9"/>
                    <a:pt x="85" y="9"/>
                  </a:cubicBezTo>
                  <a:cubicBezTo>
                    <a:pt x="85" y="9"/>
                    <a:pt x="85" y="9"/>
                    <a:pt x="85" y="8"/>
                  </a:cubicBezTo>
                  <a:cubicBezTo>
                    <a:pt x="86" y="8"/>
                    <a:pt x="86" y="8"/>
                    <a:pt x="86" y="8"/>
                  </a:cubicBezTo>
                  <a:cubicBezTo>
                    <a:pt x="86" y="8"/>
                    <a:pt x="86" y="8"/>
                    <a:pt x="86" y="7"/>
                  </a:cubicBezTo>
                  <a:cubicBezTo>
                    <a:pt x="87" y="7"/>
                    <a:pt x="87" y="7"/>
                    <a:pt x="87" y="7"/>
                  </a:cubicBezTo>
                  <a:cubicBezTo>
                    <a:pt x="87" y="7"/>
                    <a:pt x="87" y="7"/>
                    <a:pt x="87" y="6"/>
                  </a:cubicBezTo>
                  <a:cubicBezTo>
                    <a:pt x="88" y="6"/>
                    <a:pt x="88" y="6"/>
                    <a:pt x="89" y="5"/>
                  </a:cubicBezTo>
                  <a:cubicBezTo>
                    <a:pt x="90" y="5"/>
                    <a:pt x="91" y="5"/>
                    <a:pt x="92" y="6"/>
                  </a:cubicBezTo>
                  <a:cubicBezTo>
                    <a:pt x="92" y="6"/>
                    <a:pt x="92" y="6"/>
                    <a:pt x="93" y="6"/>
                  </a:cubicBezTo>
                  <a:cubicBezTo>
                    <a:pt x="93" y="6"/>
                    <a:pt x="93" y="6"/>
                    <a:pt x="93" y="6"/>
                  </a:cubicBezTo>
                  <a:cubicBezTo>
                    <a:pt x="94" y="6"/>
                    <a:pt x="94" y="6"/>
                    <a:pt x="94" y="6"/>
                  </a:cubicBezTo>
                  <a:cubicBezTo>
                    <a:pt x="94" y="6"/>
                    <a:pt x="94" y="7"/>
                    <a:pt x="94" y="7"/>
                  </a:cubicBezTo>
                  <a:lnTo>
                    <a:pt x="93" y="10"/>
                  </a:ln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2" y="10"/>
                    <a:pt x="92" y="10"/>
                  </a:cubicBezTo>
                  <a:cubicBezTo>
                    <a:pt x="92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1"/>
                  </a:cubicBezTo>
                  <a:cubicBezTo>
                    <a:pt x="90" y="11"/>
                    <a:pt x="90" y="11"/>
                    <a:pt x="89" y="11"/>
                  </a:cubicBezTo>
                  <a:cubicBezTo>
                    <a:pt x="89" y="11"/>
                    <a:pt x="88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8" y="12"/>
                    <a:pt x="89" y="12"/>
                    <a:pt x="89" y="13"/>
                  </a:cubicBezTo>
                  <a:cubicBezTo>
                    <a:pt x="90" y="13"/>
                    <a:pt x="90" y="14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6"/>
                  </a:cubicBezTo>
                  <a:cubicBezTo>
                    <a:pt x="90" y="16"/>
                    <a:pt x="90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2" y="16"/>
                  </a:cubicBezTo>
                  <a:lnTo>
                    <a:pt x="90" y="20"/>
                  </a:lnTo>
                  <a:cubicBezTo>
                    <a:pt x="90" y="20"/>
                    <a:pt x="90" y="20"/>
                    <a:pt x="90" y="20"/>
                  </a:cubicBezTo>
                  <a:cubicBezTo>
                    <a:pt x="89" y="20"/>
                    <a:pt x="89" y="20"/>
                    <a:pt x="89" y="20"/>
                  </a:cubicBezTo>
                  <a:cubicBezTo>
                    <a:pt x="89" y="20"/>
                    <a:pt x="89" y="20"/>
                    <a:pt x="88" y="20"/>
                  </a:cubicBezTo>
                  <a:cubicBezTo>
                    <a:pt x="88" y="20"/>
                    <a:pt x="88" y="20"/>
                    <a:pt x="88" y="20"/>
                  </a:cubicBezTo>
                  <a:cubicBezTo>
                    <a:pt x="87" y="19"/>
                    <a:pt x="86" y="19"/>
                    <a:pt x="85" y="18"/>
                  </a:cubicBezTo>
                  <a:cubicBezTo>
                    <a:pt x="85" y="18"/>
                    <a:pt x="84" y="17"/>
                    <a:pt x="84" y="15"/>
                  </a:cubicBezTo>
                  <a:cubicBezTo>
                    <a:pt x="84" y="15"/>
                    <a:pt x="84" y="15"/>
                    <a:pt x="84" y="15"/>
                  </a:cubicBezTo>
                  <a:cubicBezTo>
                    <a:pt x="84" y="14"/>
                    <a:pt x="84" y="14"/>
                    <a:pt x="84" y="14"/>
                  </a:cubicBezTo>
                  <a:cubicBezTo>
                    <a:pt x="84" y="14"/>
                    <a:pt x="84" y="14"/>
                    <a:pt x="84" y="13"/>
                  </a:cubicBezTo>
                  <a:cubicBezTo>
                    <a:pt x="84" y="13"/>
                    <a:pt x="84" y="13"/>
                    <a:pt x="84" y="13"/>
                  </a:cubicBezTo>
                  <a:cubicBezTo>
                    <a:pt x="84" y="13"/>
                    <a:pt x="84" y="12"/>
                    <a:pt x="84" y="12"/>
                  </a:cubicBezTo>
                  <a:cubicBezTo>
                    <a:pt x="83" y="12"/>
                    <a:pt x="83" y="12"/>
                    <a:pt x="83" y="12"/>
                  </a:cubicBezTo>
                  <a:lnTo>
                    <a:pt x="82" y="14"/>
                  </a:lnTo>
                  <a:cubicBezTo>
                    <a:pt x="82" y="14"/>
                    <a:pt x="82" y="14"/>
                    <a:pt x="82" y="14"/>
                  </a:cubicBezTo>
                  <a:cubicBezTo>
                    <a:pt x="82" y="14"/>
                    <a:pt x="82" y="15"/>
                    <a:pt x="83" y="15"/>
                  </a:cubicBezTo>
                  <a:lnTo>
                    <a:pt x="82" y="18"/>
                  </a:lnTo>
                  <a:lnTo>
                    <a:pt x="74" y="15"/>
                  </a:lnTo>
                  <a:lnTo>
                    <a:pt x="75" y="12"/>
                  </a:lnTo>
                  <a:cubicBezTo>
                    <a:pt x="76" y="12"/>
                    <a:pt x="76" y="12"/>
                    <a:pt x="76" y="12"/>
                  </a:cubicBezTo>
                  <a:cubicBezTo>
                    <a:pt x="76" y="12"/>
                    <a:pt x="76" y="12"/>
                    <a:pt x="77" y="12"/>
                  </a:cubicBezTo>
                  <a:lnTo>
                    <a:pt x="79" y="5"/>
                  </a:lnTo>
                  <a:cubicBezTo>
                    <a:pt x="79" y="5"/>
                    <a:pt x="79" y="5"/>
                    <a:pt x="79" y="5"/>
                  </a:cubicBezTo>
                  <a:cubicBezTo>
                    <a:pt x="79" y="5"/>
                    <a:pt x="78" y="4"/>
                    <a:pt x="78" y="4"/>
                  </a:cubicBezTo>
                  <a:lnTo>
                    <a:pt x="77" y="4"/>
                  </a:lnTo>
                  <a:lnTo>
                    <a:pt x="78" y="1"/>
                  </a:lnTo>
                  <a:lnTo>
                    <a:pt x="87" y="4"/>
                  </a:lnTo>
                  <a:lnTo>
                    <a:pt x="86" y="7"/>
                  </a:lnTo>
                  <a:close/>
                  <a:moveTo>
                    <a:pt x="112" y="28"/>
                  </a:moveTo>
                  <a:cubicBezTo>
                    <a:pt x="111" y="29"/>
                    <a:pt x="110" y="30"/>
                    <a:pt x="108" y="30"/>
                  </a:cubicBezTo>
                  <a:cubicBezTo>
                    <a:pt x="106" y="30"/>
                    <a:pt x="104" y="29"/>
                    <a:pt x="102" y="28"/>
                  </a:cubicBezTo>
                  <a:cubicBezTo>
                    <a:pt x="101" y="27"/>
                    <a:pt x="101" y="27"/>
                    <a:pt x="101" y="27"/>
                  </a:cubicBezTo>
                  <a:cubicBezTo>
                    <a:pt x="100" y="27"/>
                    <a:pt x="100" y="26"/>
                    <a:pt x="100" y="26"/>
                  </a:cubicBezTo>
                  <a:cubicBezTo>
                    <a:pt x="99" y="25"/>
                    <a:pt x="99" y="25"/>
                    <a:pt x="98" y="24"/>
                  </a:cubicBezTo>
                  <a:cubicBezTo>
                    <a:pt x="98" y="23"/>
                    <a:pt x="97" y="22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0"/>
                    <a:pt x="97" y="20"/>
                    <a:pt x="97" y="19"/>
                  </a:cubicBezTo>
                  <a:cubicBezTo>
                    <a:pt x="98" y="18"/>
                    <a:pt x="98" y="17"/>
                    <a:pt x="99" y="16"/>
                  </a:cubicBezTo>
                  <a:cubicBezTo>
                    <a:pt x="99" y="16"/>
                    <a:pt x="99" y="15"/>
                    <a:pt x="100" y="15"/>
                  </a:cubicBezTo>
                  <a:cubicBezTo>
                    <a:pt x="101" y="14"/>
                    <a:pt x="101" y="14"/>
                    <a:pt x="101" y="14"/>
                  </a:cubicBezTo>
                  <a:cubicBezTo>
                    <a:pt x="102" y="14"/>
                    <a:pt x="102" y="14"/>
                    <a:pt x="102" y="14"/>
                  </a:cubicBezTo>
                  <a:cubicBezTo>
                    <a:pt x="103" y="14"/>
                    <a:pt x="103" y="14"/>
                    <a:pt x="103" y="14"/>
                  </a:cubicBezTo>
                  <a:cubicBezTo>
                    <a:pt x="104" y="13"/>
                    <a:pt x="105" y="13"/>
                    <a:pt x="105" y="14"/>
                  </a:cubicBezTo>
                  <a:cubicBezTo>
                    <a:pt x="106" y="14"/>
                    <a:pt x="107" y="14"/>
                    <a:pt x="108" y="14"/>
                  </a:cubicBezTo>
                  <a:cubicBezTo>
                    <a:pt x="108" y="14"/>
                    <a:pt x="109" y="15"/>
                    <a:pt x="109" y="15"/>
                  </a:cubicBezTo>
                  <a:cubicBezTo>
                    <a:pt x="109" y="15"/>
                    <a:pt x="110" y="15"/>
                    <a:pt x="110" y="15"/>
                  </a:cubicBezTo>
                  <a:cubicBezTo>
                    <a:pt x="112" y="17"/>
                    <a:pt x="113" y="18"/>
                    <a:pt x="114" y="20"/>
                  </a:cubicBezTo>
                  <a:cubicBezTo>
                    <a:pt x="115" y="22"/>
                    <a:pt x="115" y="24"/>
                    <a:pt x="114" y="25"/>
                  </a:cubicBezTo>
                  <a:lnTo>
                    <a:pt x="109" y="21"/>
                  </a:lnTo>
                  <a:cubicBezTo>
                    <a:pt x="109" y="21"/>
                    <a:pt x="109" y="20"/>
                    <a:pt x="109" y="20"/>
                  </a:cubicBezTo>
                  <a:cubicBezTo>
                    <a:pt x="109" y="19"/>
                    <a:pt x="109" y="19"/>
                    <a:pt x="109" y="19"/>
                  </a:cubicBezTo>
                  <a:cubicBezTo>
                    <a:pt x="109" y="19"/>
                    <a:pt x="109" y="19"/>
                    <a:pt x="109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7" y="18"/>
                    <a:pt x="107" y="18"/>
                    <a:pt x="107" y="18"/>
                  </a:cubicBezTo>
                  <a:cubicBezTo>
                    <a:pt x="106" y="18"/>
                    <a:pt x="105" y="19"/>
                    <a:pt x="105" y="20"/>
                  </a:cubicBezTo>
                  <a:lnTo>
                    <a:pt x="104" y="21"/>
                  </a:lnTo>
                  <a:cubicBezTo>
                    <a:pt x="103" y="22"/>
                    <a:pt x="103" y="22"/>
                    <a:pt x="103" y="23"/>
                  </a:cubicBezTo>
                  <a:cubicBezTo>
                    <a:pt x="103" y="24"/>
                    <a:pt x="103" y="24"/>
                    <a:pt x="104" y="25"/>
                  </a:cubicBezTo>
                  <a:cubicBezTo>
                    <a:pt x="104" y="25"/>
                    <a:pt x="105" y="25"/>
                    <a:pt x="105" y="25"/>
                  </a:cubicBezTo>
                  <a:cubicBezTo>
                    <a:pt x="106" y="25"/>
                    <a:pt x="106" y="25"/>
                    <a:pt x="107" y="24"/>
                  </a:cubicBezTo>
                  <a:lnTo>
                    <a:pt x="112" y="2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101780" tIns="50892" rIns="101780" bIns="50892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pic>
          <p:nvPicPr>
            <p:cNvPr id="10" name="Picture 49" descr="original_metal_w"/>
            <p:cNvPicPr>
              <a:picLocks noChangeAspect="1" noChangeArrowheads="1" noCrop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750010" y="193774"/>
              <a:ext cx="374664" cy="2617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" name="AutoShape 50"/>
            <p:cNvSpPr>
              <a:spLocks noChangeArrowheads="1"/>
            </p:cNvSpPr>
            <p:nvPr/>
          </p:nvSpPr>
          <p:spPr bwMode="auto">
            <a:xfrm>
              <a:off x="9677610" y="119459"/>
              <a:ext cx="523868" cy="40849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w 21600"/>
                <a:gd name="T9" fmla="*/ 0 h 21600"/>
                <a:gd name="T10" fmla="*/ 0 w 21600"/>
                <a:gd name="T11" fmla="*/ 0 h 21600"/>
                <a:gd name="T12" fmla="*/ 0 w 21600"/>
                <a:gd name="T13" fmla="*/ 0 h 21600"/>
                <a:gd name="T14" fmla="*/ 0 w 21600"/>
                <a:gd name="T15" fmla="*/ 0 h 2160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3163 w 21600"/>
                <a:gd name="T25" fmla="*/ 3161 h 21600"/>
                <a:gd name="T26" fmla="*/ 18437 w 21600"/>
                <a:gd name="T27" fmla="*/ 18439 h 2160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1600" h="21600">
                  <a:moveTo>
                    <a:pt x="0" y="10800"/>
                  </a:moveTo>
                  <a:cubicBezTo>
                    <a:pt x="0" y="4835"/>
                    <a:pt x="4835" y="0"/>
                    <a:pt x="10800" y="0"/>
                  </a:cubicBezTo>
                  <a:cubicBezTo>
                    <a:pt x="16765" y="0"/>
                    <a:pt x="21600" y="4835"/>
                    <a:pt x="21600" y="10800"/>
                  </a:cubicBez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lose/>
                  <a:moveTo>
                    <a:pt x="5400" y="10800"/>
                  </a:moveTo>
                  <a:cubicBezTo>
                    <a:pt x="5400" y="13782"/>
                    <a:pt x="7818" y="16200"/>
                    <a:pt x="10800" y="16200"/>
                  </a:cubicBezTo>
                  <a:cubicBezTo>
                    <a:pt x="13782" y="16200"/>
                    <a:pt x="16200" y="13782"/>
                    <a:pt x="16200" y="10800"/>
                  </a:cubicBezTo>
                  <a:cubicBezTo>
                    <a:pt x="16200" y="7818"/>
                    <a:pt x="13782" y="5400"/>
                    <a:pt x="10800" y="5400"/>
                  </a:cubicBezTo>
                  <a:cubicBezTo>
                    <a:pt x="7818" y="5400"/>
                    <a:pt x="5400" y="7818"/>
                    <a:pt x="5400" y="10800"/>
                  </a:cubicBezTo>
                  <a:close/>
                </a:path>
              </a:pathLst>
            </a:custGeom>
            <a:solidFill>
              <a:srgbClr val="0000FF">
                <a:alpha val="70195"/>
              </a:srgbClr>
            </a:solidFill>
            <a:ln w="9525">
              <a:noFill/>
              <a:miter lim="800000"/>
              <a:headEnd/>
              <a:tailEnd/>
            </a:ln>
          </p:spPr>
          <p:txBody>
            <a:bodyPr wrap="none" lIns="101780" tIns="50892" rIns="101780" bIns="50892" anchor="ctr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12" name="Group 51"/>
            <p:cNvGrpSpPr>
              <a:grpSpLocks/>
            </p:cNvGrpSpPr>
            <p:nvPr/>
          </p:nvGrpSpPr>
          <p:grpSpPr bwMode="auto">
            <a:xfrm>
              <a:off x="9857371" y="76763"/>
              <a:ext cx="161042" cy="177940"/>
              <a:chOff x="3374" y="926"/>
              <a:chExt cx="585" cy="771"/>
            </a:xfrm>
          </p:grpSpPr>
          <p:sp>
            <p:nvSpPr>
              <p:cNvPr id="20" name="Freeform 52"/>
              <p:cNvSpPr>
                <a:spLocks/>
              </p:cNvSpPr>
              <p:nvPr/>
            </p:nvSpPr>
            <p:spPr bwMode="auto">
              <a:xfrm>
                <a:off x="3511" y="1317"/>
                <a:ext cx="313" cy="379"/>
              </a:xfrm>
              <a:custGeom>
                <a:avLst/>
                <a:gdLst>
                  <a:gd name="T0" fmla="*/ 2147483647 w 27"/>
                  <a:gd name="T1" fmla="*/ 0 h 33"/>
                  <a:gd name="T2" fmla="*/ 2147483647 w 27"/>
                  <a:gd name="T3" fmla="*/ 0 h 33"/>
                  <a:gd name="T4" fmla="*/ 2147483647 w 27"/>
                  <a:gd name="T5" fmla="*/ 2147483647 h 33"/>
                  <a:gd name="T6" fmla="*/ 2147483647 w 27"/>
                  <a:gd name="T7" fmla="*/ 2147483647 h 33"/>
                  <a:gd name="T8" fmla="*/ 2147483647 w 27"/>
                  <a:gd name="T9" fmla="*/ 2147483647 h 33"/>
                  <a:gd name="T10" fmla="*/ 2147483647 w 27"/>
                  <a:gd name="T11" fmla="*/ 2147483647 h 33"/>
                  <a:gd name="T12" fmla="*/ 2147483647 w 27"/>
                  <a:gd name="T13" fmla="*/ 2147483647 h 33"/>
                  <a:gd name="T14" fmla="*/ 2147483647 w 27"/>
                  <a:gd name="T15" fmla="*/ 2147483647 h 33"/>
                  <a:gd name="T16" fmla="*/ 2147483647 w 27"/>
                  <a:gd name="T17" fmla="*/ 2147483647 h 33"/>
                  <a:gd name="T18" fmla="*/ 2147483647 w 27"/>
                  <a:gd name="T19" fmla="*/ 2147483647 h 33"/>
                  <a:gd name="T20" fmla="*/ 2147483647 w 27"/>
                  <a:gd name="T21" fmla="*/ 2147483647 h 33"/>
                  <a:gd name="T22" fmla="*/ 2147483647 w 27"/>
                  <a:gd name="T23" fmla="*/ 2147483647 h 33"/>
                  <a:gd name="T24" fmla="*/ 2147483647 w 27"/>
                  <a:gd name="T25" fmla="*/ 2147483647 h 33"/>
                  <a:gd name="T26" fmla="*/ 2147483647 w 27"/>
                  <a:gd name="T27" fmla="*/ 2147483647 h 33"/>
                  <a:gd name="T28" fmla="*/ 2147483647 w 27"/>
                  <a:gd name="T29" fmla="*/ 2147483647 h 33"/>
                  <a:gd name="T30" fmla="*/ 2147483647 w 27"/>
                  <a:gd name="T31" fmla="*/ 2147483647 h 33"/>
                  <a:gd name="T32" fmla="*/ 2147483647 w 27"/>
                  <a:gd name="T33" fmla="*/ 2147483647 h 33"/>
                  <a:gd name="T34" fmla="*/ 2147483647 w 27"/>
                  <a:gd name="T35" fmla="*/ 2147483647 h 33"/>
                  <a:gd name="T36" fmla="*/ 2147483647 w 27"/>
                  <a:gd name="T37" fmla="*/ 2147483647 h 33"/>
                  <a:gd name="T38" fmla="*/ 2147483647 w 27"/>
                  <a:gd name="T39" fmla="*/ 2147483647 h 33"/>
                  <a:gd name="T40" fmla="*/ 2147483647 w 27"/>
                  <a:gd name="T41" fmla="*/ 2147483647 h 33"/>
                  <a:gd name="T42" fmla="*/ 2147483647 w 27"/>
                  <a:gd name="T43" fmla="*/ 2147483647 h 33"/>
                  <a:gd name="T44" fmla="*/ 2147483647 w 27"/>
                  <a:gd name="T45" fmla="*/ 2147483647 h 33"/>
                  <a:gd name="T46" fmla="*/ 2147483647 w 27"/>
                  <a:gd name="T47" fmla="*/ 2147483647 h 33"/>
                  <a:gd name="T48" fmla="*/ 2147483647 w 27"/>
                  <a:gd name="T49" fmla="*/ 2147483647 h 33"/>
                  <a:gd name="T50" fmla="*/ 2147483647 w 27"/>
                  <a:gd name="T51" fmla="*/ 2147483647 h 33"/>
                  <a:gd name="T52" fmla="*/ 0 w 27"/>
                  <a:gd name="T53" fmla="*/ 2147483647 h 33"/>
                  <a:gd name="T54" fmla="*/ 2147483647 w 27"/>
                  <a:gd name="T55" fmla="*/ 2147483647 h 33"/>
                  <a:gd name="T56" fmla="*/ 0 w 27"/>
                  <a:gd name="T57" fmla="*/ 2147483647 h 33"/>
                  <a:gd name="T58" fmla="*/ 2147483647 w 27"/>
                  <a:gd name="T59" fmla="*/ 2147483647 h 33"/>
                  <a:gd name="T60" fmla="*/ 2147483647 w 27"/>
                  <a:gd name="T61" fmla="*/ 2147483647 h 33"/>
                  <a:gd name="T62" fmla="*/ 2147483647 w 27"/>
                  <a:gd name="T63" fmla="*/ 0 h 33"/>
                  <a:gd name="T64" fmla="*/ 2147483647 w 27"/>
                  <a:gd name="T65" fmla="*/ 0 h 33"/>
                  <a:gd name="T66" fmla="*/ 2147483647 w 27"/>
                  <a:gd name="T67" fmla="*/ 0 h 3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7"/>
                  <a:gd name="T103" fmla="*/ 0 h 33"/>
                  <a:gd name="T104" fmla="*/ 27 w 27"/>
                  <a:gd name="T105" fmla="*/ 33 h 3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7" h="33">
                    <a:moveTo>
                      <a:pt x="14" y="0"/>
                    </a:moveTo>
                    <a:lnTo>
                      <a:pt x="14" y="0"/>
                    </a:lnTo>
                    <a:lnTo>
                      <a:pt x="21" y="6"/>
                    </a:lnTo>
                    <a:cubicBezTo>
                      <a:pt x="22" y="8"/>
                      <a:pt x="22" y="9"/>
                      <a:pt x="21" y="10"/>
                    </a:cubicBezTo>
                    <a:cubicBezTo>
                      <a:pt x="24" y="10"/>
                      <a:pt x="27" y="11"/>
                      <a:pt x="27" y="14"/>
                    </a:cubicBezTo>
                    <a:lnTo>
                      <a:pt x="26" y="14"/>
                    </a:lnTo>
                    <a:lnTo>
                      <a:pt x="27" y="15"/>
                    </a:lnTo>
                    <a:lnTo>
                      <a:pt x="25" y="16"/>
                    </a:lnTo>
                    <a:lnTo>
                      <a:pt x="26" y="17"/>
                    </a:lnTo>
                    <a:cubicBezTo>
                      <a:pt x="25" y="17"/>
                      <a:pt x="24" y="17"/>
                      <a:pt x="24" y="16"/>
                    </a:cubicBezTo>
                    <a:cubicBezTo>
                      <a:pt x="24" y="17"/>
                      <a:pt x="23" y="18"/>
                      <a:pt x="22" y="18"/>
                    </a:cubicBezTo>
                    <a:cubicBezTo>
                      <a:pt x="22" y="16"/>
                      <a:pt x="21" y="15"/>
                      <a:pt x="19" y="15"/>
                    </a:cubicBezTo>
                    <a:cubicBezTo>
                      <a:pt x="17" y="16"/>
                      <a:pt x="16" y="16"/>
                      <a:pt x="16" y="14"/>
                    </a:cubicBezTo>
                    <a:lnTo>
                      <a:pt x="16" y="21"/>
                    </a:lnTo>
                    <a:cubicBezTo>
                      <a:pt x="18" y="28"/>
                      <a:pt x="16" y="31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1" y="31"/>
                      <a:pt x="9" y="28"/>
                      <a:pt x="11" y="21"/>
                    </a:cubicBezTo>
                    <a:lnTo>
                      <a:pt x="11" y="14"/>
                    </a:lnTo>
                    <a:cubicBezTo>
                      <a:pt x="11" y="16"/>
                      <a:pt x="10" y="16"/>
                      <a:pt x="8" y="15"/>
                    </a:cubicBezTo>
                    <a:cubicBezTo>
                      <a:pt x="6" y="15"/>
                      <a:pt x="5" y="16"/>
                      <a:pt x="5" y="18"/>
                    </a:cubicBezTo>
                    <a:cubicBezTo>
                      <a:pt x="4" y="18"/>
                      <a:pt x="4" y="17"/>
                      <a:pt x="3" y="16"/>
                    </a:cubicBezTo>
                    <a:cubicBezTo>
                      <a:pt x="3" y="17"/>
                      <a:pt x="2" y="17"/>
                      <a:pt x="1" y="17"/>
                    </a:cubicBezTo>
                    <a:lnTo>
                      <a:pt x="2" y="16"/>
                    </a:lnTo>
                    <a:lnTo>
                      <a:pt x="0" y="15"/>
                    </a:lnTo>
                    <a:lnTo>
                      <a:pt x="1" y="14"/>
                    </a:lnTo>
                    <a:lnTo>
                      <a:pt x="0" y="14"/>
                    </a:lnTo>
                    <a:cubicBezTo>
                      <a:pt x="0" y="11"/>
                      <a:pt x="3" y="10"/>
                      <a:pt x="6" y="10"/>
                    </a:cubicBezTo>
                    <a:cubicBezTo>
                      <a:pt x="5" y="9"/>
                      <a:pt x="5" y="8"/>
                      <a:pt x="6" y="6"/>
                    </a:cubicBez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" name="Freeform 53"/>
              <p:cNvSpPr>
                <a:spLocks/>
              </p:cNvSpPr>
              <p:nvPr/>
            </p:nvSpPr>
            <p:spPr bwMode="auto">
              <a:xfrm>
                <a:off x="3569" y="1226"/>
                <a:ext cx="198" cy="92"/>
              </a:xfrm>
              <a:custGeom>
                <a:avLst/>
                <a:gdLst>
                  <a:gd name="T0" fmla="*/ 0 w 17"/>
                  <a:gd name="T1" fmla="*/ 2147483647 h 8"/>
                  <a:gd name="T2" fmla="*/ 2147483647 w 17"/>
                  <a:gd name="T3" fmla="*/ 2147483647 h 8"/>
                  <a:gd name="T4" fmla="*/ 2147483647 w 17"/>
                  <a:gd name="T5" fmla="*/ 0 h 8"/>
                  <a:gd name="T6" fmla="*/ 2147483647 w 17"/>
                  <a:gd name="T7" fmla="*/ 0 h 8"/>
                  <a:gd name="T8" fmla="*/ 2147483647 w 17"/>
                  <a:gd name="T9" fmla="*/ 0 h 8"/>
                  <a:gd name="T10" fmla="*/ 2147483647 w 17"/>
                  <a:gd name="T11" fmla="*/ 2147483647 h 8"/>
                  <a:gd name="T12" fmla="*/ 2147483647 w 17"/>
                  <a:gd name="T13" fmla="*/ 2147483647 h 8"/>
                  <a:gd name="T14" fmla="*/ 2147483647 w 17"/>
                  <a:gd name="T15" fmla="*/ 2147483647 h 8"/>
                  <a:gd name="T16" fmla="*/ 2147483647 w 17"/>
                  <a:gd name="T17" fmla="*/ 2147483647 h 8"/>
                  <a:gd name="T18" fmla="*/ 2147483647 w 17"/>
                  <a:gd name="T19" fmla="*/ 2147483647 h 8"/>
                  <a:gd name="T20" fmla="*/ 2147483647 w 17"/>
                  <a:gd name="T21" fmla="*/ 2147483647 h 8"/>
                  <a:gd name="T22" fmla="*/ 2147483647 w 17"/>
                  <a:gd name="T23" fmla="*/ 2147483647 h 8"/>
                  <a:gd name="T24" fmla="*/ 2147483647 w 17"/>
                  <a:gd name="T25" fmla="*/ 2147483647 h 8"/>
                  <a:gd name="T26" fmla="*/ 2147483647 w 17"/>
                  <a:gd name="T27" fmla="*/ 2147483647 h 8"/>
                  <a:gd name="T28" fmla="*/ 2147483647 w 17"/>
                  <a:gd name="T29" fmla="*/ 2147483647 h 8"/>
                  <a:gd name="T30" fmla="*/ 2147483647 w 17"/>
                  <a:gd name="T31" fmla="*/ 2147483647 h 8"/>
                  <a:gd name="T32" fmla="*/ 2147483647 w 17"/>
                  <a:gd name="T33" fmla="*/ 2147483647 h 8"/>
                  <a:gd name="T34" fmla="*/ 2147483647 w 17"/>
                  <a:gd name="T35" fmla="*/ 2147483647 h 8"/>
                  <a:gd name="T36" fmla="*/ 2147483647 w 17"/>
                  <a:gd name="T37" fmla="*/ 2147483647 h 8"/>
                  <a:gd name="T38" fmla="*/ 2147483647 w 17"/>
                  <a:gd name="T39" fmla="*/ 2147483647 h 8"/>
                  <a:gd name="T40" fmla="*/ 2147483647 w 17"/>
                  <a:gd name="T41" fmla="*/ 2147483647 h 8"/>
                  <a:gd name="T42" fmla="*/ 2147483647 w 17"/>
                  <a:gd name="T43" fmla="*/ 2147483647 h 8"/>
                  <a:gd name="T44" fmla="*/ 2147483647 w 17"/>
                  <a:gd name="T45" fmla="*/ 2147483647 h 8"/>
                  <a:gd name="T46" fmla="*/ 2147483647 w 17"/>
                  <a:gd name="T47" fmla="*/ 2147483647 h 8"/>
                  <a:gd name="T48" fmla="*/ 0 w 17"/>
                  <a:gd name="T49" fmla="*/ 2147483647 h 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7"/>
                  <a:gd name="T76" fmla="*/ 0 h 8"/>
                  <a:gd name="T77" fmla="*/ 17 w 17"/>
                  <a:gd name="T78" fmla="*/ 8 h 8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7" h="8">
                    <a:moveTo>
                      <a:pt x="0" y="3"/>
                    </a:moveTo>
                    <a:cubicBezTo>
                      <a:pt x="2" y="3"/>
                      <a:pt x="3" y="3"/>
                      <a:pt x="2" y="1"/>
                    </a:cubicBezTo>
                    <a:lnTo>
                      <a:pt x="8" y="0"/>
                    </a:lnTo>
                    <a:lnTo>
                      <a:pt x="15" y="1"/>
                    </a:lnTo>
                    <a:cubicBezTo>
                      <a:pt x="14" y="3"/>
                      <a:pt x="15" y="3"/>
                      <a:pt x="17" y="3"/>
                    </a:cubicBezTo>
                    <a:cubicBezTo>
                      <a:pt x="16" y="4"/>
                      <a:pt x="15" y="5"/>
                      <a:pt x="14" y="4"/>
                    </a:cubicBezTo>
                    <a:cubicBezTo>
                      <a:pt x="14" y="5"/>
                      <a:pt x="14" y="6"/>
                      <a:pt x="15" y="7"/>
                    </a:cubicBezTo>
                    <a:cubicBezTo>
                      <a:pt x="14" y="6"/>
                      <a:pt x="13" y="6"/>
                      <a:pt x="13" y="5"/>
                    </a:cubicBezTo>
                    <a:lnTo>
                      <a:pt x="13" y="8"/>
                    </a:lnTo>
                    <a:cubicBezTo>
                      <a:pt x="12" y="7"/>
                      <a:pt x="12" y="6"/>
                      <a:pt x="11" y="5"/>
                    </a:cubicBezTo>
                    <a:lnTo>
                      <a:pt x="11" y="8"/>
                    </a:lnTo>
                    <a:lnTo>
                      <a:pt x="10" y="6"/>
                    </a:lnTo>
                    <a:lnTo>
                      <a:pt x="8" y="8"/>
                    </a:lnTo>
                    <a:lnTo>
                      <a:pt x="7" y="6"/>
                    </a:lnTo>
                    <a:lnTo>
                      <a:pt x="6" y="8"/>
                    </a:lnTo>
                    <a:lnTo>
                      <a:pt x="6" y="5"/>
                    </a:lnTo>
                    <a:cubicBezTo>
                      <a:pt x="5" y="6"/>
                      <a:pt x="5" y="7"/>
                      <a:pt x="4" y="8"/>
                    </a:cubicBezTo>
                    <a:lnTo>
                      <a:pt x="4" y="5"/>
                    </a:lnTo>
                    <a:cubicBezTo>
                      <a:pt x="4" y="6"/>
                      <a:pt x="3" y="6"/>
                      <a:pt x="2" y="7"/>
                    </a:cubicBezTo>
                    <a:cubicBezTo>
                      <a:pt x="3" y="6"/>
                      <a:pt x="3" y="5"/>
                      <a:pt x="3" y="4"/>
                    </a:cubicBezTo>
                    <a:cubicBezTo>
                      <a:pt x="2" y="5"/>
                      <a:pt x="1" y="4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" name="Freeform 54"/>
              <p:cNvSpPr>
                <a:spLocks/>
              </p:cNvSpPr>
              <p:nvPr/>
            </p:nvSpPr>
            <p:spPr bwMode="auto">
              <a:xfrm>
                <a:off x="3569" y="1180"/>
                <a:ext cx="198" cy="103"/>
              </a:xfrm>
              <a:custGeom>
                <a:avLst/>
                <a:gdLst>
                  <a:gd name="T0" fmla="*/ 2147483647 w 17"/>
                  <a:gd name="T1" fmla="*/ 2147483647 h 9"/>
                  <a:gd name="T2" fmla="*/ 2147483647 w 17"/>
                  <a:gd name="T3" fmla="*/ 0 h 9"/>
                  <a:gd name="T4" fmla="*/ 2147483647 w 17"/>
                  <a:gd name="T5" fmla="*/ 0 h 9"/>
                  <a:gd name="T6" fmla="*/ 2147483647 w 17"/>
                  <a:gd name="T7" fmla="*/ 0 h 9"/>
                  <a:gd name="T8" fmla="*/ 2147483647 w 17"/>
                  <a:gd name="T9" fmla="*/ 0 h 9"/>
                  <a:gd name="T10" fmla="*/ 2147483647 w 17"/>
                  <a:gd name="T11" fmla="*/ 0 h 9"/>
                  <a:gd name="T12" fmla="*/ 2147483647 w 17"/>
                  <a:gd name="T13" fmla="*/ 2147483647 h 9"/>
                  <a:gd name="T14" fmla="*/ 0 w 17"/>
                  <a:gd name="T15" fmla="*/ 2147483647 h 9"/>
                  <a:gd name="T16" fmla="*/ 2147483647 w 17"/>
                  <a:gd name="T17" fmla="*/ 2147483647 h 9"/>
                  <a:gd name="T18" fmla="*/ 2147483647 w 17"/>
                  <a:gd name="T19" fmla="*/ 2147483647 h 9"/>
                  <a:gd name="T20" fmla="*/ 2147483647 w 17"/>
                  <a:gd name="T21" fmla="*/ 2147483647 h 9"/>
                  <a:gd name="T22" fmla="*/ 2147483647 w 17"/>
                  <a:gd name="T23" fmla="*/ 2147483647 h 9"/>
                  <a:gd name="T24" fmla="*/ 2147483647 w 17"/>
                  <a:gd name="T25" fmla="*/ 2147483647 h 9"/>
                  <a:gd name="T26" fmla="*/ 2147483647 w 17"/>
                  <a:gd name="T27" fmla="*/ 2147483647 h 9"/>
                  <a:gd name="T28" fmla="*/ 2147483647 w 17"/>
                  <a:gd name="T29" fmla="*/ 2147483647 h 9"/>
                  <a:gd name="T30" fmla="*/ 2147483647 w 17"/>
                  <a:gd name="T31" fmla="*/ 2147483647 h 9"/>
                  <a:gd name="T32" fmla="*/ 2147483647 w 17"/>
                  <a:gd name="T33" fmla="*/ 2147483647 h 9"/>
                  <a:gd name="T34" fmla="*/ 2147483647 w 17"/>
                  <a:gd name="T35" fmla="*/ 2147483647 h 9"/>
                  <a:gd name="T36" fmla="*/ 2147483647 w 17"/>
                  <a:gd name="T37" fmla="*/ 2147483647 h 9"/>
                  <a:gd name="T38" fmla="*/ 2147483647 w 17"/>
                  <a:gd name="T39" fmla="*/ 2147483647 h 9"/>
                  <a:gd name="T40" fmla="*/ 2147483647 w 17"/>
                  <a:gd name="T41" fmla="*/ 2147483647 h 9"/>
                  <a:gd name="T42" fmla="*/ 2147483647 w 17"/>
                  <a:gd name="T43" fmla="*/ 2147483647 h 9"/>
                  <a:gd name="T44" fmla="*/ 2147483647 w 17"/>
                  <a:gd name="T45" fmla="*/ 2147483647 h 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7"/>
                  <a:gd name="T70" fmla="*/ 0 h 9"/>
                  <a:gd name="T71" fmla="*/ 17 w 17"/>
                  <a:gd name="T72" fmla="*/ 9 h 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7" h="9">
                    <a:moveTo>
                      <a:pt x="14" y="2"/>
                    </a:moveTo>
                    <a:lnTo>
                      <a:pt x="12" y="0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3" y="2"/>
                    </a:lnTo>
                    <a:cubicBezTo>
                      <a:pt x="4" y="4"/>
                      <a:pt x="3" y="5"/>
                      <a:pt x="0" y="6"/>
                    </a:cubicBezTo>
                    <a:cubicBezTo>
                      <a:pt x="1" y="7"/>
                      <a:pt x="2" y="7"/>
                      <a:pt x="4" y="6"/>
                    </a:cubicBezTo>
                    <a:lnTo>
                      <a:pt x="2" y="8"/>
                    </a:lnTo>
                    <a:cubicBezTo>
                      <a:pt x="4" y="8"/>
                      <a:pt x="5" y="7"/>
                      <a:pt x="6" y="5"/>
                    </a:cubicBezTo>
                    <a:lnTo>
                      <a:pt x="6" y="9"/>
                    </a:lnTo>
                    <a:cubicBezTo>
                      <a:pt x="7" y="8"/>
                      <a:pt x="8" y="6"/>
                      <a:pt x="7" y="4"/>
                    </a:cubicBezTo>
                    <a:lnTo>
                      <a:pt x="9" y="7"/>
                    </a:lnTo>
                    <a:lnTo>
                      <a:pt x="10" y="4"/>
                    </a:lnTo>
                    <a:cubicBezTo>
                      <a:pt x="9" y="6"/>
                      <a:pt x="10" y="8"/>
                      <a:pt x="11" y="9"/>
                    </a:cubicBezTo>
                    <a:lnTo>
                      <a:pt x="11" y="5"/>
                    </a:lnTo>
                    <a:cubicBezTo>
                      <a:pt x="12" y="7"/>
                      <a:pt x="13" y="8"/>
                      <a:pt x="15" y="8"/>
                    </a:cubicBezTo>
                    <a:lnTo>
                      <a:pt x="13" y="6"/>
                    </a:lnTo>
                    <a:cubicBezTo>
                      <a:pt x="15" y="7"/>
                      <a:pt x="16" y="7"/>
                      <a:pt x="17" y="6"/>
                    </a:cubicBezTo>
                    <a:cubicBezTo>
                      <a:pt x="14" y="5"/>
                      <a:pt x="13" y="4"/>
                      <a:pt x="1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" name="Freeform 55"/>
              <p:cNvSpPr>
                <a:spLocks/>
              </p:cNvSpPr>
              <p:nvPr/>
            </p:nvSpPr>
            <p:spPr bwMode="auto">
              <a:xfrm>
                <a:off x="3559" y="1260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2147483647 w 5"/>
                  <a:gd name="T5" fmla="*/ 2147483647 h 3"/>
                  <a:gd name="T6" fmla="*/ 2147483647 w 5"/>
                  <a:gd name="T7" fmla="*/ 2147483647 h 3"/>
                  <a:gd name="T8" fmla="*/ 0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0" y="2"/>
                    </a:moveTo>
                    <a:lnTo>
                      <a:pt x="2" y="0"/>
                    </a:lnTo>
                    <a:lnTo>
                      <a:pt x="5" y="1"/>
                    </a:lnTo>
                    <a:lnTo>
                      <a:pt x="4" y="3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" name="Freeform 56"/>
              <p:cNvSpPr>
                <a:spLocks/>
              </p:cNvSpPr>
              <p:nvPr/>
            </p:nvSpPr>
            <p:spPr bwMode="auto">
              <a:xfrm>
                <a:off x="3718" y="1260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2147483647 w 5"/>
                  <a:gd name="T3" fmla="*/ 0 h 3"/>
                  <a:gd name="T4" fmla="*/ 0 w 5"/>
                  <a:gd name="T5" fmla="*/ 2147483647 h 3"/>
                  <a:gd name="T6" fmla="*/ 2147483647 w 5"/>
                  <a:gd name="T7" fmla="*/ 2147483647 h 3"/>
                  <a:gd name="T8" fmla="*/ 2147483647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5" y="2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" name="Freeform 57"/>
              <p:cNvSpPr>
                <a:spLocks/>
              </p:cNvSpPr>
              <p:nvPr/>
            </p:nvSpPr>
            <p:spPr bwMode="auto">
              <a:xfrm>
                <a:off x="3544" y="1478"/>
                <a:ext cx="92" cy="149"/>
              </a:xfrm>
              <a:custGeom>
                <a:avLst/>
                <a:gdLst>
                  <a:gd name="T0" fmla="*/ 2147483647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2147483647 w 8"/>
                  <a:gd name="T11" fmla="*/ 0 h 13"/>
                  <a:gd name="T12" fmla="*/ 2147483647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8" y="4"/>
                    </a:moveTo>
                    <a:cubicBezTo>
                      <a:pt x="5" y="6"/>
                      <a:pt x="4" y="9"/>
                      <a:pt x="5" y="13"/>
                    </a:cubicBezTo>
                    <a:cubicBezTo>
                      <a:pt x="2" y="13"/>
                      <a:pt x="2" y="12"/>
                      <a:pt x="2" y="10"/>
                    </a:cubicBezTo>
                    <a:cubicBezTo>
                      <a:pt x="0" y="9"/>
                      <a:pt x="0" y="8"/>
                      <a:pt x="1" y="7"/>
                    </a:cubicBezTo>
                    <a:cubicBezTo>
                      <a:pt x="1" y="7"/>
                      <a:pt x="3" y="7"/>
                      <a:pt x="4" y="5"/>
                    </a:cubicBezTo>
                    <a:cubicBezTo>
                      <a:pt x="7" y="4"/>
                      <a:pt x="8" y="2"/>
                      <a:pt x="8" y="0"/>
                    </a:cubicBez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" name="Freeform 58"/>
              <p:cNvSpPr>
                <a:spLocks/>
              </p:cNvSpPr>
              <p:nvPr/>
            </p:nvSpPr>
            <p:spPr bwMode="auto">
              <a:xfrm>
                <a:off x="3593" y="1524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0 w 4"/>
                  <a:gd name="T7" fmla="*/ 2147483647 h 13"/>
                  <a:gd name="T8" fmla="*/ 2147483647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4" y="13"/>
                    </a:moveTo>
                    <a:cubicBezTo>
                      <a:pt x="3" y="10"/>
                      <a:pt x="3" y="7"/>
                      <a:pt x="4" y="3"/>
                    </a:cubicBezTo>
                    <a:lnTo>
                      <a:pt x="4" y="0"/>
                    </a:lnTo>
                    <a:cubicBezTo>
                      <a:pt x="1" y="2"/>
                      <a:pt x="0" y="5"/>
                      <a:pt x="0" y="9"/>
                    </a:cubicBezTo>
                    <a:cubicBezTo>
                      <a:pt x="1" y="12"/>
                      <a:pt x="3" y="13"/>
                      <a:pt x="4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" name="Freeform 59"/>
              <p:cNvSpPr>
                <a:spLocks/>
              </p:cNvSpPr>
              <p:nvPr/>
            </p:nvSpPr>
            <p:spPr bwMode="auto">
              <a:xfrm>
                <a:off x="3535" y="1432"/>
                <a:ext cx="67" cy="69"/>
              </a:xfrm>
              <a:custGeom>
                <a:avLst/>
                <a:gdLst>
                  <a:gd name="T0" fmla="*/ 0 w 6"/>
                  <a:gd name="T1" fmla="*/ 2147483647 h 6"/>
                  <a:gd name="T2" fmla="*/ 2147483647 w 6"/>
                  <a:gd name="T3" fmla="*/ 0 h 6"/>
                  <a:gd name="T4" fmla="*/ 0 60000 65536"/>
                  <a:gd name="T5" fmla="*/ 0 60000 65536"/>
                  <a:gd name="T6" fmla="*/ 0 w 6"/>
                  <a:gd name="T7" fmla="*/ 0 h 6"/>
                  <a:gd name="T8" fmla="*/ 6 w 6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6" h="6">
                    <a:moveTo>
                      <a:pt x="0" y="6"/>
                    </a:moveTo>
                    <a:cubicBezTo>
                      <a:pt x="1" y="5"/>
                      <a:pt x="2" y="0"/>
                      <a:pt x="6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" name="Freeform 60"/>
              <p:cNvSpPr>
                <a:spLocks/>
              </p:cNvSpPr>
              <p:nvPr/>
            </p:nvSpPr>
            <p:spPr bwMode="auto">
              <a:xfrm>
                <a:off x="3544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2147483647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2" y="8"/>
                    </a:moveTo>
                    <a:cubicBezTo>
                      <a:pt x="0" y="5"/>
                      <a:pt x="2" y="3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" name="Freeform 61"/>
              <p:cNvSpPr>
                <a:spLocks/>
              </p:cNvSpPr>
              <p:nvPr/>
            </p:nvSpPr>
            <p:spPr bwMode="auto">
              <a:xfrm>
                <a:off x="3578" y="1432"/>
                <a:ext cx="58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2147483647 w 5"/>
                  <a:gd name="T3" fmla="*/ 0 h 5"/>
                  <a:gd name="T4" fmla="*/ 0 60000 65536"/>
                  <a:gd name="T5" fmla="*/ 0 60000 65536"/>
                  <a:gd name="T6" fmla="*/ 0 w 5"/>
                  <a:gd name="T7" fmla="*/ 0 h 5"/>
                  <a:gd name="T8" fmla="*/ 5 w 5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5">
                    <a:moveTo>
                      <a:pt x="1" y="5"/>
                    </a:moveTo>
                    <a:cubicBezTo>
                      <a:pt x="0" y="4"/>
                      <a:pt x="2" y="2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" name="Freeform 62"/>
              <p:cNvSpPr>
                <a:spLocks/>
              </p:cNvSpPr>
              <p:nvPr/>
            </p:nvSpPr>
            <p:spPr bwMode="auto">
              <a:xfrm>
                <a:off x="3593" y="1467"/>
                <a:ext cx="43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0" y="2"/>
                    </a:moveTo>
                    <a:cubicBezTo>
                      <a:pt x="1" y="1"/>
                      <a:pt x="3" y="0"/>
                      <a:pt x="4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" name="Freeform 63"/>
              <p:cNvSpPr>
                <a:spLocks/>
              </p:cNvSpPr>
              <p:nvPr/>
            </p:nvSpPr>
            <p:spPr bwMode="auto">
              <a:xfrm>
                <a:off x="3525" y="1444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0" y="3"/>
                    </a:moveTo>
                    <a:cubicBezTo>
                      <a:pt x="0" y="2"/>
                      <a:pt x="2" y="0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" name="Freeform 64"/>
              <p:cNvSpPr>
                <a:spLocks/>
              </p:cNvSpPr>
              <p:nvPr/>
            </p:nvSpPr>
            <p:spPr bwMode="auto">
              <a:xfrm>
                <a:off x="3544" y="1432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0" y="6"/>
                    </a:moveTo>
                    <a:cubicBezTo>
                      <a:pt x="1" y="3"/>
                      <a:pt x="2" y="1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" name="Freeform 65"/>
              <p:cNvSpPr>
                <a:spLocks/>
              </p:cNvSpPr>
              <p:nvPr/>
            </p:nvSpPr>
            <p:spPr bwMode="auto">
              <a:xfrm>
                <a:off x="3559" y="1513"/>
                <a:ext cx="77" cy="57"/>
              </a:xfrm>
              <a:custGeom>
                <a:avLst/>
                <a:gdLst>
                  <a:gd name="T0" fmla="*/ 0 w 7"/>
                  <a:gd name="T1" fmla="*/ 2147483647 h 5"/>
                  <a:gd name="T2" fmla="*/ 2147483647 w 7"/>
                  <a:gd name="T3" fmla="*/ 2147483647 h 5"/>
                  <a:gd name="T4" fmla="*/ 2147483647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0" y="5"/>
                    </a:moveTo>
                    <a:cubicBezTo>
                      <a:pt x="1" y="5"/>
                      <a:pt x="2" y="5"/>
                      <a:pt x="3" y="4"/>
                    </a:cubicBezTo>
                    <a:lnTo>
                      <a:pt x="7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" name="Freeform 66"/>
              <p:cNvSpPr>
                <a:spLocks/>
              </p:cNvSpPr>
              <p:nvPr/>
            </p:nvSpPr>
            <p:spPr bwMode="auto">
              <a:xfrm>
                <a:off x="3569" y="1559"/>
                <a:ext cx="24" cy="57"/>
              </a:xfrm>
              <a:custGeom>
                <a:avLst/>
                <a:gdLst>
                  <a:gd name="T0" fmla="*/ 2147483647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2" y="0"/>
                    </a:moveTo>
                    <a:cubicBezTo>
                      <a:pt x="1" y="2"/>
                      <a:pt x="0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" name="Freeform 67"/>
              <p:cNvSpPr>
                <a:spLocks/>
              </p:cNvSpPr>
              <p:nvPr/>
            </p:nvSpPr>
            <p:spPr bwMode="auto">
              <a:xfrm>
                <a:off x="3602" y="1536"/>
                <a:ext cx="34" cy="115"/>
              </a:xfrm>
              <a:custGeom>
                <a:avLst/>
                <a:gdLst>
                  <a:gd name="T0" fmla="*/ 2147483647 w 3"/>
                  <a:gd name="T1" fmla="*/ 0 h 10"/>
                  <a:gd name="T2" fmla="*/ 2147483647 w 3"/>
                  <a:gd name="T3" fmla="*/ 2147483647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0"/>
                    </a:moveTo>
                    <a:cubicBezTo>
                      <a:pt x="0" y="2"/>
                      <a:pt x="0" y="6"/>
                      <a:pt x="1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" name="Freeform 68"/>
              <p:cNvSpPr>
                <a:spLocks/>
              </p:cNvSpPr>
              <p:nvPr/>
            </p:nvSpPr>
            <p:spPr bwMode="auto">
              <a:xfrm>
                <a:off x="3602" y="1547"/>
                <a:ext cx="34" cy="115"/>
              </a:xfrm>
              <a:custGeom>
                <a:avLst/>
                <a:gdLst>
                  <a:gd name="T0" fmla="*/ 2147483647 w 3"/>
                  <a:gd name="T1" fmla="*/ 2147483647 h 10"/>
                  <a:gd name="T2" fmla="*/ 2147483647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10"/>
                    </a:moveTo>
                    <a:cubicBezTo>
                      <a:pt x="0" y="8"/>
                      <a:pt x="1" y="4"/>
                      <a:pt x="3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" name="Freeform 69"/>
              <p:cNvSpPr>
                <a:spLocks/>
              </p:cNvSpPr>
              <p:nvPr/>
            </p:nvSpPr>
            <p:spPr bwMode="auto">
              <a:xfrm>
                <a:off x="3636" y="1559"/>
                <a:ext cx="34" cy="126"/>
              </a:xfrm>
              <a:custGeom>
                <a:avLst/>
                <a:gdLst>
                  <a:gd name="T0" fmla="*/ 2147483647 w 3"/>
                  <a:gd name="T1" fmla="*/ 0 h 11"/>
                  <a:gd name="T2" fmla="*/ 2147483647 w 3"/>
                  <a:gd name="T3" fmla="*/ 2147483647 h 11"/>
                  <a:gd name="T4" fmla="*/ 0 60000 65536"/>
                  <a:gd name="T5" fmla="*/ 0 60000 65536"/>
                  <a:gd name="T6" fmla="*/ 0 w 3"/>
                  <a:gd name="T7" fmla="*/ 0 h 11"/>
                  <a:gd name="T8" fmla="*/ 3 w 3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1">
                    <a:moveTo>
                      <a:pt x="3" y="0"/>
                    </a:moveTo>
                    <a:cubicBezTo>
                      <a:pt x="0" y="6"/>
                      <a:pt x="1" y="9"/>
                      <a:pt x="3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" name="Freeform 70"/>
              <p:cNvSpPr>
                <a:spLocks/>
              </p:cNvSpPr>
              <p:nvPr/>
            </p:nvSpPr>
            <p:spPr bwMode="auto">
              <a:xfrm>
                <a:off x="3699" y="1478"/>
                <a:ext cx="92" cy="149"/>
              </a:xfrm>
              <a:custGeom>
                <a:avLst/>
                <a:gdLst>
                  <a:gd name="T0" fmla="*/ 0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0 w 8"/>
                  <a:gd name="T11" fmla="*/ 0 h 13"/>
                  <a:gd name="T12" fmla="*/ 0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0" y="4"/>
                    </a:moveTo>
                    <a:cubicBezTo>
                      <a:pt x="3" y="6"/>
                      <a:pt x="4" y="9"/>
                      <a:pt x="4" y="13"/>
                    </a:cubicBezTo>
                    <a:cubicBezTo>
                      <a:pt x="6" y="13"/>
                      <a:pt x="7" y="12"/>
                      <a:pt x="6" y="10"/>
                    </a:cubicBezTo>
                    <a:cubicBezTo>
                      <a:pt x="8" y="9"/>
                      <a:pt x="8" y="8"/>
                      <a:pt x="8" y="7"/>
                    </a:cubicBezTo>
                    <a:cubicBezTo>
                      <a:pt x="7" y="7"/>
                      <a:pt x="5" y="7"/>
                      <a:pt x="4" y="5"/>
                    </a:cubicBezTo>
                    <a:cubicBezTo>
                      <a:pt x="1" y="4"/>
                      <a:pt x="0" y="2"/>
                      <a:pt x="0" y="0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" name="Freeform 71"/>
              <p:cNvSpPr>
                <a:spLocks/>
              </p:cNvSpPr>
              <p:nvPr/>
            </p:nvSpPr>
            <p:spPr bwMode="auto">
              <a:xfrm>
                <a:off x="3699" y="1524"/>
                <a:ext cx="43" cy="149"/>
              </a:xfrm>
              <a:custGeom>
                <a:avLst/>
                <a:gdLst>
                  <a:gd name="T0" fmla="*/ 0 w 4"/>
                  <a:gd name="T1" fmla="*/ 2147483647 h 13"/>
                  <a:gd name="T2" fmla="*/ 0 w 4"/>
                  <a:gd name="T3" fmla="*/ 2147483647 h 13"/>
                  <a:gd name="T4" fmla="*/ 0 w 4"/>
                  <a:gd name="T5" fmla="*/ 0 h 13"/>
                  <a:gd name="T6" fmla="*/ 2147483647 w 4"/>
                  <a:gd name="T7" fmla="*/ 2147483647 h 13"/>
                  <a:gd name="T8" fmla="*/ 0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0" y="13"/>
                    </a:moveTo>
                    <a:cubicBezTo>
                      <a:pt x="1" y="10"/>
                      <a:pt x="1" y="7"/>
                      <a:pt x="0" y="3"/>
                    </a:cubicBezTo>
                    <a:lnTo>
                      <a:pt x="0" y="0"/>
                    </a:lnTo>
                    <a:cubicBezTo>
                      <a:pt x="3" y="2"/>
                      <a:pt x="4" y="5"/>
                      <a:pt x="4" y="9"/>
                    </a:cubicBezTo>
                    <a:cubicBezTo>
                      <a:pt x="3" y="12"/>
                      <a:pt x="2" y="13"/>
                      <a:pt x="0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" name="Freeform 72"/>
              <p:cNvSpPr>
                <a:spLocks/>
              </p:cNvSpPr>
              <p:nvPr/>
            </p:nvSpPr>
            <p:spPr bwMode="auto">
              <a:xfrm>
                <a:off x="3732" y="1432"/>
                <a:ext cx="77" cy="69"/>
              </a:xfrm>
              <a:custGeom>
                <a:avLst/>
                <a:gdLst>
                  <a:gd name="T0" fmla="*/ 2147483647 w 7"/>
                  <a:gd name="T1" fmla="*/ 2147483647 h 6"/>
                  <a:gd name="T2" fmla="*/ 0 w 7"/>
                  <a:gd name="T3" fmla="*/ 0 h 6"/>
                  <a:gd name="T4" fmla="*/ 0 60000 65536"/>
                  <a:gd name="T5" fmla="*/ 0 60000 65536"/>
                  <a:gd name="T6" fmla="*/ 0 w 7"/>
                  <a:gd name="T7" fmla="*/ 0 h 6"/>
                  <a:gd name="T8" fmla="*/ 7 w 7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7" h="6">
                    <a:moveTo>
                      <a:pt x="7" y="6"/>
                    </a:moveTo>
                    <a:cubicBezTo>
                      <a:pt x="5" y="5"/>
                      <a:pt x="5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" name="Freeform 73"/>
              <p:cNvSpPr>
                <a:spLocks/>
              </p:cNvSpPr>
              <p:nvPr/>
            </p:nvSpPr>
            <p:spPr bwMode="auto">
              <a:xfrm>
                <a:off x="3732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0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3" y="8"/>
                    </a:moveTo>
                    <a:cubicBezTo>
                      <a:pt x="5" y="5"/>
                      <a:pt x="3" y="3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2" name="Freeform 74"/>
              <p:cNvSpPr>
                <a:spLocks/>
              </p:cNvSpPr>
              <p:nvPr/>
            </p:nvSpPr>
            <p:spPr bwMode="auto">
              <a:xfrm>
                <a:off x="3703" y="1432"/>
                <a:ext cx="48" cy="57"/>
              </a:xfrm>
              <a:custGeom>
                <a:avLst/>
                <a:gdLst>
                  <a:gd name="T0" fmla="*/ 2147483647 w 4"/>
                  <a:gd name="T1" fmla="*/ 2147483647 h 5"/>
                  <a:gd name="T2" fmla="*/ 0 w 4"/>
                  <a:gd name="T3" fmla="*/ 0 h 5"/>
                  <a:gd name="T4" fmla="*/ 0 60000 65536"/>
                  <a:gd name="T5" fmla="*/ 0 60000 65536"/>
                  <a:gd name="T6" fmla="*/ 0 w 4"/>
                  <a:gd name="T7" fmla="*/ 0 h 5"/>
                  <a:gd name="T8" fmla="*/ 4 w 4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5">
                    <a:moveTo>
                      <a:pt x="4" y="5"/>
                    </a:moveTo>
                    <a:cubicBezTo>
                      <a:pt x="4" y="4"/>
                      <a:pt x="2" y="2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3" name="Freeform 75"/>
              <p:cNvSpPr>
                <a:spLocks/>
              </p:cNvSpPr>
              <p:nvPr/>
            </p:nvSpPr>
            <p:spPr bwMode="auto">
              <a:xfrm>
                <a:off x="3699" y="1467"/>
                <a:ext cx="43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4" name="Freeform 76"/>
              <p:cNvSpPr>
                <a:spLocks/>
              </p:cNvSpPr>
              <p:nvPr/>
            </p:nvSpPr>
            <p:spPr bwMode="auto">
              <a:xfrm>
                <a:off x="3752" y="1444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0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5" y="3"/>
                    </a:moveTo>
                    <a:cubicBezTo>
                      <a:pt x="5" y="2"/>
                      <a:pt x="3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5" name="Freeform 77"/>
              <p:cNvSpPr>
                <a:spLocks/>
              </p:cNvSpPr>
              <p:nvPr/>
            </p:nvSpPr>
            <p:spPr bwMode="auto">
              <a:xfrm>
                <a:off x="3732" y="1432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0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5" y="6"/>
                    </a:moveTo>
                    <a:cubicBezTo>
                      <a:pt x="4" y="3"/>
                      <a:pt x="3" y="1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6" name="Freeform 78"/>
              <p:cNvSpPr>
                <a:spLocks/>
              </p:cNvSpPr>
              <p:nvPr/>
            </p:nvSpPr>
            <p:spPr bwMode="auto">
              <a:xfrm>
                <a:off x="3699" y="1513"/>
                <a:ext cx="77" cy="57"/>
              </a:xfrm>
              <a:custGeom>
                <a:avLst/>
                <a:gdLst>
                  <a:gd name="T0" fmla="*/ 2147483647 w 7"/>
                  <a:gd name="T1" fmla="*/ 2147483647 h 5"/>
                  <a:gd name="T2" fmla="*/ 2147483647 w 7"/>
                  <a:gd name="T3" fmla="*/ 2147483647 h 5"/>
                  <a:gd name="T4" fmla="*/ 0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7" y="5"/>
                    </a:moveTo>
                    <a:cubicBezTo>
                      <a:pt x="6" y="5"/>
                      <a:pt x="5" y="5"/>
                      <a:pt x="4" y="4"/>
                    </a:cubicBez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7" name="Freeform 79"/>
              <p:cNvSpPr>
                <a:spLocks/>
              </p:cNvSpPr>
              <p:nvPr/>
            </p:nvSpPr>
            <p:spPr bwMode="auto">
              <a:xfrm>
                <a:off x="3742" y="1559"/>
                <a:ext cx="24" cy="57"/>
              </a:xfrm>
              <a:custGeom>
                <a:avLst/>
                <a:gdLst>
                  <a:gd name="T0" fmla="*/ 0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0" y="0"/>
                    </a:moveTo>
                    <a:cubicBezTo>
                      <a:pt x="1" y="2"/>
                      <a:pt x="2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8" name="Freeform 80"/>
              <p:cNvSpPr>
                <a:spLocks/>
              </p:cNvSpPr>
              <p:nvPr/>
            </p:nvSpPr>
            <p:spPr bwMode="auto">
              <a:xfrm>
                <a:off x="3699" y="1536"/>
                <a:ext cx="43" cy="115"/>
              </a:xfrm>
              <a:custGeom>
                <a:avLst/>
                <a:gdLst>
                  <a:gd name="T0" fmla="*/ 0 w 4"/>
                  <a:gd name="T1" fmla="*/ 0 h 10"/>
                  <a:gd name="T2" fmla="*/ 2147483647 w 4"/>
                  <a:gd name="T3" fmla="*/ 2147483647 h 10"/>
                  <a:gd name="T4" fmla="*/ 0 60000 65536"/>
                  <a:gd name="T5" fmla="*/ 0 60000 65536"/>
                  <a:gd name="T6" fmla="*/ 0 w 4"/>
                  <a:gd name="T7" fmla="*/ 0 h 10"/>
                  <a:gd name="T8" fmla="*/ 4 w 4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10">
                    <a:moveTo>
                      <a:pt x="0" y="0"/>
                    </a:moveTo>
                    <a:cubicBezTo>
                      <a:pt x="3" y="2"/>
                      <a:pt x="4" y="6"/>
                      <a:pt x="2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9" name="Freeform 81"/>
              <p:cNvSpPr>
                <a:spLocks/>
              </p:cNvSpPr>
              <p:nvPr/>
            </p:nvSpPr>
            <p:spPr bwMode="auto">
              <a:xfrm>
                <a:off x="3699" y="1547"/>
                <a:ext cx="34" cy="115"/>
              </a:xfrm>
              <a:custGeom>
                <a:avLst/>
                <a:gdLst>
                  <a:gd name="T0" fmla="*/ 0 w 3"/>
                  <a:gd name="T1" fmla="*/ 2147483647 h 10"/>
                  <a:gd name="T2" fmla="*/ 0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0" y="10"/>
                    </a:moveTo>
                    <a:cubicBezTo>
                      <a:pt x="3" y="8"/>
                      <a:pt x="2" y="4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0" name="Freeform 82"/>
              <p:cNvSpPr>
                <a:spLocks/>
              </p:cNvSpPr>
              <p:nvPr/>
            </p:nvSpPr>
            <p:spPr bwMode="auto">
              <a:xfrm>
                <a:off x="3670" y="1559"/>
                <a:ext cx="29" cy="126"/>
              </a:xfrm>
              <a:custGeom>
                <a:avLst/>
                <a:gdLst>
                  <a:gd name="T0" fmla="*/ 0 w 2"/>
                  <a:gd name="T1" fmla="*/ 0 h 11"/>
                  <a:gd name="T2" fmla="*/ 0 w 2"/>
                  <a:gd name="T3" fmla="*/ 2147483647 h 11"/>
                  <a:gd name="T4" fmla="*/ 0 60000 65536"/>
                  <a:gd name="T5" fmla="*/ 0 60000 65536"/>
                  <a:gd name="T6" fmla="*/ 0 w 2"/>
                  <a:gd name="T7" fmla="*/ 0 h 11"/>
                  <a:gd name="T8" fmla="*/ 2 w 2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11">
                    <a:moveTo>
                      <a:pt x="0" y="0"/>
                    </a:moveTo>
                    <a:cubicBezTo>
                      <a:pt x="2" y="6"/>
                      <a:pt x="1" y="9"/>
                      <a:pt x="0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1" name="Freeform 8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2" name="Freeform 8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3" name="Freeform 8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4" name="Freeform 8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5" name="Freeform 8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6" name="Freeform 8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7" name="Freeform 8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8" name="Freeform 9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9" name="Freeform 9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0" name="Freeform 9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1" name="Freeform 9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2" name="Freeform 9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3" name="Freeform 9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4" name="Freeform 9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5" name="Freeform 9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6" name="Freeform 9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7" name="Freeform 9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8" name="Freeform 10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9" name="Freeform 10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0" name="Freeform 10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1" name="Freeform 10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2" name="Freeform 10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3" name="Freeform 10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4" name="Freeform 106"/>
              <p:cNvSpPr>
                <a:spLocks/>
              </p:cNvSpPr>
              <p:nvPr/>
            </p:nvSpPr>
            <p:spPr bwMode="auto">
              <a:xfrm>
                <a:off x="3410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1" y="1"/>
                    </a:moveTo>
                    <a:cubicBezTo>
                      <a:pt x="0" y="7"/>
                      <a:pt x="0" y="12"/>
                      <a:pt x="2" y="16"/>
                    </a:cubicBezTo>
                    <a:cubicBezTo>
                      <a:pt x="3" y="10"/>
                      <a:pt x="4" y="5"/>
                      <a:pt x="3" y="0"/>
                    </a:cubicBezTo>
                    <a:cubicBezTo>
                      <a:pt x="2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5" name="Freeform 107"/>
              <p:cNvSpPr>
                <a:spLocks/>
              </p:cNvSpPr>
              <p:nvPr/>
            </p:nvSpPr>
            <p:spPr bwMode="auto">
              <a:xfrm>
                <a:off x="3434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1" y="1"/>
                    </a:moveTo>
                    <a:cubicBezTo>
                      <a:pt x="0" y="6"/>
                      <a:pt x="0" y="11"/>
                      <a:pt x="2" y="15"/>
                    </a:cubicBezTo>
                    <a:cubicBezTo>
                      <a:pt x="4" y="9"/>
                      <a:pt x="4" y="4"/>
                      <a:pt x="3" y="0"/>
                    </a:cubicBezTo>
                    <a:cubicBezTo>
                      <a:pt x="3" y="0"/>
                      <a:pt x="2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6" name="Freeform 108"/>
              <p:cNvSpPr>
                <a:spLocks/>
              </p:cNvSpPr>
              <p:nvPr/>
            </p:nvSpPr>
            <p:spPr bwMode="auto">
              <a:xfrm>
                <a:off x="3458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2147483647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1" y="6"/>
                      <a:pt x="0" y="11"/>
                      <a:pt x="2" y="14"/>
                    </a:cubicBezTo>
                    <a:cubicBezTo>
                      <a:pt x="4" y="9"/>
                      <a:pt x="4" y="4"/>
                      <a:pt x="4" y="0"/>
                    </a:cubicBezTo>
                    <a:cubicBezTo>
                      <a:pt x="3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7" name="Freeform 109"/>
              <p:cNvSpPr>
                <a:spLocks/>
              </p:cNvSpPr>
              <p:nvPr/>
            </p:nvSpPr>
            <p:spPr bwMode="auto">
              <a:xfrm>
                <a:off x="3491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1" y="1"/>
                    </a:moveTo>
                    <a:cubicBezTo>
                      <a:pt x="0" y="5"/>
                      <a:pt x="0" y="10"/>
                      <a:pt x="2" y="13"/>
                    </a:cubicBezTo>
                    <a:cubicBezTo>
                      <a:pt x="3" y="8"/>
                      <a:pt x="4" y="4"/>
                      <a:pt x="3" y="0"/>
                    </a:cubicBezTo>
                    <a:cubicBezTo>
                      <a:pt x="2" y="0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8" name="Freeform 110"/>
              <p:cNvSpPr>
                <a:spLocks/>
              </p:cNvSpPr>
              <p:nvPr/>
            </p:nvSpPr>
            <p:spPr bwMode="auto">
              <a:xfrm>
                <a:off x="3511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1" y="5"/>
                      <a:pt x="0" y="9"/>
                      <a:pt x="2" y="12"/>
                    </a:cubicBezTo>
                    <a:cubicBezTo>
                      <a:pt x="4" y="7"/>
                      <a:pt x="4" y="3"/>
                      <a:pt x="3" y="0"/>
                    </a:cubicBezTo>
                    <a:cubicBezTo>
                      <a:pt x="3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9" name="Freeform 111"/>
              <p:cNvSpPr>
                <a:spLocks/>
              </p:cNvSpPr>
              <p:nvPr/>
            </p:nvSpPr>
            <p:spPr bwMode="auto">
              <a:xfrm>
                <a:off x="3535" y="1306"/>
                <a:ext cx="43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2147483647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1" y="5"/>
                      <a:pt x="0" y="9"/>
                      <a:pt x="2" y="11"/>
                    </a:cubicBezTo>
                    <a:cubicBezTo>
                      <a:pt x="4" y="7"/>
                      <a:pt x="4" y="4"/>
                      <a:pt x="4" y="0"/>
                    </a:cubicBezTo>
                    <a:cubicBezTo>
                      <a:pt x="3" y="1"/>
                      <a:pt x="3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0" name="Freeform 112"/>
              <p:cNvSpPr>
                <a:spLocks/>
              </p:cNvSpPr>
              <p:nvPr/>
            </p:nvSpPr>
            <p:spPr bwMode="auto">
              <a:xfrm>
                <a:off x="3559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2147483647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3" y="1"/>
                    </a:moveTo>
                    <a:cubicBezTo>
                      <a:pt x="2" y="4"/>
                      <a:pt x="0" y="8"/>
                      <a:pt x="2" y="10"/>
                    </a:cubicBezTo>
                    <a:cubicBezTo>
                      <a:pt x="4" y="7"/>
                      <a:pt x="4" y="3"/>
                      <a:pt x="4" y="0"/>
                    </a:cubicBezTo>
                    <a:cubicBezTo>
                      <a:pt x="4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1" name="Freeform 11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2" name="Freeform 11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3" name="Freeform 11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4" name="Freeform 11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5" name="Freeform 11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6" name="Freeform 11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7" name="Freeform 11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8" name="Freeform 12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9" name="Freeform 12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0" name="Freeform 12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1" name="Freeform 12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2" name="Freeform 12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3" name="Freeform 12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4" name="Freeform 12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5" name="Freeform 12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6" name="Freeform 12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7" name="Freeform 12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8" name="Freeform 13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9" name="Freeform 13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0" name="Freeform 13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1" name="Freeform 13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2" name="Freeform 13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3" name="Freeform 13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4" name="Freeform 136"/>
              <p:cNvSpPr>
                <a:spLocks/>
              </p:cNvSpPr>
              <p:nvPr/>
            </p:nvSpPr>
            <p:spPr bwMode="auto">
              <a:xfrm>
                <a:off x="3386" y="1329"/>
                <a:ext cx="72" cy="103"/>
              </a:xfrm>
              <a:custGeom>
                <a:avLst/>
                <a:gdLst>
                  <a:gd name="T0" fmla="*/ 0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0" y="9"/>
                    </a:moveTo>
                    <a:cubicBezTo>
                      <a:pt x="0" y="9"/>
                      <a:pt x="0" y="6"/>
                      <a:pt x="1" y="3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3" y="0"/>
                      <a:pt x="5" y="0"/>
                      <a:pt x="6" y="0"/>
                    </a:cubicBezTo>
                    <a:cubicBezTo>
                      <a:pt x="6" y="1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8"/>
                      <a:pt x="2" y="9"/>
                      <a:pt x="0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5" name="Freeform 137"/>
              <p:cNvSpPr>
                <a:spLocks/>
              </p:cNvSpPr>
              <p:nvPr/>
            </p:nvSpPr>
            <p:spPr bwMode="auto">
              <a:xfrm>
                <a:off x="3424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1" y="9"/>
                    </a:moveTo>
                    <a:cubicBezTo>
                      <a:pt x="0" y="8"/>
                      <a:pt x="1" y="6"/>
                      <a:pt x="2" y="4"/>
                    </a:cubicBezTo>
                    <a:cubicBezTo>
                      <a:pt x="3" y="2"/>
                      <a:pt x="4" y="0"/>
                      <a:pt x="6" y="1"/>
                    </a:cubicBezTo>
                    <a:cubicBezTo>
                      <a:pt x="5" y="2"/>
                      <a:pt x="5" y="3"/>
                      <a:pt x="5" y="4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8"/>
                      <a:pt x="2" y="8"/>
                      <a:pt x="1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6" name="Freeform 138"/>
              <p:cNvSpPr>
                <a:spLocks/>
              </p:cNvSpPr>
              <p:nvPr/>
            </p:nvSpPr>
            <p:spPr bwMode="auto">
              <a:xfrm>
                <a:off x="3467" y="1317"/>
                <a:ext cx="43" cy="92"/>
              </a:xfrm>
              <a:custGeom>
                <a:avLst/>
                <a:gdLst>
                  <a:gd name="T0" fmla="*/ 0 w 4"/>
                  <a:gd name="T1" fmla="*/ 2147483647 h 8"/>
                  <a:gd name="T2" fmla="*/ 2147483647 w 4"/>
                  <a:gd name="T3" fmla="*/ 2147483647 h 8"/>
                  <a:gd name="T4" fmla="*/ 2147483647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0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0" y="8"/>
                    </a:moveTo>
                    <a:cubicBezTo>
                      <a:pt x="0" y="7"/>
                      <a:pt x="0" y="5"/>
                      <a:pt x="1" y="3"/>
                    </a:cubicBezTo>
                    <a:cubicBezTo>
                      <a:pt x="1" y="1"/>
                      <a:pt x="3" y="0"/>
                      <a:pt x="4" y="0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4"/>
                      <a:pt x="3" y="5"/>
                      <a:pt x="3" y="6"/>
                    </a:cubicBezTo>
                    <a:cubicBezTo>
                      <a:pt x="2" y="7"/>
                      <a:pt x="1" y="7"/>
                      <a:pt x="0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7" name="Freeform 139"/>
              <p:cNvSpPr>
                <a:spLocks/>
              </p:cNvSpPr>
              <p:nvPr/>
            </p:nvSpPr>
            <p:spPr bwMode="auto">
              <a:xfrm>
                <a:off x="3501" y="1317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0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3" y="1"/>
                      <a:pt x="3" y="2"/>
                      <a:pt x="2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6"/>
                      <a:pt x="1" y="6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8" name="Freeform 140"/>
              <p:cNvSpPr>
                <a:spLocks/>
              </p:cNvSpPr>
              <p:nvPr/>
            </p:nvSpPr>
            <p:spPr bwMode="auto">
              <a:xfrm>
                <a:off x="3525" y="1306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7"/>
                      <a:pt x="0" y="5"/>
                      <a:pt x="0" y="3"/>
                    </a:cubicBezTo>
                    <a:cubicBezTo>
                      <a:pt x="1" y="2"/>
                      <a:pt x="2" y="0"/>
                      <a:pt x="3" y="1"/>
                    </a:cubicBezTo>
                    <a:cubicBezTo>
                      <a:pt x="3" y="2"/>
                      <a:pt x="2" y="3"/>
                      <a:pt x="2" y="3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9" name="Freeform 141"/>
              <p:cNvSpPr>
                <a:spLocks/>
              </p:cNvSpPr>
              <p:nvPr/>
            </p:nvSpPr>
            <p:spPr bwMode="auto">
              <a:xfrm>
                <a:off x="3544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0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6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0" name="Freeform 142"/>
              <p:cNvSpPr>
                <a:spLocks/>
              </p:cNvSpPr>
              <p:nvPr/>
            </p:nvSpPr>
            <p:spPr bwMode="auto">
              <a:xfrm>
                <a:off x="3559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1" name="Freeform 143"/>
              <p:cNvSpPr>
                <a:spLocks/>
              </p:cNvSpPr>
              <p:nvPr/>
            </p:nvSpPr>
            <p:spPr bwMode="auto">
              <a:xfrm>
                <a:off x="3578" y="1306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2" name="Freeform 144"/>
              <p:cNvSpPr>
                <a:spLocks/>
              </p:cNvSpPr>
              <p:nvPr/>
            </p:nvSpPr>
            <p:spPr bwMode="auto">
              <a:xfrm>
                <a:off x="3593" y="1306"/>
                <a:ext cx="19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3" name="Freeform 145"/>
              <p:cNvSpPr>
                <a:spLocks/>
              </p:cNvSpPr>
              <p:nvPr/>
            </p:nvSpPr>
            <p:spPr bwMode="auto">
              <a:xfrm>
                <a:off x="360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4" name="Freeform 146"/>
              <p:cNvSpPr>
                <a:spLocks/>
              </p:cNvSpPr>
              <p:nvPr/>
            </p:nvSpPr>
            <p:spPr bwMode="auto">
              <a:xfrm>
                <a:off x="361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5" name="Freeform 147"/>
              <p:cNvSpPr>
                <a:spLocks/>
              </p:cNvSpPr>
              <p:nvPr/>
            </p:nvSpPr>
            <p:spPr bwMode="auto">
              <a:xfrm>
                <a:off x="3626" y="1306"/>
                <a:ext cx="19" cy="46"/>
              </a:xfrm>
              <a:custGeom>
                <a:avLst/>
                <a:gdLst>
                  <a:gd name="T0" fmla="*/ 0 w 2"/>
                  <a:gd name="T1" fmla="*/ 2147483647 h 4"/>
                  <a:gd name="T2" fmla="*/ 0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0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6" name="Freeform 148"/>
              <p:cNvSpPr>
                <a:spLocks/>
              </p:cNvSpPr>
              <p:nvPr/>
            </p:nvSpPr>
            <p:spPr bwMode="auto">
              <a:xfrm>
                <a:off x="3410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0" y="4"/>
                      <a:pt x="1" y="2"/>
                    </a:cubicBezTo>
                    <a:cubicBezTo>
                      <a:pt x="2" y="1"/>
                      <a:pt x="2" y="0"/>
                      <a:pt x="3" y="0"/>
                    </a:cubicBezTo>
                    <a:cubicBezTo>
                      <a:pt x="4" y="0"/>
                      <a:pt x="5" y="0"/>
                      <a:pt x="6" y="1"/>
                    </a:cubicBezTo>
                    <a:cubicBezTo>
                      <a:pt x="5" y="2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7" name="Freeform 149"/>
              <p:cNvSpPr>
                <a:spLocks/>
              </p:cNvSpPr>
              <p:nvPr/>
            </p:nvSpPr>
            <p:spPr bwMode="auto">
              <a:xfrm>
                <a:off x="3443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1" y="4"/>
                      <a:pt x="2" y="3"/>
                    </a:cubicBezTo>
                    <a:cubicBezTo>
                      <a:pt x="3" y="1"/>
                      <a:pt x="4" y="0"/>
                      <a:pt x="6" y="1"/>
                    </a:cubicBezTo>
                    <a:cubicBezTo>
                      <a:pt x="5" y="2"/>
                      <a:pt x="4" y="3"/>
                      <a:pt x="4" y="3"/>
                    </a:cubicBezTo>
                    <a:cubicBezTo>
                      <a:pt x="4" y="4"/>
                      <a:pt x="3" y="5"/>
                      <a:pt x="3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8" name="Freeform 150"/>
              <p:cNvSpPr>
                <a:spLocks/>
              </p:cNvSpPr>
              <p:nvPr/>
            </p:nvSpPr>
            <p:spPr bwMode="auto">
              <a:xfrm>
                <a:off x="3477" y="1271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2147483647 h 6"/>
                  <a:gd name="T4" fmla="*/ 2147483647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0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0" y="6"/>
                    </a:moveTo>
                    <a:cubicBezTo>
                      <a:pt x="0" y="5"/>
                      <a:pt x="0" y="3"/>
                      <a:pt x="1" y="2"/>
                    </a:cubicBezTo>
                    <a:cubicBezTo>
                      <a:pt x="2" y="0"/>
                      <a:pt x="3" y="0"/>
                      <a:pt x="5" y="1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9" name="Freeform 151"/>
              <p:cNvSpPr>
                <a:spLocks/>
              </p:cNvSpPr>
              <p:nvPr/>
            </p:nvSpPr>
            <p:spPr bwMode="auto">
              <a:xfrm>
                <a:off x="3501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3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4" y="1"/>
                      <a:pt x="3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0" name="Freeform 152"/>
              <p:cNvSpPr>
                <a:spLocks/>
              </p:cNvSpPr>
              <p:nvPr/>
            </p:nvSpPr>
            <p:spPr bwMode="auto">
              <a:xfrm>
                <a:off x="3525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4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1" name="Freeform 153"/>
              <p:cNvSpPr>
                <a:spLocks/>
              </p:cNvSpPr>
              <p:nvPr/>
            </p:nvSpPr>
            <p:spPr bwMode="auto">
              <a:xfrm>
                <a:off x="3544" y="1271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2"/>
                      <a:pt x="3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2" name="Freeform 154"/>
              <p:cNvSpPr>
                <a:spLocks/>
              </p:cNvSpPr>
              <p:nvPr/>
            </p:nvSpPr>
            <p:spPr bwMode="auto">
              <a:xfrm>
                <a:off x="3569" y="1283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4"/>
                    </a:moveTo>
                    <a:cubicBezTo>
                      <a:pt x="0" y="4"/>
                      <a:pt x="0" y="3"/>
                      <a:pt x="0" y="2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0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3" name="Freeform 155"/>
              <p:cNvSpPr>
                <a:spLocks/>
              </p:cNvSpPr>
              <p:nvPr/>
            </p:nvSpPr>
            <p:spPr bwMode="auto">
              <a:xfrm>
                <a:off x="3578" y="1283"/>
                <a:ext cx="34" cy="57"/>
              </a:xfrm>
              <a:custGeom>
                <a:avLst/>
                <a:gdLst>
                  <a:gd name="T0" fmla="*/ 0 w 3"/>
                  <a:gd name="T1" fmla="*/ 2147483647 h 5"/>
                  <a:gd name="T2" fmla="*/ 2147483647 w 3"/>
                  <a:gd name="T3" fmla="*/ 2147483647 h 5"/>
                  <a:gd name="T4" fmla="*/ 2147483647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0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4" name="Freeform 156"/>
              <p:cNvSpPr>
                <a:spLocks/>
              </p:cNvSpPr>
              <p:nvPr/>
            </p:nvSpPr>
            <p:spPr bwMode="auto">
              <a:xfrm>
                <a:off x="3593" y="1283"/>
                <a:ext cx="34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2147483647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0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5" name="Freeform 157"/>
              <p:cNvSpPr>
                <a:spLocks/>
              </p:cNvSpPr>
              <p:nvPr/>
            </p:nvSpPr>
            <p:spPr bwMode="auto">
              <a:xfrm>
                <a:off x="360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6" name="Freeform 158"/>
              <p:cNvSpPr>
                <a:spLocks/>
              </p:cNvSpPr>
              <p:nvPr/>
            </p:nvSpPr>
            <p:spPr bwMode="auto">
              <a:xfrm>
                <a:off x="361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7" name="Freeform 159"/>
              <p:cNvSpPr>
                <a:spLocks/>
              </p:cNvSpPr>
              <p:nvPr/>
            </p:nvSpPr>
            <p:spPr bwMode="auto">
              <a:xfrm>
                <a:off x="3626" y="1294"/>
                <a:ext cx="19" cy="34"/>
              </a:xfrm>
              <a:custGeom>
                <a:avLst/>
                <a:gdLst>
                  <a:gd name="T0" fmla="*/ 0 w 2"/>
                  <a:gd name="T1" fmla="*/ 2147483647 h 3"/>
                  <a:gd name="T2" fmla="*/ 2147483647 w 2"/>
                  <a:gd name="T3" fmla="*/ 2147483647 h 3"/>
                  <a:gd name="T4" fmla="*/ 2147483647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0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0" y="3"/>
                    </a:moveTo>
                    <a:cubicBezTo>
                      <a:pt x="0" y="3"/>
                      <a:pt x="0" y="2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8" name="Freeform 16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9" name="Freeform 16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0" name="Freeform 16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1" name="Freeform 16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2" name="Freeform 16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3" name="Freeform 16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4" name="Freeform 16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5" name="Freeform 16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6" name="Freeform 16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7" name="Freeform 16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8" name="Freeform 17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9" name="Freeform 17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0" name="Freeform 17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1" name="Freeform 17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2" name="Freeform 17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3" name="Freeform 17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4" name="Freeform 17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5" name="Freeform 17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6" name="Freeform 17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7" name="Freeform 17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8" name="Freeform 18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9" name="Freeform 18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0" name="Freeform 18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1" name="Freeform 183"/>
              <p:cNvSpPr>
                <a:spLocks/>
              </p:cNvSpPr>
              <p:nvPr/>
            </p:nvSpPr>
            <p:spPr bwMode="auto">
              <a:xfrm>
                <a:off x="3443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1"/>
                      <a:pt x="5" y="0"/>
                    </a:cubicBezTo>
                    <a:cubicBezTo>
                      <a:pt x="4" y="0"/>
                      <a:pt x="4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2" name="Freeform 184"/>
              <p:cNvSpPr>
                <a:spLocks/>
              </p:cNvSpPr>
              <p:nvPr/>
            </p:nvSpPr>
            <p:spPr bwMode="auto">
              <a:xfrm>
                <a:off x="3467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2"/>
                      <a:pt x="4" y="1"/>
                    </a:cubicBezTo>
                    <a:cubicBezTo>
                      <a:pt x="4" y="1"/>
                      <a:pt x="3" y="1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3" name="Freeform 185"/>
              <p:cNvSpPr>
                <a:spLocks/>
              </p:cNvSpPr>
              <p:nvPr/>
            </p:nvSpPr>
            <p:spPr bwMode="auto">
              <a:xfrm>
                <a:off x="3491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2"/>
                      <a:pt x="3" y="1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4" name="Freeform 186"/>
              <p:cNvSpPr>
                <a:spLocks/>
              </p:cNvSpPr>
              <p:nvPr/>
            </p:nvSpPr>
            <p:spPr bwMode="auto">
              <a:xfrm>
                <a:off x="3511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1" y="3"/>
                      <a:pt x="1" y="2"/>
                      <a:pt x="2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5" name="Freeform 18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6" name="Freeform 18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7" name="Freeform 18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8" name="Freeform 19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9" name="Freeform 19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0" name="Freeform 19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1" name="Freeform 19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2" name="Freeform 19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3" name="Freeform 19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4" name="Freeform 19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5" name="Freeform 19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6" name="Freeform 19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7" name="Freeform 19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8" name="Freeform 20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9" name="Freeform 20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0" name="Freeform 20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1" name="Freeform 20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2" name="Freeform 20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3" name="Freeform 20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4" name="Freeform 20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5" name="Freeform 20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6" name="Freeform 20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7" name="Freeform 20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8" name="Freeform 210"/>
              <p:cNvSpPr>
                <a:spLocks/>
              </p:cNvSpPr>
              <p:nvPr/>
            </p:nvSpPr>
            <p:spPr bwMode="auto">
              <a:xfrm>
                <a:off x="3477" y="1203"/>
                <a:ext cx="48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2147483647 w 4"/>
                  <a:gd name="T5" fmla="*/ 2147483647 h 2"/>
                  <a:gd name="T6" fmla="*/ 2147483647 w 4"/>
                  <a:gd name="T7" fmla="*/ 2147483647 h 2"/>
                  <a:gd name="T8" fmla="*/ 0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0" y="2"/>
                    </a:moveTo>
                    <a:cubicBezTo>
                      <a:pt x="2" y="1"/>
                      <a:pt x="3" y="1"/>
                      <a:pt x="4" y="0"/>
                    </a:cubicBezTo>
                    <a:lnTo>
                      <a:pt x="4" y="1"/>
                    </a:lnTo>
                    <a:cubicBezTo>
                      <a:pt x="4" y="2"/>
                      <a:pt x="3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9" name="Freeform 211"/>
              <p:cNvSpPr>
                <a:spLocks/>
              </p:cNvSpPr>
              <p:nvPr/>
            </p:nvSpPr>
            <p:spPr bwMode="auto">
              <a:xfrm>
                <a:off x="3501" y="1214"/>
                <a:ext cx="34" cy="23"/>
              </a:xfrm>
              <a:custGeom>
                <a:avLst/>
                <a:gdLst>
                  <a:gd name="T0" fmla="*/ 0 w 3"/>
                  <a:gd name="T1" fmla="*/ 2147483647 h 2"/>
                  <a:gd name="T2" fmla="*/ 2147483647 w 3"/>
                  <a:gd name="T3" fmla="*/ 0 h 2"/>
                  <a:gd name="T4" fmla="*/ 2147483647 w 3"/>
                  <a:gd name="T5" fmla="*/ 2147483647 h 2"/>
                  <a:gd name="T6" fmla="*/ 2147483647 w 3"/>
                  <a:gd name="T7" fmla="*/ 2147483647 h 2"/>
                  <a:gd name="T8" fmla="*/ 0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0" y="1"/>
                    </a:moveTo>
                    <a:cubicBezTo>
                      <a:pt x="1" y="1"/>
                      <a:pt x="2" y="0"/>
                      <a:pt x="3" y="0"/>
                    </a:cubicBezTo>
                    <a:lnTo>
                      <a:pt x="3" y="1"/>
                    </a:lnTo>
                    <a:cubicBezTo>
                      <a:pt x="3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0" name="Freeform 212"/>
              <p:cNvSpPr>
                <a:spLocks/>
              </p:cNvSpPr>
              <p:nvPr/>
            </p:nvSpPr>
            <p:spPr bwMode="auto">
              <a:xfrm>
                <a:off x="3511" y="122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cubicBezTo>
                      <a:pt x="1" y="1"/>
                      <a:pt x="2" y="0"/>
                      <a:pt x="2" y="0"/>
                    </a:cubicBezTo>
                    <a:lnTo>
                      <a:pt x="3" y="1"/>
                    </a:ln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1" name="Freeform 213"/>
              <p:cNvSpPr>
                <a:spLocks/>
              </p:cNvSpPr>
              <p:nvPr/>
            </p:nvSpPr>
            <p:spPr bwMode="auto">
              <a:xfrm>
                <a:off x="3544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1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2"/>
                      <a:pt x="2" y="2"/>
                      <a:pt x="3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2" name="Freeform 214"/>
              <p:cNvSpPr>
                <a:spLocks/>
              </p:cNvSpPr>
              <p:nvPr/>
            </p:nvSpPr>
            <p:spPr bwMode="auto">
              <a:xfrm>
                <a:off x="3511" y="1191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0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0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0" y="1"/>
                    </a:moveTo>
                    <a:lnTo>
                      <a:pt x="0" y="1"/>
                    </a:lnTo>
                    <a:cubicBezTo>
                      <a:pt x="1" y="2"/>
                      <a:pt x="2" y="2"/>
                      <a:pt x="2" y="3"/>
                    </a:cubicBezTo>
                    <a:cubicBezTo>
                      <a:pt x="2" y="4"/>
                      <a:pt x="2" y="5"/>
                      <a:pt x="3" y="5"/>
                    </a:cubicBezTo>
                    <a:cubicBezTo>
                      <a:pt x="3" y="6"/>
                      <a:pt x="4" y="7"/>
                      <a:pt x="5" y="7"/>
                    </a:cubicBezTo>
                    <a:lnTo>
                      <a:pt x="6" y="6"/>
                    </a:lnTo>
                    <a:cubicBezTo>
                      <a:pt x="5" y="6"/>
                      <a:pt x="4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1"/>
                      <a:pt x="2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3" name="Freeform 215"/>
              <p:cNvSpPr>
                <a:spLocks/>
              </p:cNvSpPr>
              <p:nvPr/>
            </p:nvSpPr>
            <p:spPr bwMode="auto">
              <a:xfrm>
                <a:off x="3602" y="1157"/>
                <a:ext cx="130" cy="69"/>
              </a:xfrm>
              <a:custGeom>
                <a:avLst/>
                <a:gdLst>
                  <a:gd name="T0" fmla="*/ 0 w 11"/>
                  <a:gd name="T1" fmla="*/ 2147483647 h 6"/>
                  <a:gd name="T2" fmla="*/ 0 w 11"/>
                  <a:gd name="T3" fmla="*/ 2147483647 h 6"/>
                  <a:gd name="T4" fmla="*/ 2147483647 w 11"/>
                  <a:gd name="T5" fmla="*/ 2147483647 h 6"/>
                  <a:gd name="T6" fmla="*/ 2147483647 w 11"/>
                  <a:gd name="T7" fmla="*/ 2147483647 h 6"/>
                  <a:gd name="T8" fmla="*/ 2147483647 w 11"/>
                  <a:gd name="T9" fmla="*/ 2147483647 h 6"/>
                  <a:gd name="T10" fmla="*/ 2147483647 w 11"/>
                  <a:gd name="T11" fmla="*/ 2147483647 h 6"/>
                  <a:gd name="T12" fmla="*/ 2147483647 w 11"/>
                  <a:gd name="T13" fmla="*/ 2147483647 h 6"/>
                  <a:gd name="T14" fmla="*/ 2147483647 w 11"/>
                  <a:gd name="T15" fmla="*/ 2147483647 h 6"/>
                  <a:gd name="T16" fmla="*/ 2147483647 w 11"/>
                  <a:gd name="T17" fmla="*/ 2147483647 h 6"/>
                  <a:gd name="T18" fmla="*/ 2147483647 w 11"/>
                  <a:gd name="T19" fmla="*/ 2147483647 h 6"/>
                  <a:gd name="T20" fmla="*/ 2147483647 w 11"/>
                  <a:gd name="T21" fmla="*/ 2147483647 h 6"/>
                  <a:gd name="T22" fmla="*/ 2147483647 w 11"/>
                  <a:gd name="T23" fmla="*/ 2147483647 h 6"/>
                  <a:gd name="T24" fmla="*/ 2147483647 w 11"/>
                  <a:gd name="T25" fmla="*/ 2147483647 h 6"/>
                  <a:gd name="T26" fmla="*/ 2147483647 w 11"/>
                  <a:gd name="T27" fmla="*/ 2147483647 h 6"/>
                  <a:gd name="T28" fmla="*/ 2147483647 w 11"/>
                  <a:gd name="T29" fmla="*/ 2147483647 h 6"/>
                  <a:gd name="T30" fmla="*/ 2147483647 w 11"/>
                  <a:gd name="T31" fmla="*/ 2147483647 h 6"/>
                  <a:gd name="T32" fmla="*/ 2147483647 w 11"/>
                  <a:gd name="T33" fmla="*/ 2147483647 h 6"/>
                  <a:gd name="T34" fmla="*/ 2147483647 w 11"/>
                  <a:gd name="T35" fmla="*/ 0 h 6"/>
                  <a:gd name="T36" fmla="*/ 2147483647 w 11"/>
                  <a:gd name="T37" fmla="*/ 0 h 6"/>
                  <a:gd name="T38" fmla="*/ 2147483647 w 11"/>
                  <a:gd name="T39" fmla="*/ 2147483647 h 6"/>
                  <a:gd name="T40" fmla="*/ 2147483647 w 11"/>
                  <a:gd name="T41" fmla="*/ 2147483647 h 6"/>
                  <a:gd name="T42" fmla="*/ 2147483647 w 11"/>
                  <a:gd name="T43" fmla="*/ 2147483647 h 6"/>
                  <a:gd name="T44" fmla="*/ 2147483647 w 11"/>
                  <a:gd name="T45" fmla="*/ 0 h 6"/>
                  <a:gd name="T46" fmla="*/ 2147483647 w 11"/>
                  <a:gd name="T47" fmla="*/ 0 h 6"/>
                  <a:gd name="T48" fmla="*/ 0 w 11"/>
                  <a:gd name="T49" fmla="*/ 2147483647 h 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1"/>
                  <a:gd name="T76" fmla="*/ 0 h 6"/>
                  <a:gd name="T77" fmla="*/ 11 w 11"/>
                  <a:gd name="T78" fmla="*/ 6 h 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1" h="6">
                    <a:moveTo>
                      <a:pt x="0" y="4"/>
                    </a:moveTo>
                    <a:lnTo>
                      <a:pt x="0" y="6"/>
                    </a:lnTo>
                    <a:cubicBezTo>
                      <a:pt x="1" y="6"/>
                      <a:pt x="1" y="5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6"/>
                      <a:pt x="3" y="5"/>
                      <a:pt x="3" y="3"/>
                    </a:cubicBezTo>
                    <a:lnTo>
                      <a:pt x="5" y="6"/>
                    </a:lnTo>
                    <a:lnTo>
                      <a:pt x="5" y="3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6" y="6"/>
                    </a:lnTo>
                    <a:lnTo>
                      <a:pt x="8" y="3"/>
                    </a:lnTo>
                    <a:cubicBezTo>
                      <a:pt x="8" y="5"/>
                      <a:pt x="8" y="6"/>
                      <a:pt x="9" y="6"/>
                    </a:cubicBezTo>
                    <a:cubicBezTo>
                      <a:pt x="9" y="5"/>
                      <a:pt x="9" y="4"/>
                      <a:pt x="9" y="3"/>
                    </a:cubicBezTo>
                    <a:cubicBezTo>
                      <a:pt x="10" y="5"/>
                      <a:pt x="10" y="6"/>
                      <a:pt x="11" y="6"/>
                    </a:cubicBezTo>
                    <a:lnTo>
                      <a:pt x="11" y="4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1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4" name="Freeform 21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5" name="Freeform 21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6" name="Freeform 21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7" name="Freeform 21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8" name="Freeform 22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9" name="Freeform 22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0" name="Freeform 22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1" name="Freeform 22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2" name="Freeform 22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3" name="Freeform 22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4" name="Freeform 22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5" name="Freeform 22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6" name="Freeform 22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7" name="Freeform 22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8" name="Freeform 23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9" name="Freeform 23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0" name="Freeform 23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1" name="Freeform 23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2" name="Freeform 23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3" name="Freeform 23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4" name="Freeform 23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5" name="Freeform 23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6" name="Freeform 23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7" name="Freeform 239"/>
              <p:cNvSpPr>
                <a:spLocks/>
              </p:cNvSpPr>
              <p:nvPr/>
            </p:nvSpPr>
            <p:spPr bwMode="auto">
              <a:xfrm>
                <a:off x="3877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3" y="1"/>
                    </a:moveTo>
                    <a:cubicBezTo>
                      <a:pt x="4" y="7"/>
                      <a:pt x="4" y="12"/>
                      <a:pt x="2" y="16"/>
                    </a:cubicBezTo>
                    <a:cubicBezTo>
                      <a:pt x="1" y="10"/>
                      <a:pt x="0" y="5"/>
                      <a:pt x="1" y="0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8" name="Freeform 240"/>
              <p:cNvSpPr>
                <a:spLocks/>
              </p:cNvSpPr>
              <p:nvPr/>
            </p:nvSpPr>
            <p:spPr bwMode="auto">
              <a:xfrm>
                <a:off x="3858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3" y="1"/>
                    </a:moveTo>
                    <a:cubicBezTo>
                      <a:pt x="4" y="6"/>
                      <a:pt x="4" y="11"/>
                      <a:pt x="2" y="15"/>
                    </a:cubicBezTo>
                    <a:cubicBezTo>
                      <a:pt x="0" y="9"/>
                      <a:pt x="0" y="4"/>
                      <a:pt x="1" y="0"/>
                    </a:cubicBezTo>
                    <a:cubicBezTo>
                      <a:pt x="1" y="0"/>
                      <a:pt x="2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9" name="Freeform 241"/>
              <p:cNvSpPr>
                <a:spLocks/>
              </p:cNvSpPr>
              <p:nvPr/>
            </p:nvSpPr>
            <p:spPr bwMode="auto">
              <a:xfrm>
                <a:off x="3834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0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3" y="6"/>
                      <a:pt x="4" y="11"/>
                      <a:pt x="2" y="14"/>
                    </a:cubicBezTo>
                    <a:cubicBezTo>
                      <a:pt x="0" y="9"/>
                      <a:pt x="0" y="4"/>
                      <a:pt x="0" y="0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0" name="Freeform 242"/>
              <p:cNvSpPr>
                <a:spLocks/>
              </p:cNvSpPr>
              <p:nvPr/>
            </p:nvSpPr>
            <p:spPr bwMode="auto">
              <a:xfrm>
                <a:off x="3800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3" y="1"/>
                    </a:moveTo>
                    <a:cubicBezTo>
                      <a:pt x="4" y="5"/>
                      <a:pt x="4" y="10"/>
                      <a:pt x="2" y="13"/>
                    </a:cubicBezTo>
                    <a:cubicBezTo>
                      <a:pt x="1" y="8"/>
                      <a:pt x="0" y="4"/>
                      <a:pt x="1" y="0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1" name="Freeform 243"/>
              <p:cNvSpPr>
                <a:spLocks/>
              </p:cNvSpPr>
              <p:nvPr/>
            </p:nvSpPr>
            <p:spPr bwMode="auto">
              <a:xfrm>
                <a:off x="3776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3" y="5"/>
                      <a:pt x="4" y="9"/>
                      <a:pt x="2" y="12"/>
                    </a:cubicBezTo>
                    <a:cubicBezTo>
                      <a:pt x="0" y="7"/>
                      <a:pt x="0" y="3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2" name="Freeform 244"/>
              <p:cNvSpPr>
                <a:spLocks/>
              </p:cNvSpPr>
              <p:nvPr/>
            </p:nvSpPr>
            <p:spPr bwMode="auto">
              <a:xfrm>
                <a:off x="3752" y="1306"/>
                <a:ext cx="48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0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3" y="5"/>
                      <a:pt x="4" y="9"/>
                      <a:pt x="2" y="11"/>
                    </a:cubicBezTo>
                    <a:cubicBezTo>
                      <a:pt x="0" y="7"/>
                      <a:pt x="0" y="4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3" name="Freeform 245"/>
              <p:cNvSpPr>
                <a:spLocks/>
              </p:cNvSpPr>
              <p:nvPr/>
            </p:nvSpPr>
            <p:spPr bwMode="auto">
              <a:xfrm>
                <a:off x="3732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0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1" y="1"/>
                    </a:moveTo>
                    <a:cubicBezTo>
                      <a:pt x="2" y="4"/>
                      <a:pt x="4" y="8"/>
                      <a:pt x="2" y="10"/>
                    </a:cubicBezTo>
                    <a:cubicBezTo>
                      <a:pt x="0" y="7"/>
                      <a:pt x="0" y="3"/>
                      <a:pt x="0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4" name="Freeform 24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5" name="Freeform 24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6" name="Freeform 24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7" name="Freeform 24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8" name="Freeform 25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9" name="Freeform 25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0" name="Freeform 25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1" name="Freeform 25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2" name="Freeform 25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3" name="Freeform 25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4" name="Freeform 25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5" name="Freeform 25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6" name="Freeform 25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7" name="Freeform 25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8" name="Freeform 26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9" name="Freeform 26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0" name="Freeform 26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1" name="Freeform 26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2" name="Freeform 26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3" name="Freeform 26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4" name="Freeform 26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5" name="Freeform 26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6" name="Freeform 26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7" name="Freeform 269"/>
              <p:cNvSpPr>
                <a:spLocks/>
              </p:cNvSpPr>
              <p:nvPr/>
            </p:nvSpPr>
            <p:spPr bwMode="auto">
              <a:xfrm>
                <a:off x="3877" y="1329"/>
                <a:ext cx="72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0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2147483647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6" y="9"/>
                    </a:moveTo>
                    <a:cubicBezTo>
                      <a:pt x="6" y="9"/>
                      <a:pt x="6" y="6"/>
                      <a:pt x="5" y="3"/>
                    </a:cubicBezTo>
                    <a:cubicBezTo>
                      <a:pt x="5" y="2"/>
                      <a:pt x="5" y="2"/>
                      <a:pt x="4" y="1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0" y="1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8"/>
                      <a:pt x="4" y="9"/>
                      <a:pt x="6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8" name="Freeform 270"/>
              <p:cNvSpPr>
                <a:spLocks/>
              </p:cNvSpPr>
              <p:nvPr/>
            </p:nvSpPr>
            <p:spPr bwMode="auto">
              <a:xfrm>
                <a:off x="3843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0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5" y="9"/>
                    </a:moveTo>
                    <a:cubicBezTo>
                      <a:pt x="6" y="8"/>
                      <a:pt x="5" y="6"/>
                      <a:pt x="4" y="4"/>
                    </a:cubicBezTo>
                    <a:cubicBezTo>
                      <a:pt x="4" y="2"/>
                      <a:pt x="2" y="0"/>
                      <a:pt x="0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3" y="8"/>
                      <a:pt x="4" y="8"/>
                      <a:pt x="5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9" name="Freeform 271"/>
              <p:cNvSpPr>
                <a:spLocks/>
              </p:cNvSpPr>
              <p:nvPr/>
            </p:nvSpPr>
            <p:spPr bwMode="auto">
              <a:xfrm>
                <a:off x="3824" y="1317"/>
                <a:ext cx="43" cy="92"/>
              </a:xfrm>
              <a:custGeom>
                <a:avLst/>
                <a:gdLst>
                  <a:gd name="T0" fmla="*/ 2147483647 w 4"/>
                  <a:gd name="T1" fmla="*/ 2147483647 h 8"/>
                  <a:gd name="T2" fmla="*/ 2147483647 w 4"/>
                  <a:gd name="T3" fmla="*/ 2147483647 h 8"/>
                  <a:gd name="T4" fmla="*/ 0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2147483647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4" y="8"/>
                    </a:moveTo>
                    <a:cubicBezTo>
                      <a:pt x="4" y="7"/>
                      <a:pt x="4" y="5"/>
                      <a:pt x="3" y="3"/>
                    </a:cubicBez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2" y="7"/>
                      <a:pt x="3" y="7"/>
                      <a:pt x="4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0" name="Freeform 272"/>
              <p:cNvSpPr>
                <a:spLocks/>
              </p:cNvSpPr>
              <p:nvPr/>
            </p:nvSpPr>
            <p:spPr bwMode="auto">
              <a:xfrm>
                <a:off x="3800" y="1317"/>
                <a:ext cx="43" cy="80"/>
              </a:xfrm>
              <a:custGeom>
                <a:avLst/>
                <a:gdLst>
                  <a:gd name="T0" fmla="*/ 2147483647 w 4"/>
                  <a:gd name="T1" fmla="*/ 2147483647 h 7"/>
                  <a:gd name="T2" fmla="*/ 2147483647 w 4"/>
                  <a:gd name="T3" fmla="*/ 2147483647 h 7"/>
                  <a:gd name="T4" fmla="*/ 0 w 4"/>
                  <a:gd name="T5" fmla="*/ 0 h 7"/>
                  <a:gd name="T6" fmla="*/ 2147483647 w 4"/>
                  <a:gd name="T7" fmla="*/ 2147483647 h 7"/>
                  <a:gd name="T8" fmla="*/ 2147483647 w 4"/>
                  <a:gd name="T9" fmla="*/ 2147483647 h 7"/>
                  <a:gd name="T10" fmla="*/ 2147483647 w 4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7"/>
                  <a:gd name="T20" fmla="*/ 4 w 4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7">
                    <a:moveTo>
                      <a:pt x="3" y="7"/>
                    </a:moveTo>
                    <a:cubicBezTo>
                      <a:pt x="4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1" y="3"/>
                      <a:pt x="1" y="4"/>
                      <a:pt x="1" y="5"/>
                    </a:cubicBezTo>
                    <a:cubicBezTo>
                      <a:pt x="1" y="6"/>
                      <a:pt x="2" y="6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1" name="Freeform 273"/>
              <p:cNvSpPr>
                <a:spLocks/>
              </p:cNvSpPr>
              <p:nvPr/>
            </p:nvSpPr>
            <p:spPr bwMode="auto">
              <a:xfrm>
                <a:off x="3776" y="1306"/>
                <a:ext cx="34" cy="80"/>
              </a:xfrm>
              <a:custGeom>
                <a:avLst/>
                <a:gdLst>
                  <a:gd name="T0" fmla="*/ 2147483647 w 3"/>
                  <a:gd name="T1" fmla="*/ 2147483647 h 7"/>
                  <a:gd name="T2" fmla="*/ 2147483647 w 3"/>
                  <a:gd name="T3" fmla="*/ 2147483647 h 7"/>
                  <a:gd name="T4" fmla="*/ 0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2147483647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3" y="7"/>
                    </a:moveTo>
                    <a:cubicBezTo>
                      <a:pt x="3" y="7"/>
                      <a:pt x="3" y="5"/>
                      <a:pt x="3" y="3"/>
                    </a:cubicBezTo>
                    <a:cubicBezTo>
                      <a:pt x="2" y="2"/>
                      <a:pt x="1" y="0"/>
                      <a:pt x="0" y="1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2" y="6"/>
                      <a:pt x="2" y="7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2" name="Freeform 274"/>
              <p:cNvSpPr>
                <a:spLocks/>
              </p:cNvSpPr>
              <p:nvPr/>
            </p:nvSpPr>
            <p:spPr bwMode="auto">
              <a:xfrm>
                <a:off x="375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4"/>
                      <a:pt x="2" y="4"/>
                      <a:pt x="2" y="5"/>
                    </a:cubicBezTo>
                    <a:cubicBezTo>
                      <a:pt x="2" y="6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3" name="Freeform 275"/>
              <p:cNvSpPr>
                <a:spLocks/>
              </p:cNvSpPr>
              <p:nvPr/>
            </p:nvSpPr>
            <p:spPr bwMode="auto">
              <a:xfrm>
                <a:off x="374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4" name="Freeform 276"/>
              <p:cNvSpPr>
                <a:spLocks/>
              </p:cNvSpPr>
              <p:nvPr/>
            </p:nvSpPr>
            <p:spPr bwMode="auto">
              <a:xfrm>
                <a:off x="3732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5" name="Freeform 277"/>
              <p:cNvSpPr>
                <a:spLocks/>
              </p:cNvSpPr>
              <p:nvPr/>
            </p:nvSpPr>
            <p:spPr bwMode="auto">
              <a:xfrm>
                <a:off x="3718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6" name="Freeform 278"/>
              <p:cNvSpPr>
                <a:spLocks/>
              </p:cNvSpPr>
              <p:nvPr/>
            </p:nvSpPr>
            <p:spPr bwMode="auto">
              <a:xfrm>
                <a:off x="3703" y="1306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7" name="Freeform 279"/>
              <p:cNvSpPr>
                <a:spLocks/>
              </p:cNvSpPr>
              <p:nvPr/>
            </p:nvSpPr>
            <p:spPr bwMode="auto">
              <a:xfrm>
                <a:off x="3699" y="1306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8" name="Freeform 280"/>
              <p:cNvSpPr>
                <a:spLocks/>
              </p:cNvSpPr>
              <p:nvPr/>
            </p:nvSpPr>
            <p:spPr bwMode="auto">
              <a:xfrm>
                <a:off x="3684" y="1306"/>
                <a:ext cx="1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2"/>
                      <a:pt x="2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2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9" name="Freeform 281"/>
              <p:cNvSpPr>
                <a:spLocks/>
              </p:cNvSpPr>
              <p:nvPr/>
            </p:nvSpPr>
            <p:spPr bwMode="auto">
              <a:xfrm>
                <a:off x="3858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0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6" y="4"/>
                      <a:pt x="5" y="2"/>
                    </a:cubicBezTo>
                    <a:cubicBezTo>
                      <a:pt x="4" y="1"/>
                      <a:pt x="4" y="0"/>
                      <a:pt x="3" y="0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1" y="2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0" name="Freeform 282"/>
              <p:cNvSpPr>
                <a:spLocks/>
              </p:cNvSpPr>
              <p:nvPr/>
            </p:nvSpPr>
            <p:spPr bwMode="auto">
              <a:xfrm>
                <a:off x="3824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0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5" y="4"/>
                      <a:pt x="4" y="3"/>
                    </a:cubicBezTo>
                    <a:cubicBezTo>
                      <a:pt x="4" y="1"/>
                      <a:pt x="2" y="0"/>
                      <a:pt x="0" y="1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1" name="Freeform 283"/>
              <p:cNvSpPr>
                <a:spLocks/>
              </p:cNvSpPr>
              <p:nvPr/>
            </p:nvSpPr>
            <p:spPr bwMode="auto">
              <a:xfrm>
                <a:off x="3800" y="1271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2147483647 w 5"/>
                  <a:gd name="T3" fmla="*/ 2147483647 h 6"/>
                  <a:gd name="T4" fmla="*/ 0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2147483647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5" y="6"/>
                    </a:moveTo>
                    <a:cubicBezTo>
                      <a:pt x="5" y="5"/>
                      <a:pt x="5" y="3"/>
                      <a:pt x="4" y="2"/>
                    </a:cubicBezTo>
                    <a:cubicBezTo>
                      <a:pt x="3" y="0"/>
                      <a:pt x="2" y="0"/>
                      <a:pt x="0" y="1"/>
                    </a:cubicBezTo>
                    <a:cubicBezTo>
                      <a:pt x="1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3" y="5"/>
                    </a:cubicBezTo>
                    <a:cubicBezTo>
                      <a:pt x="3" y="5"/>
                      <a:pt x="4" y="6"/>
                      <a:pt x="5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2" name="Freeform 284"/>
              <p:cNvSpPr>
                <a:spLocks/>
              </p:cNvSpPr>
              <p:nvPr/>
            </p:nvSpPr>
            <p:spPr bwMode="auto">
              <a:xfrm>
                <a:off x="3790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3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3" name="Freeform 285"/>
              <p:cNvSpPr>
                <a:spLocks/>
              </p:cNvSpPr>
              <p:nvPr/>
            </p:nvSpPr>
            <p:spPr bwMode="auto">
              <a:xfrm>
                <a:off x="3766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4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4" name="Freeform 286"/>
              <p:cNvSpPr>
                <a:spLocks/>
              </p:cNvSpPr>
              <p:nvPr/>
            </p:nvSpPr>
            <p:spPr bwMode="auto">
              <a:xfrm>
                <a:off x="3752" y="1271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2"/>
                      <a:pt x="1" y="2"/>
                      <a:pt x="1" y="3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2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5" name="Freeform 287"/>
              <p:cNvSpPr>
                <a:spLocks/>
              </p:cNvSpPr>
              <p:nvPr/>
            </p:nvSpPr>
            <p:spPr bwMode="auto">
              <a:xfrm>
                <a:off x="3742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0 h 5"/>
                  <a:gd name="T6" fmla="*/ 0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6" name="Freeform 288"/>
              <p:cNvSpPr>
                <a:spLocks/>
              </p:cNvSpPr>
              <p:nvPr/>
            </p:nvSpPr>
            <p:spPr bwMode="auto">
              <a:xfrm>
                <a:off x="3718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7" name="Freeform 289"/>
              <p:cNvSpPr>
                <a:spLocks/>
              </p:cNvSpPr>
              <p:nvPr/>
            </p:nvSpPr>
            <p:spPr bwMode="auto">
              <a:xfrm>
                <a:off x="3703" y="1283"/>
                <a:ext cx="39" cy="46"/>
              </a:xfrm>
              <a:custGeom>
                <a:avLst/>
                <a:gdLst>
                  <a:gd name="T0" fmla="*/ 2147483647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2147483647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3"/>
                      <a:pt x="2" y="3"/>
                      <a:pt x="2" y="4"/>
                    </a:cubicBezTo>
                    <a:cubicBezTo>
                      <a:pt x="2" y="4"/>
                      <a:pt x="2" y="4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8" name="Freeform 290"/>
              <p:cNvSpPr>
                <a:spLocks/>
              </p:cNvSpPr>
              <p:nvPr/>
            </p:nvSpPr>
            <p:spPr bwMode="auto">
              <a:xfrm>
                <a:off x="3703" y="1283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9" name="Freeform 291"/>
              <p:cNvSpPr>
                <a:spLocks/>
              </p:cNvSpPr>
              <p:nvPr/>
            </p:nvSpPr>
            <p:spPr bwMode="auto">
              <a:xfrm>
                <a:off x="3699" y="1283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0" name="Freeform 292"/>
              <p:cNvSpPr>
                <a:spLocks/>
              </p:cNvSpPr>
              <p:nvPr/>
            </p:nvSpPr>
            <p:spPr bwMode="auto">
              <a:xfrm>
                <a:off x="3684" y="1294"/>
                <a:ext cx="19" cy="34"/>
              </a:xfrm>
              <a:custGeom>
                <a:avLst/>
                <a:gdLst>
                  <a:gd name="T0" fmla="*/ 2147483647 w 2"/>
                  <a:gd name="T1" fmla="*/ 2147483647 h 3"/>
                  <a:gd name="T2" fmla="*/ 2147483647 w 2"/>
                  <a:gd name="T3" fmla="*/ 2147483647 h 3"/>
                  <a:gd name="T4" fmla="*/ 0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2147483647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2" y="3"/>
                    </a:moveTo>
                    <a:cubicBezTo>
                      <a:pt x="2" y="3"/>
                      <a:pt x="2" y="2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1" name="Freeform 29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2" name="Freeform 29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3" name="Freeform 29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4" name="Freeform 29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5" name="Freeform 29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6" name="Freeform 29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7" name="Freeform 29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8" name="Freeform 30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9" name="Freeform 30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0" name="Freeform 30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1" name="Freeform 30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2" name="Freeform 30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3" name="Freeform 30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4" name="Freeform 30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5" name="Freeform 30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6" name="Freeform 30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7" name="Freeform 30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8" name="Freeform 31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9" name="Freeform 31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0" name="Freeform 31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1" name="Freeform 31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2" name="Freeform 31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3" name="Freeform 31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4" name="Freeform 316"/>
              <p:cNvSpPr>
                <a:spLocks/>
              </p:cNvSpPr>
              <p:nvPr/>
            </p:nvSpPr>
            <p:spPr bwMode="auto">
              <a:xfrm>
                <a:off x="3834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2" y="0"/>
                    </a:moveTo>
                    <a:cubicBezTo>
                      <a:pt x="3" y="1"/>
                      <a:pt x="4" y="2"/>
                      <a:pt x="5" y="4"/>
                    </a:cubicBezTo>
                    <a:cubicBezTo>
                      <a:pt x="4" y="4"/>
                      <a:pt x="3" y="4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5" name="Freeform 317"/>
              <p:cNvSpPr>
                <a:spLocks/>
              </p:cNvSpPr>
              <p:nvPr/>
            </p:nvSpPr>
            <p:spPr bwMode="auto">
              <a:xfrm>
                <a:off x="3824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4"/>
                    </a:cubicBezTo>
                    <a:cubicBezTo>
                      <a:pt x="3" y="4"/>
                      <a:pt x="2" y="4"/>
                      <a:pt x="1" y="3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6" name="Freeform 318"/>
              <p:cNvSpPr>
                <a:spLocks/>
              </p:cNvSpPr>
              <p:nvPr/>
            </p:nvSpPr>
            <p:spPr bwMode="auto">
              <a:xfrm>
                <a:off x="3800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3"/>
                    </a:cubicBezTo>
                    <a:cubicBezTo>
                      <a:pt x="3" y="4"/>
                      <a:pt x="2" y="3"/>
                      <a:pt x="1" y="2"/>
                    </a:cubicBezTo>
                    <a:cubicBezTo>
                      <a:pt x="1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7" name="Freeform 319"/>
              <p:cNvSpPr>
                <a:spLocks/>
              </p:cNvSpPr>
              <p:nvPr/>
            </p:nvSpPr>
            <p:spPr bwMode="auto">
              <a:xfrm>
                <a:off x="3790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cubicBezTo>
                      <a:pt x="2" y="0"/>
                      <a:pt x="2" y="1"/>
                      <a:pt x="3" y="2"/>
                    </a:cubicBezTo>
                    <a:cubicBezTo>
                      <a:pt x="2" y="3"/>
                      <a:pt x="2" y="2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8" name="Freeform 32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9" name="Freeform 32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0" name="Freeform 32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1" name="Freeform 32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2" name="Freeform 32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3" name="Freeform 32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4" name="Freeform 32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5" name="Freeform 32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6" name="Freeform 32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7" name="Freeform 32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8" name="Freeform 33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9" name="Freeform 33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0" name="Freeform 33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1" name="Freeform 33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2" name="Freeform 33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3" name="Freeform 33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4" name="Freeform 33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5" name="Freeform 33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6" name="Freeform 33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7" name="Freeform 33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8" name="Freeform 34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9" name="Freeform 34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0" name="Freeform 34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1" name="Freeform 343"/>
              <p:cNvSpPr>
                <a:spLocks/>
              </p:cNvSpPr>
              <p:nvPr/>
            </p:nvSpPr>
            <p:spPr bwMode="auto">
              <a:xfrm>
                <a:off x="3809" y="1203"/>
                <a:ext cx="48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w 4"/>
                  <a:gd name="T5" fmla="*/ 2147483647 h 2"/>
                  <a:gd name="T6" fmla="*/ 2147483647 w 4"/>
                  <a:gd name="T7" fmla="*/ 2147483647 h 2"/>
                  <a:gd name="T8" fmla="*/ 2147483647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1"/>
                      <a:pt x="0" y="0"/>
                    </a:cubicBezTo>
                    <a:lnTo>
                      <a:pt x="0" y="1"/>
                    </a:lnTo>
                    <a:cubicBezTo>
                      <a:pt x="1" y="2"/>
                      <a:pt x="1" y="2"/>
                      <a:pt x="2" y="2"/>
                    </a:cubicBezTo>
                    <a:cubicBezTo>
                      <a:pt x="3" y="2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2" name="Freeform 344"/>
              <p:cNvSpPr>
                <a:spLocks/>
              </p:cNvSpPr>
              <p:nvPr/>
            </p:nvSpPr>
            <p:spPr bwMode="auto">
              <a:xfrm>
                <a:off x="3800" y="1214"/>
                <a:ext cx="34" cy="23"/>
              </a:xfrm>
              <a:custGeom>
                <a:avLst/>
                <a:gdLst>
                  <a:gd name="T0" fmla="*/ 2147483647 w 3"/>
                  <a:gd name="T1" fmla="*/ 2147483647 h 2"/>
                  <a:gd name="T2" fmla="*/ 0 w 3"/>
                  <a:gd name="T3" fmla="*/ 0 h 2"/>
                  <a:gd name="T4" fmla="*/ 0 w 3"/>
                  <a:gd name="T5" fmla="*/ 2147483647 h 2"/>
                  <a:gd name="T6" fmla="*/ 2147483647 w 3"/>
                  <a:gd name="T7" fmla="*/ 2147483647 h 2"/>
                  <a:gd name="T8" fmla="*/ 2147483647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3" y="1"/>
                    </a:moveTo>
                    <a:cubicBezTo>
                      <a:pt x="2" y="1"/>
                      <a:pt x="1" y="0"/>
                      <a:pt x="0" y="0"/>
                    </a:cubicBezTo>
                    <a:lnTo>
                      <a:pt x="0" y="1"/>
                    </a:lnTo>
                    <a:cubicBezTo>
                      <a:pt x="0" y="1"/>
                      <a:pt x="1" y="2"/>
                      <a:pt x="2" y="2"/>
                    </a:cubicBezTo>
                    <a:cubicBezTo>
                      <a:pt x="2" y="2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3" name="Freeform 345"/>
              <p:cNvSpPr>
                <a:spLocks/>
              </p:cNvSpPr>
              <p:nvPr/>
            </p:nvSpPr>
            <p:spPr bwMode="auto">
              <a:xfrm>
                <a:off x="3790" y="1226"/>
                <a:ext cx="34" cy="11"/>
              </a:xfrm>
              <a:custGeom>
                <a:avLst/>
                <a:gdLst>
                  <a:gd name="T0" fmla="*/ 2147483647 w 3"/>
                  <a:gd name="T1" fmla="*/ 2147483647 h 1"/>
                  <a:gd name="T2" fmla="*/ 2147483647 w 3"/>
                  <a:gd name="T3" fmla="*/ 0 h 1"/>
                  <a:gd name="T4" fmla="*/ 0 w 3"/>
                  <a:gd name="T5" fmla="*/ 2147483647 h 1"/>
                  <a:gd name="T6" fmla="*/ 2147483647 w 3"/>
                  <a:gd name="T7" fmla="*/ 2147483647 h 1"/>
                  <a:gd name="T8" fmla="*/ 2147483647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1" y="0"/>
                      <a:pt x="1" y="0"/>
                    </a:cubicBezTo>
                    <a:lnTo>
                      <a:pt x="0" y="1"/>
                    </a:ln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4" name="Freeform 346"/>
              <p:cNvSpPr>
                <a:spLocks/>
              </p:cNvSpPr>
              <p:nvPr/>
            </p:nvSpPr>
            <p:spPr bwMode="auto">
              <a:xfrm>
                <a:off x="3752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2147483647 w 3"/>
                  <a:gd name="T3" fmla="*/ 2147483647 h 2"/>
                  <a:gd name="T4" fmla="*/ 0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2" y="0"/>
                    </a:moveTo>
                    <a:cubicBezTo>
                      <a:pt x="2" y="1"/>
                      <a:pt x="2" y="1"/>
                      <a:pt x="3" y="2"/>
                    </a:cubicBezTo>
                    <a:cubicBezTo>
                      <a:pt x="2" y="2"/>
                      <a:pt x="1" y="2"/>
                      <a:pt x="0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5" name="Freeform 347"/>
              <p:cNvSpPr>
                <a:spLocks/>
              </p:cNvSpPr>
              <p:nvPr/>
            </p:nvSpPr>
            <p:spPr bwMode="auto">
              <a:xfrm>
                <a:off x="3752" y="1191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2147483647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6" y="1"/>
                    </a:moveTo>
                    <a:lnTo>
                      <a:pt x="6" y="1"/>
                    </a:lnTo>
                    <a:cubicBezTo>
                      <a:pt x="5" y="2"/>
                      <a:pt x="4" y="2"/>
                      <a:pt x="4" y="3"/>
                    </a:cubicBezTo>
                    <a:cubicBezTo>
                      <a:pt x="4" y="4"/>
                      <a:pt x="4" y="5"/>
                      <a:pt x="3" y="5"/>
                    </a:cubicBezTo>
                    <a:cubicBezTo>
                      <a:pt x="3" y="6"/>
                      <a:pt x="2" y="7"/>
                      <a:pt x="1" y="7"/>
                    </a:cubicBezTo>
                    <a:lnTo>
                      <a:pt x="0" y="6"/>
                    </a:lnTo>
                    <a:cubicBezTo>
                      <a:pt x="1" y="6"/>
                      <a:pt x="2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6" y="0"/>
                      <a:pt x="6" y="1"/>
                      <a:pt x="6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6" name="Freeform 348"/>
              <p:cNvSpPr>
                <a:spLocks/>
              </p:cNvSpPr>
              <p:nvPr/>
            </p:nvSpPr>
            <p:spPr bwMode="auto">
              <a:xfrm>
                <a:off x="3400" y="1363"/>
                <a:ext cx="178" cy="241"/>
              </a:xfrm>
              <a:custGeom>
                <a:avLst/>
                <a:gdLst>
                  <a:gd name="T0" fmla="*/ 2147483647 w 16"/>
                  <a:gd name="T1" fmla="*/ 2147483647 h 21"/>
                  <a:gd name="T2" fmla="*/ 2147483647 w 16"/>
                  <a:gd name="T3" fmla="*/ 2147483647 h 21"/>
                  <a:gd name="T4" fmla="*/ 2147483647 w 16"/>
                  <a:gd name="T5" fmla="*/ 2147483647 h 21"/>
                  <a:gd name="T6" fmla="*/ 2147483647 w 16"/>
                  <a:gd name="T7" fmla="*/ 2147483647 h 21"/>
                  <a:gd name="T8" fmla="*/ 2147483647 w 16"/>
                  <a:gd name="T9" fmla="*/ 2147483647 h 21"/>
                  <a:gd name="T10" fmla="*/ 2147483647 w 16"/>
                  <a:gd name="T11" fmla="*/ 2147483647 h 21"/>
                  <a:gd name="T12" fmla="*/ 2147483647 w 16"/>
                  <a:gd name="T13" fmla="*/ 2147483647 h 21"/>
                  <a:gd name="T14" fmla="*/ 2147483647 w 16"/>
                  <a:gd name="T15" fmla="*/ 2147483647 h 21"/>
                  <a:gd name="T16" fmla="*/ 2147483647 w 16"/>
                  <a:gd name="T17" fmla="*/ 2147483647 h 21"/>
                  <a:gd name="T18" fmla="*/ 2147483647 w 16"/>
                  <a:gd name="T19" fmla="*/ 2147483647 h 21"/>
                  <a:gd name="T20" fmla="*/ 2147483647 w 16"/>
                  <a:gd name="T21" fmla="*/ 2147483647 h 21"/>
                  <a:gd name="T22" fmla="*/ 2147483647 w 16"/>
                  <a:gd name="T23" fmla="*/ 2147483647 h 21"/>
                  <a:gd name="T24" fmla="*/ 2147483647 w 16"/>
                  <a:gd name="T25" fmla="*/ 2147483647 h 21"/>
                  <a:gd name="T26" fmla="*/ 2147483647 w 16"/>
                  <a:gd name="T27" fmla="*/ 2147483647 h 21"/>
                  <a:gd name="T28" fmla="*/ 2147483647 w 16"/>
                  <a:gd name="T29" fmla="*/ 2147483647 h 21"/>
                  <a:gd name="T30" fmla="*/ 2147483647 w 16"/>
                  <a:gd name="T31" fmla="*/ 2147483647 h 21"/>
                  <a:gd name="T32" fmla="*/ 2147483647 w 16"/>
                  <a:gd name="T33" fmla="*/ 2147483647 h 21"/>
                  <a:gd name="T34" fmla="*/ 2147483647 w 16"/>
                  <a:gd name="T35" fmla="*/ 2147483647 h 21"/>
                  <a:gd name="T36" fmla="*/ 2147483647 w 16"/>
                  <a:gd name="T37" fmla="*/ 2147483647 h 21"/>
                  <a:gd name="T38" fmla="*/ 2147483647 w 16"/>
                  <a:gd name="T39" fmla="*/ 2147483647 h 21"/>
                  <a:gd name="T40" fmla="*/ 2147483647 w 16"/>
                  <a:gd name="T41" fmla="*/ 2147483647 h 21"/>
                  <a:gd name="T42" fmla="*/ 2147483647 w 16"/>
                  <a:gd name="T43" fmla="*/ 2147483647 h 21"/>
                  <a:gd name="T44" fmla="*/ 2147483647 w 16"/>
                  <a:gd name="T45" fmla="*/ 2147483647 h 21"/>
                  <a:gd name="T46" fmla="*/ 2147483647 w 16"/>
                  <a:gd name="T47" fmla="*/ 2147483647 h 21"/>
                  <a:gd name="T48" fmla="*/ 2147483647 w 16"/>
                  <a:gd name="T49" fmla="*/ 2147483647 h 21"/>
                  <a:gd name="T50" fmla="*/ 2147483647 w 16"/>
                  <a:gd name="T51" fmla="*/ 2147483647 h 21"/>
                  <a:gd name="T52" fmla="*/ 2147483647 w 16"/>
                  <a:gd name="T53" fmla="*/ 2147483647 h 21"/>
                  <a:gd name="T54" fmla="*/ 2147483647 w 16"/>
                  <a:gd name="T55" fmla="*/ 2147483647 h 21"/>
                  <a:gd name="T56" fmla="*/ 2147483647 w 16"/>
                  <a:gd name="T57" fmla="*/ 2147483647 h 21"/>
                  <a:gd name="T58" fmla="*/ 2147483647 w 16"/>
                  <a:gd name="T59" fmla="*/ 2147483647 h 21"/>
                  <a:gd name="T60" fmla="*/ 2147483647 w 16"/>
                  <a:gd name="T61" fmla="*/ 2147483647 h 21"/>
                  <a:gd name="T62" fmla="*/ 2147483647 w 16"/>
                  <a:gd name="T63" fmla="*/ 2147483647 h 21"/>
                  <a:gd name="T64" fmla="*/ 0 w 16"/>
                  <a:gd name="T65" fmla="*/ 2147483647 h 21"/>
                  <a:gd name="T66" fmla="*/ 0 w 16"/>
                  <a:gd name="T67" fmla="*/ 2147483647 h 21"/>
                  <a:gd name="T68" fmla="*/ 0 w 16"/>
                  <a:gd name="T69" fmla="*/ 2147483647 h 21"/>
                  <a:gd name="T70" fmla="*/ 2147483647 w 16"/>
                  <a:gd name="T71" fmla="*/ 2147483647 h 21"/>
                  <a:gd name="T72" fmla="*/ 0 w 16"/>
                  <a:gd name="T73" fmla="*/ 2147483647 h 21"/>
                  <a:gd name="T74" fmla="*/ 2147483647 w 16"/>
                  <a:gd name="T75" fmla="*/ 0 h 21"/>
                  <a:gd name="T76" fmla="*/ 2147483647 w 16"/>
                  <a:gd name="T77" fmla="*/ 2147483647 h 21"/>
                  <a:gd name="T78" fmla="*/ 2147483647 w 16"/>
                  <a:gd name="T79" fmla="*/ 2147483647 h 21"/>
                  <a:gd name="T80" fmla="*/ 2147483647 w 16"/>
                  <a:gd name="T81" fmla="*/ 2147483647 h 21"/>
                  <a:gd name="T82" fmla="*/ 2147483647 w 16"/>
                  <a:gd name="T83" fmla="*/ 2147483647 h 21"/>
                  <a:gd name="T84" fmla="*/ 2147483647 w 16"/>
                  <a:gd name="T85" fmla="*/ 2147483647 h 21"/>
                  <a:gd name="T86" fmla="*/ 2147483647 w 16"/>
                  <a:gd name="T87" fmla="*/ 2147483647 h 21"/>
                  <a:gd name="T88" fmla="*/ 2147483647 w 16"/>
                  <a:gd name="T89" fmla="*/ 2147483647 h 21"/>
                  <a:gd name="T90" fmla="*/ 2147483647 w 16"/>
                  <a:gd name="T91" fmla="*/ 2147483647 h 21"/>
                  <a:gd name="T92" fmla="*/ 2147483647 w 16"/>
                  <a:gd name="T93" fmla="*/ 2147483647 h 21"/>
                  <a:gd name="T94" fmla="*/ 2147483647 w 16"/>
                  <a:gd name="T95" fmla="*/ 2147483647 h 21"/>
                  <a:gd name="T96" fmla="*/ 2147483647 w 16"/>
                  <a:gd name="T97" fmla="*/ 2147483647 h 21"/>
                  <a:gd name="T98" fmla="*/ 2147483647 w 16"/>
                  <a:gd name="T99" fmla="*/ 2147483647 h 21"/>
                  <a:gd name="T100" fmla="*/ 2147483647 w 16"/>
                  <a:gd name="T101" fmla="*/ 2147483647 h 21"/>
                  <a:gd name="T102" fmla="*/ 2147483647 w 16"/>
                  <a:gd name="T103" fmla="*/ 2147483647 h 21"/>
                  <a:gd name="T104" fmla="*/ 2147483647 w 16"/>
                  <a:gd name="T105" fmla="*/ 2147483647 h 21"/>
                  <a:gd name="T106" fmla="*/ 2147483647 w 16"/>
                  <a:gd name="T107" fmla="*/ 2147483647 h 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16"/>
                  <a:gd name="T163" fmla="*/ 0 h 21"/>
                  <a:gd name="T164" fmla="*/ 16 w 16"/>
                  <a:gd name="T165" fmla="*/ 21 h 2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16" h="21">
                    <a:moveTo>
                      <a:pt x="12" y="13"/>
                    </a:moveTo>
                    <a:lnTo>
                      <a:pt x="14" y="12"/>
                    </a:lnTo>
                    <a:lnTo>
                      <a:pt x="14" y="14"/>
                    </a:lnTo>
                    <a:lnTo>
                      <a:pt x="15" y="14"/>
                    </a:lnTo>
                    <a:lnTo>
                      <a:pt x="16" y="15"/>
                    </a:lnTo>
                    <a:lnTo>
                      <a:pt x="15" y="16"/>
                    </a:lnTo>
                    <a:lnTo>
                      <a:pt x="14" y="16"/>
                    </a:lnTo>
                    <a:lnTo>
                      <a:pt x="13" y="15"/>
                    </a:lnTo>
                    <a:lnTo>
                      <a:pt x="11" y="15"/>
                    </a:lnTo>
                    <a:lnTo>
                      <a:pt x="10" y="17"/>
                    </a:lnTo>
                    <a:lnTo>
                      <a:pt x="10" y="18"/>
                    </a:lnTo>
                    <a:lnTo>
                      <a:pt x="11" y="19"/>
                    </a:lnTo>
                    <a:lnTo>
                      <a:pt x="11" y="21"/>
                    </a:lnTo>
                    <a:lnTo>
                      <a:pt x="10" y="21"/>
                    </a:lnTo>
                    <a:lnTo>
                      <a:pt x="9" y="20"/>
                    </a:lnTo>
                    <a:lnTo>
                      <a:pt x="8" y="19"/>
                    </a:lnTo>
                    <a:lnTo>
                      <a:pt x="7" y="19"/>
                    </a:lnTo>
                    <a:lnTo>
                      <a:pt x="7" y="18"/>
                    </a:lnTo>
                    <a:lnTo>
                      <a:pt x="7" y="17"/>
                    </a:lnTo>
                    <a:lnTo>
                      <a:pt x="6" y="17"/>
                    </a:lnTo>
                    <a:lnTo>
                      <a:pt x="7" y="16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5" y="14"/>
                    </a:lnTo>
                    <a:lnTo>
                      <a:pt x="5" y="12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3" y="4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6" y="12"/>
                    </a:lnTo>
                    <a:lnTo>
                      <a:pt x="7" y="13"/>
                    </a:lnTo>
                    <a:lnTo>
                      <a:pt x="8" y="14"/>
                    </a:lnTo>
                    <a:lnTo>
                      <a:pt x="10" y="15"/>
                    </a:lnTo>
                    <a:lnTo>
                      <a:pt x="13" y="14"/>
                    </a:lnTo>
                    <a:lnTo>
                      <a:pt x="13" y="13"/>
                    </a:lnTo>
                    <a:lnTo>
                      <a:pt x="12" y="13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7" name="Line 349"/>
              <p:cNvSpPr>
                <a:spLocks noChangeShapeType="1"/>
              </p:cNvSpPr>
              <p:nvPr/>
            </p:nvSpPr>
            <p:spPr bwMode="auto">
              <a:xfrm flipH="1">
                <a:off x="3477" y="1524"/>
                <a:ext cx="14" cy="11"/>
              </a:xfrm>
              <a:prstGeom prst="line">
                <a:avLst/>
              </a:pr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8" name="Freeform 350"/>
              <p:cNvSpPr>
                <a:spLocks/>
              </p:cNvSpPr>
              <p:nvPr/>
            </p:nvSpPr>
            <p:spPr bwMode="auto">
              <a:xfrm>
                <a:off x="3477" y="153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1"/>
                  <a:gd name="T14" fmla="*/ 3 w 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1">
                    <a:moveTo>
                      <a:pt x="0" y="1"/>
                    </a:moveTo>
                    <a:lnTo>
                      <a:pt x="1" y="0"/>
                    </a:lnTo>
                    <a:lnTo>
                      <a:pt x="2" y="1"/>
                    </a:lnTo>
                    <a:lnTo>
                      <a:pt x="3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9" name="Freeform 351"/>
              <p:cNvSpPr>
                <a:spLocks/>
              </p:cNvSpPr>
              <p:nvPr/>
            </p:nvSpPr>
            <p:spPr bwMode="auto">
              <a:xfrm>
                <a:off x="3477" y="1536"/>
                <a:ext cx="24" cy="11"/>
              </a:xfrm>
              <a:custGeom>
                <a:avLst/>
                <a:gdLst>
                  <a:gd name="T0" fmla="*/ 0 w 2"/>
                  <a:gd name="T1" fmla="*/ 0 h 1"/>
                  <a:gd name="T2" fmla="*/ 2147483647 w 2"/>
                  <a:gd name="T3" fmla="*/ 2147483647 h 1"/>
                  <a:gd name="T4" fmla="*/ 2147483647 w 2"/>
                  <a:gd name="T5" fmla="*/ 2147483647 h 1"/>
                  <a:gd name="T6" fmla="*/ 0 w 2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"/>
                  <a:gd name="T13" fmla="*/ 0 h 1"/>
                  <a:gd name="T14" fmla="*/ 2 w 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1"/>
                    </a:lnTo>
                    <a:lnTo>
                      <a:pt x="0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0" name="Freeform 352"/>
              <p:cNvSpPr>
                <a:spLocks/>
              </p:cNvSpPr>
              <p:nvPr/>
            </p:nvSpPr>
            <p:spPr bwMode="auto">
              <a:xfrm>
                <a:off x="3477" y="1547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2147483647 h 1"/>
                  <a:gd name="T6" fmla="*/ 2147483647 w 3"/>
                  <a:gd name="T7" fmla="*/ 0 h 1"/>
                  <a:gd name="T8" fmla="*/ 2147483647 w 3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1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1" name="Freeform 353"/>
              <p:cNvSpPr>
                <a:spLocks/>
              </p:cNvSpPr>
              <p:nvPr/>
            </p:nvSpPr>
            <p:spPr bwMode="auto">
              <a:xfrm>
                <a:off x="3477" y="1559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1"/>
                  <a:gd name="T11" fmla="*/ 3 w 3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1">
                    <a:moveTo>
                      <a:pt x="0" y="1"/>
                    </a:moveTo>
                    <a:lnTo>
                      <a:pt x="2" y="1"/>
                    </a:lnTo>
                    <a:lnTo>
                      <a:pt x="3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2" name="Freeform 354"/>
              <p:cNvSpPr>
                <a:spLocks/>
              </p:cNvSpPr>
              <p:nvPr/>
            </p:nvSpPr>
            <p:spPr bwMode="auto">
              <a:xfrm>
                <a:off x="3491" y="1570"/>
                <a:ext cx="19" cy="11"/>
              </a:xfrm>
              <a:custGeom>
                <a:avLst/>
                <a:gdLst>
                  <a:gd name="T0" fmla="*/ 0 w 2"/>
                  <a:gd name="T1" fmla="*/ 2147483647 h 1"/>
                  <a:gd name="T2" fmla="*/ 2147483647 w 2"/>
                  <a:gd name="T3" fmla="*/ 2147483647 h 1"/>
                  <a:gd name="T4" fmla="*/ 2147483647 w 2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2"/>
                  <a:gd name="T10" fmla="*/ 0 h 1"/>
                  <a:gd name="T11" fmla="*/ 2 w 2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" h="1">
                    <a:moveTo>
                      <a:pt x="0" y="1"/>
                    </a:moveTo>
                    <a:lnTo>
                      <a:pt x="1" y="1"/>
                    </a:lnTo>
                    <a:lnTo>
                      <a:pt x="2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3" name="Freeform 355"/>
              <p:cNvSpPr>
                <a:spLocks/>
              </p:cNvSpPr>
              <p:nvPr/>
            </p:nvSpPr>
            <p:spPr bwMode="auto">
              <a:xfrm>
                <a:off x="3858" y="1455"/>
                <a:ext cx="10" cy="23"/>
              </a:xfrm>
              <a:custGeom>
                <a:avLst/>
                <a:gdLst>
                  <a:gd name="T0" fmla="*/ 0 w 1"/>
                  <a:gd name="T1" fmla="*/ 2147483647 h 2"/>
                  <a:gd name="T2" fmla="*/ 0 w 1"/>
                  <a:gd name="T3" fmla="*/ 0 h 2"/>
                  <a:gd name="T4" fmla="*/ 2147483647 w 1"/>
                  <a:gd name="T5" fmla="*/ 2147483647 h 2"/>
                  <a:gd name="T6" fmla="*/ 2147483647 w 1"/>
                  <a:gd name="T7" fmla="*/ 2147483647 h 2"/>
                  <a:gd name="T8" fmla="*/ 0 w 1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2"/>
                  <a:gd name="T17" fmla="*/ 1 w 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2">
                    <a:moveTo>
                      <a:pt x="0" y="1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4" name="Oval 356"/>
              <p:cNvSpPr>
                <a:spLocks noChangeArrowheads="1"/>
              </p:cNvSpPr>
              <p:nvPr/>
            </p:nvSpPr>
            <p:spPr bwMode="auto">
              <a:xfrm>
                <a:off x="3809" y="1467"/>
                <a:ext cx="82" cy="80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5" name="Freeform 357"/>
              <p:cNvSpPr>
                <a:spLocks/>
              </p:cNvSpPr>
              <p:nvPr/>
            </p:nvSpPr>
            <p:spPr bwMode="auto">
              <a:xfrm>
                <a:off x="3809" y="1490"/>
                <a:ext cx="82" cy="34"/>
              </a:xfrm>
              <a:custGeom>
                <a:avLst/>
                <a:gdLst>
                  <a:gd name="T0" fmla="*/ 2147483647 w 7"/>
                  <a:gd name="T1" fmla="*/ 0 h 3"/>
                  <a:gd name="T2" fmla="*/ 2147483647 w 7"/>
                  <a:gd name="T3" fmla="*/ 2147483647 h 3"/>
                  <a:gd name="T4" fmla="*/ 2147483647 w 7"/>
                  <a:gd name="T5" fmla="*/ 2147483647 h 3"/>
                  <a:gd name="T6" fmla="*/ 0 w 7"/>
                  <a:gd name="T7" fmla="*/ 2147483647 h 3"/>
                  <a:gd name="T8" fmla="*/ 2147483647 w 7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3"/>
                  <a:gd name="T17" fmla="*/ 7 w 7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3">
                    <a:moveTo>
                      <a:pt x="1" y="0"/>
                    </a:moveTo>
                    <a:lnTo>
                      <a:pt x="7" y="2"/>
                    </a:lnTo>
                    <a:lnTo>
                      <a:pt x="7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6" name="Freeform 358"/>
              <p:cNvSpPr>
                <a:spLocks/>
              </p:cNvSpPr>
              <p:nvPr/>
            </p:nvSpPr>
            <p:spPr bwMode="auto">
              <a:xfrm>
                <a:off x="3843" y="1432"/>
                <a:ext cx="34" cy="34"/>
              </a:xfrm>
              <a:custGeom>
                <a:avLst/>
                <a:gdLst>
                  <a:gd name="T0" fmla="*/ 2147483647 w 3"/>
                  <a:gd name="T1" fmla="*/ 2147483647 h 3"/>
                  <a:gd name="T2" fmla="*/ 2147483647 w 3"/>
                  <a:gd name="T3" fmla="*/ 2147483647 h 3"/>
                  <a:gd name="T4" fmla="*/ 0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2147483647 h 3"/>
                  <a:gd name="T10" fmla="*/ 2147483647 w 3"/>
                  <a:gd name="T11" fmla="*/ 0 h 3"/>
                  <a:gd name="T12" fmla="*/ 2147483647 w 3"/>
                  <a:gd name="T13" fmla="*/ 0 h 3"/>
                  <a:gd name="T14" fmla="*/ 2147483647 w 3"/>
                  <a:gd name="T15" fmla="*/ 2147483647 h 3"/>
                  <a:gd name="T16" fmla="*/ 2147483647 w 3"/>
                  <a:gd name="T17" fmla="*/ 2147483647 h 3"/>
                  <a:gd name="T18" fmla="*/ 2147483647 w 3"/>
                  <a:gd name="T19" fmla="*/ 2147483647 h 3"/>
                  <a:gd name="T20" fmla="*/ 2147483647 w 3"/>
                  <a:gd name="T21" fmla="*/ 2147483647 h 3"/>
                  <a:gd name="T22" fmla="*/ 2147483647 w 3"/>
                  <a:gd name="T23" fmla="*/ 2147483647 h 3"/>
                  <a:gd name="T24" fmla="*/ 2147483647 w 3"/>
                  <a:gd name="T25" fmla="*/ 2147483647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"/>
                  <a:gd name="T40" fmla="*/ 0 h 3"/>
                  <a:gd name="T41" fmla="*/ 3 w 3"/>
                  <a:gd name="T42" fmla="*/ 3 h 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" h="3">
                    <a:moveTo>
                      <a:pt x="1" y="2"/>
                    </a:moveTo>
                    <a:lnTo>
                      <a:pt x="1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7" name="Freeform 359"/>
              <p:cNvSpPr>
                <a:spLocks/>
              </p:cNvSpPr>
              <p:nvPr/>
            </p:nvSpPr>
            <p:spPr bwMode="auto">
              <a:xfrm>
                <a:off x="3752" y="1501"/>
                <a:ext cx="140" cy="57"/>
              </a:xfrm>
              <a:custGeom>
                <a:avLst/>
                <a:gdLst>
                  <a:gd name="T0" fmla="*/ 2147483647 w 12"/>
                  <a:gd name="T1" fmla="*/ 0 h 5"/>
                  <a:gd name="T2" fmla="*/ 2147483647 w 12"/>
                  <a:gd name="T3" fmla="*/ 2147483647 h 5"/>
                  <a:gd name="T4" fmla="*/ 2147483647 w 12"/>
                  <a:gd name="T5" fmla="*/ 2147483647 h 5"/>
                  <a:gd name="T6" fmla="*/ 0 w 12"/>
                  <a:gd name="T7" fmla="*/ 2147483647 h 5"/>
                  <a:gd name="T8" fmla="*/ 2147483647 w 12"/>
                  <a:gd name="T9" fmla="*/ 2147483647 h 5"/>
                  <a:gd name="T10" fmla="*/ 2147483647 w 12"/>
                  <a:gd name="T11" fmla="*/ 2147483647 h 5"/>
                  <a:gd name="T12" fmla="*/ 2147483647 w 12"/>
                  <a:gd name="T13" fmla="*/ 2147483647 h 5"/>
                  <a:gd name="T14" fmla="*/ 2147483647 w 12"/>
                  <a:gd name="T15" fmla="*/ 2147483647 h 5"/>
                  <a:gd name="T16" fmla="*/ 2147483647 w 12"/>
                  <a:gd name="T17" fmla="*/ 2147483647 h 5"/>
                  <a:gd name="T18" fmla="*/ 2147483647 w 12"/>
                  <a:gd name="T19" fmla="*/ 2147483647 h 5"/>
                  <a:gd name="T20" fmla="*/ 2147483647 w 12"/>
                  <a:gd name="T21" fmla="*/ 2147483647 h 5"/>
                  <a:gd name="T22" fmla="*/ 2147483647 w 12"/>
                  <a:gd name="T23" fmla="*/ 2147483647 h 5"/>
                  <a:gd name="T24" fmla="*/ 2147483647 w 12"/>
                  <a:gd name="T25" fmla="*/ 2147483647 h 5"/>
                  <a:gd name="T26" fmla="*/ 2147483647 w 12"/>
                  <a:gd name="T27" fmla="*/ 2147483647 h 5"/>
                  <a:gd name="T28" fmla="*/ 2147483647 w 12"/>
                  <a:gd name="T29" fmla="*/ 2147483647 h 5"/>
                  <a:gd name="T30" fmla="*/ 2147483647 w 12"/>
                  <a:gd name="T31" fmla="*/ 2147483647 h 5"/>
                  <a:gd name="T32" fmla="*/ 2147483647 w 12"/>
                  <a:gd name="T33" fmla="*/ 2147483647 h 5"/>
                  <a:gd name="T34" fmla="*/ 2147483647 w 12"/>
                  <a:gd name="T35" fmla="*/ 2147483647 h 5"/>
                  <a:gd name="T36" fmla="*/ 2147483647 w 12"/>
                  <a:gd name="T37" fmla="*/ 2147483647 h 5"/>
                  <a:gd name="T38" fmla="*/ 2147483647 w 12"/>
                  <a:gd name="T39" fmla="*/ 2147483647 h 5"/>
                  <a:gd name="T40" fmla="*/ 2147483647 w 12"/>
                  <a:gd name="T41" fmla="*/ 2147483647 h 5"/>
                  <a:gd name="T42" fmla="*/ 2147483647 w 12"/>
                  <a:gd name="T43" fmla="*/ 2147483647 h 5"/>
                  <a:gd name="T44" fmla="*/ 2147483647 w 12"/>
                  <a:gd name="T45" fmla="*/ 2147483647 h 5"/>
                  <a:gd name="T46" fmla="*/ 2147483647 w 12"/>
                  <a:gd name="T47" fmla="*/ 2147483647 h 5"/>
                  <a:gd name="T48" fmla="*/ 2147483647 w 12"/>
                  <a:gd name="T49" fmla="*/ 2147483647 h 5"/>
                  <a:gd name="T50" fmla="*/ 2147483647 w 12"/>
                  <a:gd name="T51" fmla="*/ 2147483647 h 5"/>
                  <a:gd name="T52" fmla="*/ 2147483647 w 12"/>
                  <a:gd name="T53" fmla="*/ 2147483647 h 5"/>
                  <a:gd name="T54" fmla="*/ 2147483647 w 12"/>
                  <a:gd name="T55" fmla="*/ 0 h 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2"/>
                  <a:gd name="T85" fmla="*/ 0 h 5"/>
                  <a:gd name="T86" fmla="*/ 12 w 12"/>
                  <a:gd name="T87" fmla="*/ 5 h 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2" h="5">
                    <a:moveTo>
                      <a:pt x="2" y="0"/>
                    </a:moveTo>
                    <a:lnTo>
                      <a:pt x="1" y="1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5" y="4"/>
                    </a:lnTo>
                    <a:lnTo>
                      <a:pt x="7" y="5"/>
                    </a:lnTo>
                    <a:lnTo>
                      <a:pt x="9" y="5"/>
                    </a:lnTo>
                    <a:lnTo>
                      <a:pt x="11" y="5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10" y="2"/>
                    </a:lnTo>
                    <a:lnTo>
                      <a:pt x="10" y="3"/>
                    </a:lnTo>
                    <a:lnTo>
                      <a:pt x="10" y="4"/>
                    </a:lnTo>
                    <a:lnTo>
                      <a:pt x="9" y="4"/>
                    </a:lnTo>
                    <a:lnTo>
                      <a:pt x="9" y="3"/>
                    </a:lnTo>
                    <a:lnTo>
                      <a:pt x="9" y="2"/>
                    </a:lnTo>
                    <a:lnTo>
                      <a:pt x="7" y="1"/>
                    </a:lnTo>
                    <a:lnTo>
                      <a:pt x="8" y="2"/>
                    </a:lnTo>
                    <a:lnTo>
                      <a:pt x="7" y="4"/>
                    </a:lnTo>
                    <a:lnTo>
                      <a:pt x="6" y="3"/>
                    </a:lnTo>
                    <a:lnTo>
                      <a:pt x="5" y="2"/>
                    </a:lnTo>
                    <a:lnTo>
                      <a:pt x="4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8" name="Oval 360"/>
              <p:cNvSpPr>
                <a:spLocks noChangeArrowheads="1"/>
              </p:cNvSpPr>
              <p:nvPr/>
            </p:nvSpPr>
            <p:spPr bwMode="auto">
              <a:xfrm>
                <a:off x="3612" y="1099"/>
                <a:ext cx="106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9" name="Freeform 361"/>
              <p:cNvSpPr>
                <a:spLocks/>
              </p:cNvSpPr>
              <p:nvPr/>
            </p:nvSpPr>
            <p:spPr bwMode="auto">
              <a:xfrm>
                <a:off x="3593" y="996"/>
                <a:ext cx="149" cy="115"/>
              </a:xfrm>
              <a:custGeom>
                <a:avLst/>
                <a:gdLst>
                  <a:gd name="T0" fmla="*/ 2147483647 w 13"/>
                  <a:gd name="T1" fmla="*/ 2147483647 h 10"/>
                  <a:gd name="T2" fmla="*/ 2147483647 w 13"/>
                  <a:gd name="T3" fmla="*/ 2147483647 h 10"/>
                  <a:gd name="T4" fmla="*/ 2147483647 w 13"/>
                  <a:gd name="T5" fmla="*/ 2147483647 h 10"/>
                  <a:gd name="T6" fmla="*/ 2147483647 w 13"/>
                  <a:gd name="T7" fmla="*/ 0 h 10"/>
                  <a:gd name="T8" fmla="*/ 2147483647 w 13"/>
                  <a:gd name="T9" fmla="*/ 2147483647 h 10"/>
                  <a:gd name="T10" fmla="*/ 2147483647 w 13"/>
                  <a:gd name="T11" fmla="*/ 0 h 10"/>
                  <a:gd name="T12" fmla="*/ 0 w 13"/>
                  <a:gd name="T13" fmla="*/ 2147483647 h 10"/>
                  <a:gd name="T14" fmla="*/ 2147483647 w 13"/>
                  <a:gd name="T15" fmla="*/ 2147483647 h 10"/>
                  <a:gd name="T16" fmla="*/ 2147483647 w 13"/>
                  <a:gd name="T17" fmla="*/ 2147483647 h 10"/>
                  <a:gd name="T18" fmla="*/ 2147483647 w 13"/>
                  <a:gd name="T19" fmla="*/ 2147483647 h 10"/>
                  <a:gd name="T20" fmla="*/ 2147483647 w 13"/>
                  <a:gd name="T21" fmla="*/ 2147483647 h 10"/>
                  <a:gd name="T22" fmla="*/ 2147483647 w 13"/>
                  <a:gd name="T23" fmla="*/ 2147483647 h 1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3"/>
                  <a:gd name="T37" fmla="*/ 0 h 10"/>
                  <a:gd name="T38" fmla="*/ 13 w 13"/>
                  <a:gd name="T39" fmla="*/ 10 h 1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3" h="10">
                    <a:moveTo>
                      <a:pt x="11" y="10"/>
                    </a:moveTo>
                    <a:lnTo>
                      <a:pt x="11" y="9"/>
                    </a:lnTo>
                    <a:cubicBezTo>
                      <a:pt x="13" y="6"/>
                      <a:pt x="13" y="4"/>
                      <a:pt x="13" y="2"/>
                    </a:cubicBezTo>
                    <a:cubicBezTo>
                      <a:pt x="12" y="0"/>
                      <a:pt x="10" y="0"/>
                      <a:pt x="9" y="0"/>
                    </a:cubicBezTo>
                    <a:lnTo>
                      <a:pt x="7" y="7"/>
                    </a:lnTo>
                    <a:lnTo>
                      <a:pt x="4" y="0"/>
                    </a:lnTo>
                    <a:cubicBezTo>
                      <a:pt x="3" y="0"/>
                      <a:pt x="1" y="0"/>
                      <a:pt x="0" y="2"/>
                    </a:cubicBezTo>
                    <a:cubicBezTo>
                      <a:pt x="0" y="4"/>
                      <a:pt x="0" y="6"/>
                      <a:pt x="2" y="9"/>
                    </a:cubicBezTo>
                    <a:lnTo>
                      <a:pt x="2" y="10"/>
                    </a:lnTo>
                    <a:cubicBezTo>
                      <a:pt x="2" y="9"/>
                      <a:pt x="4" y="9"/>
                      <a:pt x="7" y="9"/>
                    </a:cubicBezTo>
                    <a:cubicBezTo>
                      <a:pt x="9" y="9"/>
                      <a:pt x="11" y="9"/>
                      <a:pt x="11" y="1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0" name="Freeform 362"/>
              <p:cNvSpPr>
                <a:spLocks/>
              </p:cNvSpPr>
              <p:nvPr/>
            </p:nvSpPr>
            <p:spPr bwMode="auto">
              <a:xfrm>
                <a:off x="3646" y="927"/>
                <a:ext cx="39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0 w 3"/>
                  <a:gd name="T7" fmla="*/ 2147483647 h 4"/>
                  <a:gd name="T8" fmla="*/ 0 w 3"/>
                  <a:gd name="T9" fmla="*/ 2147483647 h 4"/>
                  <a:gd name="T10" fmla="*/ 0 w 3"/>
                  <a:gd name="T11" fmla="*/ 2147483647 h 4"/>
                  <a:gd name="T12" fmla="*/ 2147483647 w 3"/>
                  <a:gd name="T13" fmla="*/ 2147483647 h 4"/>
                  <a:gd name="T14" fmla="*/ 0 w 3"/>
                  <a:gd name="T15" fmla="*/ 0 h 4"/>
                  <a:gd name="T16" fmla="*/ 2147483647 w 3"/>
                  <a:gd name="T17" fmla="*/ 0 h 4"/>
                  <a:gd name="T18" fmla="*/ 2147483647 w 3"/>
                  <a:gd name="T19" fmla="*/ 2147483647 h 4"/>
                  <a:gd name="T20" fmla="*/ 2147483647 w 3"/>
                  <a:gd name="T21" fmla="*/ 2147483647 h 4"/>
                  <a:gd name="T22" fmla="*/ 2147483647 w 3"/>
                  <a:gd name="T23" fmla="*/ 2147483647 h 4"/>
                  <a:gd name="T24" fmla="*/ 2147483647 w 3"/>
                  <a:gd name="T25" fmla="*/ 2147483647 h 4"/>
                  <a:gd name="T26" fmla="*/ 2147483647 w 3"/>
                  <a:gd name="T27" fmla="*/ 2147483647 h 4"/>
                  <a:gd name="T28" fmla="*/ 2147483647 w 3"/>
                  <a:gd name="T29" fmla="*/ 2147483647 h 4"/>
                  <a:gd name="T30" fmla="*/ 2147483647 w 3"/>
                  <a:gd name="T31" fmla="*/ 2147483647 h 4"/>
                  <a:gd name="T32" fmla="*/ 0 w 3"/>
                  <a:gd name="T33" fmla="*/ 2147483647 h 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"/>
                  <a:gd name="T52" fmla="*/ 0 h 4"/>
                  <a:gd name="T53" fmla="*/ 3 w 3"/>
                  <a:gd name="T54" fmla="*/ 4 h 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" h="4">
                    <a:moveTo>
                      <a:pt x="0" y="4"/>
                    </a:moveTo>
                    <a:lnTo>
                      <a:pt x="1" y="2"/>
                    </a:lnTo>
                    <a:lnTo>
                      <a:pt x="0" y="3"/>
                    </a:lnTo>
                    <a:lnTo>
                      <a:pt x="0" y="2"/>
                    </a:ln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lnTo>
                      <a:pt x="1" y="2"/>
                    </a:lnTo>
                    <a:lnTo>
                      <a:pt x="0" y="0"/>
                    </a:lnTo>
                    <a:cubicBezTo>
                      <a:pt x="1" y="0"/>
                      <a:pt x="2" y="0"/>
                      <a:pt x="3" y="0"/>
                    </a:cubicBez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cubicBezTo>
                      <a:pt x="3" y="2"/>
                      <a:pt x="3" y="2"/>
                      <a:pt x="3" y="2"/>
                    </a:cubicBezTo>
                    <a:lnTo>
                      <a:pt x="3" y="3"/>
                    </a:lnTo>
                    <a:lnTo>
                      <a:pt x="2" y="2"/>
                    </a:lnTo>
                    <a:lnTo>
                      <a:pt x="3" y="4"/>
                    </a:lnTo>
                    <a:cubicBezTo>
                      <a:pt x="2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1" name="Freeform 363"/>
              <p:cNvSpPr>
                <a:spLocks/>
              </p:cNvSpPr>
              <p:nvPr/>
            </p:nvSpPr>
            <p:spPr bwMode="auto">
              <a:xfrm>
                <a:off x="3593" y="1030"/>
                <a:ext cx="149" cy="57"/>
              </a:xfrm>
              <a:custGeom>
                <a:avLst/>
                <a:gdLst>
                  <a:gd name="T0" fmla="*/ 2147483647 w 13"/>
                  <a:gd name="T1" fmla="*/ 2147483647 h 5"/>
                  <a:gd name="T2" fmla="*/ 0 w 13"/>
                  <a:gd name="T3" fmla="*/ 0 h 5"/>
                  <a:gd name="T4" fmla="*/ 2147483647 w 13"/>
                  <a:gd name="T5" fmla="*/ 2147483647 h 5"/>
                  <a:gd name="T6" fmla="*/ 2147483647 w 13"/>
                  <a:gd name="T7" fmla="*/ 2147483647 h 5"/>
                  <a:gd name="T8" fmla="*/ 2147483647 w 13"/>
                  <a:gd name="T9" fmla="*/ 2147483647 h 5"/>
                  <a:gd name="T10" fmla="*/ 2147483647 w 13"/>
                  <a:gd name="T11" fmla="*/ 2147483647 h 5"/>
                  <a:gd name="T12" fmla="*/ 2147483647 w 13"/>
                  <a:gd name="T13" fmla="*/ 2147483647 h 5"/>
                  <a:gd name="T14" fmla="*/ 2147483647 w 13"/>
                  <a:gd name="T15" fmla="*/ 2147483647 h 5"/>
                  <a:gd name="T16" fmla="*/ 2147483647 w 13"/>
                  <a:gd name="T17" fmla="*/ 2147483647 h 5"/>
                  <a:gd name="T18" fmla="*/ 2147483647 w 13"/>
                  <a:gd name="T19" fmla="*/ 2147483647 h 5"/>
                  <a:gd name="T20" fmla="*/ 2147483647 w 13"/>
                  <a:gd name="T21" fmla="*/ 2147483647 h 5"/>
                  <a:gd name="T22" fmla="*/ 2147483647 w 13"/>
                  <a:gd name="T23" fmla="*/ 2147483647 h 5"/>
                  <a:gd name="T24" fmla="*/ 2147483647 w 13"/>
                  <a:gd name="T25" fmla="*/ 2147483647 h 5"/>
                  <a:gd name="T26" fmla="*/ 2147483647 w 13"/>
                  <a:gd name="T27" fmla="*/ 2147483647 h 5"/>
                  <a:gd name="T28" fmla="*/ 2147483647 w 13"/>
                  <a:gd name="T29" fmla="*/ 2147483647 h 5"/>
                  <a:gd name="T30" fmla="*/ 2147483647 w 13"/>
                  <a:gd name="T31" fmla="*/ 0 h 5"/>
                  <a:gd name="T32" fmla="*/ 2147483647 w 13"/>
                  <a:gd name="T33" fmla="*/ 2147483647 h 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3"/>
                  <a:gd name="T52" fmla="*/ 0 h 5"/>
                  <a:gd name="T53" fmla="*/ 13 w 13"/>
                  <a:gd name="T54" fmla="*/ 5 h 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3" h="5">
                    <a:moveTo>
                      <a:pt x="7" y="4"/>
                    </a:moveTo>
                    <a:cubicBezTo>
                      <a:pt x="5" y="2"/>
                      <a:pt x="3" y="0"/>
                      <a:pt x="0" y="0"/>
                    </a:cubicBezTo>
                    <a:cubicBezTo>
                      <a:pt x="1" y="1"/>
                      <a:pt x="2" y="2"/>
                      <a:pt x="3" y="2"/>
                    </a:cubicBezTo>
                    <a:lnTo>
                      <a:pt x="1" y="2"/>
                    </a:lnTo>
                    <a:cubicBezTo>
                      <a:pt x="2" y="3"/>
                      <a:pt x="3" y="3"/>
                      <a:pt x="4" y="3"/>
                    </a:cubicBezTo>
                    <a:lnTo>
                      <a:pt x="2" y="4"/>
                    </a:lnTo>
                    <a:cubicBezTo>
                      <a:pt x="4" y="3"/>
                      <a:pt x="5" y="4"/>
                      <a:pt x="6" y="5"/>
                    </a:cubicBezTo>
                    <a:cubicBezTo>
                      <a:pt x="6" y="5"/>
                      <a:pt x="6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4"/>
                      <a:pt x="9" y="3"/>
                      <a:pt x="11" y="4"/>
                    </a:cubicBezTo>
                    <a:lnTo>
                      <a:pt x="9" y="3"/>
                    </a:lnTo>
                    <a:cubicBezTo>
                      <a:pt x="10" y="3"/>
                      <a:pt x="11" y="3"/>
                      <a:pt x="12" y="2"/>
                    </a:cubicBezTo>
                    <a:lnTo>
                      <a:pt x="11" y="2"/>
                    </a:lnTo>
                    <a:cubicBezTo>
                      <a:pt x="11" y="2"/>
                      <a:pt x="12" y="1"/>
                      <a:pt x="13" y="0"/>
                    </a:cubicBezTo>
                    <a:cubicBezTo>
                      <a:pt x="10" y="0"/>
                      <a:pt x="8" y="2"/>
                      <a:pt x="7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2" name="Freeform 364"/>
              <p:cNvSpPr>
                <a:spLocks noEditPoints="1"/>
              </p:cNvSpPr>
              <p:nvPr/>
            </p:nvSpPr>
            <p:spPr bwMode="auto">
              <a:xfrm>
                <a:off x="3670" y="996"/>
                <a:ext cx="63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0 w 5"/>
                  <a:gd name="T3" fmla="*/ 2147483647 h 5"/>
                  <a:gd name="T4" fmla="*/ 2147483647 w 5"/>
                  <a:gd name="T5" fmla="*/ 2147483647 h 5"/>
                  <a:gd name="T6" fmla="*/ 2147483647 w 5"/>
                  <a:gd name="T7" fmla="*/ 0 h 5"/>
                  <a:gd name="T8" fmla="*/ 2147483647 w 5"/>
                  <a:gd name="T9" fmla="*/ 2147483647 h 5"/>
                  <a:gd name="T10" fmla="*/ 2147483647 w 5"/>
                  <a:gd name="T11" fmla="*/ 0 h 5"/>
                  <a:gd name="T12" fmla="*/ 2147483647 w 5"/>
                  <a:gd name="T13" fmla="*/ 2147483647 h 5"/>
                  <a:gd name="T14" fmla="*/ 2147483647 w 5"/>
                  <a:gd name="T15" fmla="*/ 2147483647 h 5"/>
                  <a:gd name="T16" fmla="*/ 2147483647 w 5"/>
                  <a:gd name="T17" fmla="*/ 2147483647 h 5"/>
                  <a:gd name="T18" fmla="*/ 2147483647 w 5"/>
                  <a:gd name="T19" fmla="*/ 2147483647 h 5"/>
                  <a:gd name="T20" fmla="*/ 2147483647 w 5"/>
                  <a:gd name="T21" fmla="*/ 2147483647 h 5"/>
                  <a:gd name="T22" fmla="*/ 2147483647 w 5"/>
                  <a:gd name="T23" fmla="*/ 2147483647 h 5"/>
                  <a:gd name="T24" fmla="*/ 2147483647 w 5"/>
                  <a:gd name="T25" fmla="*/ 2147483647 h 5"/>
                  <a:gd name="T26" fmla="*/ 2147483647 w 5"/>
                  <a:gd name="T27" fmla="*/ 2147483647 h 5"/>
                  <a:gd name="T28" fmla="*/ 2147483647 w 5"/>
                  <a:gd name="T29" fmla="*/ 2147483647 h 5"/>
                  <a:gd name="T30" fmla="*/ 2147483647 w 5"/>
                  <a:gd name="T31" fmla="*/ 2147483647 h 5"/>
                  <a:gd name="T32" fmla="*/ 2147483647 w 5"/>
                  <a:gd name="T33" fmla="*/ 2147483647 h 5"/>
                  <a:gd name="T34" fmla="*/ 2147483647 w 5"/>
                  <a:gd name="T35" fmla="*/ 2147483647 h 5"/>
                  <a:gd name="T36" fmla="*/ 2147483647 w 5"/>
                  <a:gd name="T37" fmla="*/ 2147483647 h 5"/>
                  <a:gd name="T38" fmla="*/ 2147483647 w 5"/>
                  <a:gd name="T39" fmla="*/ 2147483647 h 5"/>
                  <a:gd name="T40" fmla="*/ 2147483647 w 5"/>
                  <a:gd name="T41" fmla="*/ 2147483647 h 5"/>
                  <a:gd name="T42" fmla="*/ 2147483647 w 5"/>
                  <a:gd name="T43" fmla="*/ 2147483647 h 5"/>
                  <a:gd name="T44" fmla="*/ 2147483647 w 5"/>
                  <a:gd name="T45" fmla="*/ 0 h 5"/>
                  <a:gd name="T46" fmla="*/ 2147483647 w 5"/>
                  <a:gd name="T47" fmla="*/ 2147483647 h 5"/>
                  <a:gd name="T48" fmla="*/ 2147483647 w 5"/>
                  <a:gd name="T49" fmla="*/ 2147483647 h 5"/>
                  <a:gd name="T50" fmla="*/ 2147483647 w 5"/>
                  <a:gd name="T51" fmla="*/ 0 h 5"/>
                  <a:gd name="T52" fmla="*/ 2147483647 w 5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"/>
                  <a:gd name="T82" fmla="*/ 0 h 5"/>
                  <a:gd name="T83" fmla="*/ 5 w 5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" h="5">
                    <a:moveTo>
                      <a:pt x="1" y="5"/>
                    </a:moveTo>
                    <a:lnTo>
                      <a:pt x="0" y="4"/>
                    </a:lnTo>
                    <a:lnTo>
                      <a:pt x="1" y="5"/>
                    </a:lnTo>
                    <a:close/>
                    <a:moveTo>
                      <a:pt x="2" y="0"/>
                    </a:moveTo>
                    <a:lnTo>
                      <a:pt x="5" y="3"/>
                    </a:lnTo>
                    <a:lnTo>
                      <a:pt x="2" y="0"/>
                    </a:lnTo>
                    <a:close/>
                    <a:moveTo>
                      <a:pt x="4" y="3"/>
                    </a:moveTo>
                    <a:lnTo>
                      <a:pt x="1" y="1"/>
                    </a:lnTo>
                    <a:lnTo>
                      <a:pt x="4" y="3"/>
                    </a:lnTo>
                    <a:close/>
                    <a:moveTo>
                      <a:pt x="3" y="4"/>
                    </a:moveTo>
                    <a:lnTo>
                      <a:pt x="1" y="2"/>
                    </a:lnTo>
                    <a:lnTo>
                      <a:pt x="3" y="4"/>
                    </a:lnTo>
                    <a:close/>
                    <a:moveTo>
                      <a:pt x="2" y="4"/>
                    </a:moveTo>
                    <a:lnTo>
                      <a:pt x="1" y="3"/>
                    </a:lnTo>
                    <a:lnTo>
                      <a:pt x="2" y="4"/>
                    </a:lnTo>
                    <a:close/>
                    <a:moveTo>
                      <a:pt x="5" y="3"/>
                    </a:moveTo>
                    <a:lnTo>
                      <a:pt x="5" y="1"/>
                    </a:lnTo>
                    <a:lnTo>
                      <a:pt x="5" y="3"/>
                    </a:lnTo>
                    <a:close/>
                    <a:moveTo>
                      <a:pt x="4" y="4"/>
                    </a:moveTo>
                    <a:lnTo>
                      <a:pt x="5" y="1"/>
                    </a:lnTo>
                    <a:lnTo>
                      <a:pt x="4" y="4"/>
                    </a:lnTo>
                    <a:close/>
                    <a:moveTo>
                      <a:pt x="1" y="5"/>
                    </a:moveTo>
                    <a:lnTo>
                      <a:pt x="3" y="0"/>
                    </a:lnTo>
                    <a:lnTo>
                      <a:pt x="1" y="5"/>
                    </a:lnTo>
                    <a:close/>
                    <a:moveTo>
                      <a:pt x="2" y="4"/>
                    </a:moveTo>
                    <a:lnTo>
                      <a:pt x="4" y="0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3" name="Freeform 365"/>
              <p:cNvSpPr>
                <a:spLocks noEditPoints="1"/>
              </p:cNvSpPr>
              <p:nvPr/>
            </p:nvSpPr>
            <p:spPr bwMode="auto">
              <a:xfrm>
                <a:off x="3593" y="996"/>
                <a:ext cx="72" cy="57"/>
              </a:xfrm>
              <a:custGeom>
                <a:avLst/>
                <a:gdLst>
                  <a:gd name="T0" fmla="*/ 2147483647 w 6"/>
                  <a:gd name="T1" fmla="*/ 2147483647 h 5"/>
                  <a:gd name="T2" fmla="*/ 2147483647 w 6"/>
                  <a:gd name="T3" fmla="*/ 2147483647 h 5"/>
                  <a:gd name="T4" fmla="*/ 2147483647 w 6"/>
                  <a:gd name="T5" fmla="*/ 2147483647 h 5"/>
                  <a:gd name="T6" fmla="*/ 2147483647 w 6"/>
                  <a:gd name="T7" fmla="*/ 0 h 5"/>
                  <a:gd name="T8" fmla="*/ 0 w 6"/>
                  <a:gd name="T9" fmla="*/ 2147483647 h 5"/>
                  <a:gd name="T10" fmla="*/ 2147483647 w 6"/>
                  <a:gd name="T11" fmla="*/ 0 h 5"/>
                  <a:gd name="T12" fmla="*/ 2147483647 w 6"/>
                  <a:gd name="T13" fmla="*/ 2147483647 h 5"/>
                  <a:gd name="T14" fmla="*/ 2147483647 w 6"/>
                  <a:gd name="T15" fmla="*/ 2147483647 h 5"/>
                  <a:gd name="T16" fmla="*/ 2147483647 w 6"/>
                  <a:gd name="T17" fmla="*/ 2147483647 h 5"/>
                  <a:gd name="T18" fmla="*/ 2147483647 w 6"/>
                  <a:gd name="T19" fmla="*/ 2147483647 h 5"/>
                  <a:gd name="T20" fmla="*/ 2147483647 w 6"/>
                  <a:gd name="T21" fmla="*/ 2147483647 h 5"/>
                  <a:gd name="T22" fmla="*/ 2147483647 w 6"/>
                  <a:gd name="T23" fmla="*/ 2147483647 h 5"/>
                  <a:gd name="T24" fmla="*/ 2147483647 w 6"/>
                  <a:gd name="T25" fmla="*/ 2147483647 h 5"/>
                  <a:gd name="T26" fmla="*/ 2147483647 w 6"/>
                  <a:gd name="T27" fmla="*/ 2147483647 h 5"/>
                  <a:gd name="T28" fmla="*/ 2147483647 w 6"/>
                  <a:gd name="T29" fmla="*/ 2147483647 h 5"/>
                  <a:gd name="T30" fmla="*/ 2147483647 w 6"/>
                  <a:gd name="T31" fmla="*/ 2147483647 h 5"/>
                  <a:gd name="T32" fmla="*/ 2147483647 w 6"/>
                  <a:gd name="T33" fmla="*/ 2147483647 h 5"/>
                  <a:gd name="T34" fmla="*/ 2147483647 w 6"/>
                  <a:gd name="T35" fmla="*/ 2147483647 h 5"/>
                  <a:gd name="T36" fmla="*/ 2147483647 w 6"/>
                  <a:gd name="T37" fmla="*/ 2147483647 h 5"/>
                  <a:gd name="T38" fmla="*/ 2147483647 w 6"/>
                  <a:gd name="T39" fmla="*/ 2147483647 h 5"/>
                  <a:gd name="T40" fmla="*/ 2147483647 w 6"/>
                  <a:gd name="T41" fmla="*/ 2147483647 h 5"/>
                  <a:gd name="T42" fmla="*/ 2147483647 w 6"/>
                  <a:gd name="T43" fmla="*/ 2147483647 h 5"/>
                  <a:gd name="T44" fmla="*/ 2147483647 w 6"/>
                  <a:gd name="T45" fmla="*/ 0 h 5"/>
                  <a:gd name="T46" fmla="*/ 2147483647 w 6"/>
                  <a:gd name="T47" fmla="*/ 2147483647 h 5"/>
                  <a:gd name="T48" fmla="*/ 2147483647 w 6"/>
                  <a:gd name="T49" fmla="*/ 2147483647 h 5"/>
                  <a:gd name="T50" fmla="*/ 2147483647 w 6"/>
                  <a:gd name="T51" fmla="*/ 0 h 5"/>
                  <a:gd name="T52" fmla="*/ 2147483647 w 6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6"/>
                  <a:gd name="T82" fmla="*/ 0 h 5"/>
                  <a:gd name="T83" fmla="*/ 6 w 6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6" h="5">
                    <a:moveTo>
                      <a:pt x="5" y="5"/>
                    </a:moveTo>
                    <a:lnTo>
                      <a:pt x="6" y="4"/>
                    </a:lnTo>
                    <a:lnTo>
                      <a:pt x="5" y="5"/>
                    </a:lnTo>
                    <a:close/>
                    <a:moveTo>
                      <a:pt x="4" y="0"/>
                    </a:moveTo>
                    <a:lnTo>
                      <a:pt x="0" y="3"/>
                    </a:lnTo>
                    <a:lnTo>
                      <a:pt x="4" y="0"/>
                    </a:lnTo>
                    <a:close/>
                    <a:moveTo>
                      <a:pt x="2" y="3"/>
                    </a:moveTo>
                    <a:lnTo>
                      <a:pt x="5" y="1"/>
                    </a:lnTo>
                    <a:lnTo>
                      <a:pt x="2" y="3"/>
                    </a:lnTo>
                    <a:close/>
                    <a:moveTo>
                      <a:pt x="3" y="4"/>
                    </a:moveTo>
                    <a:lnTo>
                      <a:pt x="5" y="2"/>
                    </a:lnTo>
                    <a:lnTo>
                      <a:pt x="3" y="4"/>
                    </a:lnTo>
                    <a:close/>
                    <a:moveTo>
                      <a:pt x="4" y="4"/>
                    </a:moveTo>
                    <a:lnTo>
                      <a:pt x="5" y="3"/>
                    </a:lnTo>
                    <a:lnTo>
                      <a:pt x="4" y="4"/>
                    </a:lnTo>
                    <a:close/>
                    <a:moveTo>
                      <a:pt x="1" y="3"/>
                    </a:moveTo>
                    <a:lnTo>
                      <a:pt x="1" y="1"/>
                    </a:lnTo>
                    <a:lnTo>
                      <a:pt x="1" y="3"/>
                    </a:lnTo>
                    <a:close/>
                    <a:moveTo>
                      <a:pt x="2" y="4"/>
                    </a:moveTo>
                    <a:lnTo>
                      <a:pt x="1" y="1"/>
                    </a:lnTo>
                    <a:lnTo>
                      <a:pt x="2" y="4"/>
                    </a:lnTo>
                    <a:close/>
                    <a:moveTo>
                      <a:pt x="5" y="5"/>
                    </a:moveTo>
                    <a:lnTo>
                      <a:pt x="3" y="0"/>
                    </a:lnTo>
                    <a:lnTo>
                      <a:pt x="5" y="5"/>
                    </a:lnTo>
                    <a:close/>
                    <a:moveTo>
                      <a:pt x="4" y="4"/>
                    </a:moveTo>
                    <a:lnTo>
                      <a:pt x="2" y="0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4" name="Freeform 366"/>
              <p:cNvSpPr>
                <a:spLocks/>
              </p:cNvSpPr>
              <p:nvPr/>
            </p:nvSpPr>
            <p:spPr bwMode="auto">
              <a:xfrm>
                <a:off x="3646" y="973"/>
                <a:ext cx="39" cy="103"/>
              </a:xfrm>
              <a:custGeom>
                <a:avLst/>
                <a:gdLst>
                  <a:gd name="T0" fmla="*/ 2147483647 w 3"/>
                  <a:gd name="T1" fmla="*/ 2147483647 h 9"/>
                  <a:gd name="T2" fmla="*/ 0 w 3"/>
                  <a:gd name="T3" fmla="*/ 0 h 9"/>
                  <a:gd name="T4" fmla="*/ 2147483647 w 3"/>
                  <a:gd name="T5" fmla="*/ 0 h 9"/>
                  <a:gd name="T6" fmla="*/ 2147483647 w 3"/>
                  <a:gd name="T7" fmla="*/ 2147483647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9"/>
                  <a:gd name="T14" fmla="*/ 3 w 3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9">
                    <a:moveTo>
                      <a:pt x="2" y="9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2" y="9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5" name="Oval 367"/>
              <p:cNvSpPr>
                <a:spLocks noChangeArrowheads="1"/>
              </p:cNvSpPr>
              <p:nvPr/>
            </p:nvSpPr>
            <p:spPr bwMode="auto">
              <a:xfrm>
                <a:off x="3626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6" name="Oval 368"/>
              <p:cNvSpPr>
                <a:spLocks noChangeArrowheads="1"/>
              </p:cNvSpPr>
              <p:nvPr/>
            </p:nvSpPr>
            <p:spPr bwMode="auto">
              <a:xfrm>
                <a:off x="3612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7" name="Oval 369"/>
              <p:cNvSpPr>
                <a:spLocks noChangeArrowheads="1"/>
              </p:cNvSpPr>
              <p:nvPr/>
            </p:nvSpPr>
            <p:spPr bwMode="auto">
              <a:xfrm>
                <a:off x="3684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8" name="Oval 370"/>
              <p:cNvSpPr>
                <a:spLocks noChangeArrowheads="1"/>
              </p:cNvSpPr>
              <p:nvPr/>
            </p:nvSpPr>
            <p:spPr bwMode="auto">
              <a:xfrm>
                <a:off x="3703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9" name="Oval 371"/>
              <p:cNvSpPr>
                <a:spLocks noChangeArrowheads="1"/>
              </p:cNvSpPr>
              <p:nvPr/>
            </p:nvSpPr>
            <p:spPr bwMode="auto">
              <a:xfrm>
                <a:off x="3665" y="1076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0" name="Oval 372"/>
              <p:cNvSpPr>
                <a:spLocks noChangeArrowheads="1"/>
              </p:cNvSpPr>
              <p:nvPr/>
            </p:nvSpPr>
            <p:spPr bwMode="auto">
              <a:xfrm>
                <a:off x="3602" y="1065"/>
                <a:ext cx="10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1" name="Oval 373"/>
              <p:cNvSpPr>
                <a:spLocks noChangeArrowheads="1"/>
              </p:cNvSpPr>
              <p:nvPr/>
            </p:nvSpPr>
            <p:spPr bwMode="auto">
              <a:xfrm>
                <a:off x="3612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2" name="Oval 374"/>
              <p:cNvSpPr>
                <a:spLocks noChangeArrowheads="1"/>
              </p:cNvSpPr>
              <p:nvPr/>
            </p:nvSpPr>
            <p:spPr bwMode="auto">
              <a:xfrm>
                <a:off x="3718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3" name="Oval 375"/>
              <p:cNvSpPr>
                <a:spLocks noChangeArrowheads="1"/>
              </p:cNvSpPr>
              <p:nvPr/>
            </p:nvSpPr>
            <p:spPr bwMode="auto">
              <a:xfrm>
                <a:off x="3703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4" name="Freeform 376"/>
              <p:cNvSpPr>
                <a:spLocks/>
              </p:cNvSpPr>
              <p:nvPr/>
            </p:nvSpPr>
            <p:spPr bwMode="auto">
              <a:xfrm>
                <a:off x="3593" y="1042"/>
                <a:ext cx="10" cy="23"/>
              </a:xfrm>
              <a:custGeom>
                <a:avLst/>
                <a:gdLst>
                  <a:gd name="T0" fmla="*/ 0 w 1"/>
                  <a:gd name="T1" fmla="*/ 0 h 2"/>
                  <a:gd name="T2" fmla="*/ 2147483647 w 1"/>
                  <a:gd name="T3" fmla="*/ 2147483647 h 2"/>
                  <a:gd name="T4" fmla="*/ 0 w 1"/>
                  <a:gd name="T5" fmla="*/ 2147483647 h 2"/>
                  <a:gd name="T6" fmla="*/ 2147483647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0" y="0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1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5" name="Freeform 377"/>
              <p:cNvSpPr>
                <a:spLocks/>
              </p:cNvSpPr>
              <p:nvPr/>
            </p:nvSpPr>
            <p:spPr bwMode="auto">
              <a:xfrm>
                <a:off x="3732" y="1042"/>
                <a:ext cx="10" cy="23"/>
              </a:xfrm>
              <a:custGeom>
                <a:avLst/>
                <a:gdLst>
                  <a:gd name="T0" fmla="*/ 2147483647 w 1"/>
                  <a:gd name="T1" fmla="*/ 0 h 2"/>
                  <a:gd name="T2" fmla="*/ 0 w 1"/>
                  <a:gd name="T3" fmla="*/ 2147483647 h 2"/>
                  <a:gd name="T4" fmla="*/ 2147483647 w 1"/>
                  <a:gd name="T5" fmla="*/ 2147483647 h 2"/>
                  <a:gd name="T6" fmla="*/ 0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0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6" name="Oval 378"/>
              <p:cNvSpPr>
                <a:spLocks noChangeArrowheads="1"/>
              </p:cNvSpPr>
              <p:nvPr/>
            </p:nvSpPr>
            <p:spPr bwMode="auto">
              <a:xfrm>
                <a:off x="3646" y="973"/>
                <a:ext cx="39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7" name="Oval 379"/>
              <p:cNvSpPr>
                <a:spLocks noChangeArrowheads="1"/>
              </p:cNvSpPr>
              <p:nvPr/>
            </p:nvSpPr>
            <p:spPr bwMode="auto">
              <a:xfrm>
                <a:off x="3665" y="996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8" name="Oval 380"/>
              <p:cNvSpPr>
                <a:spLocks noChangeArrowheads="1"/>
              </p:cNvSpPr>
              <p:nvPr/>
            </p:nvSpPr>
            <p:spPr bwMode="auto">
              <a:xfrm>
                <a:off x="3665" y="1007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9" name="Oval 381"/>
              <p:cNvSpPr>
                <a:spLocks noChangeArrowheads="1"/>
              </p:cNvSpPr>
              <p:nvPr/>
            </p:nvSpPr>
            <p:spPr bwMode="auto">
              <a:xfrm>
                <a:off x="3665" y="1019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0" name="Freeform 382"/>
              <p:cNvSpPr>
                <a:spLocks/>
              </p:cNvSpPr>
              <p:nvPr/>
            </p:nvSpPr>
            <p:spPr bwMode="auto">
              <a:xfrm>
                <a:off x="3458" y="1203"/>
                <a:ext cx="53" cy="23"/>
              </a:xfrm>
              <a:custGeom>
                <a:avLst/>
                <a:gdLst>
                  <a:gd name="T0" fmla="*/ 0 w 5"/>
                  <a:gd name="T1" fmla="*/ 2147483647 h 2"/>
                  <a:gd name="T2" fmla="*/ 2147483647 w 5"/>
                  <a:gd name="T3" fmla="*/ 0 h 2"/>
                  <a:gd name="T4" fmla="*/ 2147483647 w 5"/>
                  <a:gd name="T5" fmla="*/ 0 h 2"/>
                  <a:gd name="T6" fmla="*/ 2147483647 w 5"/>
                  <a:gd name="T7" fmla="*/ 2147483647 h 2"/>
                  <a:gd name="T8" fmla="*/ 0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0" y="2"/>
                    </a:moveTo>
                    <a:cubicBezTo>
                      <a:pt x="2" y="1"/>
                      <a:pt x="3" y="0"/>
                      <a:pt x="5" y="0"/>
                    </a:cubicBezTo>
                    <a:cubicBezTo>
                      <a:pt x="4" y="1"/>
                      <a:pt x="4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1" name="Freeform 383"/>
              <p:cNvSpPr>
                <a:spLocks/>
              </p:cNvSpPr>
              <p:nvPr/>
            </p:nvSpPr>
            <p:spPr bwMode="auto">
              <a:xfrm>
                <a:off x="3491" y="1134"/>
                <a:ext cx="101" cy="23"/>
              </a:xfrm>
              <a:custGeom>
                <a:avLst/>
                <a:gdLst>
                  <a:gd name="T0" fmla="*/ 0 w 9"/>
                  <a:gd name="T1" fmla="*/ 0 h 2"/>
                  <a:gd name="T2" fmla="*/ 2147483647 w 9"/>
                  <a:gd name="T3" fmla="*/ 0 h 2"/>
                  <a:gd name="T4" fmla="*/ 2147483647 w 9"/>
                  <a:gd name="T5" fmla="*/ 2147483647 h 2"/>
                  <a:gd name="T6" fmla="*/ 0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0" y="0"/>
                    </a:moveTo>
                    <a:cubicBezTo>
                      <a:pt x="3" y="1"/>
                      <a:pt x="5" y="1"/>
                      <a:pt x="8" y="0"/>
                    </a:cubicBezTo>
                    <a:lnTo>
                      <a:pt x="9" y="2"/>
                    </a:lnTo>
                    <a:cubicBezTo>
                      <a:pt x="5" y="2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2" name="Freeform 384"/>
              <p:cNvSpPr>
                <a:spLocks/>
              </p:cNvSpPr>
              <p:nvPr/>
            </p:nvSpPr>
            <p:spPr bwMode="auto">
              <a:xfrm>
                <a:off x="3544" y="1134"/>
                <a:ext cx="58" cy="46"/>
              </a:xfrm>
              <a:custGeom>
                <a:avLst/>
                <a:gdLst>
                  <a:gd name="T0" fmla="*/ 0 w 5"/>
                  <a:gd name="T1" fmla="*/ 2147483647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0" y="4"/>
                    </a:moveTo>
                    <a:cubicBezTo>
                      <a:pt x="1" y="2"/>
                      <a:pt x="2" y="2"/>
                      <a:pt x="5" y="4"/>
                    </a:cubicBezTo>
                    <a:lnTo>
                      <a:pt x="4" y="1"/>
                    </a:lnTo>
                    <a:cubicBezTo>
                      <a:pt x="1" y="0"/>
                      <a:pt x="0" y="1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3" name="Freeform 385"/>
              <p:cNvSpPr>
                <a:spLocks/>
              </p:cNvSpPr>
              <p:nvPr/>
            </p:nvSpPr>
            <p:spPr bwMode="auto">
              <a:xfrm>
                <a:off x="3559" y="1053"/>
                <a:ext cx="111" cy="80"/>
              </a:xfrm>
              <a:custGeom>
                <a:avLst/>
                <a:gdLst>
                  <a:gd name="T0" fmla="*/ 2147483647 w 10"/>
                  <a:gd name="T1" fmla="*/ 2147483647 h 7"/>
                  <a:gd name="T2" fmla="*/ 0 w 10"/>
                  <a:gd name="T3" fmla="*/ 2147483647 h 7"/>
                  <a:gd name="T4" fmla="*/ 2147483647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10" y="6"/>
                    </a:moveTo>
                    <a:cubicBezTo>
                      <a:pt x="6" y="6"/>
                      <a:pt x="0" y="6"/>
                      <a:pt x="0" y="4"/>
                    </a:cubicBezTo>
                    <a:cubicBezTo>
                      <a:pt x="0" y="0"/>
                      <a:pt x="5" y="7"/>
                      <a:pt x="1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4" name="Freeform 386"/>
              <p:cNvSpPr>
                <a:spLocks/>
              </p:cNvSpPr>
              <p:nvPr/>
            </p:nvSpPr>
            <p:spPr bwMode="auto">
              <a:xfrm>
                <a:off x="3544" y="1099"/>
                <a:ext cx="58" cy="80"/>
              </a:xfrm>
              <a:custGeom>
                <a:avLst/>
                <a:gdLst>
                  <a:gd name="T0" fmla="*/ 2147483647 w 5"/>
                  <a:gd name="T1" fmla="*/ 2147483647 h 7"/>
                  <a:gd name="T2" fmla="*/ 2147483647 w 5"/>
                  <a:gd name="T3" fmla="*/ 2147483647 h 7"/>
                  <a:gd name="T4" fmla="*/ 0 w 5"/>
                  <a:gd name="T5" fmla="*/ 0 h 7"/>
                  <a:gd name="T6" fmla="*/ 2147483647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5" y="7"/>
                    </a:moveTo>
                    <a:lnTo>
                      <a:pt x="3" y="2"/>
                    </a:ln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3" y="3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5" name="Freeform 387"/>
              <p:cNvSpPr>
                <a:spLocks/>
              </p:cNvSpPr>
              <p:nvPr/>
            </p:nvSpPr>
            <p:spPr bwMode="auto">
              <a:xfrm>
                <a:off x="3511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2147483647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1" y="4"/>
                    </a:moveTo>
                    <a:cubicBezTo>
                      <a:pt x="1" y="2"/>
                      <a:pt x="1" y="2"/>
                      <a:pt x="2" y="2"/>
                    </a:cubicBezTo>
                    <a:lnTo>
                      <a:pt x="7" y="4"/>
                    </a:lnTo>
                    <a:cubicBezTo>
                      <a:pt x="6" y="3"/>
                      <a:pt x="5" y="2"/>
                      <a:pt x="3" y="0"/>
                    </a:cubicBezTo>
                    <a:cubicBezTo>
                      <a:pt x="0" y="0"/>
                      <a:pt x="0" y="1"/>
                      <a:pt x="1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6" name="Freeform 388"/>
              <p:cNvSpPr>
                <a:spLocks/>
              </p:cNvSpPr>
              <p:nvPr/>
            </p:nvSpPr>
            <p:spPr bwMode="auto">
              <a:xfrm>
                <a:off x="3578" y="1122"/>
                <a:ext cx="87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0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2147483647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2" y="7"/>
                    </a:moveTo>
                    <a:lnTo>
                      <a:pt x="0" y="0"/>
                    </a:lnTo>
                    <a:cubicBezTo>
                      <a:pt x="1" y="0"/>
                      <a:pt x="2" y="0"/>
                      <a:pt x="3" y="1"/>
                    </a:cubicBezTo>
                    <a:lnTo>
                      <a:pt x="5" y="1"/>
                    </a:lnTo>
                    <a:lnTo>
                      <a:pt x="7" y="4"/>
                    </a:lnTo>
                    <a:lnTo>
                      <a:pt x="5" y="3"/>
                    </a:lnTo>
                    <a:cubicBezTo>
                      <a:pt x="5" y="4"/>
                      <a:pt x="5" y="5"/>
                      <a:pt x="5" y="6"/>
                    </a:cubicBezTo>
                    <a:cubicBezTo>
                      <a:pt x="5" y="5"/>
                      <a:pt x="4" y="4"/>
                      <a:pt x="3" y="3"/>
                    </a:cubicBezTo>
                    <a:cubicBezTo>
                      <a:pt x="3" y="5"/>
                      <a:pt x="3" y="6"/>
                      <a:pt x="2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7" name="Freeform 389"/>
              <p:cNvSpPr>
                <a:spLocks/>
              </p:cNvSpPr>
              <p:nvPr/>
            </p:nvSpPr>
            <p:spPr bwMode="auto">
              <a:xfrm>
                <a:off x="3593" y="1111"/>
                <a:ext cx="77" cy="34"/>
              </a:xfrm>
              <a:custGeom>
                <a:avLst/>
                <a:gdLst>
                  <a:gd name="T0" fmla="*/ 2147483647 w 7"/>
                  <a:gd name="T1" fmla="*/ 2147483647 h 3"/>
                  <a:gd name="T2" fmla="*/ 0 w 7"/>
                  <a:gd name="T3" fmla="*/ 2147483647 h 3"/>
                  <a:gd name="T4" fmla="*/ 2147483647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7" y="3"/>
                    </a:moveTo>
                    <a:cubicBezTo>
                      <a:pt x="4" y="1"/>
                      <a:pt x="0" y="0"/>
                      <a:pt x="0" y="1"/>
                    </a:cubicBezTo>
                    <a:cubicBezTo>
                      <a:pt x="0" y="2"/>
                      <a:pt x="5" y="3"/>
                      <a:pt x="7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8" name="Freeform 390"/>
              <p:cNvSpPr>
                <a:spLocks/>
              </p:cNvSpPr>
              <p:nvPr/>
            </p:nvSpPr>
            <p:spPr bwMode="auto">
              <a:xfrm>
                <a:off x="3569" y="1111"/>
                <a:ext cx="34" cy="23"/>
              </a:xfrm>
              <a:custGeom>
                <a:avLst/>
                <a:gdLst>
                  <a:gd name="T0" fmla="*/ 0 w 3"/>
                  <a:gd name="T1" fmla="*/ 0 h 2"/>
                  <a:gd name="T2" fmla="*/ 2147483647 w 3"/>
                  <a:gd name="T3" fmla="*/ 2147483647 h 2"/>
                  <a:gd name="T4" fmla="*/ 0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0" y="0"/>
                    </a:moveTo>
                    <a:cubicBezTo>
                      <a:pt x="0" y="1"/>
                      <a:pt x="2" y="2"/>
                      <a:pt x="3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9" name="Freeform 391"/>
              <p:cNvSpPr>
                <a:spLocks/>
              </p:cNvSpPr>
              <p:nvPr/>
            </p:nvSpPr>
            <p:spPr bwMode="auto">
              <a:xfrm>
                <a:off x="3824" y="1203"/>
                <a:ext cx="53" cy="23"/>
              </a:xfrm>
              <a:custGeom>
                <a:avLst/>
                <a:gdLst>
                  <a:gd name="T0" fmla="*/ 2147483647 w 5"/>
                  <a:gd name="T1" fmla="*/ 2147483647 h 2"/>
                  <a:gd name="T2" fmla="*/ 0 w 5"/>
                  <a:gd name="T3" fmla="*/ 0 h 2"/>
                  <a:gd name="T4" fmla="*/ 0 w 5"/>
                  <a:gd name="T5" fmla="*/ 0 h 2"/>
                  <a:gd name="T6" fmla="*/ 2147483647 w 5"/>
                  <a:gd name="T7" fmla="*/ 2147483647 h 2"/>
                  <a:gd name="T8" fmla="*/ 2147483647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5" y="2"/>
                    </a:moveTo>
                    <a:cubicBezTo>
                      <a:pt x="3" y="1"/>
                      <a:pt x="2" y="0"/>
                      <a:pt x="0" y="0"/>
                    </a:cubicBezTo>
                    <a:cubicBezTo>
                      <a:pt x="1" y="1"/>
                      <a:pt x="1" y="2"/>
                      <a:pt x="3" y="2"/>
                    </a:cubicBezTo>
                    <a:cubicBezTo>
                      <a:pt x="4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0" name="Freeform 392"/>
              <p:cNvSpPr>
                <a:spLocks/>
              </p:cNvSpPr>
              <p:nvPr/>
            </p:nvSpPr>
            <p:spPr bwMode="auto">
              <a:xfrm>
                <a:off x="3742" y="1134"/>
                <a:ext cx="101" cy="23"/>
              </a:xfrm>
              <a:custGeom>
                <a:avLst/>
                <a:gdLst>
                  <a:gd name="T0" fmla="*/ 2147483647 w 9"/>
                  <a:gd name="T1" fmla="*/ 0 h 2"/>
                  <a:gd name="T2" fmla="*/ 2147483647 w 9"/>
                  <a:gd name="T3" fmla="*/ 0 h 2"/>
                  <a:gd name="T4" fmla="*/ 0 w 9"/>
                  <a:gd name="T5" fmla="*/ 2147483647 h 2"/>
                  <a:gd name="T6" fmla="*/ 2147483647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9" y="0"/>
                    </a:moveTo>
                    <a:cubicBezTo>
                      <a:pt x="6" y="1"/>
                      <a:pt x="4" y="1"/>
                      <a:pt x="1" y="0"/>
                    </a:cubicBezTo>
                    <a:lnTo>
                      <a:pt x="0" y="2"/>
                    </a:lnTo>
                    <a:cubicBezTo>
                      <a:pt x="4" y="2"/>
                      <a:pt x="8" y="2"/>
                      <a:pt x="9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1" name="Freeform 393"/>
              <p:cNvSpPr>
                <a:spLocks/>
              </p:cNvSpPr>
              <p:nvPr/>
            </p:nvSpPr>
            <p:spPr bwMode="auto">
              <a:xfrm>
                <a:off x="3732" y="1134"/>
                <a:ext cx="58" cy="46"/>
              </a:xfrm>
              <a:custGeom>
                <a:avLst/>
                <a:gdLst>
                  <a:gd name="T0" fmla="*/ 2147483647 w 5"/>
                  <a:gd name="T1" fmla="*/ 2147483647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5" y="4"/>
                    </a:moveTo>
                    <a:cubicBezTo>
                      <a:pt x="4" y="2"/>
                      <a:pt x="3" y="2"/>
                      <a:pt x="0" y="4"/>
                    </a:cubicBezTo>
                    <a:lnTo>
                      <a:pt x="1" y="1"/>
                    </a:lnTo>
                    <a:cubicBezTo>
                      <a:pt x="4" y="0"/>
                      <a:pt x="5" y="1"/>
                      <a:pt x="5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2" name="Freeform 394"/>
              <p:cNvSpPr>
                <a:spLocks/>
              </p:cNvSpPr>
              <p:nvPr/>
            </p:nvSpPr>
            <p:spPr bwMode="auto">
              <a:xfrm>
                <a:off x="3665" y="1053"/>
                <a:ext cx="111" cy="80"/>
              </a:xfrm>
              <a:custGeom>
                <a:avLst/>
                <a:gdLst>
                  <a:gd name="T0" fmla="*/ 0 w 10"/>
                  <a:gd name="T1" fmla="*/ 2147483647 h 7"/>
                  <a:gd name="T2" fmla="*/ 2147483647 w 10"/>
                  <a:gd name="T3" fmla="*/ 2147483647 h 7"/>
                  <a:gd name="T4" fmla="*/ 0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0" y="6"/>
                    </a:moveTo>
                    <a:cubicBezTo>
                      <a:pt x="4" y="6"/>
                      <a:pt x="10" y="6"/>
                      <a:pt x="10" y="4"/>
                    </a:cubicBezTo>
                    <a:cubicBezTo>
                      <a:pt x="10" y="0"/>
                      <a:pt x="5" y="7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3" name="Freeform 395"/>
              <p:cNvSpPr>
                <a:spLocks/>
              </p:cNvSpPr>
              <p:nvPr/>
            </p:nvSpPr>
            <p:spPr bwMode="auto">
              <a:xfrm>
                <a:off x="3732" y="1099"/>
                <a:ext cx="58" cy="80"/>
              </a:xfrm>
              <a:custGeom>
                <a:avLst/>
                <a:gdLst>
                  <a:gd name="T0" fmla="*/ 0 w 5"/>
                  <a:gd name="T1" fmla="*/ 2147483647 h 7"/>
                  <a:gd name="T2" fmla="*/ 2147483647 w 5"/>
                  <a:gd name="T3" fmla="*/ 2147483647 h 7"/>
                  <a:gd name="T4" fmla="*/ 2147483647 w 5"/>
                  <a:gd name="T5" fmla="*/ 0 h 7"/>
                  <a:gd name="T6" fmla="*/ 0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0" y="7"/>
                    </a:moveTo>
                    <a:lnTo>
                      <a:pt x="2" y="2"/>
                    </a:lnTo>
                    <a:cubicBezTo>
                      <a:pt x="2" y="1"/>
                      <a:pt x="4" y="0"/>
                      <a:pt x="5" y="0"/>
                    </a:cubicBezTo>
                    <a:cubicBezTo>
                      <a:pt x="5" y="1"/>
                      <a:pt x="2" y="3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4" name="Freeform 396"/>
              <p:cNvSpPr>
                <a:spLocks/>
              </p:cNvSpPr>
              <p:nvPr/>
            </p:nvSpPr>
            <p:spPr bwMode="auto">
              <a:xfrm>
                <a:off x="3742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0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6" y="4"/>
                    </a:moveTo>
                    <a:cubicBezTo>
                      <a:pt x="6" y="2"/>
                      <a:pt x="6" y="2"/>
                      <a:pt x="5" y="2"/>
                    </a:cubicBezTo>
                    <a:lnTo>
                      <a:pt x="0" y="4"/>
                    </a:lnTo>
                    <a:cubicBezTo>
                      <a:pt x="1" y="3"/>
                      <a:pt x="2" y="2"/>
                      <a:pt x="4" y="0"/>
                    </a:cubicBezTo>
                    <a:cubicBezTo>
                      <a:pt x="7" y="0"/>
                      <a:pt x="7" y="1"/>
                      <a:pt x="6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5" name="Freeform 397"/>
              <p:cNvSpPr>
                <a:spLocks/>
              </p:cNvSpPr>
              <p:nvPr/>
            </p:nvSpPr>
            <p:spPr bwMode="auto">
              <a:xfrm>
                <a:off x="3670" y="1122"/>
                <a:ext cx="82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2147483647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0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5" y="7"/>
                    </a:moveTo>
                    <a:lnTo>
                      <a:pt x="7" y="0"/>
                    </a:lnTo>
                    <a:cubicBezTo>
                      <a:pt x="6" y="0"/>
                      <a:pt x="5" y="0"/>
                      <a:pt x="4" y="1"/>
                    </a:cubicBezTo>
                    <a:lnTo>
                      <a:pt x="2" y="1"/>
                    </a:lnTo>
                    <a:lnTo>
                      <a:pt x="0" y="4"/>
                    </a:lnTo>
                    <a:lnTo>
                      <a:pt x="2" y="3"/>
                    </a:lnTo>
                    <a:cubicBezTo>
                      <a:pt x="2" y="4"/>
                      <a:pt x="2" y="5"/>
                      <a:pt x="2" y="6"/>
                    </a:cubicBezTo>
                    <a:cubicBezTo>
                      <a:pt x="2" y="5"/>
                      <a:pt x="3" y="4"/>
                      <a:pt x="4" y="3"/>
                    </a:cubicBezTo>
                    <a:cubicBezTo>
                      <a:pt x="4" y="5"/>
                      <a:pt x="4" y="6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6" name="Freeform 398"/>
              <p:cNvSpPr>
                <a:spLocks/>
              </p:cNvSpPr>
              <p:nvPr/>
            </p:nvSpPr>
            <p:spPr bwMode="auto">
              <a:xfrm>
                <a:off x="3665" y="1111"/>
                <a:ext cx="77" cy="34"/>
              </a:xfrm>
              <a:custGeom>
                <a:avLst/>
                <a:gdLst>
                  <a:gd name="T0" fmla="*/ 0 w 7"/>
                  <a:gd name="T1" fmla="*/ 2147483647 h 3"/>
                  <a:gd name="T2" fmla="*/ 2147483647 w 7"/>
                  <a:gd name="T3" fmla="*/ 2147483647 h 3"/>
                  <a:gd name="T4" fmla="*/ 0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0" y="3"/>
                    </a:moveTo>
                    <a:cubicBezTo>
                      <a:pt x="3" y="1"/>
                      <a:pt x="7" y="0"/>
                      <a:pt x="7" y="1"/>
                    </a:cubicBezTo>
                    <a:cubicBezTo>
                      <a:pt x="7" y="2"/>
                      <a:pt x="2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7" name="Freeform 399"/>
              <p:cNvSpPr>
                <a:spLocks/>
              </p:cNvSpPr>
              <p:nvPr/>
            </p:nvSpPr>
            <p:spPr bwMode="auto">
              <a:xfrm>
                <a:off x="3732" y="1111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3" y="0"/>
                    </a:moveTo>
                    <a:cubicBezTo>
                      <a:pt x="3" y="1"/>
                      <a:pt x="1" y="2"/>
                      <a:pt x="0" y="1"/>
                    </a:cubicBez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8" name="Freeform 400"/>
              <p:cNvSpPr>
                <a:spLocks/>
              </p:cNvSpPr>
              <p:nvPr/>
            </p:nvSpPr>
            <p:spPr bwMode="auto">
              <a:xfrm>
                <a:off x="3458" y="1134"/>
                <a:ext cx="410" cy="517"/>
              </a:xfrm>
              <a:custGeom>
                <a:avLst/>
                <a:gdLst>
                  <a:gd name="T0" fmla="*/ 2147483647 w 36"/>
                  <a:gd name="T1" fmla="*/ 2147483647 h 45"/>
                  <a:gd name="T2" fmla="*/ 2147483647 w 36"/>
                  <a:gd name="T3" fmla="*/ 2147483647 h 45"/>
                  <a:gd name="T4" fmla="*/ 0 w 36"/>
                  <a:gd name="T5" fmla="*/ 2147483647 h 45"/>
                  <a:gd name="T6" fmla="*/ 2147483647 w 36"/>
                  <a:gd name="T7" fmla="*/ 2147483647 h 45"/>
                  <a:gd name="T8" fmla="*/ 2147483647 w 36"/>
                  <a:gd name="T9" fmla="*/ 2147483647 h 45"/>
                  <a:gd name="T10" fmla="*/ 2147483647 w 36"/>
                  <a:gd name="T11" fmla="*/ 2147483647 h 45"/>
                  <a:gd name="T12" fmla="*/ 2147483647 w 36"/>
                  <a:gd name="T13" fmla="*/ 2147483647 h 45"/>
                  <a:gd name="T14" fmla="*/ 2147483647 w 36"/>
                  <a:gd name="T15" fmla="*/ 2147483647 h 45"/>
                  <a:gd name="T16" fmla="*/ 2147483647 w 36"/>
                  <a:gd name="T17" fmla="*/ 2147483647 h 45"/>
                  <a:gd name="T18" fmla="*/ 2147483647 w 36"/>
                  <a:gd name="T19" fmla="*/ 2147483647 h 45"/>
                  <a:gd name="T20" fmla="*/ 2147483647 w 36"/>
                  <a:gd name="T21" fmla="*/ 2147483647 h 45"/>
                  <a:gd name="T22" fmla="*/ 2147483647 w 36"/>
                  <a:gd name="T23" fmla="*/ 2147483647 h 45"/>
                  <a:gd name="T24" fmla="*/ 2147483647 w 36"/>
                  <a:gd name="T25" fmla="*/ 2147483647 h 45"/>
                  <a:gd name="T26" fmla="*/ 2147483647 w 36"/>
                  <a:gd name="T27" fmla="*/ 2147483647 h 45"/>
                  <a:gd name="T28" fmla="*/ 2147483647 w 36"/>
                  <a:gd name="T29" fmla="*/ 0 h 45"/>
                  <a:gd name="T30" fmla="*/ 2147483647 w 36"/>
                  <a:gd name="T31" fmla="*/ 2147483647 h 45"/>
                  <a:gd name="T32" fmla="*/ 2147483647 w 36"/>
                  <a:gd name="T33" fmla="*/ 2147483647 h 4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45"/>
                  <a:gd name="T53" fmla="*/ 36 w 36"/>
                  <a:gd name="T54" fmla="*/ 45 h 4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45">
                    <a:moveTo>
                      <a:pt x="10" y="14"/>
                    </a:moveTo>
                    <a:lnTo>
                      <a:pt x="13" y="20"/>
                    </a:lnTo>
                    <a:lnTo>
                      <a:pt x="0" y="23"/>
                    </a:lnTo>
                    <a:lnTo>
                      <a:pt x="13" y="25"/>
                    </a:lnTo>
                    <a:lnTo>
                      <a:pt x="10" y="32"/>
                    </a:lnTo>
                    <a:lnTo>
                      <a:pt x="16" y="28"/>
                    </a:lnTo>
                    <a:lnTo>
                      <a:pt x="18" y="45"/>
                    </a:lnTo>
                    <a:lnTo>
                      <a:pt x="21" y="28"/>
                    </a:lnTo>
                    <a:lnTo>
                      <a:pt x="27" y="32"/>
                    </a:lnTo>
                    <a:lnTo>
                      <a:pt x="24" y="25"/>
                    </a:lnTo>
                    <a:lnTo>
                      <a:pt x="36" y="23"/>
                    </a:lnTo>
                    <a:lnTo>
                      <a:pt x="24" y="20"/>
                    </a:lnTo>
                    <a:lnTo>
                      <a:pt x="27" y="14"/>
                    </a:lnTo>
                    <a:lnTo>
                      <a:pt x="21" y="17"/>
                    </a:lnTo>
                    <a:lnTo>
                      <a:pt x="18" y="0"/>
                    </a:lnTo>
                    <a:lnTo>
                      <a:pt x="16" y="17"/>
                    </a:lnTo>
                    <a:lnTo>
                      <a:pt x="10" y="14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9" name="Oval 401"/>
              <p:cNvSpPr>
                <a:spLocks noChangeArrowheads="1"/>
              </p:cNvSpPr>
              <p:nvPr/>
            </p:nvSpPr>
            <p:spPr bwMode="auto">
              <a:xfrm>
                <a:off x="3602" y="1329"/>
                <a:ext cx="130" cy="126"/>
              </a:xfrm>
              <a:prstGeom prst="ellipse">
                <a:avLst/>
              </a:prstGeom>
              <a:solidFill>
                <a:srgbClr val="F480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0" name="Freeform 402"/>
              <p:cNvSpPr>
                <a:spLocks/>
              </p:cNvSpPr>
              <p:nvPr/>
            </p:nvSpPr>
            <p:spPr bwMode="auto">
              <a:xfrm>
                <a:off x="3612" y="1340"/>
                <a:ext cx="92" cy="80"/>
              </a:xfrm>
              <a:custGeom>
                <a:avLst/>
                <a:gdLst>
                  <a:gd name="T0" fmla="*/ 2147483647 w 8"/>
                  <a:gd name="T1" fmla="*/ 0 h 7"/>
                  <a:gd name="T2" fmla="*/ 0 w 8"/>
                  <a:gd name="T3" fmla="*/ 2147483647 h 7"/>
                  <a:gd name="T4" fmla="*/ 2147483647 w 8"/>
                  <a:gd name="T5" fmla="*/ 2147483647 h 7"/>
                  <a:gd name="T6" fmla="*/ 2147483647 w 8"/>
                  <a:gd name="T7" fmla="*/ 2147483647 h 7"/>
                  <a:gd name="T8" fmla="*/ 2147483647 w 8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7"/>
                  <a:gd name="T17" fmla="*/ 8 w 8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7">
                    <a:moveTo>
                      <a:pt x="4" y="0"/>
                    </a:moveTo>
                    <a:lnTo>
                      <a:pt x="0" y="7"/>
                    </a:lnTo>
                    <a:lnTo>
                      <a:pt x="4" y="7"/>
                    </a:lnTo>
                    <a:lnTo>
                      <a:pt x="8" y="7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74C5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3" name="Freeform 403"/>
            <p:cNvSpPr>
              <a:spLocks noEditPoints="1"/>
            </p:cNvSpPr>
            <p:nvPr/>
          </p:nvSpPr>
          <p:spPr bwMode="auto">
            <a:xfrm>
              <a:off x="9765151" y="411178"/>
              <a:ext cx="364753" cy="84931"/>
            </a:xfrm>
            <a:custGeom>
              <a:avLst/>
              <a:gdLst>
                <a:gd name="T0" fmla="*/ 2147483647 w 116"/>
                <a:gd name="T1" fmla="*/ 2147483647 h 32"/>
                <a:gd name="T2" fmla="*/ 2147483647 w 116"/>
                <a:gd name="T3" fmla="*/ 2147483647 h 32"/>
                <a:gd name="T4" fmla="*/ 2147483647 w 116"/>
                <a:gd name="T5" fmla="*/ 2147483647 h 32"/>
                <a:gd name="T6" fmla="*/ 2147483647 w 116"/>
                <a:gd name="T7" fmla="*/ 2147483647 h 32"/>
                <a:gd name="T8" fmla="*/ 2147483647 w 116"/>
                <a:gd name="T9" fmla="*/ 2147483647 h 32"/>
                <a:gd name="T10" fmla="*/ 2147483647 w 116"/>
                <a:gd name="T11" fmla="*/ 2147483647 h 32"/>
                <a:gd name="T12" fmla="*/ 2147483647 w 116"/>
                <a:gd name="T13" fmla="*/ 2147483647 h 32"/>
                <a:gd name="T14" fmla="*/ 2147483647 w 116"/>
                <a:gd name="T15" fmla="*/ 2147483647 h 32"/>
                <a:gd name="T16" fmla="*/ 2147483647 w 116"/>
                <a:gd name="T17" fmla="*/ 2147483647 h 32"/>
                <a:gd name="T18" fmla="*/ 2147483647 w 116"/>
                <a:gd name="T19" fmla="*/ 2147483647 h 32"/>
                <a:gd name="T20" fmla="*/ 2147483647 w 116"/>
                <a:gd name="T21" fmla="*/ 2147483647 h 32"/>
                <a:gd name="T22" fmla="*/ 2147483647 w 116"/>
                <a:gd name="T23" fmla="*/ 2147483647 h 32"/>
                <a:gd name="T24" fmla="*/ 2147483647 w 116"/>
                <a:gd name="T25" fmla="*/ 2147483647 h 32"/>
                <a:gd name="T26" fmla="*/ 2147483647 w 116"/>
                <a:gd name="T27" fmla="*/ 2147483647 h 32"/>
                <a:gd name="T28" fmla="*/ 2147483647 w 116"/>
                <a:gd name="T29" fmla="*/ 2147483647 h 32"/>
                <a:gd name="T30" fmla="*/ 2147483647 w 116"/>
                <a:gd name="T31" fmla="*/ 2147483647 h 32"/>
                <a:gd name="T32" fmla="*/ 2147483647 w 116"/>
                <a:gd name="T33" fmla="*/ 2147483647 h 32"/>
                <a:gd name="T34" fmla="*/ 2147483647 w 116"/>
                <a:gd name="T35" fmla="*/ 2147483647 h 32"/>
                <a:gd name="T36" fmla="*/ 2147483647 w 116"/>
                <a:gd name="T37" fmla="*/ 2147483647 h 32"/>
                <a:gd name="T38" fmla="*/ 2147483647 w 116"/>
                <a:gd name="T39" fmla="*/ 2147483647 h 32"/>
                <a:gd name="T40" fmla="*/ 2147483647 w 116"/>
                <a:gd name="T41" fmla="*/ 2147483647 h 32"/>
                <a:gd name="T42" fmla="*/ 2147483647 w 116"/>
                <a:gd name="T43" fmla="*/ 2147483647 h 32"/>
                <a:gd name="T44" fmla="*/ 2147483647 w 116"/>
                <a:gd name="T45" fmla="*/ 2147483647 h 32"/>
                <a:gd name="T46" fmla="*/ 2147483647 w 116"/>
                <a:gd name="T47" fmla="*/ 2147483647 h 32"/>
                <a:gd name="T48" fmla="*/ 2147483647 w 116"/>
                <a:gd name="T49" fmla="*/ 2147483647 h 32"/>
                <a:gd name="T50" fmla="*/ 2147483647 w 116"/>
                <a:gd name="T51" fmla="*/ 2147483647 h 32"/>
                <a:gd name="T52" fmla="*/ 2147483647 w 116"/>
                <a:gd name="T53" fmla="*/ 2147483647 h 32"/>
                <a:gd name="T54" fmla="*/ 2147483647 w 116"/>
                <a:gd name="T55" fmla="*/ 2147483647 h 32"/>
                <a:gd name="T56" fmla="*/ 2147483647 w 116"/>
                <a:gd name="T57" fmla="*/ 2147483647 h 32"/>
                <a:gd name="T58" fmla="*/ 2147483647 w 116"/>
                <a:gd name="T59" fmla="*/ 2147483647 h 32"/>
                <a:gd name="T60" fmla="*/ 2147483647 w 116"/>
                <a:gd name="T61" fmla="*/ 2147483647 h 32"/>
                <a:gd name="T62" fmla="*/ 2147483647 w 116"/>
                <a:gd name="T63" fmla="*/ 2147483647 h 32"/>
                <a:gd name="T64" fmla="*/ 2147483647 w 116"/>
                <a:gd name="T65" fmla="*/ 2147483647 h 32"/>
                <a:gd name="T66" fmla="*/ 2147483647 w 116"/>
                <a:gd name="T67" fmla="*/ 2147483647 h 32"/>
                <a:gd name="T68" fmla="*/ 2147483647 w 116"/>
                <a:gd name="T69" fmla="*/ 2147483647 h 32"/>
                <a:gd name="T70" fmla="*/ 2147483647 w 116"/>
                <a:gd name="T71" fmla="*/ 2147483647 h 32"/>
                <a:gd name="T72" fmla="*/ 2147483647 w 116"/>
                <a:gd name="T73" fmla="*/ 2147483647 h 32"/>
                <a:gd name="T74" fmla="*/ 2147483647 w 116"/>
                <a:gd name="T75" fmla="*/ 2147483647 h 32"/>
                <a:gd name="T76" fmla="*/ 2147483647 w 116"/>
                <a:gd name="T77" fmla="*/ 2147483647 h 32"/>
                <a:gd name="T78" fmla="*/ 2147483647 w 116"/>
                <a:gd name="T79" fmla="*/ 2147483647 h 32"/>
                <a:gd name="T80" fmla="*/ 2147483647 w 116"/>
                <a:gd name="T81" fmla="*/ 2147483647 h 32"/>
                <a:gd name="T82" fmla="*/ 2147483647 w 116"/>
                <a:gd name="T83" fmla="*/ 2147483647 h 32"/>
                <a:gd name="T84" fmla="*/ 2147483647 w 116"/>
                <a:gd name="T85" fmla="*/ 2147483647 h 32"/>
                <a:gd name="T86" fmla="*/ 2147483647 w 116"/>
                <a:gd name="T87" fmla="*/ 2147483647 h 32"/>
                <a:gd name="T88" fmla="*/ 2147483647 w 116"/>
                <a:gd name="T89" fmla="*/ 2147483647 h 32"/>
                <a:gd name="T90" fmla="*/ 2147483647 w 116"/>
                <a:gd name="T91" fmla="*/ 2147483647 h 32"/>
                <a:gd name="T92" fmla="*/ 2147483647 w 116"/>
                <a:gd name="T93" fmla="*/ 2147483647 h 32"/>
                <a:gd name="T94" fmla="*/ 2147483647 w 116"/>
                <a:gd name="T95" fmla="*/ 2147483647 h 32"/>
                <a:gd name="T96" fmla="*/ 2147483647 w 116"/>
                <a:gd name="T97" fmla="*/ 2147483647 h 32"/>
                <a:gd name="T98" fmla="*/ 2147483647 w 116"/>
                <a:gd name="T99" fmla="*/ 2147483647 h 32"/>
                <a:gd name="T100" fmla="*/ 2147483647 w 116"/>
                <a:gd name="T101" fmla="*/ 2147483647 h 32"/>
                <a:gd name="T102" fmla="*/ 2147483647 w 116"/>
                <a:gd name="T103" fmla="*/ 2147483647 h 3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16"/>
                <a:gd name="T157" fmla="*/ 0 h 32"/>
                <a:gd name="T158" fmla="*/ 116 w 116"/>
                <a:gd name="T159" fmla="*/ 32 h 3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16" h="32">
                  <a:moveTo>
                    <a:pt x="16" y="6"/>
                  </a:moveTo>
                  <a:cubicBezTo>
                    <a:pt x="18" y="7"/>
                    <a:pt x="20" y="8"/>
                    <a:pt x="20" y="9"/>
                  </a:cubicBezTo>
                  <a:cubicBezTo>
                    <a:pt x="21" y="10"/>
                    <a:pt x="21" y="11"/>
                    <a:pt x="21" y="12"/>
                  </a:cubicBezTo>
                  <a:cubicBezTo>
                    <a:pt x="21" y="12"/>
                    <a:pt x="21" y="12"/>
                    <a:pt x="20" y="12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4"/>
                    <a:pt x="19" y="14"/>
                    <a:pt x="18" y="14"/>
                  </a:cubicBezTo>
                  <a:cubicBezTo>
                    <a:pt x="18" y="14"/>
                    <a:pt x="17" y="14"/>
                    <a:pt x="16" y="14"/>
                  </a:cubicBezTo>
                  <a:lnTo>
                    <a:pt x="17" y="18"/>
                  </a:ln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lnTo>
                    <a:pt x="16" y="22"/>
                  </a:lnTo>
                  <a:lnTo>
                    <a:pt x="9" y="17"/>
                  </a:lnTo>
                  <a:lnTo>
                    <a:pt x="10" y="15"/>
                  </a:ln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4"/>
                    <a:pt x="11" y="14"/>
                  </a:cubicBezTo>
                  <a:lnTo>
                    <a:pt x="11" y="13"/>
                  </a:lnTo>
                  <a:lnTo>
                    <a:pt x="10" y="12"/>
                  </a:lnTo>
                  <a:lnTo>
                    <a:pt x="9" y="13"/>
                  </a:ln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lnTo>
                    <a:pt x="8" y="17"/>
                  </a:lnTo>
                  <a:lnTo>
                    <a:pt x="0" y="12"/>
                  </a:lnTo>
                  <a:lnTo>
                    <a:pt x="2" y="10"/>
                  </a:lnTo>
                  <a:lnTo>
                    <a:pt x="3" y="10"/>
                  </a:lnTo>
                  <a:cubicBezTo>
                    <a:pt x="3" y="10"/>
                    <a:pt x="3" y="10"/>
                    <a:pt x="3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lnTo>
                    <a:pt x="7" y="5"/>
                  </a:lnTo>
                  <a:cubicBezTo>
                    <a:pt x="7" y="5"/>
                    <a:pt x="7" y="4"/>
                    <a:pt x="7" y="4"/>
                  </a:cubicBezTo>
                  <a:cubicBezTo>
                    <a:pt x="7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3"/>
                    <a:pt x="7" y="3"/>
                  </a:cubicBezTo>
                  <a:lnTo>
                    <a:pt x="8" y="0"/>
                  </a:lnTo>
                  <a:lnTo>
                    <a:pt x="16" y="6"/>
                  </a:lnTo>
                  <a:close/>
                  <a:moveTo>
                    <a:pt x="11" y="9"/>
                  </a:moveTo>
                  <a:lnTo>
                    <a:pt x="12" y="9"/>
                  </a:lnTo>
                  <a:cubicBezTo>
                    <a:pt x="12" y="10"/>
                    <a:pt x="13" y="10"/>
                    <a:pt x="13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lnTo>
                    <a:pt x="11" y="9"/>
                  </a:lnTo>
                  <a:close/>
                  <a:moveTo>
                    <a:pt x="40" y="26"/>
                  </a:moveTo>
                  <a:cubicBezTo>
                    <a:pt x="40" y="26"/>
                    <a:pt x="40" y="27"/>
                    <a:pt x="40" y="27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7"/>
                    <a:pt x="40" y="27"/>
                    <a:pt x="41" y="28"/>
                  </a:cubicBezTo>
                  <a:cubicBezTo>
                    <a:pt x="41" y="28"/>
                    <a:pt x="41" y="28"/>
                    <a:pt x="41" y="28"/>
                  </a:cubicBezTo>
                  <a:lnTo>
                    <a:pt x="42" y="28"/>
                  </a:lnTo>
                  <a:lnTo>
                    <a:pt x="41" y="31"/>
                  </a:lnTo>
                  <a:lnTo>
                    <a:pt x="33" y="28"/>
                  </a:lnTo>
                  <a:lnTo>
                    <a:pt x="33" y="26"/>
                  </a:lnTo>
                  <a:lnTo>
                    <a:pt x="34" y="26"/>
                  </a:lnTo>
                  <a:cubicBezTo>
                    <a:pt x="34" y="26"/>
                    <a:pt x="34" y="26"/>
                    <a:pt x="34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lnTo>
                    <a:pt x="35" y="25"/>
                  </a:lnTo>
                  <a:lnTo>
                    <a:pt x="29" y="24"/>
                  </a:ln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5"/>
                    <a:pt x="29" y="25"/>
                    <a:pt x="30" y="25"/>
                  </a:cubicBezTo>
                  <a:lnTo>
                    <a:pt x="29" y="27"/>
                  </a:lnTo>
                  <a:lnTo>
                    <a:pt x="22" y="26"/>
                  </a:lnTo>
                  <a:lnTo>
                    <a:pt x="23" y="23"/>
                  </a:lnTo>
                  <a:lnTo>
                    <a:pt x="24" y="23"/>
                  </a:lnTo>
                  <a:cubicBezTo>
                    <a:pt x="24" y="23"/>
                    <a:pt x="24" y="23"/>
                    <a:pt x="25" y="23"/>
                  </a:cubicBezTo>
                  <a:cubicBezTo>
                    <a:pt x="25" y="23"/>
                    <a:pt x="25" y="23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lnTo>
                    <a:pt x="30" y="17"/>
                  </a:ln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lnTo>
                    <a:pt x="29" y="16"/>
                  </a:lnTo>
                  <a:lnTo>
                    <a:pt x="30" y="13"/>
                  </a:lnTo>
                  <a:lnTo>
                    <a:pt x="39" y="16"/>
                  </a:lnTo>
                  <a:lnTo>
                    <a:pt x="40" y="26"/>
                  </a:lnTo>
                  <a:close/>
                  <a:moveTo>
                    <a:pt x="34" y="18"/>
                  </a:moveTo>
                  <a:lnTo>
                    <a:pt x="34" y="18"/>
                  </a:lnTo>
                  <a:lnTo>
                    <a:pt x="31" y="21"/>
                  </a:lnTo>
                  <a:lnTo>
                    <a:pt x="34" y="22"/>
                  </a:lnTo>
                  <a:lnTo>
                    <a:pt x="34" y="18"/>
                  </a:lnTo>
                  <a:close/>
                  <a:moveTo>
                    <a:pt x="58" y="18"/>
                  </a:moveTo>
                  <a:cubicBezTo>
                    <a:pt x="61" y="18"/>
                    <a:pt x="63" y="19"/>
                    <a:pt x="65" y="20"/>
                  </a:cubicBezTo>
                  <a:cubicBezTo>
                    <a:pt x="67" y="21"/>
                    <a:pt x="67" y="23"/>
                    <a:pt x="67" y="26"/>
                  </a:cubicBezTo>
                  <a:cubicBezTo>
                    <a:pt x="67" y="27"/>
                    <a:pt x="67" y="28"/>
                    <a:pt x="66" y="29"/>
                  </a:cubicBezTo>
                  <a:cubicBezTo>
                    <a:pt x="66" y="30"/>
                    <a:pt x="65" y="30"/>
                    <a:pt x="65" y="31"/>
                  </a:cubicBezTo>
                  <a:cubicBezTo>
                    <a:pt x="64" y="32"/>
                    <a:pt x="62" y="32"/>
                    <a:pt x="61" y="32"/>
                  </a:cubicBezTo>
                  <a:cubicBezTo>
                    <a:pt x="60" y="32"/>
                    <a:pt x="58" y="32"/>
                    <a:pt x="56" y="32"/>
                  </a:cubicBezTo>
                  <a:lnTo>
                    <a:pt x="49" y="32"/>
                  </a:lnTo>
                  <a:lnTo>
                    <a:pt x="49" y="29"/>
                  </a:lnTo>
                  <a:lnTo>
                    <a:pt x="50" y="29"/>
                  </a:lnTo>
                  <a:cubicBezTo>
                    <a:pt x="50" y="29"/>
                    <a:pt x="50" y="29"/>
                    <a:pt x="50" y="29"/>
                  </a:cubicBezTo>
                  <a:cubicBezTo>
                    <a:pt x="50" y="29"/>
                    <a:pt x="51" y="29"/>
                    <a:pt x="51" y="29"/>
                  </a:cubicBezTo>
                  <a:cubicBezTo>
                    <a:pt x="51" y="29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lnTo>
                    <a:pt x="51" y="22"/>
                  </a:ln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0" y="21"/>
                    <a:pt x="50" y="21"/>
                  </a:cubicBezTo>
                  <a:lnTo>
                    <a:pt x="49" y="21"/>
                  </a:lnTo>
                  <a:lnTo>
                    <a:pt x="49" y="18"/>
                  </a:lnTo>
                  <a:lnTo>
                    <a:pt x="58" y="18"/>
                  </a:lnTo>
                  <a:close/>
                  <a:moveTo>
                    <a:pt x="56" y="28"/>
                  </a:move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9"/>
                    <a:pt x="56" y="29"/>
                    <a:pt x="57" y="29"/>
                  </a:cubicBezTo>
                  <a:cubicBezTo>
                    <a:pt x="57" y="29"/>
                    <a:pt x="57" y="29"/>
                    <a:pt x="57" y="29"/>
                  </a:cubicBezTo>
                  <a:lnTo>
                    <a:pt x="58" y="29"/>
                  </a:lnTo>
                  <a:cubicBezTo>
                    <a:pt x="59" y="29"/>
                    <a:pt x="60" y="29"/>
                    <a:pt x="60" y="28"/>
                  </a:cubicBezTo>
                  <a:cubicBezTo>
                    <a:pt x="60" y="28"/>
                    <a:pt x="60" y="27"/>
                    <a:pt x="60" y="26"/>
                  </a:cubicBezTo>
                  <a:lnTo>
                    <a:pt x="60" y="25"/>
                  </a:lnTo>
                  <a:cubicBezTo>
                    <a:pt x="60" y="24"/>
                    <a:pt x="60" y="23"/>
                    <a:pt x="60" y="23"/>
                  </a:cubicBezTo>
                  <a:cubicBezTo>
                    <a:pt x="60" y="22"/>
                    <a:pt x="59" y="22"/>
                    <a:pt x="58" y="22"/>
                  </a:cubicBezTo>
                  <a:cubicBezTo>
                    <a:pt x="57" y="21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lnTo>
                    <a:pt x="56" y="28"/>
                  </a:lnTo>
                  <a:close/>
                  <a:moveTo>
                    <a:pt x="74" y="28"/>
                  </a:moveTo>
                  <a:lnTo>
                    <a:pt x="75" y="28"/>
                  </a:ln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6" y="28"/>
                    <a:pt x="76" y="28"/>
                  </a:cubicBezTo>
                  <a:cubicBezTo>
                    <a:pt x="76" y="28"/>
                    <a:pt x="76" y="28"/>
                    <a:pt x="76" y="27"/>
                  </a:cubicBezTo>
                  <a:lnTo>
                    <a:pt x="74" y="21"/>
                  </a:lnTo>
                  <a:cubicBezTo>
                    <a:pt x="74" y="20"/>
                    <a:pt x="74" y="20"/>
                    <a:pt x="74" y="20"/>
                  </a:cubicBezTo>
                  <a:cubicBezTo>
                    <a:pt x="73" y="20"/>
                    <a:pt x="73" y="20"/>
                    <a:pt x="73" y="20"/>
                  </a:cubicBezTo>
                  <a:lnTo>
                    <a:pt x="72" y="20"/>
                  </a:lnTo>
                  <a:lnTo>
                    <a:pt x="71" y="18"/>
                  </a:lnTo>
                  <a:lnTo>
                    <a:pt x="85" y="14"/>
                  </a:lnTo>
                  <a:lnTo>
                    <a:pt x="87" y="18"/>
                  </a:lnTo>
                  <a:lnTo>
                    <a:pt x="84" y="19"/>
                  </a:lnTo>
                  <a:lnTo>
                    <a:pt x="84" y="18"/>
                  </a:lnTo>
                  <a:cubicBezTo>
                    <a:pt x="83" y="18"/>
                    <a:pt x="83" y="18"/>
                    <a:pt x="83" y="18"/>
                  </a:cubicBezTo>
                  <a:cubicBezTo>
                    <a:pt x="83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lnTo>
                    <a:pt x="79" y="19"/>
                  </a:lnTo>
                  <a:lnTo>
                    <a:pt x="80" y="21"/>
                  </a:lnTo>
                  <a:lnTo>
                    <a:pt x="84" y="20"/>
                  </a:lnTo>
                  <a:lnTo>
                    <a:pt x="85" y="23"/>
                  </a:lnTo>
                  <a:lnTo>
                    <a:pt x="81" y="24"/>
                  </a:lnTo>
                  <a:lnTo>
                    <a:pt x="82" y="26"/>
                  </a:lnTo>
                  <a:lnTo>
                    <a:pt x="84" y="25"/>
                  </a:lnTo>
                  <a:cubicBezTo>
                    <a:pt x="84" y="25"/>
                    <a:pt x="84" y="25"/>
                    <a:pt x="84" y="25"/>
                  </a:cubicBezTo>
                  <a:cubicBezTo>
                    <a:pt x="84" y="25"/>
                    <a:pt x="84" y="25"/>
                    <a:pt x="85" y="25"/>
                  </a:cubicBezTo>
                  <a:cubicBezTo>
                    <a:pt x="85" y="25"/>
                    <a:pt x="85" y="25"/>
                    <a:pt x="85" y="25"/>
                  </a:cubicBezTo>
                  <a:cubicBezTo>
                    <a:pt x="85" y="24"/>
                    <a:pt x="85" y="24"/>
                    <a:pt x="85" y="24"/>
                  </a:cubicBezTo>
                  <a:lnTo>
                    <a:pt x="86" y="23"/>
                  </a:lnTo>
                  <a:lnTo>
                    <a:pt x="88" y="22"/>
                  </a:lnTo>
                  <a:lnTo>
                    <a:pt x="89" y="27"/>
                  </a:lnTo>
                  <a:lnTo>
                    <a:pt x="75" y="31"/>
                  </a:lnTo>
                  <a:lnTo>
                    <a:pt x="74" y="28"/>
                  </a:lnTo>
                  <a:close/>
                  <a:moveTo>
                    <a:pt x="96" y="8"/>
                  </a:moveTo>
                  <a:lnTo>
                    <a:pt x="102" y="11"/>
                  </a:lnTo>
                  <a:lnTo>
                    <a:pt x="102" y="5"/>
                  </a:lnTo>
                  <a:lnTo>
                    <a:pt x="109" y="0"/>
                  </a:lnTo>
                  <a:lnTo>
                    <a:pt x="110" y="2"/>
                  </a:lnTo>
                  <a:lnTo>
                    <a:pt x="109" y="3"/>
                  </a:lnTo>
                  <a:cubicBezTo>
                    <a:pt x="109" y="3"/>
                    <a:pt x="109" y="3"/>
                    <a:pt x="109" y="4"/>
                  </a:cubicBezTo>
                  <a:cubicBezTo>
                    <a:pt x="109" y="4"/>
                    <a:pt x="109" y="4"/>
                    <a:pt x="109" y="4"/>
                  </a:cubicBezTo>
                  <a:lnTo>
                    <a:pt x="113" y="10"/>
                  </a:lnTo>
                  <a:cubicBezTo>
                    <a:pt x="113" y="10"/>
                    <a:pt x="113" y="10"/>
                    <a:pt x="113" y="10"/>
                  </a:cubicBezTo>
                  <a:cubicBezTo>
                    <a:pt x="114" y="10"/>
                    <a:pt x="114" y="10"/>
                    <a:pt x="114" y="10"/>
                  </a:cubicBezTo>
                  <a:lnTo>
                    <a:pt x="115" y="9"/>
                  </a:lnTo>
                  <a:lnTo>
                    <a:pt x="116" y="12"/>
                  </a:lnTo>
                  <a:lnTo>
                    <a:pt x="109" y="17"/>
                  </a:lnTo>
                  <a:lnTo>
                    <a:pt x="107" y="15"/>
                  </a:lnTo>
                  <a:lnTo>
                    <a:pt x="108" y="14"/>
                  </a:lnTo>
                  <a:cubicBezTo>
                    <a:pt x="108" y="14"/>
                    <a:pt x="108" y="14"/>
                    <a:pt x="108" y="14"/>
                  </a:cubicBezTo>
                  <a:cubicBezTo>
                    <a:pt x="108" y="14"/>
                    <a:pt x="108" y="13"/>
                    <a:pt x="108" y="13"/>
                  </a:cubicBezTo>
                  <a:lnTo>
                    <a:pt x="106" y="9"/>
                  </a:lnTo>
                  <a:lnTo>
                    <a:pt x="106" y="16"/>
                  </a:lnTo>
                  <a:lnTo>
                    <a:pt x="104" y="18"/>
                  </a:lnTo>
                  <a:lnTo>
                    <a:pt x="98" y="15"/>
                  </a:lnTo>
                  <a:lnTo>
                    <a:pt x="97" y="15"/>
                  </a:lnTo>
                  <a:lnTo>
                    <a:pt x="100" y="19"/>
                  </a:lnTo>
                  <a:cubicBezTo>
                    <a:pt x="100" y="19"/>
                    <a:pt x="100" y="19"/>
                    <a:pt x="101" y="19"/>
                  </a:cubicBezTo>
                  <a:cubicBezTo>
                    <a:pt x="101" y="19"/>
                    <a:pt x="101" y="19"/>
                    <a:pt x="101" y="19"/>
                  </a:cubicBezTo>
                  <a:lnTo>
                    <a:pt x="102" y="18"/>
                  </a:lnTo>
                  <a:lnTo>
                    <a:pt x="103" y="21"/>
                  </a:lnTo>
                  <a:lnTo>
                    <a:pt x="98" y="24"/>
                  </a:lnTo>
                  <a:lnTo>
                    <a:pt x="96" y="22"/>
                  </a:lnTo>
                  <a:lnTo>
                    <a:pt x="97" y="22"/>
                  </a:lnTo>
                  <a:cubicBezTo>
                    <a:pt x="97" y="21"/>
                    <a:pt x="97" y="21"/>
                    <a:pt x="98" y="21"/>
                  </a:cubicBezTo>
                  <a:cubicBezTo>
                    <a:pt x="98" y="21"/>
                    <a:pt x="97" y="21"/>
                    <a:pt x="97" y="20"/>
                  </a:cubicBezTo>
                  <a:lnTo>
                    <a:pt x="93" y="15"/>
                  </a:lnTo>
                  <a:cubicBezTo>
                    <a:pt x="93" y="14"/>
                    <a:pt x="93" y="14"/>
                    <a:pt x="93" y="14"/>
                  </a:cubicBezTo>
                  <a:cubicBezTo>
                    <a:pt x="93" y="14"/>
                    <a:pt x="93" y="14"/>
                    <a:pt x="92" y="15"/>
                  </a:cubicBezTo>
                  <a:lnTo>
                    <a:pt x="90" y="13"/>
                  </a:lnTo>
                  <a:lnTo>
                    <a:pt x="96" y="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101780" tIns="50892" rIns="101780" bIns="50892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14" name="Group 404"/>
            <p:cNvGrpSpPr>
              <a:grpSpLocks/>
            </p:cNvGrpSpPr>
            <p:nvPr/>
          </p:nvGrpSpPr>
          <p:grpSpPr bwMode="auto">
            <a:xfrm>
              <a:off x="9740375" y="139769"/>
              <a:ext cx="399990" cy="272794"/>
              <a:chOff x="4423" y="1252"/>
              <a:chExt cx="1453" cy="1182"/>
            </a:xfrm>
          </p:grpSpPr>
          <p:sp>
            <p:nvSpPr>
              <p:cNvPr id="17" name="Freeform 405"/>
              <p:cNvSpPr>
                <a:spLocks noEditPoints="1"/>
              </p:cNvSpPr>
              <p:nvPr/>
            </p:nvSpPr>
            <p:spPr bwMode="auto">
              <a:xfrm>
                <a:off x="4421" y="1250"/>
                <a:ext cx="1455" cy="1126"/>
              </a:xfrm>
              <a:custGeom>
                <a:avLst/>
                <a:gdLst>
                  <a:gd name="T0" fmla="*/ 2147483647 w 127"/>
                  <a:gd name="T1" fmla="*/ 2147483647 h 98"/>
                  <a:gd name="T2" fmla="*/ 2147483647 w 127"/>
                  <a:gd name="T3" fmla="*/ 2147483647 h 98"/>
                  <a:gd name="T4" fmla="*/ 2147483647 w 127"/>
                  <a:gd name="T5" fmla="*/ 2147483647 h 98"/>
                  <a:gd name="T6" fmla="*/ 2147483647 w 127"/>
                  <a:gd name="T7" fmla="*/ 2147483647 h 98"/>
                  <a:gd name="T8" fmla="*/ 2147483647 w 127"/>
                  <a:gd name="T9" fmla="*/ 0 h 98"/>
                  <a:gd name="T10" fmla="*/ 2147483647 w 127"/>
                  <a:gd name="T11" fmla="*/ 2147483647 h 98"/>
                  <a:gd name="T12" fmla="*/ 2147483647 w 127"/>
                  <a:gd name="T13" fmla="*/ 2147483647 h 98"/>
                  <a:gd name="T14" fmla="*/ 2147483647 w 127"/>
                  <a:gd name="T15" fmla="*/ 2147483647 h 98"/>
                  <a:gd name="T16" fmla="*/ 2147483647 w 127"/>
                  <a:gd name="T17" fmla="*/ 2147483647 h 98"/>
                  <a:gd name="T18" fmla="*/ 2147483647 w 127"/>
                  <a:gd name="T19" fmla="*/ 2147483647 h 98"/>
                  <a:gd name="T20" fmla="*/ 2147483647 w 127"/>
                  <a:gd name="T21" fmla="*/ 2147483647 h 98"/>
                  <a:gd name="T22" fmla="*/ 0 w 127"/>
                  <a:gd name="T23" fmla="*/ 2147483647 h 98"/>
                  <a:gd name="T24" fmla="*/ 2147483647 w 127"/>
                  <a:gd name="T25" fmla="*/ 0 h 98"/>
                  <a:gd name="T26" fmla="*/ 2147483647 w 127"/>
                  <a:gd name="T27" fmla="*/ 2147483647 h 9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27"/>
                  <a:gd name="T43" fmla="*/ 0 h 98"/>
                  <a:gd name="T44" fmla="*/ 127 w 127"/>
                  <a:gd name="T45" fmla="*/ 98 h 98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27" h="98">
                    <a:moveTo>
                      <a:pt x="111" y="89"/>
                    </a:moveTo>
                    <a:cubicBezTo>
                      <a:pt x="108" y="93"/>
                      <a:pt x="104" y="96"/>
                      <a:pt x="100" y="98"/>
                    </a:cubicBezTo>
                    <a:cubicBezTo>
                      <a:pt x="113" y="88"/>
                      <a:pt x="122" y="71"/>
                      <a:pt x="122" y="53"/>
                    </a:cubicBezTo>
                    <a:cubicBezTo>
                      <a:pt x="122" y="35"/>
                      <a:pt x="113" y="19"/>
                      <a:pt x="100" y="8"/>
                    </a:cubicBezTo>
                    <a:lnTo>
                      <a:pt x="104" y="0"/>
                    </a:lnTo>
                    <a:cubicBezTo>
                      <a:pt x="118" y="11"/>
                      <a:pt x="127" y="29"/>
                      <a:pt x="127" y="48"/>
                    </a:cubicBezTo>
                    <a:cubicBezTo>
                      <a:pt x="127" y="64"/>
                      <a:pt x="121" y="78"/>
                      <a:pt x="111" y="89"/>
                    </a:cubicBezTo>
                    <a:close/>
                    <a:moveTo>
                      <a:pt x="27" y="8"/>
                    </a:moveTo>
                    <a:cubicBezTo>
                      <a:pt x="14" y="19"/>
                      <a:pt x="5" y="35"/>
                      <a:pt x="5" y="53"/>
                    </a:cubicBezTo>
                    <a:cubicBezTo>
                      <a:pt x="5" y="71"/>
                      <a:pt x="14" y="88"/>
                      <a:pt x="27" y="98"/>
                    </a:cubicBezTo>
                    <a:cubicBezTo>
                      <a:pt x="23" y="96"/>
                      <a:pt x="19" y="93"/>
                      <a:pt x="16" y="89"/>
                    </a:cubicBezTo>
                    <a:cubicBezTo>
                      <a:pt x="6" y="78"/>
                      <a:pt x="0" y="64"/>
                      <a:pt x="0" y="48"/>
                    </a:cubicBezTo>
                    <a:cubicBezTo>
                      <a:pt x="0" y="29"/>
                      <a:pt x="9" y="11"/>
                      <a:pt x="23" y="0"/>
                    </a:cubicBezTo>
                    <a:lnTo>
                      <a:pt x="27" y="8"/>
                    </a:lnTo>
                    <a:close/>
                  </a:path>
                </a:pathLst>
              </a:custGeom>
              <a:solidFill>
                <a:srgbClr val="FFFFFF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" name="Freeform 406"/>
              <p:cNvSpPr>
                <a:spLocks noEditPoints="1"/>
              </p:cNvSpPr>
              <p:nvPr/>
            </p:nvSpPr>
            <p:spPr bwMode="auto">
              <a:xfrm>
                <a:off x="4474" y="1330"/>
                <a:ext cx="1339" cy="1086"/>
              </a:xfrm>
              <a:custGeom>
                <a:avLst/>
                <a:gdLst>
                  <a:gd name="T0" fmla="*/ 2147483647 w 117"/>
                  <a:gd name="T1" fmla="*/ 2147483647 h 94"/>
                  <a:gd name="T2" fmla="*/ 2147483647 w 117"/>
                  <a:gd name="T3" fmla="*/ 2147483647 h 94"/>
                  <a:gd name="T4" fmla="*/ 2147483647 w 117"/>
                  <a:gd name="T5" fmla="*/ 2147483647 h 94"/>
                  <a:gd name="T6" fmla="*/ 2147483647 w 117"/>
                  <a:gd name="T7" fmla="*/ 2147483647 h 94"/>
                  <a:gd name="T8" fmla="*/ 2147483647 w 117"/>
                  <a:gd name="T9" fmla="*/ 0 h 94"/>
                  <a:gd name="T10" fmla="*/ 2147483647 w 117"/>
                  <a:gd name="T11" fmla="*/ 2147483647 h 94"/>
                  <a:gd name="T12" fmla="*/ 2147483647 w 117"/>
                  <a:gd name="T13" fmla="*/ 2147483647 h 94"/>
                  <a:gd name="T14" fmla="*/ 2147483647 w 117"/>
                  <a:gd name="T15" fmla="*/ 2147483647 h 94"/>
                  <a:gd name="T16" fmla="*/ 2147483647 w 117"/>
                  <a:gd name="T17" fmla="*/ 2147483647 h 94"/>
                  <a:gd name="T18" fmla="*/ 2147483647 w 117"/>
                  <a:gd name="T19" fmla="*/ 2147483647 h 94"/>
                  <a:gd name="T20" fmla="*/ 2147483647 w 117"/>
                  <a:gd name="T21" fmla="*/ 2147483647 h 94"/>
                  <a:gd name="T22" fmla="*/ 0 w 117"/>
                  <a:gd name="T23" fmla="*/ 2147483647 h 94"/>
                  <a:gd name="T24" fmla="*/ 2147483647 w 117"/>
                  <a:gd name="T25" fmla="*/ 0 h 94"/>
                  <a:gd name="T26" fmla="*/ 2147483647 w 117"/>
                  <a:gd name="T27" fmla="*/ 2147483647 h 9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17"/>
                  <a:gd name="T43" fmla="*/ 0 h 94"/>
                  <a:gd name="T44" fmla="*/ 117 w 117"/>
                  <a:gd name="T45" fmla="*/ 94 h 9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17" h="94">
                    <a:moveTo>
                      <a:pt x="95" y="90"/>
                    </a:moveTo>
                    <a:cubicBezTo>
                      <a:pt x="93" y="92"/>
                      <a:pt x="91" y="93"/>
                      <a:pt x="88" y="94"/>
                    </a:cubicBezTo>
                    <a:cubicBezTo>
                      <a:pt x="102" y="84"/>
                      <a:pt x="111" y="68"/>
                      <a:pt x="111" y="50"/>
                    </a:cubicBezTo>
                    <a:cubicBezTo>
                      <a:pt x="111" y="34"/>
                      <a:pt x="103" y="18"/>
                      <a:pt x="91" y="9"/>
                    </a:cubicBezTo>
                    <a:lnTo>
                      <a:pt x="95" y="0"/>
                    </a:lnTo>
                    <a:cubicBezTo>
                      <a:pt x="108" y="11"/>
                      <a:pt x="117" y="27"/>
                      <a:pt x="117" y="45"/>
                    </a:cubicBezTo>
                    <a:cubicBezTo>
                      <a:pt x="117" y="63"/>
                      <a:pt x="108" y="80"/>
                      <a:pt x="95" y="90"/>
                    </a:cubicBezTo>
                    <a:close/>
                    <a:moveTo>
                      <a:pt x="26" y="9"/>
                    </a:moveTo>
                    <a:cubicBezTo>
                      <a:pt x="14" y="19"/>
                      <a:pt x="6" y="34"/>
                      <a:pt x="6" y="50"/>
                    </a:cubicBezTo>
                    <a:cubicBezTo>
                      <a:pt x="6" y="68"/>
                      <a:pt x="15" y="84"/>
                      <a:pt x="29" y="94"/>
                    </a:cubicBezTo>
                    <a:cubicBezTo>
                      <a:pt x="26" y="93"/>
                      <a:pt x="24" y="92"/>
                      <a:pt x="22" y="90"/>
                    </a:cubicBezTo>
                    <a:cubicBezTo>
                      <a:pt x="9" y="80"/>
                      <a:pt x="0" y="63"/>
                      <a:pt x="0" y="45"/>
                    </a:cubicBezTo>
                    <a:cubicBezTo>
                      <a:pt x="0" y="27"/>
                      <a:pt x="9" y="11"/>
                      <a:pt x="22" y="0"/>
                    </a:cubicBezTo>
                    <a:lnTo>
                      <a:pt x="26" y="9"/>
                    </a:lnTo>
                    <a:close/>
                  </a:path>
                </a:pathLst>
              </a:custGeom>
              <a:solidFill>
                <a:srgbClr val="0074C5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" name="Freeform 407"/>
              <p:cNvSpPr>
                <a:spLocks noEditPoints="1"/>
              </p:cNvSpPr>
              <p:nvPr/>
            </p:nvSpPr>
            <p:spPr bwMode="auto">
              <a:xfrm>
                <a:off x="4537" y="1434"/>
                <a:ext cx="1204" cy="1000"/>
              </a:xfrm>
              <a:custGeom>
                <a:avLst/>
                <a:gdLst>
                  <a:gd name="T0" fmla="*/ 2147483647 w 105"/>
                  <a:gd name="T1" fmla="*/ 2147483647 h 87"/>
                  <a:gd name="T2" fmla="*/ 2147483647 w 105"/>
                  <a:gd name="T3" fmla="*/ 2147483647 h 87"/>
                  <a:gd name="T4" fmla="*/ 2147483647 w 105"/>
                  <a:gd name="T5" fmla="*/ 2147483647 h 87"/>
                  <a:gd name="T6" fmla="*/ 2147483647 w 105"/>
                  <a:gd name="T7" fmla="*/ 2147483647 h 87"/>
                  <a:gd name="T8" fmla="*/ 2147483647 w 105"/>
                  <a:gd name="T9" fmla="*/ 0 h 87"/>
                  <a:gd name="T10" fmla="*/ 2147483647 w 105"/>
                  <a:gd name="T11" fmla="*/ 2147483647 h 87"/>
                  <a:gd name="T12" fmla="*/ 2147483647 w 105"/>
                  <a:gd name="T13" fmla="*/ 2147483647 h 87"/>
                  <a:gd name="T14" fmla="*/ 2147483647 w 105"/>
                  <a:gd name="T15" fmla="*/ 2147483647 h 87"/>
                  <a:gd name="T16" fmla="*/ 2147483647 w 105"/>
                  <a:gd name="T17" fmla="*/ 2147483647 h 87"/>
                  <a:gd name="T18" fmla="*/ 2147483647 w 105"/>
                  <a:gd name="T19" fmla="*/ 2147483647 h 87"/>
                  <a:gd name="T20" fmla="*/ 2147483647 w 105"/>
                  <a:gd name="T21" fmla="*/ 2147483647 h 87"/>
                  <a:gd name="T22" fmla="*/ 0 w 105"/>
                  <a:gd name="T23" fmla="*/ 2147483647 h 87"/>
                  <a:gd name="T24" fmla="*/ 2147483647 w 105"/>
                  <a:gd name="T25" fmla="*/ 0 h 87"/>
                  <a:gd name="T26" fmla="*/ 2147483647 w 105"/>
                  <a:gd name="T27" fmla="*/ 2147483647 h 8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05"/>
                  <a:gd name="T43" fmla="*/ 0 h 87"/>
                  <a:gd name="T44" fmla="*/ 105 w 105"/>
                  <a:gd name="T45" fmla="*/ 87 h 8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05" h="87">
                    <a:moveTo>
                      <a:pt x="82" y="85"/>
                    </a:moveTo>
                    <a:cubicBezTo>
                      <a:pt x="81" y="86"/>
                      <a:pt x="79" y="86"/>
                      <a:pt x="78" y="87"/>
                    </a:cubicBezTo>
                    <a:cubicBezTo>
                      <a:pt x="91" y="79"/>
                      <a:pt x="100" y="64"/>
                      <a:pt x="100" y="47"/>
                    </a:cubicBezTo>
                    <a:cubicBezTo>
                      <a:pt x="100" y="31"/>
                      <a:pt x="93" y="17"/>
                      <a:pt x="81" y="8"/>
                    </a:cubicBezTo>
                    <a:lnTo>
                      <a:pt x="85" y="0"/>
                    </a:lnTo>
                    <a:cubicBezTo>
                      <a:pt x="97" y="9"/>
                      <a:pt x="105" y="25"/>
                      <a:pt x="105" y="41"/>
                    </a:cubicBezTo>
                    <a:cubicBezTo>
                      <a:pt x="105" y="59"/>
                      <a:pt x="96" y="75"/>
                      <a:pt x="82" y="85"/>
                    </a:cubicBezTo>
                    <a:close/>
                    <a:moveTo>
                      <a:pt x="24" y="8"/>
                    </a:moveTo>
                    <a:cubicBezTo>
                      <a:pt x="12" y="17"/>
                      <a:pt x="5" y="31"/>
                      <a:pt x="5" y="47"/>
                    </a:cubicBezTo>
                    <a:cubicBezTo>
                      <a:pt x="5" y="64"/>
                      <a:pt x="14" y="79"/>
                      <a:pt x="27" y="87"/>
                    </a:cubicBezTo>
                    <a:cubicBezTo>
                      <a:pt x="26" y="86"/>
                      <a:pt x="24" y="86"/>
                      <a:pt x="23" y="85"/>
                    </a:cubicBezTo>
                    <a:cubicBezTo>
                      <a:pt x="9" y="75"/>
                      <a:pt x="0" y="59"/>
                      <a:pt x="0" y="41"/>
                    </a:cubicBezTo>
                    <a:cubicBezTo>
                      <a:pt x="0" y="25"/>
                      <a:pt x="8" y="10"/>
                      <a:pt x="20" y="0"/>
                    </a:cubicBezTo>
                    <a:lnTo>
                      <a:pt x="24" y="8"/>
                    </a:lnTo>
                    <a:close/>
                  </a:path>
                </a:pathLst>
              </a:custGeom>
              <a:solidFill>
                <a:srgbClr val="EB3D00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5" name="Oval 408"/>
            <p:cNvSpPr>
              <a:spLocks noChangeArrowheads="1"/>
            </p:cNvSpPr>
            <p:nvPr/>
          </p:nvSpPr>
          <p:spPr bwMode="auto">
            <a:xfrm>
              <a:off x="10180281" y="267857"/>
              <a:ext cx="34411" cy="29080"/>
            </a:xfrm>
            <a:prstGeom prst="ellipse">
              <a:avLst/>
            </a:prstGeom>
            <a:solidFill>
              <a:srgbClr val="FDFA0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6" name="Oval 409"/>
            <p:cNvSpPr>
              <a:spLocks noChangeArrowheads="1"/>
            </p:cNvSpPr>
            <p:nvPr/>
          </p:nvSpPr>
          <p:spPr bwMode="auto">
            <a:xfrm>
              <a:off x="9653660" y="265319"/>
              <a:ext cx="33034" cy="29080"/>
            </a:xfrm>
            <a:prstGeom prst="ellipse">
              <a:avLst/>
            </a:prstGeom>
            <a:solidFill>
              <a:srgbClr val="EFEC5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sp>
        <p:nvSpPr>
          <p:cNvPr id="372" name="Text Box 2"/>
          <p:cNvSpPr txBox="1">
            <a:spLocks noChangeArrowheads="1"/>
          </p:cNvSpPr>
          <p:nvPr/>
        </p:nvSpPr>
        <p:spPr bwMode="auto">
          <a:xfrm>
            <a:off x="-7936" y="-117"/>
            <a:ext cx="12193178" cy="723106"/>
          </a:xfrm>
          <a:prstGeom prst="rect">
            <a:avLst/>
          </a:prstGeom>
          <a:solidFill>
            <a:srgbClr val="204D84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7855" tIns="38928" rIns="77855" bIns="38928" anchor="ctr"/>
          <a:lstStyle>
            <a:defPPr>
              <a:defRPr lang="ru-RU"/>
            </a:defPPr>
            <a:lvl1pPr algn="ctr" defTabSz="778206" fontAlgn="base">
              <a:spcBef>
                <a:spcPct val="0"/>
              </a:spcBef>
              <a:spcAft>
                <a:spcPct val="0"/>
              </a:spcAft>
              <a:defRPr sz="1400" kern="0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389626" defTabSz="779252" fontAlgn="base">
              <a:spcBef>
                <a:spcPct val="0"/>
              </a:spcBef>
              <a:spcAft>
                <a:spcPct val="0"/>
              </a:spcAft>
              <a:defRPr sz="1500"/>
            </a:lvl2pPr>
            <a:lvl3pPr marL="779252" defTabSz="779252" fontAlgn="base">
              <a:spcBef>
                <a:spcPct val="0"/>
              </a:spcBef>
              <a:spcAft>
                <a:spcPct val="0"/>
              </a:spcAft>
              <a:defRPr sz="1500"/>
            </a:lvl3pPr>
            <a:lvl4pPr marL="1168878" defTabSz="779252" fontAlgn="base">
              <a:spcBef>
                <a:spcPct val="0"/>
              </a:spcBef>
              <a:spcAft>
                <a:spcPct val="0"/>
              </a:spcAft>
              <a:defRPr sz="1500"/>
            </a:lvl4pPr>
            <a:lvl5pPr marL="1558503" defTabSz="779252" fontAlgn="base">
              <a:spcBef>
                <a:spcPct val="0"/>
              </a:spcBef>
              <a:spcAft>
                <a:spcPct val="0"/>
              </a:spcAft>
              <a:defRPr sz="1500"/>
            </a:lvl5pPr>
            <a:lvl6pPr marL="1948129" defTabSz="779252">
              <a:defRPr sz="1500"/>
            </a:lvl6pPr>
            <a:lvl7pPr marL="2337755" defTabSz="779252">
              <a:defRPr sz="1500"/>
            </a:lvl7pPr>
            <a:lvl8pPr marL="2727381" defTabSz="779252">
              <a:defRPr sz="1500"/>
            </a:lvl8pPr>
            <a:lvl9pPr marL="3117007" defTabSz="779252">
              <a:defRPr sz="1500"/>
            </a:lvl9pPr>
          </a:lstStyle>
          <a:p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ИНФОРМАЦИОННЫЕ МАТЕРИАЛЫ ПО ОСАДКАМ И </a:t>
            </a:r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УСИЛЕНИЮ </a:t>
            </a:r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ВЕТРА</a:t>
            </a:r>
          </a:p>
          <a:p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 </a:t>
            </a:r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ТЕРРИТОРИИ  КРАСНОДАРСКОГО КРАЯ</a:t>
            </a:r>
          </a:p>
          <a:p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(РИСК НАРУШЕНИЯ ЭЛЕКТРОСНАБЖЕНИЯ </a:t>
            </a:r>
            <a:r>
              <a:rPr lang="ru-RU" alt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 </a:t>
            </a:r>
            <a:r>
              <a:rPr lang="ru-RU" alt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05.11.2024</a:t>
            </a:r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) </a:t>
            </a:r>
            <a:endParaRPr lang="ru-RU" kern="12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74" name="Прямоугольная выноска 4"/>
          <p:cNvSpPr>
            <a:spLocks noChangeArrowheads="1"/>
          </p:cNvSpPr>
          <p:nvPr/>
        </p:nvSpPr>
        <p:spPr bwMode="auto">
          <a:xfrm>
            <a:off x="3092689" y="5666"/>
            <a:ext cx="5966643" cy="701733"/>
          </a:xfrm>
          <a:prstGeom prst="wedgeRectCallout">
            <a:avLst>
              <a:gd name="adj1" fmla="val 57307"/>
              <a:gd name="adj2" fmla="val -18442"/>
            </a:avLst>
          </a:prstGeom>
          <a:noFill/>
          <a:ln w="9525" algn="ctr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ru-RU" altLang="ru-RU" dirty="0"/>
          </a:p>
        </p:txBody>
      </p:sp>
      <p:grpSp>
        <p:nvGrpSpPr>
          <p:cNvPr id="435" name="Группа 434"/>
          <p:cNvGrpSpPr/>
          <p:nvPr/>
        </p:nvGrpSpPr>
        <p:grpSpPr>
          <a:xfrm>
            <a:off x="9476045" y="2373019"/>
            <a:ext cx="3131213" cy="3743622"/>
            <a:chOff x="7765301" y="4457439"/>
            <a:chExt cx="2974026" cy="3743622"/>
          </a:xfrm>
        </p:grpSpPr>
        <p:grpSp>
          <p:nvGrpSpPr>
            <p:cNvPr id="436" name="Группа 435"/>
            <p:cNvGrpSpPr/>
            <p:nvPr/>
          </p:nvGrpSpPr>
          <p:grpSpPr>
            <a:xfrm>
              <a:off x="7765301" y="4457439"/>
              <a:ext cx="2974026" cy="3743622"/>
              <a:chOff x="6897578" y="4082211"/>
              <a:chExt cx="2644738" cy="2764039"/>
            </a:xfrm>
          </p:grpSpPr>
          <p:sp>
            <p:nvSpPr>
              <p:cNvPr id="439" name="Text Box 97"/>
              <p:cNvSpPr txBox="1">
                <a:spLocks noChangeArrowheads="1"/>
              </p:cNvSpPr>
              <p:nvPr/>
            </p:nvSpPr>
            <p:spPr bwMode="auto">
              <a:xfrm>
                <a:off x="7066917" y="6209278"/>
                <a:ext cx="1460939" cy="15222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127982" tIns="63992" rIns="127982" bIns="63992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endParaRPr lang="ru-RU" altLang="ru-RU" sz="500" b="0" dirty="0">
                  <a:solidFill>
                    <a:srgbClr val="000000"/>
                  </a:solidFill>
                  <a:cs typeface="Arial" panose="020B0604020202020204" pitchFamily="34" charset="0"/>
                </a:endParaRPr>
              </a:p>
            </p:txBody>
          </p:sp>
          <p:grpSp>
            <p:nvGrpSpPr>
              <p:cNvPr id="440" name="Группа 439"/>
              <p:cNvGrpSpPr/>
              <p:nvPr/>
            </p:nvGrpSpPr>
            <p:grpSpPr>
              <a:xfrm>
                <a:off x="6897578" y="4082211"/>
                <a:ext cx="2644738" cy="2764039"/>
                <a:chOff x="9401428" y="1559479"/>
                <a:chExt cx="3026400" cy="5253681"/>
              </a:xfrm>
            </p:grpSpPr>
            <p:grpSp>
              <p:nvGrpSpPr>
                <p:cNvPr id="445" name="Группа 444"/>
                <p:cNvGrpSpPr/>
                <p:nvPr/>
              </p:nvGrpSpPr>
              <p:grpSpPr>
                <a:xfrm>
                  <a:off x="9401428" y="1559479"/>
                  <a:ext cx="3026400" cy="5253681"/>
                  <a:chOff x="6759623" y="3727167"/>
                  <a:chExt cx="2464767" cy="3113013"/>
                </a:xfrm>
              </p:grpSpPr>
              <p:sp>
                <p:nvSpPr>
                  <p:cNvPr id="450" name="Rectangle 93"/>
                  <p:cNvSpPr>
                    <a:spLocks noChangeArrowheads="1"/>
                  </p:cNvSpPr>
                  <p:nvPr/>
                </p:nvSpPr>
                <p:spPr bwMode="auto">
                  <a:xfrm>
                    <a:off x="6759623" y="3767481"/>
                    <a:ext cx="2134158" cy="3072699"/>
                  </a:xfrm>
                  <a:prstGeom prst="rect">
                    <a:avLst/>
                  </a:prstGeom>
                  <a:solidFill>
                    <a:schemeClr val="bg1"/>
                  </a:solidFill>
                  <a:ln w="19050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defTabSz="912321">
                      <a:defRPr/>
                    </a:pPr>
                    <a:endParaRPr lang="ru-RU" altLang="ru-RU" sz="800" dirty="0">
                      <a:solidFill>
                        <a:srgbClr val="000000"/>
                      </a:solidFill>
                      <a:latin typeface="Calibri" panose="020F050202020403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51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165774" y="5712496"/>
                    <a:ext cx="1833906" cy="363400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- прогноз нарушения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ЛЭП </a:t>
                    </a:r>
                    <a:r>
                      <a:rPr lang="ru-RU" altLang="ru-RU" sz="1000" b="0" kern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(УГМС)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2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74325" y="3727167"/>
                    <a:ext cx="1606383" cy="241833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Условные обозначения</a:t>
                    </a:r>
                  </a:p>
                </p:txBody>
              </p:sp>
              <p:sp>
                <p:nvSpPr>
                  <p:cNvPr id="453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187581" y="6232909"/>
                    <a:ext cx="1609849" cy="209841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endParaRPr lang="ru-RU" altLang="ru-RU" sz="800" b="0" dirty="0">
                      <a:solidFill>
                        <a:srgbClr val="000000"/>
                      </a:solidFill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54" name="TextBox 10"/>
                  <p:cNvSpPr txBox="1"/>
                  <p:nvPr/>
                </p:nvSpPr>
                <p:spPr>
                  <a:xfrm>
                    <a:off x="6844151" y="6597757"/>
                    <a:ext cx="591514" cy="204745"/>
                  </a:xfrm>
                  <a:prstGeom prst="rect">
                    <a:avLst/>
                  </a:prstGeom>
                  <a:solidFill>
                    <a:schemeClr val="bg1"/>
                  </a:solidFill>
                  <a:effectLst>
                    <a:softEdge rad="63500"/>
                  </a:effectLst>
                </p:spPr>
                <p:txBody>
                  <a:bodyPr wrap="square" rtlCol="0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l" defTabSz="912321">
                      <a:defRPr/>
                    </a:pPr>
                    <a:r>
                      <a:rPr lang="ru-RU" sz="1000" dirty="0" smtClean="0">
                        <a:solidFill>
                          <a:prstClr val="black"/>
                        </a:solidFill>
                        <a:latin typeface="Arial" pitchFamily="34" charset="0"/>
                        <a:cs typeface="Arial" pitchFamily="34" charset="0"/>
                      </a:rPr>
                      <a:t>Город</a:t>
                    </a:r>
                    <a:endParaRPr lang="ru-RU" sz="1000" dirty="0">
                      <a:solidFill>
                        <a:prstClr val="black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5" name="Полилиния 454"/>
                  <p:cNvSpPr/>
                  <p:nvPr/>
                </p:nvSpPr>
                <p:spPr>
                  <a:xfrm>
                    <a:off x="6881233" y="5740396"/>
                    <a:ext cx="324905" cy="204788"/>
                  </a:xfrm>
                  <a:custGeom>
                    <a:avLst/>
                    <a:gdLst>
                      <a:gd name="connsiteX0" fmla="*/ 42863 w 324905"/>
                      <a:gd name="connsiteY0" fmla="*/ 28575 h 204788"/>
                      <a:gd name="connsiteX1" fmla="*/ 47625 w 324905"/>
                      <a:gd name="connsiteY1" fmla="*/ 4763 h 204788"/>
                      <a:gd name="connsiteX2" fmla="*/ 61913 w 324905"/>
                      <a:gd name="connsiteY2" fmla="*/ 0 h 204788"/>
                      <a:gd name="connsiteX3" fmla="*/ 95250 w 324905"/>
                      <a:gd name="connsiteY3" fmla="*/ 4763 h 204788"/>
                      <a:gd name="connsiteX4" fmla="*/ 200025 w 324905"/>
                      <a:gd name="connsiteY4" fmla="*/ 9525 h 204788"/>
                      <a:gd name="connsiteX5" fmla="*/ 252413 w 324905"/>
                      <a:gd name="connsiteY5" fmla="*/ 14288 h 204788"/>
                      <a:gd name="connsiteX6" fmla="*/ 280988 w 324905"/>
                      <a:gd name="connsiteY6" fmla="*/ 23813 h 204788"/>
                      <a:gd name="connsiteX7" fmla="*/ 285750 w 324905"/>
                      <a:gd name="connsiteY7" fmla="*/ 52388 h 204788"/>
                      <a:gd name="connsiteX8" fmla="*/ 300038 w 324905"/>
                      <a:gd name="connsiteY8" fmla="*/ 57150 h 204788"/>
                      <a:gd name="connsiteX9" fmla="*/ 314325 w 324905"/>
                      <a:gd name="connsiteY9" fmla="*/ 66675 h 204788"/>
                      <a:gd name="connsiteX10" fmla="*/ 323850 w 324905"/>
                      <a:gd name="connsiteY10" fmla="*/ 80963 h 204788"/>
                      <a:gd name="connsiteX11" fmla="*/ 319088 w 324905"/>
                      <a:gd name="connsiteY11" fmla="*/ 180975 h 204788"/>
                      <a:gd name="connsiteX12" fmla="*/ 300038 w 324905"/>
                      <a:gd name="connsiteY12" fmla="*/ 185738 h 204788"/>
                      <a:gd name="connsiteX13" fmla="*/ 228600 w 324905"/>
                      <a:gd name="connsiteY13" fmla="*/ 190500 h 204788"/>
                      <a:gd name="connsiteX14" fmla="*/ 209550 w 324905"/>
                      <a:gd name="connsiteY14" fmla="*/ 195263 h 204788"/>
                      <a:gd name="connsiteX15" fmla="*/ 185738 w 324905"/>
                      <a:gd name="connsiteY15" fmla="*/ 200025 h 204788"/>
                      <a:gd name="connsiteX16" fmla="*/ 171450 w 324905"/>
                      <a:gd name="connsiteY16" fmla="*/ 204788 h 204788"/>
                      <a:gd name="connsiteX17" fmla="*/ 152400 w 324905"/>
                      <a:gd name="connsiteY17" fmla="*/ 190500 h 204788"/>
                      <a:gd name="connsiteX18" fmla="*/ 138113 w 324905"/>
                      <a:gd name="connsiteY18" fmla="*/ 180975 h 204788"/>
                      <a:gd name="connsiteX19" fmla="*/ 123825 w 324905"/>
                      <a:gd name="connsiteY19" fmla="*/ 166688 h 204788"/>
                      <a:gd name="connsiteX20" fmla="*/ 95250 w 324905"/>
                      <a:gd name="connsiteY20" fmla="*/ 152400 h 204788"/>
                      <a:gd name="connsiteX21" fmla="*/ 42863 w 324905"/>
                      <a:gd name="connsiteY21" fmla="*/ 147638 h 204788"/>
                      <a:gd name="connsiteX22" fmla="*/ 14288 w 324905"/>
                      <a:gd name="connsiteY22" fmla="*/ 133350 h 204788"/>
                      <a:gd name="connsiteX23" fmla="*/ 4763 w 324905"/>
                      <a:gd name="connsiteY23" fmla="*/ 119063 h 204788"/>
                      <a:gd name="connsiteX24" fmla="*/ 0 w 324905"/>
                      <a:gd name="connsiteY24" fmla="*/ 104775 h 204788"/>
                      <a:gd name="connsiteX25" fmla="*/ 19050 w 324905"/>
                      <a:gd name="connsiteY25" fmla="*/ 42863 h 204788"/>
                      <a:gd name="connsiteX26" fmla="*/ 42863 w 324905"/>
                      <a:gd name="connsiteY26" fmla="*/ 28575 h 204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</a:cxnLst>
                    <a:rect l="l" t="t" r="r" b="b"/>
                    <a:pathLst>
                      <a:path w="324905" h="204788">
                        <a:moveTo>
                          <a:pt x="42863" y="28575"/>
                        </a:moveTo>
                        <a:cubicBezTo>
                          <a:pt x="44450" y="20638"/>
                          <a:pt x="43135" y="11498"/>
                          <a:pt x="47625" y="4763"/>
                        </a:cubicBezTo>
                        <a:cubicBezTo>
                          <a:pt x="50410" y="586"/>
                          <a:pt x="56893" y="0"/>
                          <a:pt x="61913" y="0"/>
                        </a:cubicBezTo>
                        <a:cubicBezTo>
                          <a:pt x="73138" y="0"/>
                          <a:pt x="84138" y="3175"/>
                          <a:pt x="95250" y="4763"/>
                        </a:cubicBezTo>
                        <a:cubicBezTo>
                          <a:pt x="147969" y="22336"/>
                          <a:pt x="113804" y="14914"/>
                          <a:pt x="200025" y="9525"/>
                        </a:cubicBezTo>
                        <a:cubicBezTo>
                          <a:pt x="217488" y="11113"/>
                          <a:pt x="235145" y="11241"/>
                          <a:pt x="252413" y="14288"/>
                        </a:cubicBezTo>
                        <a:cubicBezTo>
                          <a:pt x="262300" y="16033"/>
                          <a:pt x="280988" y="23813"/>
                          <a:pt x="280988" y="23813"/>
                        </a:cubicBezTo>
                        <a:cubicBezTo>
                          <a:pt x="282575" y="33338"/>
                          <a:pt x="280959" y="44004"/>
                          <a:pt x="285750" y="52388"/>
                        </a:cubicBezTo>
                        <a:cubicBezTo>
                          <a:pt x="288241" y="56747"/>
                          <a:pt x="295548" y="54905"/>
                          <a:pt x="300038" y="57150"/>
                        </a:cubicBezTo>
                        <a:cubicBezTo>
                          <a:pt x="305157" y="59710"/>
                          <a:pt x="309563" y="63500"/>
                          <a:pt x="314325" y="66675"/>
                        </a:cubicBezTo>
                        <a:cubicBezTo>
                          <a:pt x="317500" y="71438"/>
                          <a:pt x="323612" y="75244"/>
                          <a:pt x="323850" y="80963"/>
                        </a:cubicBezTo>
                        <a:cubicBezTo>
                          <a:pt x="325240" y="114309"/>
                          <a:pt x="326484" y="148430"/>
                          <a:pt x="319088" y="180975"/>
                        </a:cubicBezTo>
                        <a:cubicBezTo>
                          <a:pt x="317637" y="187358"/>
                          <a:pt x="306548" y="185053"/>
                          <a:pt x="300038" y="185738"/>
                        </a:cubicBezTo>
                        <a:cubicBezTo>
                          <a:pt x="276304" y="188236"/>
                          <a:pt x="252413" y="188913"/>
                          <a:pt x="228600" y="190500"/>
                        </a:cubicBezTo>
                        <a:cubicBezTo>
                          <a:pt x="222250" y="192088"/>
                          <a:pt x="215940" y="193843"/>
                          <a:pt x="209550" y="195263"/>
                        </a:cubicBezTo>
                        <a:cubicBezTo>
                          <a:pt x="201648" y="197019"/>
                          <a:pt x="193591" y="198062"/>
                          <a:pt x="185738" y="200025"/>
                        </a:cubicBezTo>
                        <a:cubicBezTo>
                          <a:pt x="180868" y="201243"/>
                          <a:pt x="176213" y="203200"/>
                          <a:pt x="171450" y="204788"/>
                        </a:cubicBezTo>
                        <a:cubicBezTo>
                          <a:pt x="165100" y="200025"/>
                          <a:pt x="158859" y="195114"/>
                          <a:pt x="152400" y="190500"/>
                        </a:cubicBezTo>
                        <a:cubicBezTo>
                          <a:pt x="147743" y="187173"/>
                          <a:pt x="142510" y="184639"/>
                          <a:pt x="138113" y="180975"/>
                        </a:cubicBezTo>
                        <a:cubicBezTo>
                          <a:pt x="132939" y="176663"/>
                          <a:pt x="128999" y="171000"/>
                          <a:pt x="123825" y="166688"/>
                        </a:cubicBezTo>
                        <a:cubicBezTo>
                          <a:pt x="116019" y="160183"/>
                          <a:pt x="105619" y="153881"/>
                          <a:pt x="95250" y="152400"/>
                        </a:cubicBezTo>
                        <a:cubicBezTo>
                          <a:pt x="77892" y="149920"/>
                          <a:pt x="60325" y="149225"/>
                          <a:pt x="42863" y="147638"/>
                        </a:cubicBezTo>
                        <a:cubicBezTo>
                          <a:pt x="31242" y="143764"/>
                          <a:pt x="23520" y="142582"/>
                          <a:pt x="14288" y="133350"/>
                        </a:cubicBezTo>
                        <a:cubicBezTo>
                          <a:pt x="10241" y="129303"/>
                          <a:pt x="7323" y="124182"/>
                          <a:pt x="4763" y="119063"/>
                        </a:cubicBezTo>
                        <a:cubicBezTo>
                          <a:pt x="2518" y="114573"/>
                          <a:pt x="1588" y="109538"/>
                          <a:pt x="0" y="104775"/>
                        </a:cubicBezTo>
                        <a:cubicBezTo>
                          <a:pt x="5433" y="50448"/>
                          <a:pt x="-6518" y="68431"/>
                          <a:pt x="19050" y="42863"/>
                        </a:cubicBezTo>
                        <a:lnTo>
                          <a:pt x="42863" y="28575"/>
                        </a:lnTo>
                        <a:close/>
                      </a:path>
                    </a:pathLst>
                  </a:custGeom>
                  <a:solidFill>
                    <a:srgbClr val="FF0000">
                      <a:alpha val="40000"/>
                    </a:srgbClr>
                  </a:solidFill>
                  <a:ln>
                    <a:solidFill>
                      <a:srgbClr val="FF0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912321">
                      <a:defRPr/>
                    </a:pPr>
                    <a:endParaRPr lang="ru-RU" sz="800" dirty="0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456" name="Прямоугольник 455"/>
                  <p:cNvSpPr/>
                  <p:nvPr/>
                </p:nvSpPr>
                <p:spPr>
                  <a:xfrm>
                    <a:off x="6789967" y="6011515"/>
                    <a:ext cx="527227" cy="138165"/>
                  </a:xfrm>
                  <a:prstGeom prst="rect">
                    <a:avLst/>
                  </a:prstGeom>
                  <a:solidFill>
                    <a:srgbClr val="FFFF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912321">
                      <a:defRPr/>
                    </a:pPr>
                    <a:r>
                      <a:rPr lang="ru-RU" sz="800" dirty="0">
                        <a:solidFill>
                          <a:prstClr val="black"/>
                        </a:solidFill>
                        <a:latin typeface="Times New Roman" panose="02020603050405020304" pitchFamily="18" charset="0"/>
                        <a:cs typeface="Times New Roman" panose="02020603050405020304" pitchFamily="18" charset="0"/>
                      </a:rPr>
                      <a:t>321/20</a:t>
                    </a:r>
                  </a:p>
                </p:txBody>
              </p:sp>
              <p:sp>
                <p:nvSpPr>
                  <p:cNvPr id="457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49111" y="6567185"/>
                    <a:ext cx="1831079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- муниципальное образование</a:t>
                    </a:r>
                  </a:p>
                </p:txBody>
              </p:sp>
              <p:sp>
                <p:nvSpPr>
                  <p:cNvPr id="458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327897" y="4656852"/>
                    <a:ext cx="1896493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- линии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электропередач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9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66267" y="5973077"/>
                    <a:ext cx="1898652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kern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- </a:t>
                    </a:r>
                    <a:r>
                      <a:rPr lang="ru-RU" altLang="ru-RU" sz="100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протяженность ЛЭП/ТП (шт.)</a:t>
                    </a:r>
                  </a:p>
                </p:txBody>
              </p:sp>
              <p:sp>
                <p:nvSpPr>
                  <p:cNvPr id="460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429220" y="4063712"/>
                    <a:ext cx="873125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осадки, мм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  <p:sp>
              <p:nvSpPr>
                <p:cNvPr id="446" name="Скругленный прямоугольник 445"/>
                <p:cNvSpPr/>
                <p:nvPr/>
              </p:nvSpPr>
              <p:spPr>
                <a:xfrm>
                  <a:off x="9637258" y="6127238"/>
                  <a:ext cx="282820" cy="225201"/>
                </a:xfrm>
                <a:prstGeom prst="roundRect">
                  <a:avLst/>
                </a:prstGeom>
                <a:solidFill>
                  <a:schemeClr val="accent6">
                    <a:lumMod val="20000"/>
                    <a:lumOff val="80000"/>
                  </a:schemeClr>
                </a:solidFill>
                <a:ln>
                  <a:solidFill>
                    <a:schemeClr val="tx1"/>
                  </a:solidFill>
                </a:ln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0" tIns="0" rIns="0" bIns="0" rtlCol="0" anchor="ctr"/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912321"/>
                  <a:r>
                    <a:rPr lang="ru-RU" sz="800" b="1" dirty="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60%</a:t>
                  </a:r>
                </a:p>
              </p:txBody>
            </p:sp>
            <p:sp>
              <p:nvSpPr>
                <p:cNvPr id="447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10008980" y="5925488"/>
                  <a:ext cx="2202328" cy="545576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80200" tIns="40101" rIns="80200" bIns="40101">
                  <a:spAutoFit/>
                </a:bodyPr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defTabSz="955471">
                    <a:defRPr/>
                  </a:pPr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 - </a:t>
                  </a:r>
                  <a:r>
                    <a:rPr lang="ru-RU" altLang="ru-RU" sz="1000" b="0" dirty="0" smtClean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износ электроэнергетических </a:t>
                  </a:r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систем </a:t>
                  </a:r>
                </a:p>
              </p:txBody>
            </p:sp>
            <p:sp>
              <p:nvSpPr>
                <p:cNvPr id="448" name="Прямоугольник 447"/>
                <p:cNvSpPr/>
                <p:nvPr/>
              </p:nvSpPr>
              <p:spPr>
                <a:xfrm>
                  <a:off x="9438681" y="5747122"/>
                  <a:ext cx="658385" cy="230603"/>
                </a:xfrm>
                <a:prstGeom prst="rect">
                  <a:avLst/>
                </a:prstGeom>
                <a:solidFill>
                  <a:srgbClr val="92D050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lIns="68571" tIns="34286" rIns="68571" bIns="34286" anchor="ctr"/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912321"/>
                  <a:r>
                    <a:rPr lang="ru-RU" sz="800" kern="0" dirty="0">
                      <a:solidFill>
                        <a:prstClr val="black"/>
                      </a:solidFill>
                      <a:cs typeface="Times New Roman" panose="02020603050405020304" pitchFamily="18" charset="0"/>
                    </a:rPr>
                    <a:t>19/330</a:t>
                  </a:r>
                </a:p>
              </p:txBody>
            </p:sp>
            <p:sp>
              <p:nvSpPr>
                <p:cNvPr id="449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10025082" y="5647837"/>
                  <a:ext cx="1868848" cy="397313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127973" tIns="63988" rIns="127973" bIns="63988">
                  <a:spAutoFit/>
                </a:bodyPr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- кол-во домов /населения</a:t>
                  </a:r>
                </a:p>
              </p:txBody>
            </p:sp>
          </p:grpSp>
          <p:sp>
            <p:nvSpPr>
              <p:cNvPr id="441" name="Text Box 97"/>
              <p:cNvSpPr txBox="1">
                <a:spLocks noChangeArrowheads="1"/>
              </p:cNvSpPr>
              <p:nvPr/>
            </p:nvSpPr>
            <p:spPr bwMode="auto">
              <a:xfrm>
                <a:off x="7335606" y="5464351"/>
                <a:ext cx="1948620" cy="18518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95989" tIns="47996" rIns="95989" bIns="47996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- количество </a:t>
                </a:r>
                <a:r>
                  <a:rPr lang="ru-RU" altLang="ru-RU" sz="1000" b="0" kern="0" dirty="0" smtClean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осадков (УГМС), </a:t>
                </a: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мм</a:t>
                </a:r>
              </a:p>
            </p:txBody>
          </p:sp>
          <p:sp>
            <p:nvSpPr>
              <p:cNvPr id="442" name="TextBox 23"/>
              <p:cNvSpPr txBox="1"/>
              <p:nvPr/>
            </p:nvSpPr>
            <p:spPr>
              <a:xfrm>
                <a:off x="7029503" y="5479167"/>
                <a:ext cx="383894" cy="181793"/>
              </a:xfrm>
              <a:prstGeom prst="rect">
                <a:avLst/>
              </a:prstGeom>
              <a:solidFill>
                <a:srgbClr val="4F81BD">
                  <a:lumMod val="75000"/>
                </a:srgbClr>
              </a:solidFill>
              <a:effectLst>
                <a:softEdge rad="63500"/>
              </a:effectLst>
            </p:spPr>
            <p:txBody>
              <a:bodyPr wrap="square" rtlCol="0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2321">
                  <a:defRPr/>
                </a:pPr>
                <a:r>
                  <a:rPr lang="ru-RU" sz="1000" dirty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2</a:t>
                </a:r>
                <a:r>
                  <a:rPr lang="ru-RU" sz="1000" kern="0" dirty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0</a:t>
                </a:r>
              </a:p>
            </p:txBody>
          </p:sp>
          <p:sp>
            <p:nvSpPr>
              <p:cNvPr id="443" name="TextBox 23"/>
              <p:cNvSpPr txBox="1"/>
              <p:nvPr/>
            </p:nvSpPr>
            <p:spPr>
              <a:xfrm>
                <a:off x="7041092" y="5647261"/>
                <a:ext cx="372305" cy="181793"/>
              </a:xfrm>
              <a:prstGeom prst="rect">
                <a:avLst/>
              </a:prstGeom>
              <a:solidFill>
                <a:srgbClr val="FF9900"/>
              </a:solidFill>
              <a:effectLst>
                <a:softEdge rad="63500"/>
              </a:effectLst>
            </p:spPr>
            <p:txBody>
              <a:bodyPr wrap="square" rtlCol="0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2321">
                  <a:defRPr/>
                </a:pPr>
                <a:r>
                  <a:rPr lang="ru-RU" sz="1000" kern="0" dirty="0" smtClean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15</a:t>
                </a:r>
                <a:endParaRPr lang="ru-RU" sz="1000" kern="0" dirty="0">
                  <a:solidFill>
                    <a:prstClr val="black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4" name="Text Box 97"/>
              <p:cNvSpPr txBox="1">
                <a:spLocks noChangeArrowheads="1"/>
              </p:cNvSpPr>
              <p:nvPr/>
            </p:nvSpPr>
            <p:spPr bwMode="auto">
              <a:xfrm>
                <a:off x="7449857" y="5637358"/>
                <a:ext cx="1659776" cy="18518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95989" tIns="47996" rIns="95989" bIns="47996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- порывы ветра (УГМС), м/с</a:t>
                </a:r>
              </a:p>
            </p:txBody>
          </p:sp>
        </p:grpSp>
        <p:pic>
          <p:nvPicPr>
            <p:cNvPr id="437" name="Рисунок 436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7899635" y="5141222"/>
              <a:ext cx="649048" cy="1206564"/>
            </a:xfrm>
            <a:prstGeom prst="rect">
              <a:avLst/>
            </a:prstGeom>
          </p:spPr>
        </p:pic>
        <p:pic>
          <p:nvPicPr>
            <p:cNvPr id="438" name="Рисунок 437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7897604" y="4711550"/>
              <a:ext cx="2310493" cy="215263"/>
            </a:xfrm>
            <a:prstGeom prst="rect">
              <a:avLst/>
            </a:prstGeom>
          </p:spPr>
        </p:pic>
      </p:grpSp>
      <p:sp>
        <p:nvSpPr>
          <p:cNvPr id="471" name="Rectangle 152"/>
          <p:cNvSpPr>
            <a:spLocks noChangeArrowheads="1"/>
          </p:cNvSpPr>
          <p:nvPr/>
        </p:nvSpPr>
        <p:spPr bwMode="auto">
          <a:xfrm>
            <a:off x="10435750" y="6254882"/>
            <a:ext cx="1728000" cy="538609"/>
          </a:xfrm>
          <a:prstGeom prst="rect">
            <a:avLst/>
          </a:prstGeom>
          <a:solidFill>
            <a:schemeClr val="bg1">
              <a:alpha val="96861"/>
            </a:schemeClr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square" lIns="22554" tIns="0" rIns="22554" bIns="0" anchor="ctr">
            <a:spAutoFit/>
          </a:bodyPr>
          <a:lstStyle/>
          <a:p>
            <a:pPr defTabSz="1727942">
              <a:spcBef>
                <a:spcPct val="0"/>
              </a:spcBef>
            </a:pPr>
            <a:r>
              <a:rPr lang="ru-RU" altLang="ru-RU" sz="7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ГУ МЧС России по Краснодарскому краю</a:t>
            </a:r>
            <a:r>
              <a:rPr lang="ru-RU" altLang="ru-RU" sz="700" i="1" u="sng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</a:p>
          <a:p>
            <a:pPr defTabSz="1727942">
              <a:spcBef>
                <a:spcPct val="0"/>
              </a:spcBef>
            </a:pPr>
            <a:r>
              <a:rPr lang="ru-RU" altLang="ru-RU" sz="7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АРМ № 7 </a:t>
            </a:r>
          </a:p>
          <a:p>
            <a:pPr defTabSz="1727942">
              <a:spcBef>
                <a:spcPct val="0"/>
              </a:spcBef>
            </a:pPr>
            <a:r>
              <a:rPr lang="ru-RU" alt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15:00 </a:t>
            </a:r>
            <a:r>
              <a:rPr lang="ru-RU" altLang="ru-RU" sz="7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alt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04.11.2024</a:t>
            </a:r>
          </a:p>
          <a:p>
            <a:pPr defTabSz="1727942">
              <a:spcBef>
                <a:spcPct val="0"/>
              </a:spcBef>
            </a:pPr>
            <a:r>
              <a:rPr lang="ru-RU" alt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Исп</a:t>
            </a:r>
            <a:r>
              <a:rPr lang="ru-RU" altLang="ru-RU" sz="7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. </a:t>
            </a:r>
            <a:r>
              <a:rPr lang="ru-RU" alt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Л.А. Давиденко</a:t>
            </a:r>
            <a:endParaRPr lang="ru-RU" altLang="ru-RU" sz="7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defTabSz="1727942">
              <a:spcBef>
                <a:spcPct val="0"/>
              </a:spcBef>
            </a:pPr>
            <a:r>
              <a:rPr 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Тел</a:t>
            </a:r>
            <a:r>
              <a:rPr lang="ru-RU" sz="7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. 3220-5507</a:t>
            </a:r>
          </a:p>
        </p:txBody>
      </p:sp>
      <p:grpSp>
        <p:nvGrpSpPr>
          <p:cNvPr id="409" name="Группа 408"/>
          <p:cNvGrpSpPr/>
          <p:nvPr/>
        </p:nvGrpSpPr>
        <p:grpSpPr>
          <a:xfrm>
            <a:off x="7188949" y="4615837"/>
            <a:ext cx="1581368" cy="723767"/>
            <a:chOff x="406713" y="1180365"/>
            <a:chExt cx="1581368" cy="723767"/>
          </a:xfrm>
        </p:grpSpPr>
        <p:cxnSp>
          <p:nvCxnSpPr>
            <p:cNvPr id="410" name="Прямая соединительная линия 409"/>
            <p:cNvCxnSpPr/>
            <p:nvPr/>
          </p:nvCxnSpPr>
          <p:spPr>
            <a:xfrm>
              <a:off x="1484224" y="1515603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1" name="Прямая соединительная линия 410"/>
            <p:cNvCxnSpPr/>
            <p:nvPr/>
          </p:nvCxnSpPr>
          <p:spPr>
            <a:xfrm>
              <a:off x="1594082" y="1662606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12" name="Скругленный прямоугольник 411"/>
            <p:cNvSpPr/>
            <p:nvPr/>
          </p:nvSpPr>
          <p:spPr>
            <a:xfrm>
              <a:off x="640108" y="1561908"/>
              <a:ext cx="250314" cy="147532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ru-RU" sz="800" b="1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10%</a:t>
              </a:r>
            </a:p>
          </p:txBody>
        </p:sp>
        <p:sp>
          <p:nvSpPr>
            <p:cNvPr id="413" name="TextBox 23"/>
            <p:cNvSpPr txBox="1">
              <a:spLocks noChangeAspect="1"/>
            </p:cNvSpPr>
            <p:nvPr/>
          </p:nvSpPr>
          <p:spPr>
            <a:xfrm>
              <a:off x="892969" y="1704077"/>
              <a:ext cx="392468" cy="200055"/>
            </a:xfrm>
            <a:prstGeom prst="rect">
              <a:avLst/>
            </a:prstGeom>
            <a:solidFill>
              <a:srgbClr val="4F81BD">
                <a:lumMod val="75000"/>
              </a:srgb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8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  <p:sp>
          <p:nvSpPr>
            <p:cNvPr id="414" name="Прямоугольник 413"/>
            <p:cNvSpPr/>
            <p:nvPr/>
          </p:nvSpPr>
          <p:spPr>
            <a:xfrm>
              <a:off x="895333" y="1552996"/>
              <a:ext cx="780208" cy="156444"/>
            </a:xfrm>
            <a:prstGeom prst="rect">
              <a:avLst/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1656/129 </a:t>
              </a:r>
              <a:endParaRPr lang="ru-RU" sz="8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15" name="Прямоугольник 414"/>
            <p:cNvSpPr/>
            <p:nvPr/>
          </p:nvSpPr>
          <p:spPr bwMode="auto">
            <a:xfrm>
              <a:off x="895333" y="1411197"/>
              <a:ext cx="780208" cy="141799"/>
            </a:xfrm>
            <a:prstGeom prst="rect">
              <a:avLst/>
            </a:prstGeom>
            <a:solidFill>
              <a:srgbClr val="00B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24438/64500</a:t>
              </a:r>
            </a:p>
          </p:txBody>
        </p:sp>
        <p:sp>
          <p:nvSpPr>
            <p:cNvPr id="416" name="TextBox 10"/>
            <p:cNvSpPr txBox="1"/>
            <p:nvPr/>
          </p:nvSpPr>
          <p:spPr>
            <a:xfrm>
              <a:off x="406713" y="1180365"/>
              <a:ext cx="1581368" cy="230832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sz="900" dirty="0" err="1"/>
                <a:t>Отрадненский</a:t>
              </a:r>
              <a:r>
                <a:rPr lang="ru-RU" sz="900" dirty="0"/>
                <a:t> р-н</a:t>
              </a:r>
            </a:p>
          </p:txBody>
        </p:sp>
        <p:sp>
          <p:nvSpPr>
            <p:cNvPr id="417" name="TextBox 23"/>
            <p:cNvSpPr txBox="1">
              <a:spLocks noChangeAspect="1"/>
            </p:cNvSpPr>
            <p:nvPr/>
          </p:nvSpPr>
          <p:spPr>
            <a:xfrm>
              <a:off x="1302123" y="1704077"/>
              <a:ext cx="392468" cy="200055"/>
            </a:xfrm>
            <a:prstGeom prst="rect">
              <a:avLst/>
            </a:prstGeom>
            <a:solidFill>
              <a:schemeClr val="accent4">
                <a:lumMod val="75000"/>
              </a:scheme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16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420" name="Группа 419"/>
          <p:cNvGrpSpPr/>
          <p:nvPr/>
        </p:nvGrpSpPr>
        <p:grpSpPr>
          <a:xfrm>
            <a:off x="7332345" y="3724986"/>
            <a:ext cx="1581368" cy="723767"/>
            <a:chOff x="406713" y="1180365"/>
            <a:chExt cx="1581368" cy="723767"/>
          </a:xfrm>
        </p:grpSpPr>
        <p:cxnSp>
          <p:nvCxnSpPr>
            <p:cNvPr id="421" name="Прямая соединительная линия 420"/>
            <p:cNvCxnSpPr/>
            <p:nvPr/>
          </p:nvCxnSpPr>
          <p:spPr>
            <a:xfrm>
              <a:off x="1484224" y="1515603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22" name="Прямая соединительная линия 421"/>
            <p:cNvCxnSpPr/>
            <p:nvPr/>
          </p:nvCxnSpPr>
          <p:spPr>
            <a:xfrm>
              <a:off x="1594082" y="1662606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23" name="Скругленный прямоугольник 422"/>
            <p:cNvSpPr/>
            <p:nvPr/>
          </p:nvSpPr>
          <p:spPr>
            <a:xfrm>
              <a:off x="640108" y="1561908"/>
              <a:ext cx="250314" cy="147532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ru-RU" sz="800" b="1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51%</a:t>
              </a:r>
            </a:p>
          </p:txBody>
        </p:sp>
        <p:sp>
          <p:nvSpPr>
            <p:cNvPr id="424" name="TextBox 23"/>
            <p:cNvSpPr txBox="1">
              <a:spLocks noChangeAspect="1"/>
            </p:cNvSpPr>
            <p:nvPr/>
          </p:nvSpPr>
          <p:spPr>
            <a:xfrm>
              <a:off x="892969" y="1704077"/>
              <a:ext cx="392468" cy="200055"/>
            </a:xfrm>
            <a:prstGeom prst="rect">
              <a:avLst/>
            </a:prstGeom>
            <a:solidFill>
              <a:srgbClr val="4F81BD">
                <a:lumMod val="75000"/>
              </a:srgb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10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  <p:sp>
          <p:nvSpPr>
            <p:cNvPr id="425" name="Прямоугольник 424"/>
            <p:cNvSpPr/>
            <p:nvPr/>
          </p:nvSpPr>
          <p:spPr>
            <a:xfrm>
              <a:off x="895333" y="1552996"/>
              <a:ext cx="780208" cy="156444"/>
            </a:xfrm>
            <a:prstGeom prst="rect">
              <a:avLst/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984/46 </a:t>
              </a:r>
              <a:endParaRPr lang="ru-RU" sz="8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26" name="Прямоугольник 425"/>
            <p:cNvSpPr/>
            <p:nvPr/>
          </p:nvSpPr>
          <p:spPr bwMode="auto">
            <a:xfrm>
              <a:off x="895333" y="1411197"/>
              <a:ext cx="780208" cy="141799"/>
            </a:xfrm>
            <a:prstGeom prst="rect">
              <a:avLst/>
            </a:prstGeom>
            <a:solidFill>
              <a:srgbClr val="00B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10950/31701 </a:t>
              </a:r>
            </a:p>
          </p:txBody>
        </p:sp>
        <p:sp>
          <p:nvSpPr>
            <p:cNvPr id="427" name="TextBox 10"/>
            <p:cNvSpPr txBox="1"/>
            <p:nvPr/>
          </p:nvSpPr>
          <p:spPr>
            <a:xfrm>
              <a:off x="406713" y="1180365"/>
              <a:ext cx="1581368" cy="230832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sz="900" dirty="0"/>
                <a:t>Успенский р-н</a:t>
              </a:r>
            </a:p>
          </p:txBody>
        </p:sp>
        <p:sp>
          <p:nvSpPr>
            <p:cNvPr id="428" name="TextBox 23"/>
            <p:cNvSpPr txBox="1">
              <a:spLocks noChangeAspect="1"/>
            </p:cNvSpPr>
            <p:nvPr/>
          </p:nvSpPr>
          <p:spPr>
            <a:xfrm>
              <a:off x="1302123" y="1704077"/>
              <a:ext cx="392468" cy="200055"/>
            </a:xfrm>
            <a:prstGeom prst="rect">
              <a:avLst/>
            </a:prstGeom>
            <a:solidFill>
              <a:schemeClr val="accent4">
                <a:lumMod val="75000"/>
              </a:scheme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12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429" name="Группа 428"/>
          <p:cNvGrpSpPr/>
          <p:nvPr/>
        </p:nvGrpSpPr>
        <p:grpSpPr>
          <a:xfrm>
            <a:off x="725994" y="3369023"/>
            <a:ext cx="1581368" cy="723767"/>
            <a:chOff x="406713" y="1180365"/>
            <a:chExt cx="1581368" cy="723767"/>
          </a:xfrm>
        </p:grpSpPr>
        <p:cxnSp>
          <p:nvCxnSpPr>
            <p:cNvPr id="430" name="Прямая соединительная линия 429"/>
            <p:cNvCxnSpPr/>
            <p:nvPr/>
          </p:nvCxnSpPr>
          <p:spPr>
            <a:xfrm>
              <a:off x="1484224" y="1515603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31" name="Прямая соединительная линия 430"/>
            <p:cNvCxnSpPr/>
            <p:nvPr/>
          </p:nvCxnSpPr>
          <p:spPr>
            <a:xfrm>
              <a:off x="1594082" y="1662606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32" name="Скругленный прямоугольник 431"/>
            <p:cNvSpPr/>
            <p:nvPr/>
          </p:nvSpPr>
          <p:spPr>
            <a:xfrm>
              <a:off x="640108" y="1561908"/>
              <a:ext cx="250314" cy="147532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ru-RU" sz="800" b="1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40%</a:t>
              </a:r>
            </a:p>
          </p:txBody>
        </p:sp>
        <p:sp>
          <p:nvSpPr>
            <p:cNvPr id="433" name="TextBox 23"/>
            <p:cNvSpPr txBox="1">
              <a:spLocks noChangeAspect="1"/>
            </p:cNvSpPr>
            <p:nvPr/>
          </p:nvSpPr>
          <p:spPr>
            <a:xfrm>
              <a:off x="892969" y="1704077"/>
              <a:ext cx="392468" cy="200055"/>
            </a:xfrm>
            <a:prstGeom prst="rect">
              <a:avLst/>
            </a:prstGeom>
            <a:solidFill>
              <a:srgbClr val="4F81BD">
                <a:lumMod val="75000"/>
              </a:srgb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>
                  <a:solidFill>
                    <a:prstClr val="black"/>
                  </a:solidFill>
                </a:rPr>
                <a:t>2</a:t>
              </a:r>
            </a:p>
          </p:txBody>
        </p:sp>
        <p:sp>
          <p:nvSpPr>
            <p:cNvPr id="434" name="Прямоугольник 433"/>
            <p:cNvSpPr/>
            <p:nvPr/>
          </p:nvSpPr>
          <p:spPr>
            <a:xfrm>
              <a:off x="895333" y="1552996"/>
              <a:ext cx="780208" cy="156444"/>
            </a:xfrm>
            <a:prstGeom prst="rect">
              <a:avLst/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9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488/270</a:t>
              </a:r>
              <a:endParaRPr lang="ru-RU" sz="9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63" name="Прямоугольник 462"/>
            <p:cNvSpPr/>
            <p:nvPr/>
          </p:nvSpPr>
          <p:spPr bwMode="auto">
            <a:xfrm>
              <a:off x="895333" y="1411197"/>
              <a:ext cx="780208" cy="141799"/>
            </a:xfrm>
            <a:prstGeom prst="rect">
              <a:avLst/>
            </a:prstGeom>
            <a:solidFill>
              <a:srgbClr val="00B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4459/59147</a:t>
              </a:r>
            </a:p>
          </p:txBody>
        </p:sp>
        <p:sp>
          <p:nvSpPr>
            <p:cNvPr id="464" name="TextBox 10"/>
            <p:cNvSpPr txBox="1"/>
            <p:nvPr/>
          </p:nvSpPr>
          <p:spPr>
            <a:xfrm>
              <a:off x="406713" y="1180365"/>
              <a:ext cx="1581368" cy="230832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sz="900" dirty="0"/>
                <a:t>г. Анапа</a:t>
              </a:r>
            </a:p>
          </p:txBody>
        </p:sp>
        <p:sp>
          <p:nvSpPr>
            <p:cNvPr id="465" name="TextBox 23"/>
            <p:cNvSpPr txBox="1">
              <a:spLocks noChangeAspect="1"/>
            </p:cNvSpPr>
            <p:nvPr/>
          </p:nvSpPr>
          <p:spPr>
            <a:xfrm>
              <a:off x="1302123" y="1704077"/>
              <a:ext cx="392468" cy="200055"/>
            </a:xfrm>
            <a:prstGeom prst="rect">
              <a:avLst/>
            </a:prstGeom>
            <a:solidFill>
              <a:schemeClr val="accent4">
                <a:lumMod val="75000"/>
              </a:scheme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18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472" name="Группа 471"/>
          <p:cNvGrpSpPr/>
          <p:nvPr/>
        </p:nvGrpSpPr>
        <p:grpSpPr>
          <a:xfrm>
            <a:off x="1536067" y="4049179"/>
            <a:ext cx="1581368" cy="723767"/>
            <a:chOff x="406713" y="1180365"/>
            <a:chExt cx="1581368" cy="723767"/>
          </a:xfrm>
        </p:grpSpPr>
        <p:cxnSp>
          <p:nvCxnSpPr>
            <p:cNvPr id="473" name="Прямая соединительная линия 472"/>
            <p:cNvCxnSpPr/>
            <p:nvPr/>
          </p:nvCxnSpPr>
          <p:spPr>
            <a:xfrm>
              <a:off x="1484224" y="1515603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4" name="Прямая соединительная линия 473"/>
            <p:cNvCxnSpPr/>
            <p:nvPr/>
          </p:nvCxnSpPr>
          <p:spPr>
            <a:xfrm>
              <a:off x="1594082" y="1662606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75" name="Скругленный прямоугольник 474"/>
            <p:cNvSpPr/>
            <p:nvPr/>
          </p:nvSpPr>
          <p:spPr>
            <a:xfrm>
              <a:off x="640108" y="1561908"/>
              <a:ext cx="250314" cy="147532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ru-RU" sz="800" b="1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29%</a:t>
              </a:r>
            </a:p>
          </p:txBody>
        </p:sp>
        <p:sp>
          <p:nvSpPr>
            <p:cNvPr id="476" name="TextBox 23"/>
            <p:cNvSpPr txBox="1">
              <a:spLocks noChangeAspect="1"/>
            </p:cNvSpPr>
            <p:nvPr/>
          </p:nvSpPr>
          <p:spPr>
            <a:xfrm>
              <a:off x="892969" y="1704077"/>
              <a:ext cx="392468" cy="200055"/>
            </a:xfrm>
            <a:prstGeom prst="rect">
              <a:avLst/>
            </a:prstGeom>
            <a:solidFill>
              <a:srgbClr val="4F81BD">
                <a:lumMod val="75000"/>
              </a:srgb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2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  <p:sp>
          <p:nvSpPr>
            <p:cNvPr id="477" name="Прямоугольник 476"/>
            <p:cNvSpPr/>
            <p:nvPr/>
          </p:nvSpPr>
          <p:spPr>
            <a:xfrm>
              <a:off x="895333" y="1552996"/>
              <a:ext cx="780208" cy="156444"/>
            </a:xfrm>
            <a:prstGeom prst="rect">
              <a:avLst/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793/534 </a:t>
              </a:r>
              <a:endParaRPr lang="ru-RU" sz="8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78" name="Прямоугольник 477"/>
            <p:cNvSpPr/>
            <p:nvPr/>
          </p:nvSpPr>
          <p:spPr bwMode="auto">
            <a:xfrm>
              <a:off x="895333" y="1411197"/>
              <a:ext cx="780208" cy="141799"/>
            </a:xfrm>
            <a:prstGeom prst="rect">
              <a:avLst/>
            </a:prstGeom>
            <a:solidFill>
              <a:srgbClr val="00B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47931/246266</a:t>
              </a:r>
            </a:p>
          </p:txBody>
        </p:sp>
        <p:sp>
          <p:nvSpPr>
            <p:cNvPr id="479" name="TextBox 10"/>
            <p:cNvSpPr txBox="1"/>
            <p:nvPr/>
          </p:nvSpPr>
          <p:spPr>
            <a:xfrm>
              <a:off x="406713" y="1180365"/>
              <a:ext cx="1581368" cy="230832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sz="900" dirty="0"/>
                <a:t>г. Новороссийск</a:t>
              </a:r>
            </a:p>
          </p:txBody>
        </p:sp>
        <p:sp>
          <p:nvSpPr>
            <p:cNvPr id="480" name="TextBox 23"/>
            <p:cNvSpPr txBox="1">
              <a:spLocks noChangeAspect="1"/>
            </p:cNvSpPr>
            <p:nvPr/>
          </p:nvSpPr>
          <p:spPr>
            <a:xfrm>
              <a:off x="1302123" y="1704077"/>
              <a:ext cx="392468" cy="200055"/>
            </a:xfrm>
            <a:prstGeom prst="rect">
              <a:avLst/>
            </a:prstGeom>
            <a:solidFill>
              <a:schemeClr val="accent4">
                <a:lumMod val="75000"/>
              </a:scheme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16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461" name="Группа 460"/>
          <p:cNvGrpSpPr/>
          <p:nvPr/>
        </p:nvGrpSpPr>
        <p:grpSpPr>
          <a:xfrm>
            <a:off x="2218557" y="1297586"/>
            <a:ext cx="1581368" cy="723767"/>
            <a:chOff x="406713" y="1180365"/>
            <a:chExt cx="1581368" cy="723767"/>
          </a:xfrm>
        </p:grpSpPr>
        <p:cxnSp>
          <p:nvCxnSpPr>
            <p:cNvPr id="462" name="Прямая соединительная линия 461"/>
            <p:cNvCxnSpPr/>
            <p:nvPr/>
          </p:nvCxnSpPr>
          <p:spPr>
            <a:xfrm>
              <a:off x="1484224" y="1515603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6" name="Прямая соединительная линия 465"/>
            <p:cNvCxnSpPr/>
            <p:nvPr/>
          </p:nvCxnSpPr>
          <p:spPr>
            <a:xfrm>
              <a:off x="1594082" y="1662606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67" name="Скругленный прямоугольник 466"/>
            <p:cNvSpPr/>
            <p:nvPr/>
          </p:nvSpPr>
          <p:spPr>
            <a:xfrm>
              <a:off x="640108" y="1561908"/>
              <a:ext cx="250314" cy="147532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ru-RU" sz="800" b="1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31%</a:t>
              </a:r>
            </a:p>
          </p:txBody>
        </p:sp>
        <p:sp>
          <p:nvSpPr>
            <p:cNvPr id="468" name="TextBox 23"/>
            <p:cNvSpPr txBox="1">
              <a:spLocks noChangeAspect="1"/>
            </p:cNvSpPr>
            <p:nvPr/>
          </p:nvSpPr>
          <p:spPr>
            <a:xfrm>
              <a:off x="892969" y="1704077"/>
              <a:ext cx="392468" cy="200055"/>
            </a:xfrm>
            <a:prstGeom prst="rect">
              <a:avLst/>
            </a:prstGeom>
            <a:solidFill>
              <a:srgbClr val="4F81BD">
                <a:lumMod val="75000"/>
              </a:srgb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>
                  <a:solidFill>
                    <a:prstClr val="black"/>
                  </a:solidFill>
                </a:rPr>
                <a:t>1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  <p:sp>
          <p:nvSpPr>
            <p:cNvPr id="469" name="Прямоугольник 468"/>
            <p:cNvSpPr/>
            <p:nvPr/>
          </p:nvSpPr>
          <p:spPr>
            <a:xfrm>
              <a:off x="895333" y="1552996"/>
              <a:ext cx="780208" cy="156444"/>
            </a:xfrm>
            <a:prstGeom prst="rect">
              <a:avLst/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2052/824 </a:t>
              </a:r>
              <a:endParaRPr lang="ru-RU" sz="8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70" name="Прямоугольник 469"/>
            <p:cNvSpPr/>
            <p:nvPr/>
          </p:nvSpPr>
          <p:spPr bwMode="auto">
            <a:xfrm>
              <a:off x="895333" y="1411197"/>
              <a:ext cx="780208" cy="141799"/>
            </a:xfrm>
            <a:prstGeom prst="rect">
              <a:avLst/>
            </a:prstGeom>
            <a:solidFill>
              <a:srgbClr val="00B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r>
                <a:rPr lang="ru-RU" sz="7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31306/140838 </a:t>
              </a:r>
            </a:p>
          </p:txBody>
        </p:sp>
        <p:sp>
          <p:nvSpPr>
            <p:cNvPr id="481" name="TextBox 10"/>
            <p:cNvSpPr txBox="1"/>
            <p:nvPr/>
          </p:nvSpPr>
          <p:spPr>
            <a:xfrm>
              <a:off x="406713" y="1180365"/>
              <a:ext cx="1581368" cy="230832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sz="900" dirty="0" err="1"/>
                <a:t>Ейский</a:t>
              </a:r>
              <a:r>
                <a:rPr lang="ru-RU" sz="900" dirty="0"/>
                <a:t> р-н</a:t>
              </a:r>
            </a:p>
          </p:txBody>
        </p:sp>
        <p:sp>
          <p:nvSpPr>
            <p:cNvPr id="482" name="TextBox 23"/>
            <p:cNvSpPr txBox="1">
              <a:spLocks noChangeAspect="1"/>
            </p:cNvSpPr>
            <p:nvPr/>
          </p:nvSpPr>
          <p:spPr>
            <a:xfrm>
              <a:off x="1302123" y="1704077"/>
              <a:ext cx="392468" cy="200055"/>
            </a:xfrm>
            <a:prstGeom prst="rect">
              <a:avLst/>
            </a:prstGeom>
            <a:solidFill>
              <a:schemeClr val="accent4">
                <a:lumMod val="75000"/>
              </a:scheme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17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483" name="Группа 482"/>
          <p:cNvGrpSpPr/>
          <p:nvPr/>
        </p:nvGrpSpPr>
        <p:grpSpPr>
          <a:xfrm>
            <a:off x="2277887" y="2180447"/>
            <a:ext cx="1581368" cy="723767"/>
            <a:chOff x="406713" y="1180365"/>
            <a:chExt cx="1581368" cy="723767"/>
          </a:xfrm>
        </p:grpSpPr>
        <p:cxnSp>
          <p:nvCxnSpPr>
            <p:cNvPr id="484" name="Прямая соединительная линия 483"/>
            <p:cNvCxnSpPr/>
            <p:nvPr/>
          </p:nvCxnSpPr>
          <p:spPr>
            <a:xfrm>
              <a:off x="1484224" y="1515603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5" name="Прямая соединительная линия 484"/>
            <p:cNvCxnSpPr/>
            <p:nvPr/>
          </p:nvCxnSpPr>
          <p:spPr>
            <a:xfrm>
              <a:off x="1594082" y="1662606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86" name="Скругленный прямоугольник 485"/>
            <p:cNvSpPr/>
            <p:nvPr/>
          </p:nvSpPr>
          <p:spPr>
            <a:xfrm>
              <a:off x="640108" y="1561908"/>
              <a:ext cx="250314" cy="147532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ru-RU" sz="800" b="1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12%</a:t>
              </a:r>
            </a:p>
          </p:txBody>
        </p:sp>
        <p:sp>
          <p:nvSpPr>
            <p:cNvPr id="487" name="TextBox 23"/>
            <p:cNvSpPr txBox="1">
              <a:spLocks noChangeAspect="1"/>
            </p:cNvSpPr>
            <p:nvPr/>
          </p:nvSpPr>
          <p:spPr>
            <a:xfrm>
              <a:off x="892969" y="1704077"/>
              <a:ext cx="392468" cy="200055"/>
            </a:xfrm>
            <a:prstGeom prst="rect">
              <a:avLst/>
            </a:prstGeom>
            <a:solidFill>
              <a:srgbClr val="4F81BD">
                <a:lumMod val="75000"/>
              </a:srgb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>
                  <a:solidFill>
                    <a:prstClr val="black"/>
                  </a:solidFill>
                </a:rPr>
                <a:t>0</a:t>
              </a:r>
            </a:p>
          </p:txBody>
        </p:sp>
        <p:sp>
          <p:nvSpPr>
            <p:cNvPr id="488" name="Прямоугольник 487"/>
            <p:cNvSpPr/>
            <p:nvPr/>
          </p:nvSpPr>
          <p:spPr>
            <a:xfrm>
              <a:off x="895333" y="1552996"/>
              <a:ext cx="780208" cy="156444"/>
            </a:xfrm>
            <a:prstGeom prst="rect">
              <a:avLst/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15562/156 </a:t>
              </a:r>
              <a:endParaRPr lang="ru-RU" sz="8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89" name="Прямоугольник 488"/>
            <p:cNvSpPr/>
            <p:nvPr/>
          </p:nvSpPr>
          <p:spPr bwMode="auto">
            <a:xfrm>
              <a:off x="895333" y="1411197"/>
              <a:ext cx="780208" cy="141799"/>
            </a:xfrm>
            <a:prstGeom prst="rect">
              <a:avLst/>
            </a:prstGeom>
            <a:solidFill>
              <a:srgbClr val="00B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14896/58334 </a:t>
              </a:r>
            </a:p>
          </p:txBody>
        </p:sp>
        <p:sp>
          <p:nvSpPr>
            <p:cNvPr id="490" name="TextBox 10"/>
            <p:cNvSpPr txBox="1"/>
            <p:nvPr/>
          </p:nvSpPr>
          <p:spPr>
            <a:xfrm>
              <a:off x="406713" y="1180365"/>
              <a:ext cx="1581368" cy="230832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sz="900" dirty="0" err="1"/>
                <a:t>Приморско-Ахтарский</a:t>
              </a:r>
              <a:r>
                <a:rPr lang="ru-RU" sz="900" dirty="0"/>
                <a:t> р-н</a:t>
              </a:r>
            </a:p>
          </p:txBody>
        </p:sp>
        <p:sp>
          <p:nvSpPr>
            <p:cNvPr id="491" name="TextBox 23"/>
            <p:cNvSpPr txBox="1">
              <a:spLocks noChangeAspect="1"/>
            </p:cNvSpPr>
            <p:nvPr/>
          </p:nvSpPr>
          <p:spPr>
            <a:xfrm>
              <a:off x="1302123" y="1704077"/>
              <a:ext cx="392468" cy="200055"/>
            </a:xfrm>
            <a:prstGeom prst="rect">
              <a:avLst/>
            </a:prstGeom>
            <a:solidFill>
              <a:schemeClr val="accent4">
                <a:lumMod val="75000"/>
              </a:scheme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16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6513371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Рисунок 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7936" y="722989"/>
            <a:ext cx="12193178" cy="6135011"/>
          </a:xfrm>
          <a:prstGeom prst="rect">
            <a:avLst/>
          </a:prstGeom>
        </p:spPr>
      </p:pic>
      <p:grpSp>
        <p:nvGrpSpPr>
          <p:cNvPr id="4" name="Группа 3"/>
          <p:cNvGrpSpPr/>
          <p:nvPr/>
        </p:nvGrpSpPr>
        <p:grpSpPr>
          <a:xfrm>
            <a:off x="11461411" y="76626"/>
            <a:ext cx="625999" cy="526433"/>
            <a:chOff x="9625856" y="4064"/>
            <a:chExt cx="625999" cy="526433"/>
          </a:xfrm>
        </p:grpSpPr>
        <p:sp>
          <p:nvSpPr>
            <p:cNvPr id="5" name="Oval 44"/>
            <p:cNvSpPr>
              <a:spLocks noChangeArrowheads="1"/>
            </p:cNvSpPr>
            <p:nvPr/>
          </p:nvSpPr>
          <p:spPr bwMode="auto">
            <a:xfrm>
              <a:off x="9625856" y="4064"/>
              <a:ext cx="625999" cy="52643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" name="Oval 45"/>
            <p:cNvSpPr>
              <a:spLocks noChangeArrowheads="1"/>
            </p:cNvSpPr>
            <p:nvPr/>
          </p:nvSpPr>
          <p:spPr bwMode="auto">
            <a:xfrm>
              <a:off x="9640446" y="10526"/>
              <a:ext cx="600673" cy="505200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" name="Oval 46"/>
            <p:cNvSpPr>
              <a:spLocks noChangeArrowheads="1"/>
            </p:cNvSpPr>
            <p:nvPr/>
          </p:nvSpPr>
          <p:spPr bwMode="auto">
            <a:xfrm>
              <a:off x="9715875" y="76994"/>
              <a:ext cx="454772" cy="38334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" name="Oval 47"/>
            <p:cNvSpPr>
              <a:spLocks noChangeArrowheads="1"/>
            </p:cNvSpPr>
            <p:nvPr/>
          </p:nvSpPr>
          <p:spPr bwMode="auto">
            <a:xfrm>
              <a:off x="9727987" y="87610"/>
              <a:ext cx="437704" cy="368803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9" name="Freeform 48"/>
            <p:cNvSpPr>
              <a:spLocks noEditPoints="1"/>
            </p:cNvSpPr>
            <p:nvPr/>
          </p:nvSpPr>
          <p:spPr bwMode="auto">
            <a:xfrm>
              <a:off x="9765151" y="25297"/>
              <a:ext cx="362001" cy="84931"/>
            </a:xfrm>
            <a:custGeom>
              <a:avLst/>
              <a:gdLst>
                <a:gd name="T0" fmla="*/ 2147483647 w 115"/>
                <a:gd name="T1" fmla="*/ 2147483647 h 32"/>
                <a:gd name="T2" fmla="*/ 2147483647 w 115"/>
                <a:gd name="T3" fmla="*/ 2147483647 h 32"/>
                <a:gd name="T4" fmla="*/ 2147483647 w 115"/>
                <a:gd name="T5" fmla="*/ 2147483647 h 32"/>
                <a:gd name="T6" fmla="*/ 2147483647 w 115"/>
                <a:gd name="T7" fmla="*/ 2147483647 h 32"/>
                <a:gd name="T8" fmla="*/ 2147483647 w 115"/>
                <a:gd name="T9" fmla="*/ 2147483647 h 32"/>
                <a:gd name="T10" fmla="*/ 2147483647 w 115"/>
                <a:gd name="T11" fmla="*/ 2147483647 h 32"/>
                <a:gd name="T12" fmla="*/ 2147483647 w 115"/>
                <a:gd name="T13" fmla="*/ 2147483647 h 32"/>
                <a:gd name="T14" fmla="*/ 2147483647 w 115"/>
                <a:gd name="T15" fmla="*/ 2147483647 h 32"/>
                <a:gd name="T16" fmla="*/ 2147483647 w 115"/>
                <a:gd name="T17" fmla="*/ 2147483647 h 32"/>
                <a:gd name="T18" fmla="*/ 2147483647 w 115"/>
                <a:gd name="T19" fmla="*/ 2147483647 h 32"/>
                <a:gd name="T20" fmla="*/ 2147483647 w 115"/>
                <a:gd name="T21" fmla="*/ 2147483647 h 32"/>
                <a:gd name="T22" fmla="*/ 2147483647 w 115"/>
                <a:gd name="T23" fmla="*/ 2147483647 h 32"/>
                <a:gd name="T24" fmla="*/ 2147483647 w 115"/>
                <a:gd name="T25" fmla="*/ 2147483647 h 32"/>
                <a:gd name="T26" fmla="*/ 2147483647 w 115"/>
                <a:gd name="T27" fmla="*/ 2147483647 h 32"/>
                <a:gd name="T28" fmla="*/ 2147483647 w 115"/>
                <a:gd name="T29" fmla="*/ 2147483647 h 32"/>
                <a:gd name="T30" fmla="*/ 2147483647 w 115"/>
                <a:gd name="T31" fmla="*/ 2147483647 h 32"/>
                <a:gd name="T32" fmla="*/ 2147483647 w 115"/>
                <a:gd name="T33" fmla="*/ 2147483647 h 32"/>
                <a:gd name="T34" fmla="*/ 2147483647 w 115"/>
                <a:gd name="T35" fmla="*/ 2147483647 h 32"/>
                <a:gd name="T36" fmla="*/ 2147483647 w 115"/>
                <a:gd name="T37" fmla="*/ 2147483647 h 32"/>
                <a:gd name="T38" fmla="*/ 2147483647 w 115"/>
                <a:gd name="T39" fmla="*/ 2147483647 h 32"/>
                <a:gd name="T40" fmla="*/ 2147483647 w 115"/>
                <a:gd name="T41" fmla="*/ 2147483647 h 32"/>
                <a:gd name="T42" fmla="*/ 2147483647 w 115"/>
                <a:gd name="T43" fmla="*/ 0 h 32"/>
                <a:gd name="T44" fmla="*/ 2147483647 w 115"/>
                <a:gd name="T45" fmla="*/ 2147483647 h 32"/>
                <a:gd name="T46" fmla="*/ 2147483647 w 115"/>
                <a:gd name="T47" fmla="*/ 2147483647 h 32"/>
                <a:gd name="T48" fmla="*/ 2147483647 w 115"/>
                <a:gd name="T49" fmla="*/ 2147483647 h 32"/>
                <a:gd name="T50" fmla="*/ 2147483647 w 115"/>
                <a:gd name="T51" fmla="*/ 0 h 32"/>
                <a:gd name="T52" fmla="*/ 2147483647 w 115"/>
                <a:gd name="T53" fmla="*/ 2147483647 h 32"/>
                <a:gd name="T54" fmla="*/ 2147483647 w 115"/>
                <a:gd name="T55" fmla="*/ 2147483647 h 32"/>
                <a:gd name="T56" fmla="*/ 2147483647 w 115"/>
                <a:gd name="T57" fmla="*/ 2147483647 h 32"/>
                <a:gd name="T58" fmla="*/ 2147483647 w 115"/>
                <a:gd name="T59" fmla="*/ 2147483647 h 32"/>
                <a:gd name="T60" fmla="*/ 2147483647 w 115"/>
                <a:gd name="T61" fmla="*/ 2147483647 h 32"/>
                <a:gd name="T62" fmla="*/ 2147483647 w 115"/>
                <a:gd name="T63" fmla="*/ 2147483647 h 32"/>
                <a:gd name="T64" fmla="*/ 2147483647 w 115"/>
                <a:gd name="T65" fmla="*/ 2147483647 h 32"/>
                <a:gd name="T66" fmla="*/ 2147483647 w 115"/>
                <a:gd name="T67" fmla="*/ 2147483647 h 32"/>
                <a:gd name="T68" fmla="*/ 2147483647 w 115"/>
                <a:gd name="T69" fmla="*/ 2147483647 h 32"/>
                <a:gd name="T70" fmla="*/ 2147483647 w 115"/>
                <a:gd name="T71" fmla="*/ 2147483647 h 32"/>
                <a:gd name="T72" fmla="*/ 2147483647 w 115"/>
                <a:gd name="T73" fmla="*/ 2147483647 h 32"/>
                <a:gd name="T74" fmla="*/ 2147483647 w 115"/>
                <a:gd name="T75" fmla="*/ 2147483647 h 32"/>
                <a:gd name="T76" fmla="*/ 2147483647 w 115"/>
                <a:gd name="T77" fmla="*/ 2147483647 h 32"/>
                <a:gd name="T78" fmla="*/ 2147483647 w 115"/>
                <a:gd name="T79" fmla="*/ 2147483647 h 32"/>
                <a:gd name="T80" fmla="*/ 2147483647 w 115"/>
                <a:gd name="T81" fmla="*/ 2147483647 h 32"/>
                <a:gd name="T82" fmla="*/ 2147483647 w 115"/>
                <a:gd name="T83" fmla="*/ 2147483647 h 32"/>
                <a:gd name="T84" fmla="*/ 2147483647 w 115"/>
                <a:gd name="T85" fmla="*/ 2147483647 h 32"/>
                <a:gd name="T86" fmla="*/ 2147483647 w 115"/>
                <a:gd name="T87" fmla="*/ 2147483647 h 32"/>
                <a:gd name="T88" fmla="*/ 2147483647 w 115"/>
                <a:gd name="T89" fmla="*/ 2147483647 h 32"/>
                <a:gd name="T90" fmla="*/ 2147483647 w 115"/>
                <a:gd name="T91" fmla="*/ 2147483647 h 32"/>
                <a:gd name="T92" fmla="*/ 2147483647 w 115"/>
                <a:gd name="T93" fmla="*/ 2147483647 h 32"/>
                <a:gd name="T94" fmla="*/ 2147483647 w 115"/>
                <a:gd name="T95" fmla="*/ 2147483647 h 32"/>
                <a:gd name="T96" fmla="*/ 2147483647 w 115"/>
                <a:gd name="T97" fmla="*/ 2147483647 h 32"/>
                <a:gd name="T98" fmla="*/ 2147483647 w 115"/>
                <a:gd name="T99" fmla="*/ 2147483647 h 32"/>
                <a:gd name="T100" fmla="*/ 2147483647 w 115"/>
                <a:gd name="T101" fmla="*/ 2147483647 h 32"/>
                <a:gd name="T102" fmla="*/ 2147483647 w 115"/>
                <a:gd name="T103" fmla="*/ 2147483647 h 32"/>
                <a:gd name="T104" fmla="*/ 2147483647 w 115"/>
                <a:gd name="T105" fmla="*/ 2147483647 h 3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15"/>
                <a:gd name="T160" fmla="*/ 0 h 32"/>
                <a:gd name="T161" fmla="*/ 115 w 115"/>
                <a:gd name="T162" fmla="*/ 32 h 3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15" h="32">
                  <a:moveTo>
                    <a:pt x="6" y="29"/>
                  </a:moveTo>
                  <a:lnTo>
                    <a:pt x="7" y="29"/>
                  </a:lnTo>
                  <a:cubicBezTo>
                    <a:pt x="7" y="29"/>
                    <a:pt x="7" y="29"/>
                    <a:pt x="8" y="28"/>
                  </a:cubicBezTo>
                  <a:cubicBezTo>
                    <a:pt x="8" y="28"/>
                    <a:pt x="8" y="28"/>
                    <a:pt x="7" y="28"/>
                  </a:cubicBezTo>
                  <a:lnTo>
                    <a:pt x="4" y="22"/>
                  </a:lnTo>
                  <a:cubicBezTo>
                    <a:pt x="4" y="22"/>
                    <a:pt x="3" y="22"/>
                    <a:pt x="3" y="22"/>
                  </a:cubicBezTo>
                  <a:cubicBezTo>
                    <a:pt x="3" y="22"/>
                    <a:pt x="3" y="22"/>
                    <a:pt x="2" y="22"/>
                  </a:cubicBezTo>
                  <a:lnTo>
                    <a:pt x="0" y="20"/>
                  </a:lnTo>
                  <a:lnTo>
                    <a:pt x="8" y="15"/>
                  </a:lnTo>
                  <a:lnTo>
                    <a:pt x="9" y="18"/>
                  </a:lnTo>
                  <a:cubicBezTo>
                    <a:pt x="9" y="18"/>
                    <a:pt x="8" y="18"/>
                    <a:pt x="8" y="18"/>
                  </a:cubicBezTo>
                  <a:cubicBezTo>
                    <a:pt x="8" y="18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lnTo>
                    <a:pt x="9" y="20"/>
                  </a:lnTo>
                  <a:lnTo>
                    <a:pt x="13" y="18"/>
                  </a:lnTo>
                  <a:lnTo>
                    <a:pt x="12" y="17"/>
                  </a:lnTo>
                  <a:cubicBezTo>
                    <a:pt x="12" y="17"/>
                    <a:pt x="12" y="16"/>
                    <a:pt x="12" y="16"/>
                  </a:cubicBezTo>
                  <a:cubicBezTo>
                    <a:pt x="11" y="16"/>
                    <a:pt x="11" y="16"/>
                    <a:pt x="11" y="17"/>
                  </a:cubicBezTo>
                  <a:lnTo>
                    <a:pt x="9" y="14"/>
                  </a:lnTo>
                  <a:lnTo>
                    <a:pt x="16" y="10"/>
                  </a:lnTo>
                  <a:lnTo>
                    <a:pt x="18" y="12"/>
                  </a:lnTo>
                  <a:lnTo>
                    <a:pt x="17" y="13"/>
                  </a:ln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7" y="14"/>
                    <a:pt x="17" y="14"/>
                  </a:cubicBezTo>
                  <a:lnTo>
                    <a:pt x="20" y="20"/>
                  </a:lnTo>
                  <a:lnTo>
                    <a:pt x="21" y="20"/>
                  </a:ln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2" y="20"/>
                  </a:cubicBezTo>
                  <a:lnTo>
                    <a:pt x="22" y="19"/>
                  </a:lnTo>
                  <a:lnTo>
                    <a:pt x="24" y="22"/>
                  </a:lnTo>
                  <a:lnTo>
                    <a:pt x="17" y="26"/>
                  </a:lnTo>
                  <a:lnTo>
                    <a:pt x="15" y="24"/>
                  </a:lnTo>
                  <a:cubicBezTo>
                    <a:pt x="16" y="24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lnTo>
                    <a:pt x="14" y="21"/>
                  </a:lnTo>
                  <a:lnTo>
                    <a:pt x="11" y="23"/>
                  </a:lnTo>
                  <a:lnTo>
                    <a:pt x="12" y="25"/>
                  </a:lnTo>
                  <a:cubicBezTo>
                    <a:pt x="12" y="25"/>
                    <a:pt x="12" y="25"/>
                    <a:pt x="13" y="25"/>
                  </a:cubicBezTo>
                  <a:cubicBezTo>
                    <a:pt x="13" y="25"/>
                    <a:pt x="13" y="25"/>
                    <a:pt x="13" y="25"/>
                  </a:cubicBezTo>
                  <a:lnTo>
                    <a:pt x="14" y="25"/>
                  </a:lnTo>
                  <a:lnTo>
                    <a:pt x="15" y="27"/>
                  </a:lnTo>
                  <a:lnTo>
                    <a:pt x="8" y="32"/>
                  </a:lnTo>
                  <a:lnTo>
                    <a:pt x="6" y="29"/>
                  </a:lnTo>
                  <a:close/>
                  <a:moveTo>
                    <a:pt x="33" y="3"/>
                  </a:moveTo>
                  <a:lnTo>
                    <a:pt x="34" y="6"/>
                  </a:lnTo>
                  <a:lnTo>
                    <a:pt x="33" y="6"/>
                  </a:lnTo>
                  <a:cubicBezTo>
                    <a:pt x="33" y="6"/>
                    <a:pt x="33" y="6"/>
                    <a:pt x="33" y="6"/>
                  </a:cubicBezTo>
                  <a:cubicBezTo>
                    <a:pt x="33" y="7"/>
                    <a:pt x="33" y="7"/>
                    <a:pt x="33" y="7"/>
                  </a:cubicBezTo>
                  <a:lnTo>
                    <a:pt x="35" y="14"/>
                  </a:lnTo>
                  <a:lnTo>
                    <a:pt x="38" y="13"/>
                  </a:lnTo>
                  <a:lnTo>
                    <a:pt x="37" y="6"/>
                  </a:lnTo>
                  <a:cubicBezTo>
                    <a:pt x="37" y="6"/>
                    <a:pt x="36" y="6"/>
                    <a:pt x="36" y="6"/>
                  </a:cubicBezTo>
                  <a:cubicBezTo>
                    <a:pt x="36" y="5"/>
                    <a:pt x="36" y="5"/>
                    <a:pt x="36" y="6"/>
                  </a:cubicBezTo>
                  <a:lnTo>
                    <a:pt x="35" y="6"/>
                  </a:lnTo>
                  <a:lnTo>
                    <a:pt x="35" y="3"/>
                  </a:lnTo>
                  <a:lnTo>
                    <a:pt x="43" y="1"/>
                  </a:lnTo>
                  <a:lnTo>
                    <a:pt x="44" y="3"/>
                  </a:lnTo>
                  <a:lnTo>
                    <a:pt x="43" y="4"/>
                  </a:lnTo>
                  <a:cubicBezTo>
                    <a:pt x="42" y="4"/>
                    <a:pt x="42" y="4"/>
                    <a:pt x="42" y="4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lnTo>
                    <a:pt x="44" y="10"/>
                  </a:lnTo>
                  <a:cubicBezTo>
                    <a:pt x="44" y="10"/>
                    <a:pt x="44" y="10"/>
                    <a:pt x="44" y="10"/>
                  </a:cubicBezTo>
                  <a:cubicBezTo>
                    <a:pt x="44" y="10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5" y="11"/>
                  </a:cubicBezTo>
                  <a:lnTo>
                    <a:pt x="46" y="11"/>
                  </a:lnTo>
                  <a:lnTo>
                    <a:pt x="48" y="17"/>
                  </a:lnTo>
                  <a:lnTo>
                    <a:pt x="45" y="18"/>
                  </a:lnTo>
                  <a:lnTo>
                    <a:pt x="44" y="17"/>
                  </a:ln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5"/>
                    <a:pt x="44" y="15"/>
                  </a:cubicBezTo>
                  <a:cubicBezTo>
                    <a:pt x="43" y="15"/>
                    <a:pt x="43" y="15"/>
                    <a:pt x="42" y="15"/>
                  </a:cubicBezTo>
                  <a:lnTo>
                    <a:pt x="28" y="19"/>
                  </a:lnTo>
                  <a:lnTo>
                    <a:pt x="27" y="16"/>
                  </a:lnTo>
                  <a:lnTo>
                    <a:pt x="28" y="16"/>
                  </a:lnTo>
                  <a:cubicBezTo>
                    <a:pt x="29" y="16"/>
                    <a:pt x="29" y="16"/>
                    <a:pt x="29" y="16"/>
                  </a:cubicBezTo>
                  <a:cubicBezTo>
                    <a:pt x="29" y="16"/>
                    <a:pt x="29" y="16"/>
                    <a:pt x="29" y="15"/>
                  </a:cubicBezTo>
                  <a:lnTo>
                    <a:pt x="27" y="9"/>
                  </a:ln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6" y="8"/>
                    <a:pt x="26" y="8"/>
                  </a:cubicBezTo>
                  <a:lnTo>
                    <a:pt x="25" y="8"/>
                  </a:lnTo>
                  <a:lnTo>
                    <a:pt x="25" y="6"/>
                  </a:lnTo>
                  <a:lnTo>
                    <a:pt x="33" y="3"/>
                  </a:lnTo>
                  <a:close/>
                  <a:moveTo>
                    <a:pt x="61" y="0"/>
                  </a:moveTo>
                  <a:lnTo>
                    <a:pt x="61" y="3"/>
                  </a:lnTo>
                  <a:cubicBezTo>
                    <a:pt x="61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4"/>
                  </a:cubicBezTo>
                  <a:lnTo>
                    <a:pt x="62" y="6"/>
                  </a:lnTo>
                  <a:lnTo>
                    <a:pt x="63" y="4"/>
                  </a:ln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3" y="3"/>
                  </a:cubicBezTo>
                  <a:cubicBezTo>
                    <a:pt x="63" y="3"/>
                    <a:pt x="63" y="3"/>
                    <a:pt x="63" y="3"/>
                  </a:cubicBezTo>
                  <a:lnTo>
                    <a:pt x="63" y="0"/>
                  </a:lnTo>
                  <a:lnTo>
                    <a:pt x="70" y="0"/>
                  </a:lnTo>
                  <a:lnTo>
                    <a:pt x="70" y="3"/>
                  </a:lnTo>
                  <a:lnTo>
                    <a:pt x="69" y="3"/>
                  </a:lnTo>
                  <a:cubicBezTo>
                    <a:pt x="69" y="3"/>
                    <a:pt x="68" y="3"/>
                    <a:pt x="68" y="3"/>
                  </a:cubicBezTo>
                  <a:cubicBezTo>
                    <a:pt x="68" y="3"/>
                    <a:pt x="68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lnTo>
                    <a:pt x="65" y="8"/>
                  </a:lnTo>
                  <a:cubicBezTo>
                    <a:pt x="65" y="9"/>
                    <a:pt x="64" y="11"/>
                    <a:pt x="64" y="11"/>
                  </a:cubicBezTo>
                  <a:cubicBezTo>
                    <a:pt x="63" y="12"/>
                    <a:pt x="62" y="13"/>
                    <a:pt x="62" y="13"/>
                  </a:cubicBezTo>
                  <a:cubicBezTo>
                    <a:pt x="61" y="14"/>
                    <a:pt x="61" y="14"/>
                    <a:pt x="60" y="14"/>
                  </a:cubicBezTo>
                  <a:cubicBezTo>
                    <a:pt x="59" y="14"/>
                    <a:pt x="58" y="14"/>
                    <a:pt x="58" y="14"/>
                  </a:cubicBezTo>
                  <a:cubicBezTo>
                    <a:pt x="57" y="14"/>
                    <a:pt x="57" y="14"/>
                    <a:pt x="56" y="14"/>
                  </a:cubicBezTo>
                  <a:cubicBezTo>
                    <a:pt x="56" y="14"/>
                    <a:pt x="55" y="14"/>
                    <a:pt x="54" y="14"/>
                  </a:cubicBezTo>
                  <a:lnTo>
                    <a:pt x="54" y="10"/>
                  </a:lnTo>
                  <a:cubicBezTo>
                    <a:pt x="55" y="10"/>
                    <a:pt x="55" y="10"/>
                    <a:pt x="56" y="10"/>
                  </a:cubicBezTo>
                  <a:cubicBezTo>
                    <a:pt x="56" y="10"/>
                    <a:pt x="57" y="10"/>
                    <a:pt x="57" y="10"/>
                  </a:cubicBezTo>
                  <a:cubicBezTo>
                    <a:pt x="57" y="10"/>
                    <a:pt x="57" y="10"/>
                    <a:pt x="58" y="10"/>
                  </a:cubicBezTo>
                  <a:cubicBezTo>
                    <a:pt x="58" y="10"/>
                    <a:pt x="58" y="10"/>
                    <a:pt x="58" y="10"/>
                  </a:cubicBezTo>
                  <a:lnTo>
                    <a:pt x="54" y="4"/>
                  </a:lnTo>
                  <a:cubicBezTo>
                    <a:pt x="54" y="4"/>
                    <a:pt x="54" y="3"/>
                    <a:pt x="54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3"/>
                    <a:pt x="53" y="3"/>
                    <a:pt x="53" y="2"/>
                  </a:cubicBezTo>
                  <a:cubicBezTo>
                    <a:pt x="52" y="2"/>
                    <a:pt x="52" y="2"/>
                    <a:pt x="52" y="2"/>
                  </a:cubicBezTo>
                  <a:lnTo>
                    <a:pt x="51" y="2"/>
                  </a:lnTo>
                  <a:lnTo>
                    <a:pt x="52" y="0"/>
                  </a:lnTo>
                  <a:lnTo>
                    <a:pt x="61" y="0"/>
                  </a:lnTo>
                  <a:close/>
                  <a:moveTo>
                    <a:pt x="86" y="7"/>
                  </a:moveTo>
                  <a:lnTo>
                    <a:pt x="85" y="7"/>
                  </a:lnTo>
                  <a:cubicBezTo>
                    <a:pt x="85" y="7"/>
                    <a:pt x="85" y="7"/>
                    <a:pt x="84" y="7"/>
                  </a:cubicBezTo>
                  <a:cubicBezTo>
                    <a:pt x="84" y="7"/>
                    <a:pt x="84" y="7"/>
                    <a:pt x="84" y="7"/>
                  </a:cubicBezTo>
                  <a:lnTo>
                    <a:pt x="84" y="9"/>
                  </a:ln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5" y="9"/>
                    <a:pt x="85" y="9"/>
                  </a:cubicBezTo>
                  <a:cubicBezTo>
                    <a:pt x="85" y="9"/>
                    <a:pt x="85" y="9"/>
                    <a:pt x="85" y="8"/>
                  </a:cubicBezTo>
                  <a:cubicBezTo>
                    <a:pt x="86" y="8"/>
                    <a:pt x="86" y="8"/>
                    <a:pt x="86" y="8"/>
                  </a:cubicBezTo>
                  <a:cubicBezTo>
                    <a:pt x="86" y="8"/>
                    <a:pt x="86" y="8"/>
                    <a:pt x="86" y="7"/>
                  </a:cubicBezTo>
                  <a:cubicBezTo>
                    <a:pt x="87" y="7"/>
                    <a:pt x="87" y="7"/>
                    <a:pt x="87" y="7"/>
                  </a:cubicBezTo>
                  <a:cubicBezTo>
                    <a:pt x="87" y="7"/>
                    <a:pt x="87" y="7"/>
                    <a:pt x="87" y="6"/>
                  </a:cubicBezTo>
                  <a:cubicBezTo>
                    <a:pt x="88" y="6"/>
                    <a:pt x="88" y="6"/>
                    <a:pt x="89" y="5"/>
                  </a:cubicBezTo>
                  <a:cubicBezTo>
                    <a:pt x="90" y="5"/>
                    <a:pt x="91" y="5"/>
                    <a:pt x="92" y="6"/>
                  </a:cubicBezTo>
                  <a:cubicBezTo>
                    <a:pt x="92" y="6"/>
                    <a:pt x="92" y="6"/>
                    <a:pt x="93" y="6"/>
                  </a:cubicBezTo>
                  <a:cubicBezTo>
                    <a:pt x="93" y="6"/>
                    <a:pt x="93" y="6"/>
                    <a:pt x="93" y="6"/>
                  </a:cubicBezTo>
                  <a:cubicBezTo>
                    <a:pt x="94" y="6"/>
                    <a:pt x="94" y="6"/>
                    <a:pt x="94" y="6"/>
                  </a:cubicBezTo>
                  <a:cubicBezTo>
                    <a:pt x="94" y="6"/>
                    <a:pt x="94" y="7"/>
                    <a:pt x="94" y="7"/>
                  </a:cubicBezTo>
                  <a:lnTo>
                    <a:pt x="93" y="10"/>
                  </a:ln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2" y="10"/>
                    <a:pt x="92" y="10"/>
                  </a:cubicBezTo>
                  <a:cubicBezTo>
                    <a:pt x="92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1"/>
                  </a:cubicBezTo>
                  <a:cubicBezTo>
                    <a:pt x="90" y="11"/>
                    <a:pt x="90" y="11"/>
                    <a:pt x="89" y="11"/>
                  </a:cubicBezTo>
                  <a:cubicBezTo>
                    <a:pt x="89" y="11"/>
                    <a:pt x="88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8" y="12"/>
                    <a:pt x="89" y="12"/>
                    <a:pt x="89" y="13"/>
                  </a:cubicBezTo>
                  <a:cubicBezTo>
                    <a:pt x="90" y="13"/>
                    <a:pt x="90" y="14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6"/>
                  </a:cubicBezTo>
                  <a:cubicBezTo>
                    <a:pt x="90" y="16"/>
                    <a:pt x="90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2" y="16"/>
                  </a:cubicBezTo>
                  <a:lnTo>
                    <a:pt x="90" y="20"/>
                  </a:lnTo>
                  <a:cubicBezTo>
                    <a:pt x="90" y="20"/>
                    <a:pt x="90" y="20"/>
                    <a:pt x="90" y="20"/>
                  </a:cubicBezTo>
                  <a:cubicBezTo>
                    <a:pt x="89" y="20"/>
                    <a:pt x="89" y="20"/>
                    <a:pt x="89" y="20"/>
                  </a:cubicBezTo>
                  <a:cubicBezTo>
                    <a:pt x="89" y="20"/>
                    <a:pt x="89" y="20"/>
                    <a:pt x="88" y="20"/>
                  </a:cubicBezTo>
                  <a:cubicBezTo>
                    <a:pt x="88" y="20"/>
                    <a:pt x="88" y="20"/>
                    <a:pt x="88" y="20"/>
                  </a:cubicBezTo>
                  <a:cubicBezTo>
                    <a:pt x="87" y="19"/>
                    <a:pt x="86" y="19"/>
                    <a:pt x="85" y="18"/>
                  </a:cubicBezTo>
                  <a:cubicBezTo>
                    <a:pt x="85" y="18"/>
                    <a:pt x="84" y="17"/>
                    <a:pt x="84" y="15"/>
                  </a:cubicBezTo>
                  <a:cubicBezTo>
                    <a:pt x="84" y="15"/>
                    <a:pt x="84" y="15"/>
                    <a:pt x="84" y="15"/>
                  </a:cubicBezTo>
                  <a:cubicBezTo>
                    <a:pt x="84" y="14"/>
                    <a:pt x="84" y="14"/>
                    <a:pt x="84" y="14"/>
                  </a:cubicBezTo>
                  <a:cubicBezTo>
                    <a:pt x="84" y="14"/>
                    <a:pt x="84" y="14"/>
                    <a:pt x="84" y="13"/>
                  </a:cubicBezTo>
                  <a:cubicBezTo>
                    <a:pt x="84" y="13"/>
                    <a:pt x="84" y="13"/>
                    <a:pt x="84" y="13"/>
                  </a:cubicBezTo>
                  <a:cubicBezTo>
                    <a:pt x="84" y="13"/>
                    <a:pt x="84" y="12"/>
                    <a:pt x="84" y="12"/>
                  </a:cubicBezTo>
                  <a:cubicBezTo>
                    <a:pt x="83" y="12"/>
                    <a:pt x="83" y="12"/>
                    <a:pt x="83" y="12"/>
                  </a:cubicBezTo>
                  <a:lnTo>
                    <a:pt x="82" y="14"/>
                  </a:lnTo>
                  <a:cubicBezTo>
                    <a:pt x="82" y="14"/>
                    <a:pt x="82" y="14"/>
                    <a:pt x="82" y="14"/>
                  </a:cubicBezTo>
                  <a:cubicBezTo>
                    <a:pt x="82" y="14"/>
                    <a:pt x="82" y="15"/>
                    <a:pt x="83" y="15"/>
                  </a:cubicBezTo>
                  <a:lnTo>
                    <a:pt x="82" y="18"/>
                  </a:lnTo>
                  <a:lnTo>
                    <a:pt x="74" y="15"/>
                  </a:lnTo>
                  <a:lnTo>
                    <a:pt x="75" y="12"/>
                  </a:lnTo>
                  <a:cubicBezTo>
                    <a:pt x="76" y="12"/>
                    <a:pt x="76" y="12"/>
                    <a:pt x="76" y="12"/>
                  </a:cubicBezTo>
                  <a:cubicBezTo>
                    <a:pt x="76" y="12"/>
                    <a:pt x="76" y="12"/>
                    <a:pt x="77" y="12"/>
                  </a:cubicBezTo>
                  <a:lnTo>
                    <a:pt x="79" y="5"/>
                  </a:lnTo>
                  <a:cubicBezTo>
                    <a:pt x="79" y="5"/>
                    <a:pt x="79" y="5"/>
                    <a:pt x="79" y="5"/>
                  </a:cubicBezTo>
                  <a:cubicBezTo>
                    <a:pt x="79" y="5"/>
                    <a:pt x="78" y="4"/>
                    <a:pt x="78" y="4"/>
                  </a:cubicBezTo>
                  <a:lnTo>
                    <a:pt x="77" y="4"/>
                  </a:lnTo>
                  <a:lnTo>
                    <a:pt x="78" y="1"/>
                  </a:lnTo>
                  <a:lnTo>
                    <a:pt x="87" y="4"/>
                  </a:lnTo>
                  <a:lnTo>
                    <a:pt x="86" y="7"/>
                  </a:lnTo>
                  <a:close/>
                  <a:moveTo>
                    <a:pt x="112" y="28"/>
                  </a:moveTo>
                  <a:cubicBezTo>
                    <a:pt x="111" y="29"/>
                    <a:pt x="110" y="30"/>
                    <a:pt x="108" y="30"/>
                  </a:cubicBezTo>
                  <a:cubicBezTo>
                    <a:pt x="106" y="30"/>
                    <a:pt x="104" y="29"/>
                    <a:pt x="102" y="28"/>
                  </a:cubicBezTo>
                  <a:cubicBezTo>
                    <a:pt x="101" y="27"/>
                    <a:pt x="101" y="27"/>
                    <a:pt x="101" y="27"/>
                  </a:cubicBezTo>
                  <a:cubicBezTo>
                    <a:pt x="100" y="27"/>
                    <a:pt x="100" y="26"/>
                    <a:pt x="100" y="26"/>
                  </a:cubicBezTo>
                  <a:cubicBezTo>
                    <a:pt x="99" y="25"/>
                    <a:pt x="99" y="25"/>
                    <a:pt x="98" y="24"/>
                  </a:cubicBezTo>
                  <a:cubicBezTo>
                    <a:pt x="98" y="23"/>
                    <a:pt x="97" y="22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0"/>
                    <a:pt x="97" y="20"/>
                    <a:pt x="97" y="19"/>
                  </a:cubicBezTo>
                  <a:cubicBezTo>
                    <a:pt x="98" y="18"/>
                    <a:pt x="98" y="17"/>
                    <a:pt x="99" y="16"/>
                  </a:cubicBezTo>
                  <a:cubicBezTo>
                    <a:pt x="99" y="16"/>
                    <a:pt x="99" y="15"/>
                    <a:pt x="100" y="15"/>
                  </a:cubicBezTo>
                  <a:cubicBezTo>
                    <a:pt x="101" y="14"/>
                    <a:pt x="101" y="14"/>
                    <a:pt x="101" y="14"/>
                  </a:cubicBezTo>
                  <a:cubicBezTo>
                    <a:pt x="102" y="14"/>
                    <a:pt x="102" y="14"/>
                    <a:pt x="102" y="14"/>
                  </a:cubicBezTo>
                  <a:cubicBezTo>
                    <a:pt x="103" y="14"/>
                    <a:pt x="103" y="14"/>
                    <a:pt x="103" y="14"/>
                  </a:cubicBezTo>
                  <a:cubicBezTo>
                    <a:pt x="104" y="13"/>
                    <a:pt x="105" y="13"/>
                    <a:pt x="105" y="14"/>
                  </a:cubicBezTo>
                  <a:cubicBezTo>
                    <a:pt x="106" y="14"/>
                    <a:pt x="107" y="14"/>
                    <a:pt x="108" y="14"/>
                  </a:cubicBezTo>
                  <a:cubicBezTo>
                    <a:pt x="108" y="14"/>
                    <a:pt x="109" y="15"/>
                    <a:pt x="109" y="15"/>
                  </a:cubicBezTo>
                  <a:cubicBezTo>
                    <a:pt x="109" y="15"/>
                    <a:pt x="110" y="15"/>
                    <a:pt x="110" y="15"/>
                  </a:cubicBezTo>
                  <a:cubicBezTo>
                    <a:pt x="112" y="17"/>
                    <a:pt x="113" y="18"/>
                    <a:pt x="114" y="20"/>
                  </a:cubicBezTo>
                  <a:cubicBezTo>
                    <a:pt x="115" y="22"/>
                    <a:pt x="115" y="24"/>
                    <a:pt x="114" y="25"/>
                  </a:cubicBezTo>
                  <a:lnTo>
                    <a:pt x="109" y="21"/>
                  </a:lnTo>
                  <a:cubicBezTo>
                    <a:pt x="109" y="21"/>
                    <a:pt x="109" y="20"/>
                    <a:pt x="109" y="20"/>
                  </a:cubicBezTo>
                  <a:cubicBezTo>
                    <a:pt x="109" y="19"/>
                    <a:pt x="109" y="19"/>
                    <a:pt x="109" y="19"/>
                  </a:cubicBezTo>
                  <a:cubicBezTo>
                    <a:pt x="109" y="19"/>
                    <a:pt x="109" y="19"/>
                    <a:pt x="109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7" y="18"/>
                    <a:pt x="107" y="18"/>
                    <a:pt x="107" y="18"/>
                  </a:cubicBezTo>
                  <a:cubicBezTo>
                    <a:pt x="106" y="18"/>
                    <a:pt x="105" y="19"/>
                    <a:pt x="105" y="20"/>
                  </a:cubicBezTo>
                  <a:lnTo>
                    <a:pt x="104" y="21"/>
                  </a:lnTo>
                  <a:cubicBezTo>
                    <a:pt x="103" y="22"/>
                    <a:pt x="103" y="22"/>
                    <a:pt x="103" y="23"/>
                  </a:cubicBezTo>
                  <a:cubicBezTo>
                    <a:pt x="103" y="24"/>
                    <a:pt x="103" y="24"/>
                    <a:pt x="104" y="25"/>
                  </a:cubicBezTo>
                  <a:cubicBezTo>
                    <a:pt x="104" y="25"/>
                    <a:pt x="105" y="25"/>
                    <a:pt x="105" y="25"/>
                  </a:cubicBezTo>
                  <a:cubicBezTo>
                    <a:pt x="106" y="25"/>
                    <a:pt x="106" y="25"/>
                    <a:pt x="107" y="24"/>
                  </a:cubicBezTo>
                  <a:lnTo>
                    <a:pt x="112" y="2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101780" tIns="50892" rIns="101780" bIns="50892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pic>
          <p:nvPicPr>
            <p:cNvPr id="10" name="Picture 49" descr="original_metal_w"/>
            <p:cNvPicPr>
              <a:picLocks noChangeAspect="1" noChangeArrowheads="1" noCrop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750010" y="193774"/>
              <a:ext cx="374664" cy="2617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" name="AutoShape 50"/>
            <p:cNvSpPr>
              <a:spLocks noChangeArrowheads="1"/>
            </p:cNvSpPr>
            <p:nvPr/>
          </p:nvSpPr>
          <p:spPr bwMode="auto">
            <a:xfrm>
              <a:off x="9677610" y="119459"/>
              <a:ext cx="523868" cy="40849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w 21600"/>
                <a:gd name="T9" fmla="*/ 0 h 21600"/>
                <a:gd name="T10" fmla="*/ 0 w 21600"/>
                <a:gd name="T11" fmla="*/ 0 h 21600"/>
                <a:gd name="T12" fmla="*/ 0 w 21600"/>
                <a:gd name="T13" fmla="*/ 0 h 21600"/>
                <a:gd name="T14" fmla="*/ 0 w 21600"/>
                <a:gd name="T15" fmla="*/ 0 h 2160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3163 w 21600"/>
                <a:gd name="T25" fmla="*/ 3161 h 21600"/>
                <a:gd name="T26" fmla="*/ 18437 w 21600"/>
                <a:gd name="T27" fmla="*/ 18439 h 2160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1600" h="21600">
                  <a:moveTo>
                    <a:pt x="0" y="10800"/>
                  </a:moveTo>
                  <a:cubicBezTo>
                    <a:pt x="0" y="4835"/>
                    <a:pt x="4835" y="0"/>
                    <a:pt x="10800" y="0"/>
                  </a:cubicBezTo>
                  <a:cubicBezTo>
                    <a:pt x="16765" y="0"/>
                    <a:pt x="21600" y="4835"/>
                    <a:pt x="21600" y="10800"/>
                  </a:cubicBez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lose/>
                  <a:moveTo>
                    <a:pt x="5400" y="10800"/>
                  </a:moveTo>
                  <a:cubicBezTo>
                    <a:pt x="5400" y="13782"/>
                    <a:pt x="7818" y="16200"/>
                    <a:pt x="10800" y="16200"/>
                  </a:cubicBezTo>
                  <a:cubicBezTo>
                    <a:pt x="13782" y="16200"/>
                    <a:pt x="16200" y="13782"/>
                    <a:pt x="16200" y="10800"/>
                  </a:cubicBezTo>
                  <a:cubicBezTo>
                    <a:pt x="16200" y="7818"/>
                    <a:pt x="13782" y="5400"/>
                    <a:pt x="10800" y="5400"/>
                  </a:cubicBezTo>
                  <a:cubicBezTo>
                    <a:pt x="7818" y="5400"/>
                    <a:pt x="5400" y="7818"/>
                    <a:pt x="5400" y="10800"/>
                  </a:cubicBezTo>
                  <a:close/>
                </a:path>
              </a:pathLst>
            </a:custGeom>
            <a:solidFill>
              <a:srgbClr val="0000FF">
                <a:alpha val="70195"/>
              </a:srgbClr>
            </a:solidFill>
            <a:ln w="9525">
              <a:noFill/>
              <a:miter lim="800000"/>
              <a:headEnd/>
              <a:tailEnd/>
            </a:ln>
          </p:spPr>
          <p:txBody>
            <a:bodyPr wrap="none" lIns="101780" tIns="50892" rIns="101780" bIns="50892" anchor="ctr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12" name="Group 51"/>
            <p:cNvGrpSpPr>
              <a:grpSpLocks/>
            </p:cNvGrpSpPr>
            <p:nvPr/>
          </p:nvGrpSpPr>
          <p:grpSpPr bwMode="auto">
            <a:xfrm>
              <a:off x="9857371" y="76763"/>
              <a:ext cx="161042" cy="177940"/>
              <a:chOff x="3374" y="926"/>
              <a:chExt cx="585" cy="771"/>
            </a:xfrm>
          </p:grpSpPr>
          <p:sp>
            <p:nvSpPr>
              <p:cNvPr id="20" name="Freeform 52"/>
              <p:cNvSpPr>
                <a:spLocks/>
              </p:cNvSpPr>
              <p:nvPr/>
            </p:nvSpPr>
            <p:spPr bwMode="auto">
              <a:xfrm>
                <a:off x="3511" y="1317"/>
                <a:ext cx="313" cy="379"/>
              </a:xfrm>
              <a:custGeom>
                <a:avLst/>
                <a:gdLst>
                  <a:gd name="T0" fmla="*/ 2147483647 w 27"/>
                  <a:gd name="T1" fmla="*/ 0 h 33"/>
                  <a:gd name="T2" fmla="*/ 2147483647 w 27"/>
                  <a:gd name="T3" fmla="*/ 0 h 33"/>
                  <a:gd name="T4" fmla="*/ 2147483647 w 27"/>
                  <a:gd name="T5" fmla="*/ 2147483647 h 33"/>
                  <a:gd name="T6" fmla="*/ 2147483647 w 27"/>
                  <a:gd name="T7" fmla="*/ 2147483647 h 33"/>
                  <a:gd name="T8" fmla="*/ 2147483647 w 27"/>
                  <a:gd name="T9" fmla="*/ 2147483647 h 33"/>
                  <a:gd name="T10" fmla="*/ 2147483647 w 27"/>
                  <a:gd name="T11" fmla="*/ 2147483647 h 33"/>
                  <a:gd name="T12" fmla="*/ 2147483647 w 27"/>
                  <a:gd name="T13" fmla="*/ 2147483647 h 33"/>
                  <a:gd name="T14" fmla="*/ 2147483647 w 27"/>
                  <a:gd name="T15" fmla="*/ 2147483647 h 33"/>
                  <a:gd name="T16" fmla="*/ 2147483647 w 27"/>
                  <a:gd name="T17" fmla="*/ 2147483647 h 33"/>
                  <a:gd name="T18" fmla="*/ 2147483647 w 27"/>
                  <a:gd name="T19" fmla="*/ 2147483647 h 33"/>
                  <a:gd name="T20" fmla="*/ 2147483647 w 27"/>
                  <a:gd name="T21" fmla="*/ 2147483647 h 33"/>
                  <a:gd name="T22" fmla="*/ 2147483647 w 27"/>
                  <a:gd name="T23" fmla="*/ 2147483647 h 33"/>
                  <a:gd name="T24" fmla="*/ 2147483647 w 27"/>
                  <a:gd name="T25" fmla="*/ 2147483647 h 33"/>
                  <a:gd name="T26" fmla="*/ 2147483647 w 27"/>
                  <a:gd name="T27" fmla="*/ 2147483647 h 33"/>
                  <a:gd name="T28" fmla="*/ 2147483647 w 27"/>
                  <a:gd name="T29" fmla="*/ 2147483647 h 33"/>
                  <a:gd name="T30" fmla="*/ 2147483647 w 27"/>
                  <a:gd name="T31" fmla="*/ 2147483647 h 33"/>
                  <a:gd name="T32" fmla="*/ 2147483647 w 27"/>
                  <a:gd name="T33" fmla="*/ 2147483647 h 33"/>
                  <a:gd name="T34" fmla="*/ 2147483647 w 27"/>
                  <a:gd name="T35" fmla="*/ 2147483647 h 33"/>
                  <a:gd name="T36" fmla="*/ 2147483647 w 27"/>
                  <a:gd name="T37" fmla="*/ 2147483647 h 33"/>
                  <a:gd name="T38" fmla="*/ 2147483647 w 27"/>
                  <a:gd name="T39" fmla="*/ 2147483647 h 33"/>
                  <a:gd name="T40" fmla="*/ 2147483647 w 27"/>
                  <a:gd name="T41" fmla="*/ 2147483647 h 33"/>
                  <a:gd name="T42" fmla="*/ 2147483647 w 27"/>
                  <a:gd name="T43" fmla="*/ 2147483647 h 33"/>
                  <a:gd name="T44" fmla="*/ 2147483647 w 27"/>
                  <a:gd name="T45" fmla="*/ 2147483647 h 33"/>
                  <a:gd name="T46" fmla="*/ 2147483647 w 27"/>
                  <a:gd name="T47" fmla="*/ 2147483647 h 33"/>
                  <a:gd name="T48" fmla="*/ 2147483647 w 27"/>
                  <a:gd name="T49" fmla="*/ 2147483647 h 33"/>
                  <a:gd name="T50" fmla="*/ 2147483647 w 27"/>
                  <a:gd name="T51" fmla="*/ 2147483647 h 33"/>
                  <a:gd name="T52" fmla="*/ 0 w 27"/>
                  <a:gd name="T53" fmla="*/ 2147483647 h 33"/>
                  <a:gd name="T54" fmla="*/ 2147483647 w 27"/>
                  <a:gd name="T55" fmla="*/ 2147483647 h 33"/>
                  <a:gd name="T56" fmla="*/ 0 w 27"/>
                  <a:gd name="T57" fmla="*/ 2147483647 h 33"/>
                  <a:gd name="T58" fmla="*/ 2147483647 w 27"/>
                  <a:gd name="T59" fmla="*/ 2147483647 h 33"/>
                  <a:gd name="T60" fmla="*/ 2147483647 w 27"/>
                  <a:gd name="T61" fmla="*/ 2147483647 h 33"/>
                  <a:gd name="T62" fmla="*/ 2147483647 w 27"/>
                  <a:gd name="T63" fmla="*/ 0 h 33"/>
                  <a:gd name="T64" fmla="*/ 2147483647 w 27"/>
                  <a:gd name="T65" fmla="*/ 0 h 33"/>
                  <a:gd name="T66" fmla="*/ 2147483647 w 27"/>
                  <a:gd name="T67" fmla="*/ 0 h 3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7"/>
                  <a:gd name="T103" fmla="*/ 0 h 33"/>
                  <a:gd name="T104" fmla="*/ 27 w 27"/>
                  <a:gd name="T105" fmla="*/ 33 h 3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7" h="33">
                    <a:moveTo>
                      <a:pt x="14" y="0"/>
                    </a:moveTo>
                    <a:lnTo>
                      <a:pt x="14" y="0"/>
                    </a:lnTo>
                    <a:lnTo>
                      <a:pt x="21" y="6"/>
                    </a:lnTo>
                    <a:cubicBezTo>
                      <a:pt x="22" y="8"/>
                      <a:pt x="22" y="9"/>
                      <a:pt x="21" y="10"/>
                    </a:cubicBezTo>
                    <a:cubicBezTo>
                      <a:pt x="24" y="10"/>
                      <a:pt x="27" y="11"/>
                      <a:pt x="27" y="14"/>
                    </a:cubicBezTo>
                    <a:lnTo>
                      <a:pt x="26" y="14"/>
                    </a:lnTo>
                    <a:lnTo>
                      <a:pt x="27" y="15"/>
                    </a:lnTo>
                    <a:lnTo>
                      <a:pt x="25" y="16"/>
                    </a:lnTo>
                    <a:lnTo>
                      <a:pt x="26" y="17"/>
                    </a:lnTo>
                    <a:cubicBezTo>
                      <a:pt x="25" y="17"/>
                      <a:pt x="24" y="17"/>
                      <a:pt x="24" y="16"/>
                    </a:cubicBezTo>
                    <a:cubicBezTo>
                      <a:pt x="24" y="17"/>
                      <a:pt x="23" y="18"/>
                      <a:pt x="22" y="18"/>
                    </a:cubicBezTo>
                    <a:cubicBezTo>
                      <a:pt x="22" y="16"/>
                      <a:pt x="21" y="15"/>
                      <a:pt x="19" y="15"/>
                    </a:cubicBezTo>
                    <a:cubicBezTo>
                      <a:pt x="17" y="16"/>
                      <a:pt x="16" y="16"/>
                      <a:pt x="16" y="14"/>
                    </a:cubicBezTo>
                    <a:lnTo>
                      <a:pt x="16" y="21"/>
                    </a:lnTo>
                    <a:cubicBezTo>
                      <a:pt x="18" y="28"/>
                      <a:pt x="16" y="31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1" y="31"/>
                      <a:pt x="9" y="28"/>
                      <a:pt x="11" y="21"/>
                    </a:cubicBezTo>
                    <a:lnTo>
                      <a:pt x="11" y="14"/>
                    </a:lnTo>
                    <a:cubicBezTo>
                      <a:pt x="11" y="16"/>
                      <a:pt x="10" y="16"/>
                      <a:pt x="8" y="15"/>
                    </a:cubicBezTo>
                    <a:cubicBezTo>
                      <a:pt x="6" y="15"/>
                      <a:pt x="5" y="16"/>
                      <a:pt x="5" y="18"/>
                    </a:cubicBezTo>
                    <a:cubicBezTo>
                      <a:pt x="4" y="18"/>
                      <a:pt x="4" y="17"/>
                      <a:pt x="3" y="16"/>
                    </a:cubicBezTo>
                    <a:cubicBezTo>
                      <a:pt x="3" y="17"/>
                      <a:pt x="2" y="17"/>
                      <a:pt x="1" y="17"/>
                    </a:cubicBezTo>
                    <a:lnTo>
                      <a:pt x="2" y="16"/>
                    </a:lnTo>
                    <a:lnTo>
                      <a:pt x="0" y="15"/>
                    </a:lnTo>
                    <a:lnTo>
                      <a:pt x="1" y="14"/>
                    </a:lnTo>
                    <a:lnTo>
                      <a:pt x="0" y="14"/>
                    </a:lnTo>
                    <a:cubicBezTo>
                      <a:pt x="0" y="11"/>
                      <a:pt x="3" y="10"/>
                      <a:pt x="6" y="10"/>
                    </a:cubicBezTo>
                    <a:cubicBezTo>
                      <a:pt x="5" y="9"/>
                      <a:pt x="5" y="8"/>
                      <a:pt x="6" y="6"/>
                    </a:cubicBez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" name="Freeform 53"/>
              <p:cNvSpPr>
                <a:spLocks/>
              </p:cNvSpPr>
              <p:nvPr/>
            </p:nvSpPr>
            <p:spPr bwMode="auto">
              <a:xfrm>
                <a:off x="3569" y="1226"/>
                <a:ext cx="198" cy="92"/>
              </a:xfrm>
              <a:custGeom>
                <a:avLst/>
                <a:gdLst>
                  <a:gd name="T0" fmla="*/ 0 w 17"/>
                  <a:gd name="T1" fmla="*/ 2147483647 h 8"/>
                  <a:gd name="T2" fmla="*/ 2147483647 w 17"/>
                  <a:gd name="T3" fmla="*/ 2147483647 h 8"/>
                  <a:gd name="T4" fmla="*/ 2147483647 w 17"/>
                  <a:gd name="T5" fmla="*/ 0 h 8"/>
                  <a:gd name="T6" fmla="*/ 2147483647 w 17"/>
                  <a:gd name="T7" fmla="*/ 0 h 8"/>
                  <a:gd name="T8" fmla="*/ 2147483647 w 17"/>
                  <a:gd name="T9" fmla="*/ 0 h 8"/>
                  <a:gd name="T10" fmla="*/ 2147483647 w 17"/>
                  <a:gd name="T11" fmla="*/ 2147483647 h 8"/>
                  <a:gd name="T12" fmla="*/ 2147483647 w 17"/>
                  <a:gd name="T13" fmla="*/ 2147483647 h 8"/>
                  <a:gd name="T14" fmla="*/ 2147483647 w 17"/>
                  <a:gd name="T15" fmla="*/ 2147483647 h 8"/>
                  <a:gd name="T16" fmla="*/ 2147483647 w 17"/>
                  <a:gd name="T17" fmla="*/ 2147483647 h 8"/>
                  <a:gd name="T18" fmla="*/ 2147483647 w 17"/>
                  <a:gd name="T19" fmla="*/ 2147483647 h 8"/>
                  <a:gd name="T20" fmla="*/ 2147483647 w 17"/>
                  <a:gd name="T21" fmla="*/ 2147483647 h 8"/>
                  <a:gd name="T22" fmla="*/ 2147483647 w 17"/>
                  <a:gd name="T23" fmla="*/ 2147483647 h 8"/>
                  <a:gd name="T24" fmla="*/ 2147483647 w 17"/>
                  <a:gd name="T25" fmla="*/ 2147483647 h 8"/>
                  <a:gd name="T26" fmla="*/ 2147483647 w 17"/>
                  <a:gd name="T27" fmla="*/ 2147483647 h 8"/>
                  <a:gd name="T28" fmla="*/ 2147483647 w 17"/>
                  <a:gd name="T29" fmla="*/ 2147483647 h 8"/>
                  <a:gd name="T30" fmla="*/ 2147483647 w 17"/>
                  <a:gd name="T31" fmla="*/ 2147483647 h 8"/>
                  <a:gd name="T32" fmla="*/ 2147483647 w 17"/>
                  <a:gd name="T33" fmla="*/ 2147483647 h 8"/>
                  <a:gd name="T34" fmla="*/ 2147483647 w 17"/>
                  <a:gd name="T35" fmla="*/ 2147483647 h 8"/>
                  <a:gd name="T36" fmla="*/ 2147483647 w 17"/>
                  <a:gd name="T37" fmla="*/ 2147483647 h 8"/>
                  <a:gd name="T38" fmla="*/ 2147483647 w 17"/>
                  <a:gd name="T39" fmla="*/ 2147483647 h 8"/>
                  <a:gd name="T40" fmla="*/ 2147483647 w 17"/>
                  <a:gd name="T41" fmla="*/ 2147483647 h 8"/>
                  <a:gd name="T42" fmla="*/ 2147483647 w 17"/>
                  <a:gd name="T43" fmla="*/ 2147483647 h 8"/>
                  <a:gd name="T44" fmla="*/ 2147483647 w 17"/>
                  <a:gd name="T45" fmla="*/ 2147483647 h 8"/>
                  <a:gd name="T46" fmla="*/ 2147483647 w 17"/>
                  <a:gd name="T47" fmla="*/ 2147483647 h 8"/>
                  <a:gd name="T48" fmla="*/ 0 w 17"/>
                  <a:gd name="T49" fmla="*/ 2147483647 h 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7"/>
                  <a:gd name="T76" fmla="*/ 0 h 8"/>
                  <a:gd name="T77" fmla="*/ 17 w 17"/>
                  <a:gd name="T78" fmla="*/ 8 h 8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7" h="8">
                    <a:moveTo>
                      <a:pt x="0" y="3"/>
                    </a:moveTo>
                    <a:cubicBezTo>
                      <a:pt x="2" y="3"/>
                      <a:pt x="3" y="3"/>
                      <a:pt x="2" y="1"/>
                    </a:cubicBezTo>
                    <a:lnTo>
                      <a:pt x="8" y="0"/>
                    </a:lnTo>
                    <a:lnTo>
                      <a:pt x="15" y="1"/>
                    </a:lnTo>
                    <a:cubicBezTo>
                      <a:pt x="14" y="3"/>
                      <a:pt x="15" y="3"/>
                      <a:pt x="17" y="3"/>
                    </a:cubicBezTo>
                    <a:cubicBezTo>
                      <a:pt x="16" y="4"/>
                      <a:pt x="15" y="5"/>
                      <a:pt x="14" y="4"/>
                    </a:cubicBezTo>
                    <a:cubicBezTo>
                      <a:pt x="14" y="5"/>
                      <a:pt x="14" y="6"/>
                      <a:pt x="15" y="7"/>
                    </a:cubicBezTo>
                    <a:cubicBezTo>
                      <a:pt x="14" y="6"/>
                      <a:pt x="13" y="6"/>
                      <a:pt x="13" y="5"/>
                    </a:cubicBezTo>
                    <a:lnTo>
                      <a:pt x="13" y="8"/>
                    </a:lnTo>
                    <a:cubicBezTo>
                      <a:pt x="12" y="7"/>
                      <a:pt x="12" y="6"/>
                      <a:pt x="11" y="5"/>
                    </a:cubicBezTo>
                    <a:lnTo>
                      <a:pt x="11" y="8"/>
                    </a:lnTo>
                    <a:lnTo>
                      <a:pt x="10" y="6"/>
                    </a:lnTo>
                    <a:lnTo>
                      <a:pt x="8" y="8"/>
                    </a:lnTo>
                    <a:lnTo>
                      <a:pt x="7" y="6"/>
                    </a:lnTo>
                    <a:lnTo>
                      <a:pt x="6" y="8"/>
                    </a:lnTo>
                    <a:lnTo>
                      <a:pt x="6" y="5"/>
                    </a:lnTo>
                    <a:cubicBezTo>
                      <a:pt x="5" y="6"/>
                      <a:pt x="5" y="7"/>
                      <a:pt x="4" y="8"/>
                    </a:cubicBezTo>
                    <a:lnTo>
                      <a:pt x="4" y="5"/>
                    </a:lnTo>
                    <a:cubicBezTo>
                      <a:pt x="4" y="6"/>
                      <a:pt x="3" y="6"/>
                      <a:pt x="2" y="7"/>
                    </a:cubicBezTo>
                    <a:cubicBezTo>
                      <a:pt x="3" y="6"/>
                      <a:pt x="3" y="5"/>
                      <a:pt x="3" y="4"/>
                    </a:cubicBezTo>
                    <a:cubicBezTo>
                      <a:pt x="2" y="5"/>
                      <a:pt x="1" y="4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" name="Freeform 54"/>
              <p:cNvSpPr>
                <a:spLocks/>
              </p:cNvSpPr>
              <p:nvPr/>
            </p:nvSpPr>
            <p:spPr bwMode="auto">
              <a:xfrm>
                <a:off x="3569" y="1180"/>
                <a:ext cx="198" cy="103"/>
              </a:xfrm>
              <a:custGeom>
                <a:avLst/>
                <a:gdLst>
                  <a:gd name="T0" fmla="*/ 2147483647 w 17"/>
                  <a:gd name="T1" fmla="*/ 2147483647 h 9"/>
                  <a:gd name="T2" fmla="*/ 2147483647 w 17"/>
                  <a:gd name="T3" fmla="*/ 0 h 9"/>
                  <a:gd name="T4" fmla="*/ 2147483647 w 17"/>
                  <a:gd name="T5" fmla="*/ 0 h 9"/>
                  <a:gd name="T6" fmla="*/ 2147483647 w 17"/>
                  <a:gd name="T7" fmla="*/ 0 h 9"/>
                  <a:gd name="T8" fmla="*/ 2147483647 w 17"/>
                  <a:gd name="T9" fmla="*/ 0 h 9"/>
                  <a:gd name="T10" fmla="*/ 2147483647 w 17"/>
                  <a:gd name="T11" fmla="*/ 0 h 9"/>
                  <a:gd name="T12" fmla="*/ 2147483647 w 17"/>
                  <a:gd name="T13" fmla="*/ 2147483647 h 9"/>
                  <a:gd name="T14" fmla="*/ 0 w 17"/>
                  <a:gd name="T15" fmla="*/ 2147483647 h 9"/>
                  <a:gd name="T16" fmla="*/ 2147483647 w 17"/>
                  <a:gd name="T17" fmla="*/ 2147483647 h 9"/>
                  <a:gd name="T18" fmla="*/ 2147483647 w 17"/>
                  <a:gd name="T19" fmla="*/ 2147483647 h 9"/>
                  <a:gd name="T20" fmla="*/ 2147483647 w 17"/>
                  <a:gd name="T21" fmla="*/ 2147483647 h 9"/>
                  <a:gd name="T22" fmla="*/ 2147483647 w 17"/>
                  <a:gd name="T23" fmla="*/ 2147483647 h 9"/>
                  <a:gd name="T24" fmla="*/ 2147483647 w 17"/>
                  <a:gd name="T25" fmla="*/ 2147483647 h 9"/>
                  <a:gd name="T26" fmla="*/ 2147483647 w 17"/>
                  <a:gd name="T27" fmla="*/ 2147483647 h 9"/>
                  <a:gd name="T28" fmla="*/ 2147483647 w 17"/>
                  <a:gd name="T29" fmla="*/ 2147483647 h 9"/>
                  <a:gd name="T30" fmla="*/ 2147483647 w 17"/>
                  <a:gd name="T31" fmla="*/ 2147483647 h 9"/>
                  <a:gd name="T32" fmla="*/ 2147483647 w 17"/>
                  <a:gd name="T33" fmla="*/ 2147483647 h 9"/>
                  <a:gd name="T34" fmla="*/ 2147483647 w 17"/>
                  <a:gd name="T35" fmla="*/ 2147483647 h 9"/>
                  <a:gd name="T36" fmla="*/ 2147483647 w 17"/>
                  <a:gd name="T37" fmla="*/ 2147483647 h 9"/>
                  <a:gd name="T38" fmla="*/ 2147483647 w 17"/>
                  <a:gd name="T39" fmla="*/ 2147483647 h 9"/>
                  <a:gd name="T40" fmla="*/ 2147483647 w 17"/>
                  <a:gd name="T41" fmla="*/ 2147483647 h 9"/>
                  <a:gd name="T42" fmla="*/ 2147483647 w 17"/>
                  <a:gd name="T43" fmla="*/ 2147483647 h 9"/>
                  <a:gd name="T44" fmla="*/ 2147483647 w 17"/>
                  <a:gd name="T45" fmla="*/ 2147483647 h 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7"/>
                  <a:gd name="T70" fmla="*/ 0 h 9"/>
                  <a:gd name="T71" fmla="*/ 17 w 17"/>
                  <a:gd name="T72" fmla="*/ 9 h 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7" h="9">
                    <a:moveTo>
                      <a:pt x="14" y="2"/>
                    </a:moveTo>
                    <a:lnTo>
                      <a:pt x="12" y="0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3" y="2"/>
                    </a:lnTo>
                    <a:cubicBezTo>
                      <a:pt x="4" y="4"/>
                      <a:pt x="3" y="5"/>
                      <a:pt x="0" y="6"/>
                    </a:cubicBezTo>
                    <a:cubicBezTo>
                      <a:pt x="1" y="7"/>
                      <a:pt x="2" y="7"/>
                      <a:pt x="4" y="6"/>
                    </a:cubicBezTo>
                    <a:lnTo>
                      <a:pt x="2" y="8"/>
                    </a:lnTo>
                    <a:cubicBezTo>
                      <a:pt x="4" y="8"/>
                      <a:pt x="5" y="7"/>
                      <a:pt x="6" y="5"/>
                    </a:cubicBezTo>
                    <a:lnTo>
                      <a:pt x="6" y="9"/>
                    </a:lnTo>
                    <a:cubicBezTo>
                      <a:pt x="7" y="8"/>
                      <a:pt x="8" y="6"/>
                      <a:pt x="7" y="4"/>
                    </a:cubicBezTo>
                    <a:lnTo>
                      <a:pt x="9" y="7"/>
                    </a:lnTo>
                    <a:lnTo>
                      <a:pt x="10" y="4"/>
                    </a:lnTo>
                    <a:cubicBezTo>
                      <a:pt x="9" y="6"/>
                      <a:pt x="10" y="8"/>
                      <a:pt x="11" y="9"/>
                    </a:cubicBezTo>
                    <a:lnTo>
                      <a:pt x="11" y="5"/>
                    </a:lnTo>
                    <a:cubicBezTo>
                      <a:pt x="12" y="7"/>
                      <a:pt x="13" y="8"/>
                      <a:pt x="15" y="8"/>
                    </a:cubicBezTo>
                    <a:lnTo>
                      <a:pt x="13" y="6"/>
                    </a:lnTo>
                    <a:cubicBezTo>
                      <a:pt x="15" y="7"/>
                      <a:pt x="16" y="7"/>
                      <a:pt x="17" y="6"/>
                    </a:cubicBezTo>
                    <a:cubicBezTo>
                      <a:pt x="14" y="5"/>
                      <a:pt x="13" y="4"/>
                      <a:pt x="1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" name="Freeform 55"/>
              <p:cNvSpPr>
                <a:spLocks/>
              </p:cNvSpPr>
              <p:nvPr/>
            </p:nvSpPr>
            <p:spPr bwMode="auto">
              <a:xfrm>
                <a:off x="3559" y="1260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2147483647 w 5"/>
                  <a:gd name="T5" fmla="*/ 2147483647 h 3"/>
                  <a:gd name="T6" fmla="*/ 2147483647 w 5"/>
                  <a:gd name="T7" fmla="*/ 2147483647 h 3"/>
                  <a:gd name="T8" fmla="*/ 0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0" y="2"/>
                    </a:moveTo>
                    <a:lnTo>
                      <a:pt x="2" y="0"/>
                    </a:lnTo>
                    <a:lnTo>
                      <a:pt x="5" y="1"/>
                    </a:lnTo>
                    <a:lnTo>
                      <a:pt x="4" y="3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" name="Freeform 56"/>
              <p:cNvSpPr>
                <a:spLocks/>
              </p:cNvSpPr>
              <p:nvPr/>
            </p:nvSpPr>
            <p:spPr bwMode="auto">
              <a:xfrm>
                <a:off x="3718" y="1260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2147483647 w 5"/>
                  <a:gd name="T3" fmla="*/ 0 h 3"/>
                  <a:gd name="T4" fmla="*/ 0 w 5"/>
                  <a:gd name="T5" fmla="*/ 2147483647 h 3"/>
                  <a:gd name="T6" fmla="*/ 2147483647 w 5"/>
                  <a:gd name="T7" fmla="*/ 2147483647 h 3"/>
                  <a:gd name="T8" fmla="*/ 2147483647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5" y="2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" name="Freeform 57"/>
              <p:cNvSpPr>
                <a:spLocks/>
              </p:cNvSpPr>
              <p:nvPr/>
            </p:nvSpPr>
            <p:spPr bwMode="auto">
              <a:xfrm>
                <a:off x="3544" y="1478"/>
                <a:ext cx="92" cy="149"/>
              </a:xfrm>
              <a:custGeom>
                <a:avLst/>
                <a:gdLst>
                  <a:gd name="T0" fmla="*/ 2147483647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2147483647 w 8"/>
                  <a:gd name="T11" fmla="*/ 0 h 13"/>
                  <a:gd name="T12" fmla="*/ 2147483647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8" y="4"/>
                    </a:moveTo>
                    <a:cubicBezTo>
                      <a:pt x="5" y="6"/>
                      <a:pt x="4" y="9"/>
                      <a:pt x="5" y="13"/>
                    </a:cubicBezTo>
                    <a:cubicBezTo>
                      <a:pt x="2" y="13"/>
                      <a:pt x="2" y="12"/>
                      <a:pt x="2" y="10"/>
                    </a:cubicBezTo>
                    <a:cubicBezTo>
                      <a:pt x="0" y="9"/>
                      <a:pt x="0" y="8"/>
                      <a:pt x="1" y="7"/>
                    </a:cubicBezTo>
                    <a:cubicBezTo>
                      <a:pt x="1" y="7"/>
                      <a:pt x="3" y="7"/>
                      <a:pt x="4" y="5"/>
                    </a:cubicBezTo>
                    <a:cubicBezTo>
                      <a:pt x="7" y="4"/>
                      <a:pt x="8" y="2"/>
                      <a:pt x="8" y="0"/>
                    </a:cubicBez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" name="Freeform 58"/>
              <p:cNvSpPr>
                <a:spLocks/>
              </p:cNvSpPr>
              <p:nvPr/>
            </p:nvSpPr>
            <p:spPr bwMode="auto">
              <a:xfrm>
                <a:off x="3593" y="1524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0 w 4"/>
                  <a:gd name="T7" fmla="*/ 2147483647 h 13"/>
                  <a:gd name="T8" fmla="*/ 2147483647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4" y="13"/>
                    </a:moveTo>
                    <a:cubicBezTo>
                      <a:pt x="3" y="10"/>
                      <a:pt x="3" y="7"/>
                      <a:pt x="4" y="3"/>
                    </a:cubicBezTo>
                    <a:lnTo>
                      <a:pt x="4" y="0"/>
                    </a:lnTo>
                    <a:cubicBezTo>
                      <a:pt x="1" y="2"/>
                      <a:pt x="0" y="5"/>
                      <a:pt x="0" y="9"/>
                    </a:cubicBezTo>
                    <a:cubicBezTo>
                      <a:pt x="1" y="12"/>
                      <a:pt x="3" y="13"/>
                      <a:pt x="4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" name="Freeform 59"/>
              <p:cNvSpPr>
                <a:spLocks/>
              </p:cNvSpPr>
              <p:nvPr/>
            </p:nvSpPr>
            <p:spPr bwMode="auto">
              <a:xfrm>
                <a:off x="3535" y="1432"/>
                <a:ext cx="67" cy="69"/>
              </a:xfrm>
              <a:custGeom>
                <a:avLst/>
                <a:gdLst>
                  <a:gd name="T0" fmla="*/ 0 w 6"/>
                  <a:gd name="T1" fmla="*/ 2147483647 h 6"/>
                  <a:gd name="T2" fmla="*/ 2147483647 w 6"/>
                  <a:gd name="T3" fmla="*/ 0 h 6"/>
                  <a:gd name="T4" fmla="*/ 0 60000 65536"/>
                  <a:gd name="T5" fmla="*/ 0 60000 65536"/>
                  <a:gd name="T6" fmla="*/ 0 w 6"/>
                  <a:gd name="T7" fmla="*/ 0 h 6"/>
                  <a:gd name="T8" fmla="*/ 6 w 6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6" h="6">
                    <a:moveTo>
                      <a:pt x="0" y="6"/>
                    </a:moveTo>
                    <a:cubicBezTo>
                      <a:pt x="1" y="5"/>
                      <a:pt x="2" y="0"/>
                      <a:pt x="6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" name="Freeform 60"/>
              <p:cNvSpPr>
                <a:spLocks/>
              </p:cNvSpPr>
              <p:nvPr/>
            </p:nvSpPr>
            <p:spPr bwMode="auto">
              <a:xfrm>
                <a:off x="3544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2147483647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2" y="8"/>
                    </a:moveTo>
                    <a:cubicBezTo>
                      <a:pt x="0" y="5"/>
                      <a:pt x="2" y="3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" name="Freeform 61"/>
              <p:cNvSpPr>
                <a:spLocks/>
              </p:cNvSpPr>
              <p:nvPr/>
            </p:nvSpPr>
            <p:spPr bwMode="auto">
              <a:xfrm>
                <a:off x="3578" y="1432"/>
                <a:ext cx="58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2147483647 w 5"/>
                  <a:gd name="T3" fmla="*/ 0 h 5"/>
                  <a:gd name="T4" fmla="*/ 0 60000 65536"/>
                  <a:gd name="T5" fmla="*/ 0 60000 65536"/>
                  <a:gd name="T6" fmla="*/ 0 w 5"/>
                  <a:gd name="T7" fmla="*/ 0 h 5"/>
                  <a:gd name="T8" fmla="*/ 5 w 5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5">
                    <a:moveTo>
                      <a:pt x="1" y="5"/>
                    </a:moveTo>
                    <a:cubicBezTo>
                      <a:pt x="0" y="4"/>
                      <a:pt x="2" y="2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" name="Freeform 62"/>
              <p:cNvSpPr>
                <a:spLocks/>
              </p:cNvSpPr>
              <p:nvPr/>
            </p:nvSpPr>
            <p:spPr bwMode="auto">
              <a:xfrm>
                <a:off x="3593" y="1467"/>
                <a:ext cx="43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0" y="2"/>
                    </a:moveTo>
                    <a:cubicBezTo>
                      <a:pt x="1" y="1"/>
                      <a:pt x="3" y="0"/>
                      <a:pt x="4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" name="Freeform 63"/>
              <p:cNvSpPr>
                <a:spLocks/>
              </p:cNvSpPr>
              <p:nvPr/>
            </p:nvSpPr>
            <p:spPr bwMode="auto">
              <a:xfrm>
                <a:off x="3525" y="1444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0" y="3"/>
                    </a:moveTo>
                    <a:cubicBezTo>
                      <a:pt x="0" y="2"/>
                      <a:pt x="2" y="0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" name="Freeform 64"/>
              <p:cNvSpPr>
                <a:spLocks/>
              </p:cNvSpPr>
              <p:nvPr/>
            </p:nvSpPr>
            <p:spPr bwMode="auto">
              <a:xfrm>
                <a:off x="3544" y="1432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0" y="6"/>
                    </a:moveTo>
                    <a:cubicBezTo>
                      <a:pt x="1" y="3"/>
                      <a:pt x="2" y="1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" name="Freeform 65"/>
              <p:cNvSpPr>
                <a:spLocks/>
              </p:cNvSpPr>
              <p:nvPr/>
            </p:nvSpPr>
            <p:spPr bwMode="auto">
              <a:xfrm>
                <a:off x="3559" y="1513"/>
                <a:ext cx="77" cy="57"/>
              </a:xfrm>
              <a:custGeom>
                <a:avLst/>
                <a:gdLst>
                  <a:gd name="T0" fmla="*/ 0 w 7"/>
                  <a:gd name="T1" fmla="*/ 2147483647 h 5"/>
                  <a:gd name="T2" fmla="*/ 2147483647 w 7"/>
                  <a:gd name="T3" fmla="*/ 2147483647 h 5"/>
                  <a:gd name="T4" fmla="*/ 2147483647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0" y="5"/>
                    </a:moveTo>
                    <a:cubicBezTo>
                      <a:pt x="1" y="5"/>
                      <a:pt x="2" y="5"/>
                      <a:pt x="3" y="4"/>
                    </a:cubicBezTo>
                    <a:lnTo>
                      <a:pt x="7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" name="Freeform 66"/>
              <p:cNvSpPr>
                <a:spLocks/>
              </p:cNvSpPr>
              <p:nvPr/>
            </p:nvSpPr>
            <p:spPr bwMode="auto">
              <a:xfrm>
                <a:off x="3569" y="1559"/>
                <a:ext cx="24" cy="57"/>
              </a:xfrm>
              <a:custGeom>
                <a:avLst/>
                <a:gdLst>
                  <a:gd name="T0" fmla="*/ 2147483647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2" y="0"/>
                    </a:moveTo>
                    <a:cubicBezTo>
                      <a:pt x="1" y="2"/>
                      <a:pt x="0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" name="Freeform 67"/>
              <p:cNvSpPr>
                <a:spLocks/>
              </p:cNvSpPr>
              <p:nvPr/>
            </p:nvSpPr>
            <p:spPr bwMode="auto">
              <a:xfrm>
                <a:off x="3602" y="1536"/>
                <a:ext cx="34" cy="115"/>
              </a:xfrm>
              <a:custGeom>
                <a:avLst/>
                <a:gdLst>
                  <a:gd name="T0" fmla="*/ 2147483647 w 3"/>
                  <a:gd name="T1" fmla="*/ 0 h 10"/>
                  <a:gd name="T2" fmla="*/ 2147483647 w 3"/>
                  <a:gd name="T3" fmla="*/ 2147483647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0"/>
                    </a:moveTo>
                    <a:cubicBezTo>
                      <a:pt x="0" y="2"/>
                      <a:pt x="0" y="6"/>
                      <a:pt x="1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" name="Freeform 68"/>
              <p:cNvSpPr>
                <a:spLocks/>
              </p:cNvSpPr>
              <p:nvPr/>
            </p:nvSpPr>
            <p:spPr bwMode="auto">
              <a:xfrm>
                <a:off x="3602" y="1547"/>
                <a:ext cx="34" cy="115"/>
              </a:xfrm>
              <a:custGeom>
                <a:avLst/>
                <a:gdLst>
                  <a:gd name="T0" fmla="*/ 2147483647 w 3"/>
                  <a:gd name="T1" fmla="*/ 2147483647 h 10"/>
                  <a:gd name="T2" fmla="*/ 2147483647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10"/>
                    </a:moveTo>
                    <a:cubicBezTo>
                      <a:pt x="0" y="8"/>
                      <a:pt x="1" y="4"/>
                      <a:pt x="3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" name="Freeform 69"/>
              <p:cNvSpPr>
                <a:spLocks/>
              </p:cNvSpPr>
              <p:nvPr/>
            </p:nvSpPr>
            <p:spPr bwMode="auto">
              <a:xfrm>
                <a:off x="3636" y="1559"/>
                <a:ext cx="34" cy="126"/>
              </a:xfrm>
              <a:custGeom>
                <a:avLst/>
                <a:gdLst>
                  <a:gd name="T0" fmla="*/ 2147483647 w 3"/>
                  <a:gd name="T1" fmla="*/ 0 h 11"/>
                  <a:gd name="T2" fmla="*/ 2147483647 w 3"/>
                  <a:gd name="T3" fmla="*/ 2147483647 h 11"/>
                  <a:gd name="T4" fmla="*/ 0 60000 65536"/>
                  <a:gd name="T5" fmla="*/ 0 60000 65536"/>
                  <a:gd name="T6" fmla="*/ 0 w 3"/>
                  <a:gd name="T7" fmla="*/ 0 h 11"/>
                  <a:gd name="T8" fmla="*/ 3 w 3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1">
                    <a:moveTo>
                      <a:pt x="3" y="0"/>
                    </a:moveTo>
                    <a:cubicBezTo>
                      <a:pt x="0" y="6"/>
                      <a:pt x="1" y="9"/>
                      <a:pt x="3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" name="Freeform 70"/>
              <p:cNvSpPr>
                <a:spLocks/>
              </p:cNvSpPr>
              <p:nvPr/>
            </p:nvSpPr>
            <p:spPr bwMode="auto">
              <a:xfrm>
                <a:off x="3699" y="1478"/>
                <a:ext cx="92" cy="149"/>
              </a:xfrm>
              <a:custGeom>
                <a:avLst/>
                <a:gdLst>
                  <a:gd name="T0" fmla="*/ 0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0 w 8"/>
                  <a:gd name="T11" fmla="*/ 0 h 13"/>
                  <a:gd name="T12" fmla="*/ 0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0" y="4"/>
                    </a:moveTo>
                    <a:cubicBezTo>
                      <a:pt x="3" y="6"/>
                      <a:pt x="4" y="9"/>
                      <a:pt x="4" y="13"/>
                    </a:cubicBezTo>
                    <a:cubicBezTo>
                      <a:pt x="6" y="13"/>
                      <a:pt x="7" y="12"/>
                      <a:pt x="6" y="10"/>
                    </a:cubicBezTo>
                    <a:cubicBezTo>
                      <a:pt x="8" y="9"/>
                      <a:pt x="8" y="8"/>
                      <a:pt x="8" y="7"/>
                    </a:cubicBezTo>
                    <a:cubicBezTo>
                      <a:pt x="7" y="7"/>
                      <a:pt x="5" y="7"/>
                      <a:pt x="4" y="5"/>
                    </a:cubicBezTo>
                    <a:cubicBezTo>
                      <a:pt x="1" y="4"/>
                      <a:pt x="0" y="2"/>
                      <a:pt x="0" y="0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" name="Freeform 71"/>
              <p:cNvSpPr>
                <a:spLocks/>
              </p:cNvSpPr>
              <p:nvPr/>
            </p:nvSpPr>
            <p:spPr bwMode="auto">
              <a:xfrm>
                <a:off x="3699" y="1524"/>
                <a:ext cx="43" cy="149"/>
              </a:xfrm>
              <a:custGeom>
                <a:avLst/>
                <a:gdLst>
                  <a:gd name="T0" fmla="*/ 0 w 4"/>
                  <a:gd name="T1" fmla="*/ 2147483647 h 13"/>
                  <a:gd name="T2" fmla="*/ 0 w 4"/>
                  <a:gd name="T3" fmla="*/ 2147483647 h 13"/>
                  <a:gd name="T4" fmla="*/ 0 w 4"/>
                  <a:gd name="T5" fmla="*/ 0 h 13"/>
                  <a:gd name="T6" fmla="*/ 2147483647 w 4"/>
                  <a:gd name="T7" fmla="*/ 2147483647 h 13"/>
                  <a:gd name="T8" fmla="*/ 0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0" y="13"/>
                    </a:moveTo>
                    <a:cubicBezTo>
                      <a:pt x="1" y="10"/>
                      <a:pt x="1" y="7"/>
                      <a:pt x="0" y="3"/>
                    </a:cubicBezTo>
                    <a:lnTo>
                      <a:pt x="0" y="0"/>
                    </a:lnTo>
                    <a:cubicBezTo>
                      <a:pt x="3" y="2"/>
                      <a:pt x="4" y="5"/>
                      <a:pt x="4" y="9"/>
                    </a:cubicBezTo>
                    <a:cubicBezTo>
                      <a:pt x="3" y="12"/>
                      <a:pt x="2" y="13"/>
                      <a:pt x="0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" name="Freeform 72"/>
              <p:cNvSpPr>
                <a:spLocks/>
              </p:cNvSpPr>
              <p:nvPr/>
            </p:nvSpPr>
            <p:spPr bwMode="auto">
              <a:xfrm>
                <a:off x="3732" y="1432"/>
                <a:ext cx="77" cy="69"/>
              </a:xfrm>
              <a:custGeom>
                <a:avLst/>
                <a:gdLst>
                  <a:gd name="T0" fmla="*/ 2147483647 w 7"/>
                  <a:gd name="T1" fmla="*/ 2147483647 h 6"/>
                  <a:gd name="T2" fmla="*/ 0 w 7"/>
                  <a:gd name="T3" fmla="*/ 0 h 6"/>
                  <a:gd name="T4" fmla="*/ 0 60000 65536"/>
                  <a:gd name="T5" fmla="*/ 0 60000 65536"/>
                  <a:gd name="T6" fmla="*/ 0 w 7"/>
                  <a:gd name="T7" fmla="*/ 0 h 6"/>
                  <a:gd name="T8" fmla="*/ 7 w 7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7" h="6">
                    <a:moveTo>
                      <a:pt x="7" y="6"/>
                    </a:moveTo>
                    <a:cubicBezTo>
                      <a:pt x="5" y="5"/>
                      <a:pt x="5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" name="Freeform 73"/>
              <p:cNvSpPr>
                <a:spLocks/>
              </p:cNvSpPr>
              <p:nvPr/>
            </p:nvSpPr>
            <p:spPr bwMode="auto">
              <a:xfrm>
                <a:off x="3732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0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3" y="8"/>
                    </a:moveTo>
                    <a:cubicBezTo>
                      <a:pt x="5" y="5"/>
                      <a:pt x="3" y="3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2" name="Freeform 74"/>
              <p:cNvSpPr>
                <a:spLocks/>
              </p:cNvSpPr>
              <p:nvPr/>
            </p:nvSpPr>
            <p:spPr bwMode="auto">
              <a:xfrm>
                <a:off x="3703" y="1432"/>
                <a:ext cx="48" cy="57"/>
              </a:xfrm>
              <a:custGeom>
                <a:avLst/>
                <a:gdLst>
                  <a:gd name="T0" fmla="*/ 2147483647 w 4"/>
                  <a:gd name="T1" fmla="*/ 2147483647 h 5"/>
                  <a:gd name="T2" fmla="*/ 0 w 4"/>
                  <a:gd name="T3" fmla="*/ 0 h 5"/>
                  <a:gd name="T4" fmla="*/ 0 60000 65536"/>
                  <a:gd name="T5" fmla="*/ 0 60000 65536"/>
                  <a:gd name="T6" fmla="*/ 0 w 4"/>
                  <a:gd name="T7" fmla="*/ 0 h 5"/>
                  <a:gd name="T8" fmla="*/ 4 w 4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5">
                    <a:moveTo>
                      <a:pt x="4" y="5"/>
                    </a:moveTo>
                    <a:cubicBezTo>
                      <a:pt x="4" y="4"/>
                      <a:pt x="2" y="2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3" name="Freeform 75"/>
              <p:cNvSpPr>
                <a:spLocks/>
              </p:cNvSpPr>
              <p:nvPr/>
            </p:nvSpPr>
            <p:spPr bwMode="auto">
              <a:xfrm>
                <a:off x="3699" y="1467"/>
                <a:ext cx="43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4" name="Freeform 76"/>
              <p:cNvSpPr>
                <a:spLocks/>
              </p:cNvSpPr>
              <p:nvPr/>
            </p:nvSpPr>
            <p:spPr bwMode="auto">
              <a:xfrm>
                <a:off x="3752" y="1444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0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5" y="3"/>
                    </a:moveTo>
                    <a:cubicBezTo>
                      <a:pt x="5" y="2"/>
                      <a:pt x="3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5" name="Freeform 77"/>
              <p:cNvSpPr>
                <a:spLocks/>
              </p:cNvSpPr>
              <p:nvPr/>
            </p:nvSpPr>
            <p:spPr bwMode="auto">
              <a:xfrm>
                <a:off x="3732" y="1432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0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5" y="6"/>
                    </a:moveTo>
                    <a:cubicBezTo>
                      <a:pt x="4" y="3"/>
                      <a:pt x="3" y="1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6" name="Freeform 78"/>
              <p:cNvSpPr>
                <a:spLocks/>
              </p:cNvSpPr>
              <p:nvPr/>
            </p:nvSpPr>
            <p:spPr bwMode="auto">
              <a:xfrm>
                <a:off x="3699" y="1513"/>
                <a:ext cx="77" cy="57"/>
              </a:xfrm>
              <a:custGeom>
                <a:avLst/>
                <a:gdLst>
                  <a:gd name="T0" fmla="*/ 2147483647 w 7"/>
                  <a:gd name="T1" fmla="*/ 2147483647 h 5"/>
                  <a:gd name="T2" fmla="*/ 2147483647 w 7"/>
                  <a:gd name="T3" fmla="*/ 2147483647 h 5"/>
                  <a:gd name="T4" fmla="*/ 0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7" y="5"/>
                    </a:moveTo>
                    <a:cubicBezTo>
                      <a:pt x="6" y="5"/>
                      <a:pt x="5" y="5"/>
                      <a:pt x="4" y="4"/>
                    </a:cubicBez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7" name="Freeform 79"/>
              <p:cNvSpPr>
                <a:spLocks/>
              </p:cNvSpPr>
              <p:nvPr/>
            </p:nvSpPr>
            <p:spPr bwMode="auto">
              <a:xfrm>
                <a:off x="3742" y="1559"/>
                <a:ext cx="24" cy="57"/>
              </a:xfrm>
              <a:custGeom>
                <a:avLst/>
                <a:gdLst>
                  <a:gd name="T0" fmla="*/ 0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0" y="0"/>
                    </a:moveTo>
                    <a:cubicBezTo>
                      <a:pt x="1" y="2"/>
                      <a:pt x="2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8" name="Freeform 80"/>
              <p:cNvSpPr>
                <a:spLocks/>
              </p:cNvSpPr>
              <p:nvPr/>
            </p:nvSpPr>
            <p:spPr bwMode="auto">
              <a:xfrm>
                <a:off x="3699" y="1536"/>
                <a:ext cx="43" cy="115"/>
              </a:xfrm>
              <a:custGeom>
                <a:avLst/>
                <a:gdLst>
                  <a:gd name="T0" fmla="*/ 0 w 4"/>
                  <a:gd name="T1" fmla="*/ 0 h 10"/>
                  <a:gd name="T2" fmla="*/ 2147483647 w 4"/>
                  <a:gd name="T3" fmla="*/ 2147483647 h 10"/>
                  <a:gd name="T4" fmla="*/ 0 60000 65536"/>
                  <a:gd name="T5" fmla="*/ 0 60000 65536"/>
                  <a:gd name="T6" fmla="*/ 0 w 4"/>
                  <a:gd name="T7" fmla="*/ 0 h 10"/>
                  <a:gd name="T8" fmla="*/ 4 w 4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10">
                    <a:moveTo>
                      <a:pt x="0" y="0"/>
                    </a:moveTo>
                    <a:cubicBezTo>
                      <a:pt x="3" y="2"/>
                      <a:pt x="4" y="6"/>
                      <a:pt x="2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9" name="Freeform 81"/>
              <p:cNvSpPr>
                <a:spLocks/>
              </p:cNvSpPr>
              <p:nvPr/>
            </p:nvSpPr>
            <p:spPr bwMode="auto">
              <a:xfrm>
                <a:off x="3699" y="1547"/>
                <a:ext cx="34" cy="115"/>
              </a:xfrm>
              <a:custGeom>
                <a:avLst/>
                <a:gdLst>
                  <a:gd name="T0" fmla="*/ 0 w 3"/>
                  <a:gd name="T1" fmla="*/ 2147483647 h 10"/>
                  <a:gd name="T2" fmla="*/ 0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0" y="10"/>
                    </a:moveTo>
                    <a:cubicBezTo>
                      <a:pt x="3" y="8"/>
                      <a:pt x="2" y="4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0" name="Freeform 82"/>
              <p:cNvSpPr>
                <a:spLocks/>
              </p:cNvSpPr>
              <p:nvPr/>
            </p:nvSpPr>
            <p:spPr bwMode="auto">
              <a:xfrm>
                <a:off x="3670" y="1559"/>
                <a:ext cx="29" cy="126"/>
              </a:xfrm>
              <a:custGeom>
                <a:avLst/>
                <a:gdLst>
                  <a:gd name="T0" fmla="*/ 0 w 2"/>
                  <a:gd name="T1" fmla="*/ 0 h 11"/>
                  <a:gd name="T2" fmla="*/ 0 w 2"/>
                  <a:gd name="T3" fmla="*/ 2147483647 h 11"/>
                  <a:gd name="T4" fmla="*/ 0 60000 65536"/>
                  <a:gd name="T5" fmla="*/ 0 60000 65536"/>
                  <a:gd name="T6" fmla="*/ 0 w 2"/>
                  <a:gd name="T7" fmla="*/ 0 h 11"/>
                  <a:gd name="T8" fmla="*/ 2 w 2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11">
                    <a:moveTo>
                      <a:pt x="0" y="0"/>
                    </a:moveTo>
                    <a:cubicBezTo>
                      <a:pt x="2" y="6"/>
                      <a:pt x="1" y="9"/>
                      <a:pt x="0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1" name="Freeform 8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2" name="Freeform 8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3" name="Freeform 8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4" name="Freeform 8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5" name="Freeform 8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6" name="Freeform 8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7" name="Freeform 8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8" name="Freeform 9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9" name="Freeform 9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0" name="Freeform 9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1" name="Freeform 9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2" name="Freeform 9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3" name="Freeform 9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4" name="Freeform 9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5" name="Freeform 9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6" name="Freeform 9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7" name="Freeform 9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8" name="Freeform 10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9" name="Freeform 10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0" name="Freeform 10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1" name="Freeform 10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2" name="Freeform 10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3" name="Freeform 10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4" name="Freeform 106"/>
              <p:cNvSpPr>
                <a:spLocks/>
              </p:cNvSpPr>
              <p:nvPr/>
            </p:nvSpPr>
            <p:spPr bwMode="auto">
              <a:xfrm>
                <a:off x="3410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1" y="1"/>
                    </a:moveTo>
                    <a:cubicBezTo>
                      <a:pt x="0" y="7"/>
                      <a:pt x="0" y="12"/>
                      <a:pt x="2" y="16"/>
                    </a:cubicBezTo>
                    <a:cubicBezTo>
                      <a:pt x="3" y="10"/>
                      <a:pt x="4" y="5"/>
                      <a:pt x="3" y="0"/>
                    </a:cubicBezTo>
                    <a:cubicBezTo>
                      <a:pt x="2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5" name="Freeform 107"/>
              <p:cNvSpPr>
                <a:spLocks/>
              </p:cNvSpPr>
              <p:nvPr/>
            </p:nvSpPr>
            <p:spPr bwMode="auto">
              <a:xfrm>
                <a:off x="3434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1" y="1"/>
                    </a:moveTo>
                    <a:cubicBezTo>
                      <a:pt x="0" y="6"/>
                      <a:pt x="0" y="11"/>
                      <a:pt x="2" y="15"/>
                    </a:cubicBezTo>
                    <a:cubicBezTo>
                      <a:pt x="4" y="9"/>
                      <a:pt x="4" y="4"/>
                      <a:pt x="3" y="0"/>
                    </a:cubicBezTo>
                    <a:cubicBezTo>
                      <a:pt x="3" y="0"/>
                      <a:pt x="2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6" name="Freeform 108"/>
              <p:cNvSpPr>
                <a:spLocks/>
              </p:cNvSpPr>
              <p:nvPr/>
            </p:nvSpPr>
            <p:spPr bwMode="auto">
              <a:xfrm>
                <a:off x="3458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2147483647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1" y="6"/>
                      <a:pt x="0" y="11"/>
                      <a:pt x="2" y="14"/>
                    </a:cubicBezTo>
                    <a:cubicBezTo>
                      <a:pt x="4" y="9"/>
                      <a:pt x="4" y="4"/>
                      <a:pt x="4" y="0"/>
                    </a:cubicBezTo>
                    <a:cubicBezTo>
                      <a:pt x="3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7" name="Freeform 109"/>
              <p:cNvSpPr>
                <a:spLocks/>
              </p:cNvSpPr>
              <p:nvPr/>
            </p:nvSpPr>
            <p:spPr bwMode="auto">
              <a:xfrm>
                <a:off x="3491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1" y="1"/>
                    </a:moveTo>
                    <a:cubicBezTo>
                      <a:pt x="0" y="5"/>
                      <a:pt x="0" y="10"/>
                      <a:pt x="2" y="13"/>
                    </a:cubicBezTo>
                    <a:cubicBezTo>
                      <a:pt x="3" y="8"/>
                      <a:pt x="4" y="4"/>
                      <a:pt x="3" y="0"/>
                    </a:cubicBezTo>
                    <a:cubicBezTo>
                      <a:pt x="2" y="0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8" name="Freeform 110"/>
              <p:cNvSpPr>
                <a:spLocks/>
              </p:cNvSpPr>
              <p:nvPr/>
            </p:nvSpPr>
            <p:spPr bwMode="auto">
              <a:xfrm>
                <a:off x="3511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1" y="5"/>
                      <a:pt x="0" y="9"/>
                      <a:pt x="2" y="12"/>
                    </a:cubicBezTo>
                    <a:cubicBezTo>
                      <a:pt x="4" y="7"/>
                      <a:pt x="4" y="3"/>
                      <a:pt x="3" y="0"/>
                    </a:cubicBezTo>
                    <a:cubicBezTo>
                      <a:pt x="3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9" name="Freeform 111"/>
              <p:cNvSpPr>
                <a:spLocks/>
              </p:cNvSpPr>
              <p:nvPr/>
            </p:nvSpPr>
            <p:spPr bwMode="auto">
              <a:xfrm>
                <a:off x="3535" y="1306"/>
                <a:ext cx="43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2147483647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1" y="5"/>
                      <a:pt x="0" y="9"/>
                      <a:pt x="2" y="11"/>
                    </a:cubicBezTo>
                    <a:cubicBezTo>
                      <a:pt x="4" y="7"/>
                      <a:pt x="4" y="4"/>
                      <a:pt x="4" y="0"/>
                    </a:cubicBezTo>
                    <a:cubicBezTo>
                      <a:pt x="3" y="1"/>
                      <a:pt x="3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0" name="Freeform 112"/>
              <p:cNvSpPr>
                <a:spLocks/>
              </p:cNvSpPr>
              <p:nvPr/>
            </p:nvSpPr>
            <p:spPr bwMode="auto">
              <a:xfrm>
                <a:off x="3559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2147483647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3" y="1"/>
                    </a:moveTo>
                    <a:cubicBezTo>
                      <a:pt x="2" y="4"/>
                      <a:pt x="0" y="8"/>
                      <a:pt x="2" y="10"/>
                    </a:cubicBezTo>
                    <a:cubicBezTo>
                      <a:pt x="4" y="7"/>
                      <a:pt x="4" y="3"/>
                      <a:pt x="4" y="0"/>
                    </a:cubicBezTo>
                    <a:cubicBezTo>
                      <a:pt x="4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1" name="Freeform 11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2" name="Freeform 11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3" name="Freeform 11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4" name="Freeform 11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5" name="Freeform 11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6" name="Freeform 11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7" name="Freeform 11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8" name="Freeform 12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9" name="Freeform 12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0" name="Freeform 12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1" name="Freeform 12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2" name="Freeform 12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3" name="Freeform 12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4" name="Freeform 12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5" name="Freeform 12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6" name="Freeform 12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7" name="Freeform 12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8" name="Freeform 13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9" name="Freeform 13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0" name="Freeform 13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1" name="Freeform 13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2" name="Freeform 13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3" name="Freeform 13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4" name="Freeform 136"/>
              <p:cNvSpPr>
                <a:spLocks/>
              </p:cNvSpPr>
              <p:nvPr/>
            </p:nvSpPr>
            <p:spPr bwMode="auto">
              <a:xfrm>
                <a:off x="3386" y="1329"/>
                <a:ext cx="72" cy="103"/>
              </a:xfrm>
              <a:custGeom>
                <a:avLst/>
                <a:gdLst>
                  <a:gd name="T0" fmla="*/ 0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0" y="9"/>
                    </a:moveTo>
                    <a:cubicBezTo>
                      <a:pt x="0" y="9"/>
                      <a:pt x="0" y="6"/>
                      <a:pt x="1" y="3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3" y="0"/>
                      <a:pt x="5" y="0"/>
                      <a:pt x="6" y="0"/>
                    </a:cubicBezTo>
                    <a:cubicBezTo>
                      <a:pt x="6" y="1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8"/>
                      <a:pt x="2" y="9"/>
                      <a:pt x="0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5" name="Freeform 137"/>
              <p:cNvSpPr>
                <a:spLocks/>
              </p:cNvSpPr>
              <p:nvPr/>
            </p:nvSpPr>
            <p:spPr bwMode="auto">
              <a:xfrm>
                <a:off x="3424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1" y="9"/>
                    </a:moveTo>
                    <a:cubicBezTo>
                      <a:pt x="0" y="8"/>
                      <a:pt x="1" y="6"/>
                      <a:pt x="2" y="4"/>
                    </a:cubicBezTo>
                    <a:cubicBezTo>
                      <a:pt x="3" y="2"/>
                      <a:pt x="4" y="0"/>
                      <a:pt x="6" y="1"/>
                    </a:cubicBezTo>
                    <a:cubicBezTo>
                      <a:pt x="5" y="2"/>
                      <a:pt x="5" y="3"/>
                      <a:pt x="5" y="4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8"/>
                      <a:pt x="2" y="8"/>
                      <a:pt x="1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6" name="Freeform 138"/>
              <p:cNvSpPr>
                <a:spLocks/>
              </p:cNvSpPr>
              <p:nvPr/>
            </p:nvSpPr>
            <p:spPr bwMode="auto">
              <a:xfrm>
                <a:off x="3467" y="1317"/>
                <a:ext cx="43" cy="92"/>
              </a:xfrm>
              <a:custGeom>
                <a:avLst/>
                <a:gdLst>
                  <a:gd name="T0" fmla="*/ 0 w 4"/>
                  <a:gd name="T1" fmla="*/ 2147483647 h 8"/>
                  <a:gd name="T2" fmla="*/ 2147483647 w 4"/>
                  <a:gd name="T3" fmla="*/ 2147483647 h 8"/>
                  <a:gd name="T4" fmla="*/ 2147483647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0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0" y="8"/>
                    </a:moveTo>
                    <a:cubicBezTo>
                      <a:pt x="0" y="7"/>
                      <a:pt x="0" y="5"/>
                      <a:pt x="1" y="3"/>
                    </a:cubicBezTo>
                    <a:cubicBezTo>
                      <a:pt x="1" y="1"/>
                      <a:pt x="3" y="0"/>
                      <a:pt x="4" y="0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4"/>
                      <a:pt x="3" y="5"/>
                      <a:pt x="3" y="6"/>
                    </a:cubicBezTo>
                    <a:cubicBezTo>
                      <a:pt x="2" y="7"/>
                      <a:pt x="1" y="7"/>
                      <a:pt x="0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7" name="Freeform 139"/>
              <p:cNvSpPr>
                <a:spLocks/>
              </p:cNvSpPr>
              <p:nvPr/>
            </p:nvSpPr>
            <p:spPr bwMode="auto">
              <a:xfrm>
                <a:off x="3501" y="1317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0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3" y="1"/>
                      <a:pt x="3" y="2"/>
                      <a:pt x="2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6"/>
                      <a:pt x="1" y="6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8" name="Freeform 140"/>
              <p:cNvSpPr>
                <a:spLocks/>
              </p:cNvSpPr>
              <p:nvPr/>
            </p:nvSpPr>
            <p:spPr bwMode="auto">
              <a:xfrm>
                <a:off x="3525" y="1306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7"/>
                      <a:pt x="0" y="5"/>
                      <a:pt x="0" y="3"/>
                    </a:cubicBezTo>
                    <a:cubicBezTo>
                      <a:pt x="1" y="2"/>
                      <a:pt x="2" y="0"/>
                      <a:pt x="3" y="1"/>
                    </a:cubicBezTo>
                    <a:cubicBezTo>
                      <a:pt x="3" y="2"/>
                      <a:pt x="2" y="3"/>
                      <a:pt x="2" y="3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9" name="Freeform 141"/>
              <p:cNvSpPr>
                <a:spLocks/>
              </p:cNvSpPr>
              <p:nvPr/>
            </p:nvSpPr>
            <p:spPr bwMode="auto">
              <a:xfrm>
                <a:off x="3544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0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6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0" name="Freeform 142"/>
              <p:cNvSpPr>
                <a:spLocks/>
              </p:cNvSpPr>
              <p:nvPr/>
            </p:nvSpPr>
            <p:spPr bwMode="auto">
              <a:xfrm>
                <a:off x="3559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1" name="Freeform 143"/>
              <p:cNvSpPr>
                <a:spLocks/>
              </p:cNvSpPr>
              <p:nvPr/>
            </p:nvSpPr>
            <p:spPr bwMode="auto">
              <a:xfrm>
                <a:off x="3578" y="1306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2" name="Freeform 144"/>
              <p:cNvSpPr>
                <a:spLocks/>
              </p:cNvSpPr>
              <p:nvPr/>
            </p:nvSpPr>
            <p:spPr bwMode="auto">
              <a:xfrm>
                <a:off x="3593" y="1306"/>
                <a:ext cx="19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3" name="Freeform 145"/>
              <p:cNvSpPr>
                <a:spLocks/>
              </p:cNvSpPr>
              <p:nvPr/>
            </p:nvSpPr>
            <p:spPr bwMode="auto">
              <a:xfrm>
                <a:off x="360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4" name="Freeform 146"/>
              <p:cNvSpPr>
                <a:spLocks/>
              </p:cNvSpPr>
              <p:nvPr/>
            </p:nvSpPr>
            <p:spPr bwMode="auto">
              <a:xfrm>
                <a:off x="361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5" name="Freeform 147"/>
              <p:cNvSpPr>
                <a:spLocks/>
              </p:cNvSpPr>
              <p:nvPr/>
            </p:nvSpPr>
            <p:spPr bwMode="auto">
              <a:xfrm>
                <a:off x="3626" y="1306"/>
                <a:ext cx="19" cy="46"/>
              </a:xfrm>
              <a:custGeom>
                <a:avLst/>
                <a:gdLst>
                  <a:gd name="T0" fmla="*/ 0 w 2"/>
                  <a:gd name="T1" fmla="*/ 2147483647 h 4"/>
                  <a:gd name="T2" fmla="*/ 0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0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6" name="Freeform 148"/>
              <p:cNvSpPr>
                <a:spLocks/>
              </p:cNvSpPr>
              <p:nvPr/>
            </p:nvSpPr>
            <p:spPr bwMode="auto">
              <a:xfrm>
                <a:off x="3410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0" y="4"/>
                      <a:pt x="1" y="2"/>
                    </a:cubicBezTo>
                    <a:cubicBezTo>
                      <a:pt x="2" y="1"/>
                      <a:pt x="2" y="0"/>
                      <a:pt x="3" y="0"/>
                    </a:cubicBezTo>
                    <a:cubicBezTo>
                      <a:pt x="4" y="0"/>
                      <a:pt x="5" y="0"/>
                      <a:pt x="6" y="1"/>
                    </a:cubicBezTo>
                    <a:cubicBezTo>
                      <a:pt x="5" y="2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7" name="Freeform 149"/>
              <p:cNvSpPr>
                <a:spLocks/>
              </p:cNvSpPr>
              <p:nvPr/>
            </p:nvSpPr>
            <p:spPr bwMode="auto">
              <a:xfrm>
                <a:off x="3443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1" y="4"/>
                      <a:pt x="2" y="3"/>
                    </a:cubicBezTo>
                    <a:cubicBezTo>
                      <a:pt x="3" y="1"/>
                      <a:pt x="4" y="0"/>
                      <a:pt x="6" y="1"/>
                    </a:cubicBezTo>
                    <a:cubicBezTo>
                      <a:pt x="5" y="2"/>
                      <a:pt x="4" y="3"/>
                      <a:pt x="4" y="3"/>
                    </a:cubicBezTo>
                    <a:cubicBezTo>
                      <a:pt x="4" y="4"/>
                      <a:pt x="3" y="5"/>
                      <a:pt x="3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8" name="Freeform 150"/>
              <p:cNvSpPr>
                <a:spLocks/>
              </p:cNvSpPr>
              <p:nvPr/>
            </p:nvSpPr>
            <p:spPr bwMode="auto">
              <a:xfrm>
                <a:off x="3477" y="1271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2147483647 h 6"/>
                  <a:gd name="T4" fmla="*/ 2147483647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0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0" y="6"/>
                    </a:moveTo>
                    <a:cubicBezTo>
                      <a:pt x="0" y="5"/>
                      <a:pt x="0" y="3"/>
                      <a:pt x="1" y="2"/>
                    </a:cubicBezTo>
                    <a:cubicBezTo>
                      <a:pt x="2" y="0"/>
                      <a:pt x="3" y="0"/>
                      <a:pt x="5" y="1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9" name="Freeform 151"/>
              <p:cNvSpPr>
                <a:spLocks/>
              </p:cNvSpPr>
              <p:nvPr/>
            </p:nvSpPr>
            <p:spPr bwMode="auto">
              <a:xfrm>
                <a:off x="3501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3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4" y="1"/>
                      <a:pt x="3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0" name="Freeform 152"/>
              <p:cNvSpPr>
                <a:spLocks/>
              </p:cNvSpPr>
              <p:nvPr/>
            </p:nvSpPr>
            <p:spPr bwMode="auto">
              <a:xfrm>
                <a:off x="3525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4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1" name="Freeform 153"/>
              <p:cNvSpPr>
                <a:spLocks/>
              </p:cNvSpPr>
              <p:nvPr/>
            </p:nvSpPr>
            <p:spPr bwMode="auto">
              <a:xfrm>
                <a:off x="3544" y="1271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2"/>
                      <a:pt x="3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2" name="Freeform 154"/>
              <p:cNvSpPr>
                <a:spLocks/>
              </p:cNvSpPr>
              <p:nvPr/>
            </p:nvSpPr>
            <p:spPr bwMode="auto">
              <a:xfrm>
                <a:off x="3569" y="1283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4"/>
                    </a:moveTo>
                    <a:cubicBezTo>
                      <a:pt x="0" y="4"/>
                      <a:pt x="0" y="3"/>
                      <a:pt x="0" y="2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0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3" name="Freeform 155"/>
              <p:cNvSpPr>
                <a:spLocks/>
              </p:cNvSpPr>
              <p:nvPr/>
            </p:nvSpPr>
            <p:spPr bwMode="auto">
              <a:xfrm>
                <a:off x="3578" y="1283"/>
                <a:ext cx="34" cy="57"/>
              </a:xfrm>
              <a:custGeom>
                <a:avLst/>
                <a:gdLst>
                  <a:gd name="T0" fmla="*/ 0 w 3"/>
                  <a:gd name="T1" fmla="*/ 2147483647 h 5"/>
                  <a:gd name="T2" fmla="*/ 2147483647 w 3"/>
                  <a:gd name="T3" fmla="*/ 2147483647 h 5"/>
                  <a:gd name="T4" fmla="*/ 2147483647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0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4" name="Freeform 156"/>
              <p:cNvSpPr>
                <a:spLocks/>
              </p:cNvSpPr>
              <p:nvPr/>
            </p:nvSpPr>
            <p:spPr bwMode="auto">
              <a:xfrm>
                <a:off x="3593" y="1283"/>
                <a:ext cx="34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2147483647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0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5" name="Freeform 157"/>
              <p:cNvSpPr>
                <a:spLocks/>
              </p:cNvSpPr>
              <p:nvPr/>
            </p:nvSpPr>
            <p:spPr bwMode="auto">
              <a:xfrm>
                <a:off x="360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6" name="Freeform 158"/>
              <p:cNvSpPr>
                <a:spLocks/>
              </p:cNvSpPr>
              <p:nvPr/>
            </p:nvSpPr>
            <p:spPr bwMode="auto">
              <a:xfrm>
                <a:off x="361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7" name="Freeform 159"/>
              <p:cNvSpPr>
                <a:spLocks/>
              </p:cNvSpPr>
              <p:nvPr/>
            </p:nvSpPr>
            <p:spPr bwMode="auto">
              <a:xfrm>
                <a:off x="3626" y="1294"/>
                <a:ext cx="19" cy="34"/>
              </a:xfrm>
              <a:custGeom>
                <a:avLst/>
                <a:gdLst>
                  <a:gd name="T0" fmla="*/ 0 w 2"/>
                  <a:gd name="T1" fmla="*/ 2147483647 h 3"/>
                  <a:gd name="T2" fmla="*/ 2147483647 w 2"/>
                  <a:gd name="T3" fmla="*/ 2147483647 h 3"/>
                  <a:gd name="T4" fmla="*/ 2147483647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0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0" y="3"/>
                    </a:moveTo>
                    <a:cubicBezTo>
                      <a:pt x="0" y="3"/>
                      <a:pt x="0" y="2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8" name="Freeform 16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9" name="Freeform 16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0" name="Freeform 16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1" name="Freeform 16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2" name="Freeform 16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3" name="Freeform 16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4" name="Freeform 16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5" name="Freeform 16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6" name="Freeform 16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7" name="Freeform 16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8" name="Freeform 17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9" name="Freeform 17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0" name="Freeform 17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1" name="Freeform 17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2" name="Freeform 17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3" name="Freeform 17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4" name="Freeform 17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5" name="Freeform 17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6" name="Freeform 17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7" name="Freeform 17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8" name="Freeform 18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9" name="Freeform 18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0" name="Freeform 18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1" name="Freeform 183"/>
              <p:cNvSpPr>
                <a:spLocks/>
              </p:cNvSpPr>
              <p:nvPr/>
            </p:nvSpPr>
            <p:spPr bwMode="auto">
              <a:xfrm>
                <a:off x="3443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1"/>
                      <a:pt x="5" y="0"/>
                    </a:cubicBezTo>
                    <a:cubicBezTo>
                      <a:pt x="4" y="0"/>
                      <a:pt x="4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2" name="Freeform 184"/>
              <p:cNvSpPr>
                <a:spLocks/>
              </p:cNvSpPr>
              <p:nvPr/>
            </p:nvSpPr>
            <p:spPr bwMode="auto">
              <a:xfrm>
                <a:off x="3467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2"/>
                      <a:pt x="4" y="1"/>
                    </a:cubicBezTo>
                    <a:cubicBezTo>
                      <a:pt x="4" y="1"/>
                      <a:pt x="3" y="1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3" name="Freeform 185"/>
              <p:cNvSpPr>
                <a:spLocks/>
              </p:cNvSpPr>
              <p:nvPr/>
            </p:nvSpPr>
            <p:spPr bwMode="auto">
              <a:xfrm>
                <a:off x="3491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2"/>
                      <a:pt x="3" y="1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4" name="Freeform 186"/>
              <p:cNvSpPr>
                <a:spLocks/>
              </p:cNvSpPr>
              <p:nvPr/>
            </p:nvSpPr>
            <p:spPr bwMode="auto">
              <a:xfrm>
                <a:off x="3511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1" y="3"/>
                      <a:pt x="1" y="2"/>
                      <a:pt x="2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5" name="Freeform 18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6" name="Freeform 18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7" name="Freeform 18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8" name="Freeform 19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9" name="Freeform 19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0" name="Freeform 19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1" name="Freeform 19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2" name="Freeform 19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3" name="Freeform 19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4" name="Freeform 19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5" name="Freeform 19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6" name="Freeform 19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7" name="Freeform 19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8" name="Freeform 20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9" name="Freeform 20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0" name="Freeform 20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1" name="Freeform 20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2" name="Freeform 20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3" name="Freeform 20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4" name="Freeform 20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5" name="Freeform 20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6" name="Freeform 20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7" name="Freeform 20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8" name="Freeform 210"/>
              <p:cNvSpPr>
                <a:spLocks/>
              </p:cNvSpPr>
              <p:nvPr/>
            </p:nvSpPr>
            <p:spPr bwMode="auto">
              <a:xfrm>
                <a:off x="3477" y="1203"/>
                <a:ext cx="48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2147483647 w 4"/>
                  <a:gd name="T5" fmla="*/ 2147483647 h 2"/>
                  <a:gd name="T6" fmla="*/ 2147483647 w 4"/>
                  <a:gd name="T7" fmla="*/ 2147483647 h 2"/>
                  <a:gd name="T8" fmla="*/ 0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0" y="2"/>
                    </a:moveTo>
                    <a:cubicBezTo>
                      <a:pt x="2" y="1"/>
                      <a:pt x="3" y="1"/>
                      <a:pt x="4" y="0"/>
                    </a:cubicBezTo>
                    <a:lnTo>
                      <a:pt x="4" y="1"/>
                    </a:lnTo>
                    <a:cubicBezTo>
                      <a:pt x="4" y="2"/>
                      <a:pt x="3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9" name="Freeform 211"/>
              <p:cNvSpPr>
                <a:spLocks/>
              </p:cNvSpPr>
              <p:nvPr/>
            </p:nvSpPr>
            <p:spPr bwMode="auto">
              <a:xfrm>
                <a:off x="3501" y="1214"/>
                <a:ext cx="34" cy="23"/>
              </a:xfrm>
              <a:custGeom>
                <a:avLst/>
                <a:gdLst>
                  <a:gd name="T0" fmla="*/ 0 w 3"/>
                  <a:gd name="T1" fmla="*/ 2147483647 h 2"/>
                  <a:gd name="T2" fmla="*/ 2147483647 w 3"/>
                  <a:gd name="T3" fmla="*/ 0 h 2"/>
                  <a:gd name="T4" fmla="*/ 2147483647 w 3"/>
                  <a:gd name="T5" fmla="*/ 2147483647 h 2"/>
                  <a:gd name="T6" fmla="*/ 2147483647 w 3"/>
                  <a:gd name="T7" fmla="*/ 2147483647 h 2"/>
                  <a:gd name="T8" fmla="*/ 0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0" y="1"/>
                    </a:moveTo>
                    <a:cubicBezTo>
                      <a:pt x="1" y="1"/>
                      <a:pt x="2" y="0"/>
                      <a:pt x="3" y="0"/>
                    </a:cubicBezTo>
                    <a:lnTo>
                      <a:pt x="3" y="1"/>
                    </a:lnTo>
                    <a:cubicBezTo>
                      <a:pt x="3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0" name="Freeform 212"/>
              <p:cNvSpPr>
                <a:spLocks/>
              </p:cNvSpPr>
              <p:nvPr/>
            </p:nvSpPr>
            <p:spPr bwMode="auto">
              <a:xfrm>
                <a:off x="3511" y="122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cubicBezTo>
                      <a:pt x="1" y="1"/>
                      <a:pt x="2" y="0"/>
                      <a:pt x="2" y="0"/>
                    </a:cubicBezTo>
                    <a:lnTo>
                      <a:pt x="3" y="1"/>
                    </a:ln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1" name="Freeform 213"/>
              <p:cNvSpPr>
                <a:spLocks/>
              </p:cNvSpPr>
              <p:nvPr/>
            </p:nvSpPr>
            <p:spPr bwMode="auto">
              <a:xfrm>
                <a:off x="3544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1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2"/>
                      <a:pt x="2" y="2"/>
                      <a:pt x="3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2" name="Freeform 214"/>
              <p:cNvSpPr>
                <a:spLocks/>
              </p:cNvSpPr>
              <p:nvPr/>
            </p:nvSpPr>
            <p:spPr bwMode="auto">
              <a:xfrm>
                <a:off x="3511" y="1191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0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0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0" y="1"/>
                    </a:moveTo>
                    <a:lnTo>
                      <a:pt x="0" y="1"/>
                    </a:lnTo>
                    <a:cubicBezTo>
                      <a:pt x="1" y="2"/>
                      <a:pt x="2" y="2"/>
                      <a:pt x="2" y="3"/>
                    </a:cubicBezTo>
                    <a:cubicBezTo>
                      <a:pt x="2" y="4"/>
                      <a:pt x="2" y="5"/>
                      <a:pt x="3" y="5"/>
                    </a:cubicBezTo>
                    <a:cubicBezTo>
                      <a:pt x="3" y="6"/>
                      <a:pt x="4" y="7"/>
                      <a:pt x="5" y="7"/>
                    </a:cubicBezTo>
                    <a:lnTo>
                      <a:pt x="6" y="6"/>
                    </a:lnTo>
                    <a:cubicBezTo>
                      <a:pt x="5" y="6"/>
                      <a:pt x="4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1"/>
                      <a:pt x="2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3" name="Freeform 215"/>
              <p:cNvSpPr>
                <a:spLocks/>
              </p:cNvSpPr>
              <p:nvPr/>
            </p:nvSpPr>
            <p:spPr bwMode="auto">
              <a:xfrm>
                <a:off x="3602" y="1157"/>
                <a:ext cx="130" cy="69"/>
              </a:xfrm>
              <a:custGeom>
                <a:avLst/>
                <a:gdLst>
                  <a:gd name="T0" fmla="*/ 0 w 11"/>
                  <a:gd name="T1" fmla="*/ 2147483647 h 6"/>
                  <a:gd name="T2" fmla="*/ 0 w 11"/>
                  <a:gd name="T3" fmla="*/ 2147483647 h 6"/>
                  <a:gd name="T4" fmla="*/ 2147483647 w 11"/>
                  <a:gd name="T5" fmla="*/ 2147483647 h 6"/>
                  <a:gd name="T6" fmla="*/ 2147483647 w 11"/>
                  <a:gd name="T7" fmla="*/ 2147483647 h 6"/>
                  <a:gd name="T8" fmla="*/ 2147483647 w 11"/>
                  <a:gd name="T9" fmla="*/ 2147483647 h 6"/>
                  <a:gd name="T10" fmla="*/ 2147483647 w 11"/>
                  <a:gd name="T11" fmla="*/ 2147483647 h 6"/>
                  <a:gd name="T12" fmla="*/ 2147483647 w 11"/>
                  <a:gd name="T13" fmla="*/ 2147483647 h 6"/>
                  <a:gd name="T14" fmla="*/ 2147483647 w 11"/>
                  <a:gd name="T15" fmla="*/ 2147483647 h 6"/>
                  <a:gd name="T16" fmla="*/ 2147483647 w 11"/>
                  <a:gd name="T17" fmla="*/ 2147483647 h 6"/>
                  <a:gd name="T18" fmla="*/ 2147483647 w 11"/>
                  <a:gd name="T19" fmla="*/ 2147483647 h 6"/>
                  <a:gd name="T20" fmla="*/ 2147483647 w 11"/>
                  <a:gd name="T21" fmla="*/ 2147483647 h 6"/>
                  <a:gd name="T22" fmla="*/ 2147483647 w 11"/>
                  <a:gd name="T23" fmla="*/ 2147483647 h 6"/>
                  <a:gd name="T24" fmla="*/ 2147483647 w 11"/>
                  <a:gd name="T25" fmla="*/ 2147483647 h 6"/>
                  <a:gd name="T26" fmla="*/ 2147483647 w 11"/>
                  <a:gd name="T27" fmla="*/ 2147483647 h 6"/>
                  <a:gd name="T28" fmla="*/ 2147483647 w 11"/>
                  <a:gd name="T29" fmla="*/ 2147483647 h 6"/>
                  <a:gd name="T30" fmla="*/ 2147483647 w 11"/>
                  <a:gd name="T31" fmla="*/ 2147483647 h 6"/>
                  <a:gd name="T32" fmla="*/ 2147483647 w 11"/>
                  <a:gd name="T33" fmla="*/ 2147483647 h 6"/>
                  <a:gd name="T34" fmla="*/ 2147483647 w 11"/>
                  <a:gd name="T35" fmla="*/ 0 h 6"/>
                  <a:gd name="T36" fmla="*/ 2147483647 w 11"/>
                  <a:gd name="T37" fmla="*/ 0 h 6"/>
                  <a:gd name="T38" fmla="*/ 2147483647 w 11"/>
                  <a:gd name="T39" fmla="*/ 2147483647 h 6"/>
                  <a:gd name="T40" fmla="*/ 2147483647 w 11"/>
                  <a:gd name="T41" fmla="*/ 2147483647 h 6"/>
                  <a:gd name="T42" fmla="*/ 2147483647 w 11"/>
                  <a:gd name="T43" fmla="*/ 2147483647 h 6"/>
                  <a:gd name="T44" fmla="*/ 2147483647 w 11"/>
                  <a:gd name="T45" fmla="*/ 0 h 6"/>
                  <a:gd name="T46" fmla="*/ 2147483647 w 11"/>
                  <a:gd name="T47" fmla="*/ 0 h 6"/>
                  <a:gd name="T48" fmla="*/ 0 w 11"/>
                  <a:gd name="T49" fmla="*/ 2147483647 h 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1"/>
                  <a:gd name="T76" fmla="*/ 0 h 6"/>
                  <a:gd name="T77" fmla="*/ 11 w 11"/>
                  <a:gd name="T78" fmla="*/ 6 h 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1" h="6">
                    <a:moveTo>
                      <a:pt x="0" y="4"/>
                    </a:moveTo>
                    <a:lnTo>
                      <a:pt x="0" y="6"/>
                    </a:lnTo>
                    <a:cubicBezTo>
                      <a:pt x="1" y="6"/>
                      <a:pt x="1" y="5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6"/>
                      <a:pt x="3" y="5"/>
                      <a:pt x="3" y="3"/>
                    </a:cubicBezTo>
                    <a:lnTo>
                      <a:pt x="5" y="6"/>
                    </a:lnTo>
                    <a:lnTo>
                      <a:pt x="5" y="3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6" y="6"/>
                    </a:lnTo>
                    <a:lnTo>
                      <a:pt x="8" y="3"/>
                    </a:lnTo>
                    <a:cubicBezTo>
                      <a:pt x="8" y="5"/>
                      <a:pt x="8" y="6"/>
                      <a:pt x="9" y="6"/>
                    </a:cubicBezTo>
                    <a:cubicBezTo>
                      <a:pt x="9" y="5"/>
                      <a:pt x="9" y="4"/>
                      <a:pt x="9" y="3"/>
                    </a:cubicBezTo>
                    <a:cubicBezTo>
                      <a:pt x="10" y="5"/>
                      <a:pt x="10" y="6"/>
                      <a:pt x="11" y="6"/>
                    </a:cubicBezTo>
                    <a:lnTo>
                      <a:pt x="11" y="4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1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4" name="Freeform 21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5" name="Freeform 21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6" name="Freeform 21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7" name="Freeform 21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8" name="Freeform 22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9" name="Freeform 22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0" name="Freeform 22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1" name="Freeform 22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2" name="Freeform 22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3" name="Freeform 22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4" name="Freeform 22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5" name="Freeform 22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6" name="Freeform 22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7" name="Freeform 22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8" name="Freeform 23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9" name="Freeform 23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0" name="Freeform 23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1" name="Freeform 23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2" name="Freeform 23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3" name="Freeform 23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4" name="Freeform 23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5" name="Freeform 23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6" name="Freeform 23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7" name="Freeform 239"/>
              <p:cNvSpPr>
                <a:spLocks/>
              </p:cNvSpPr>
              <p:nvPr/>
            </p:nvSpPr>
            <p:spPr bwMode="auto">
              <a:xfrm>
                <a:off x="3877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3" y="1"/>
                    </a:moveTo>
                    <a:cubicBezTo>
                      <a:pt x="4" y="7"/>
                      <a:pt x="4" y="12"/>
                      <a:pt x="2" y="16"/>
                    </a:cubicBezTo>
                    <a:cubicBezTo>
                      <a:pt x="1" y="10"/>
                      <a:pt x="0" y="5"/>
                      <a:pt x="1" y="0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8" name="Freeform 240"/>
              <p:cNvSpPr>
                <a:spLocks/>
              </p:cNvSpPr>
              <p:nvPr/>
            </p:nvSpPr>
            <p:spPr bwMode="auto">
              <a:xfrm>
                <a:off x="3858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3" y="1"/>
                    </a:moveTo>
                    <a:cubicBezTo>
                      <a:pt x="4" y="6"/>
                      <a:pt x="4" y="11"/>
                      <a:pt x="2" y="15"/>
                    </a:cubicBezTo>
                    <a:cubicBezTo>
                      <a:pt x="0" y="9"/>
                      <a:pt x="0" y="4"/>
                      <a:pt x="1" y="0"/>
                    </a:cubicBezTo>
                    <a:cubicBezTo>
                      <a:pt x="1" y="0"/>
                      <a:pt x="2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9" name="Freeform 241"/>
              <p:cNvSpPr>
                <a:spLocks/>
              </p:cNvSpPr>
              <p:nvPr/>
            </p:nvSpPr>
            <p:spPr bwMode="auto">
              <a:xfrm>
                <a:off x="3834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0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3" y="6"/>
                      <a:pt x="4" y="11"/>
                      <a:pt x="2" y="14"/>
                    </a:cubicBezTo>
                    <a:cubicBezTo>
                      <a:pt x="0" y="9"/>
                      <a:pt x="0" y="4"/>
                      <a:pt x="0" y="0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0" name="Freeform 242"/>
              <p:cNvSpPr>
                <a:spLocks/>
              </p:cNvSpPr>
              <p:nvPr/>
            </p:nvSpPr>
            <p:spPr bwMode="auto">
              <a:xfrm>
                <a:off x="3800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3" y="1"/>
                    </a:moveTo>
                    <a:cubicBezTo>
                      <a:pt x="4" y="5"/>
                      <a:pt x="4" y="10"/>
                      <a:pt x="2" y="13"/>
                    </a:cubicBezTo>
                    <a:cubicBezTo>
                      <a:pt x="1" y="8"/>
                      <a:pt x="0" y="4"/>
                      <a:pt x="1" y="0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1" name="Freeform 243"/>
              <p:cNvSpPr>
                <a:spLocks/>
              </p:cNvSpPr>
              <p:nvPr/>
            </p:nvSpPr>
            <p:spPr bwMode="auto">
              <a:xfrm>
                <a:off x="3776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3" y="5"/>
                      <a:pt x="4" y="9"/>
                      <a:pt x="2" y="12"/>
                    </a:cubicBezTo>
                    <a:cubicBezTo>
                      <a:pt x="0" y="7"/>
                      <a:pt x="0" y="3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2" name="Freeform 244"/>
              <p:cNvSpPr>
                <a:spLocks/>
              </p:cNvSpPr>
              <p:nvPr/>
            </p:nvSpPr>
            <p:spPr bwMode="auto">
              <a:xfrm>
                <a:off x="3752" y="1306"/>
                <a:ext cx="48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0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3" y="5"/>
                      <a:pt x="4" y="9"/>
                      <a:pt x="2" y="11"/>
                    </a:cubicBezTo>
                    <a:cubicBezTo>
                      <a:pt x="0" y="7"/>
                      <a:pt x="0" y="4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3" name="Freeform 245"/>
              <p:cNvSpPr>
                <a:spLocks/>
              </p:cNvSpPr>
              <p:nvPr/>
            </p:nvSpPr>
            <p:spPr bwMode="auto">
              <a:xfrm>
                <a:off x="3732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0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1" y="1"/>
                    </a:moveTo>
                    <a:cubicBezTo>
                      <a:pt x="2" y="4"/>
                      <a:pt x="4" y="8"/>
                      <a:pt x="2" y="10"/>
                    </a:cubicBezTo>
                    <a:cubicBezTo>
                      <a:pt x="0" y="7"/>
                      <a:pt x="0" y="3"/>
                      <a:pt x="0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4" name="Freeform 24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5" name="Freeform 24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6" name="Freeform 24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7" name="Freeform 24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8" name="Freeform 25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9" name="Freeform 25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0" name="Freeform 25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1" name="Freeform 25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2" name="Freeform 25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3" name="Freeform 25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4" name="Freeform 25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5" name="Freeform 25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6" name="Freeform 25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7" name="Freeform 25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8" name="Freeform 26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9" name="Freeform 26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0" name="Freeform 26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1" name="Freeform 26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2" name="Freeform 26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3" name="Freeform 26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4" name="Freeform 26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5" name="Freeform 26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6" name="Freeform 26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7" name="Freeform 269"/>
              <p:cNvSpPr>
                <a:spLocks/>
              </p:cNvSpPr>
              <p:nvPr/>
            </p:nvSpPr>
            <p:spPr bwMode="auto">
              <a:xfrm>
                <a:off x="3877" y="1329"/>
                <a:ext cx="72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0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2147483647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6" y="9"/>
                    </a:moveTo>
                    <a:cubicBezTo>
                      <a:pt x="6" y="9"/>
                      <a:pt x="6" y="6"/>
                      <a:pt x="5" y="3"/>
                    </a:cubicBezTo>
                    <a:cubicBezTo>
                      <a:pt x="5" y="2"/>
                      <a:pt x="5" y="2"/>
                      <a:pt x="4" y="1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0" y="1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8"/>
                      <a:pt x="4" y="9"/>
                      <a:pt x="6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8" name="Freeform 270"/>
              <p:cNvSpPr>
                <a:spLocks/>
              </p:cNvSpPr>
              <p:nvPr/>
            </p:nvSpPr>
            <p:spPr bwMode="auto">
              <a:xfrm>
                <a:off x="3843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0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5" y="9"/>
                    </a:moveTo>
                    <a:cubicBezTo>
                      <a:pt x="6" y="8"/>
                      <a:pt x="5" y="6"/>
                      <a:pt x="4" y="4"/>
                    </a:cubicBezTo>
                    <a:cubicBezTo>
                      <a:pt x="4" y="2"/>
                      <a:pt x="2" y="0"/>
                      <a:pt x="0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3" y="8"/>
                      <a:pt x="4" y="8"/>
                      <a:pt x="5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9" name="Freeform 271"/>
              <p:cNvSpPr>
                <a:spLocks/>
              </p:cNvSpPr>
              <p:nvPr/>
            </p:nvSpPr>
            <p:spPr bwMode="auto">
              <a:xfrm>
                <a:off x="3824" y="1317"/>
                <a:ext cx="43" cy="92"/>
              </a:xfrm>
              <a:custGeom>
                <a:avLst/>
                <a:gdLst>
                  <a:gd name="T0" fmla="*/ 2147483647 w 4"/>
                  <a:gd name="T1" fmla="*/ 2147483647 h 8"/>
                  <a:gd name="T2" fmla="*/ 2147483647 w 4"/>
                  <a:gd name="T3" fmla="*/ 2147483647 h 8"/>
                  <a:gd name="T4" fmla="*/ 0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2147483647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4" y="8"/>
                    </a:moveTo>
                    <a:cubicBezTo>
                      <a:pt x="4" y="7"/>
                      <a:pt x="4" y="5"/>
                      <a:pt x="3" y="3"/>
                    </a:cubicBez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2" y="7"/>
                      <a:pt x="3" y="7"/>
                      <a:pt x="4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0" name="Freeform 272"/>
              <p:cNvSpPr>
                <a:spLocks/>
              </p:cNvSpPr>
              <p:nvPr/>
            </p:nvSpPr>
            <p:spPr bwMode="auto">
              <a:xfrm>
                <a:off x="3800" y="1317"/>
                <a:ext cx="43" cy="80"/>
              </a:xfrm>
              <a:custGeom>
                <a:avLst/>
                <a:gdLst>
                  <a:gd name="T0" fmla="*/ 2147483647 w 4"/>
                  <a:gd name="T1" fmla="*/ 2147483647 h 7"/>
                  <a:gd name="T2" fmla="*/ 2147483647 w 4"/>
                  <a:gd name="T3" fmla="*/ 2147483647 h 7"/>
                  <a:gd name="T4" fmla="*/ 0 w 4"/>
                  <a:gd name="T5" fmla="*/ 0 h 7"/>
                  <a:gd name="T6" fmla="*/ 2147483647 w 4"/>
                  <a:gd name="T7" fmla="*/ 2147483647 h 7"/>
                  <a:gd name="T8" fmla="*/ 2147483647 w 4"/>
                  <a:gd name="T9" fmla="*/ 2147483647 h 7"/>
                  <a:gd name="T10" fmla="*/ 2147483647 w 4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7"/>
                  <a:gd name="T20" fmla="*/ 4 w 4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7">
                    <a:moveTo>
                      <a:pt x="3" y="7"/>
                    </a:moveTo>
                    <a:cubicBezTo>
                      <a:pt x="4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1" y="3"/>
                      <a:pt x="1" y="4"/>
                      <a:pt x="1" y="5"/>
                    </a:cubicBezTo>
                    <a:cubicBezTo>
                      <a:pt x="1" y="6"/>
                      <a:pt x="2" y="6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1" name="Freeform 273"/>
              <p:cNvSpPr>
                <a:spLocks/>
              </p:cNvSpPr>
              <p:nvPr/>
            </p:nvSpPr>
            <p:spPr bwMode="auto">
              <a:xfrm>
                <a:off x="3776" y="1306"/>
                <a:ext cx="34" cy="80"/>
              </a:xfrm>
              <a:custGeom>
                <a:avLst/>
                <a:gdLst>
                  <a:gd name="T0" fmla="*/ 2147483647 w 3"/>
                  <a:gd name="T1" fmla="*/ 2147483647 h 7"/>
                  <a:gd name="T2" fmla="*/ 2147483647 w 3"/>
                  <a:gd name="T3" fmla="*/ 2147483647 h 7"/>
                  <a:gd name="T4" fmla="*/ 0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2147483647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3" y="7"/>
                    </a:moveTo>
                    <a:cubicBezTo>
                      <a:pt x="3" y="7"/>
                      <a:pt x="3" y="5"/>
                      <a:pt x="3" y="3"/>
                    </a:cubicBezTo>
                    <a:cubicBezTo>
                      <a:pt x="2" y="2"/>
                      <a:pt x="1" y="0"/>
                      <a:pt x="0" y="1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2" y="6"/>
                      <a:pt x="2" y="7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2" name="Freeform 274"/>
              <p:cNvSpPr>
                <a:spLocks/>
              </p:cNvSpPr>
              <p:nvPr/>
            </p:nvSpPr>
            <p:spPr bwMode="auto">
              <a:xfrm>
                <a:off x="375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4"/>
                      <a:pt x="2" y="4"/>
                      <a:pt x="2" y="5"/>
                    </a:cubicBezTo>
                    <a:cubicBezTo>
                      <a:pt x="2" y="6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3" name="Freeform 275"/>
              <p:cNvSpPr>
                <a:spLocks/>
              </p:cNvSpPr>
              <p:nvPr/>
            </p:nvSpPr>
            <p:spPr bwMode="auto">
              <a:xfrm>
                <a:off x="374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4" name="Freeform 276"/>
              <p:cNvSpPr>
                <a:spLocks/>
              </p:cNvSpPr>
              <p:nvPr/>
            </p:nvSpPr>
            <p:spPr bwMode="auto">
              <a:xfrm>
                <a:off x="3732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5" name="Freeform 277"/>
              <p:cNvSpPr>
                <a:spLocks/>
              </p:cNvSpPr>
              <p:nvPr/>
            </p:nvSpPr>
            <p:spPr bwMode="auto">
              <a:xfrm>
                <a:off x="3718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6" name="Freeform 278"/>
              <p:cNvSpPr>
                <a:spLocks/>
              </p:cNvSpPr>
              <p:nvPr/>
            </p:nvSpPr>
            <p:spPr bwMode="auto">
              <a:xfrm>
                <a:off x="3703" y="1306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7" name="Freeform 279"/>
              <p:cNvSpPr>
                <a:spLocks/>
              </p:cNvSpPr>
              <p:nvPr/>
            </p:nvSpPr>
            <p:spPr bwMode="auto">
              <a:xfrm>
                <a:off x="3699" y="1306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8" name="Freeform 280"/>
              <p:cNvSpPr>
                <a:spLocks/>
              </p:cNvSpPr>
              <p:nvPr/>
            </p:nvSpPr>
            <p:spPr bwMode="auto">
              <a:xfrm>
                <a:off x="3684" y="1306"/>
                <a:ext cx="1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2"/>
                      <a:pt x="2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2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9" name="Freeform 281"/>
              <p:cNvSpPr>
                <a:spLocks/>
              </p:cNvSpPr>
              <p:nvPr/>
            </p:nvSpPr>
            <p:spPr bwMode="auto">
              <a:xfrm>
                <a:off x="3858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0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6" y="4"/>
                      <a:pt x="5" y="2"/>
                    </a:cubicBezTo>
                    <a:cubicBezTo>
                      <a:pt x="4" y="1"/>
                      <a:pt x="4" y="0"/>
                      <a:pt x="3" y="0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1" y="2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0" name="Freeform 282"/>
              <p:cNvSpPr>
                <a:spLocks/>
              </p:cNvSpPr>
              <p:nvPr/>
            </p:nvSpPr>
            <p:spPr bwMode="auto">
              <a:xfrm>
                <a:off x="3824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0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5" y="4"/>
                      <a:pt x="4" y="3"/>
                    </a:cubicBezTo>
                    <a:cubicBezTo>
                      <a:pt x="4" y="1"/>
                      <a:pt x="2" y="0"/>
                      <a:pt x="0" y="1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1" name="Freeform 283"/>
              <p:cNvSpPr>
                <a:spLocks/>
              </p:cNvSpPr>
              <p:nvPr/>
            </p:nvSpPr>
            <p:spPr bwMode="auto">
              <a:xfrm>
                <a:off x="3800" y="1271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2147483647 w 5"/>
                  <a:gd name="T3" fmla="*/ 2147483647 h 6"/>
                  <a:gd name="T4" fmla="*/ 0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2147483647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5" y="6"/>
                    </a:moveTo>
                    <a:cubicBezTo>
                      <a:pt x="5" y="5"/>
                      <a:pt x="5" y="3"/>
                      <a:pt x="4" y="2"/>
                    </a:cubicBezTo>
                    <a:cubicBezTo>
                      <a:pt x="3" y="0"/>
                      <a:pt x="2" y="0"/>
                      <a:pt x="0" y="1"/>
                    </a:cubicBezTo>
                    <a:cubicBezTo>
                      <a:pt x="1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3" y="5"/>
                    </a:cubicBezTo>
                    <a:cubicBezTo>
                      <a:pt x="3" y="5"/>
                      <a:pt x="4" y="6"/>
                      <a:pt x="5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2" name="Freeform 284"/>
              <p:cNvSpPr>
                <a:spLocks/>
              </p:cNvSpPr>
              <p:nvPr/>
            </p:nvSpPr>
            <p:spPr bwMode="auto">
              <a:xfrm>
                <a:off x="3790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3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3" name="Freeform 285"/>
              <p:cNvSpPr>
                <a:spLocks/>
              </p:cNvSpPr>
              <p:nvPr/>
            </p:nvSpPr>
            <p:spPr bwMode="auto">
              <a:xfrm>
                <a:off x="3766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4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4" name="Freeform 286"/>
              <p:cNvSpPr>
                <a:spLocks/>
              </p:cNvSpPr>
              <p:nvPr/>
            </p:nvSpPr>
            <p:spPr bwMode="auto">
              <a:xfrm>
                <a:off x="3752" y="1271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2"/>
                      <a:pt x="1" y="2"/>
                      <a:pt x="1" y="3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2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5" name="Freeform 287"/>
              <p:cNvSpPr>
                <a:spLocks/>
              </p:cNvSpPr>
              <p:nvPr/>
            </p:nvSpPr>
            <p:spPr bwMode="auto">
              <a:xfrm>
                <a:off x="3742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0 h 5"/>
                  <a:gd name="T6" fmla="*/ 0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6" name="Freeform 288"/>
              <p:cNvSpPr>
                <a:spLocks/>
              </p:cNvSpPr>
              <p:nvPr/>
            </p:nvSpPr>
            <p:spPr bwMode="auto">
              <a:xfrm>
                <a:off x="3718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7" name="Freeform 289"/>
              <p:cNvSpPr>
                <a:spLocks/>
              </p:cNvSpPr>
              <p:nvPr/>
            </p:nvSpPr>
            <p:spPr bwMode="auto">
              <a:xfrm>
                <a:off x="3703" y="1283"/>
                <a:ext cx="39" cy="46"/>
              </a:xfrm>
              <a:custGeom>
                <a:avLst/>
                <a:gdLst>
                  <a:gd name="T0" fmla="*/ 2147483647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2147483647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3"/>
                      <a:pt x="2" y="3"/>
                      <a:pt x="2" y="4"/>
                    </a:cubicBezTo>
                    <a:cubicBezTo>
                      <a:pt x="2" y="4"/>
                      <a:pt x="2" y="4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8" name="Freeform 290"/>
              <p:cNvSpPr>
                <a:spLocks/>
              </p:cNvSpPr>
              <p:nvPr/>
            </p:nvSpPr>
            <p:spPr bwMode="auto">
              <a:xfrm>
                <a:off x="3703" y="1283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9" name="Freeform 291"/>
              <p:cNvSpPr>
                <a:spLocks/>
              </p:cNvSpPr>
              <p:nvPr/>
            </p:nvSpPr>
            <p:spPr bwMode="auto">
              <a:xfrm>
                <a:off x="3699" y="1283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0" name="Freeform 292"/>
              <p:cNvSpPr>
                <a:spLocks/>
              </p:cNvSpPr>
              <p:nvPr/>
            </p:nvSpPr>
            <p:spPr bwMode="auto">
              <a:xfrm>
                <a:off x="3684" y="1294"/>
                <a:ext cx="19" cy="34"/>
              </a:xfrm>
              <a:custGeom>
                <a:avLst/>
                <a:gdLst>
                  <a:gd name="T0" fmla="*/ 2147483647 w 2"/>
                  <a:gd name="T1" fmla="*/ 2147483647 h 3"/>
                  <a:gd name="T2" fmla="*/ 2147483647 w 2"/>
                  <a:gd name="T3" fmla="*/ 2147483647 h 3"/>
                  <a:gd name="T4" fmla="*/ 0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2147483647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2" y="3"/>
                    </a:moveTo>
                    <a:cubicBezTo>
                      <a:pt x="2" y="3"/>
                      <a:pt x="2" y="2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1" name="Freeform 29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2" name="Freeform 29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3" name="Freeform 29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4" name="Freeform 29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5" name="Freeform 29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6" name="Freeform 29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7" name="Freeform 29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8" name="Freeform 30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9" name="Freeform 30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0" name="Freeform 30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1" name="Freeform 30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2" name="Freeform 30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3" name="Freeform 30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4" name="Freeform 30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5" name="Freeform 30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6" name="Freeform 30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7" name="Freeform 30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8" name="Freeform 31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9" name="Freeform 31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0" name="Freeform 31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1" name="Freeform 31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2" name="Freeform 31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3" name="Freeform 31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4" name="Freeform 316"/>
              <p:cNvSpPr>
                <a:spLocks/>
              </p:cNvSpPr>
              <p:nvPr/>
            </p:nvSpPr>
            <p:spPr bwMode="auto">
              <a:xfrm>
                <a:off x="3834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2" y="0"/>
                    </a:moveTo>
                    <a:cubicBezTo>
                      <a:pt x="3" y="1"/>
                      <a:pt x="4" y="2"/>
                      <a:pt x="5" y="4"/>
                    </a:cubicBezTo>
                    <a:cubicBezTo>
                      <a:pt x="4" y="4"/>
                      <a:pt x="3" y="4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5" name="Freeform 317"/>
              <p:cNvSpPr>
                <a:spLocks/>
              </p:cNvSpPr>
              <p:nvPr/>
            </p:nvSpPr>
            <p:spPr bwMode="auto">
              <a:xfrm>
                <a:off x="3824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4"/>
                    </a:cubicBezTo>
                    <a:cubicBezTo>
                      <a:pt x="3" y="4"/>
                      <a:pt x="2" y="4"/>
                      <a:pt x="1" y="3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6" name="Freeform 318"/>
              <p:cNvSpPr>
                <a:spLocks/>
              </p:cNvSpPr>
              <p:nvPr/>
            </p:nvSpPr>
            <p:spPr bwMode="auto">
              <a:xfrm>
                <a:off x="3800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3"/>
                    </a:cubicBezTo>
                    <a:cubicBezTo>
                      <a:pt x="3" y="4"/>
                      <a:pt x="2" y="3"/>
                      <a:pt x="1" y="2"/>
                    </a:cubicBezTo>
                    <a:cubicBezTo>
                      <a:pt x="1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7" name="Freeform 319"/>
              <p:cNvSpPr>
                <a:spLocks/>
              </p:cNvSpPr>
              <p:nvPr/>
            </p:nvSpPr>
            <p:spPr bwMode="auto">
              <a:xfrm>
                <a:off x="3790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cubicBezTo>
                      <a:pt x="2" y="0"/>
                      <a:pt x="2" y="1"/>
                      <a:pt x="3" y="2"/>
                    </a:cubicBezTo>
                    <a:cubicBezTo>
                      <a:pt x="2" y="3"/>
                      <a:pt x="2" y="2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8" name="Freeform 32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9" name="Freeform 32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0" name="Freeform 32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1" name="Freeform 32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2" name="Freeform 32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3" name="Freeform 32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4" name="Freeform 32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5" name="Freeform 32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6" name="Freeform 32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7" name="Freeform 32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8" name="Freeform 33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9" name="Freeform 33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0" name="Freeform 33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1" name="Freeform 33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2" name="Freeform 33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3" name="Freeform 33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4" name="Freeform 33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5" name="Freeform 33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6" name="Freeform 33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7" name="Freeform 33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8" name="Freeform 34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9" name="Freeform 34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0" name="Freeform 34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1" name="Freeform 343"/>
              <p:cNvSpPr>
                <a:spLocks/>
              </p:cNvSpPr>
              <p:nvPr/>
            </p:nvSpPr>
            <p:spPr bwMode="auto">
              <a:xfrm>
                <a:off x="3809" y="1203"/>
                <a:ext cx="48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w 4"/>
                  <a:gd name="T5" fmla="*/ 2147483647 h 2"/>
                  <a:gd name="T6" fmla="*/ 2147483647 w 4"/>
                  <a:gd name="T7" fmla="*/ 2147483647 h 2"/>
                  <a:gd name="T8" fmla="*/ 2147483647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1"/>
                      <a:pt x="0" y="0"/>
                    </a:cubicBezTo>
                    <a:lnTo>
                      <a:pt x="0" y="1"/>
                    </a:lnTo>
                    <a:cubicBezTo>
                      <a:pt x="1" y="2"/>
                      <a:pt x="1" y="2"/>
                      <a:pt x="2" y="2"/>
                    </a:cubicBezTo>
                    <a:cubicBezTo>
                      <a:pt x="3" y="2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2" name="Freeform 344"/>
              <p:cNvSpPr>
                <a:spLocks/>
              </p:cNvSpPr>
              <p:nvPr/>
            </p:nvSpPr>
            <p:spPr bwMode="auto">
              <a:xfrm>
                <a:off x="3800" y="1214"/>
                <a:ext cx="34" cy="23"/>
              </a:xfrm>
              <a:custGeom>
                <a:avLst/>
                <a:gdLst>
                  <a:gd name="T0" fmla="*/ 2147483647 w 3"/>
                  <a:gd name="T1" fmla="*/ 2147483647 h 2"/>
                  <a:gd name="T2" fmla="*/ 0 w 3"/>
                  <a:gd name="T3" fmla="*/ 0 h 2"/>
                  <a:gd name="T4" fmla="*/ 0 w 3"/>
                  <a:gd name="T5" fmla="*/ 2147483647 h 2"/>
                  <a:gd name="T6" fmla="*/ 2147483647 w 3"/>
                  <a:gd name="T7" fmla="*/ 2147483647 h 2"/>
                  <a:gd name="T8" fmla="*/ 2147483647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3" y="1"/>
                    </a:moveTo>
                    <a:cubicBezTo>
                      <a:pt x="2" y="1"/>
                      <a:pt x="1" y="0"/>
                      <a:pt x="0" y="0"/>
                    </a:cubicBezTo>
                    <a:lnTo>
                      <a:pt x="0" y="1"/>
                    </a:lnTo>
                    <a:cubicBezTo>
                      <a:pt x="0" y="1"/>
                      <a:pt x="1" y="2"/>
                      <a:pt x="2" y="2"/>
                    </a:cubicBezTo>
                    <a:cubicBezTo>
                      <a:pt x="2" y="2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3" name="Freeform 345"/>
              <p:cNvSpPr>
                <a:spLocks/>
              </p:cNvSpPr>
              <p:nvPr/>
            </p:nvSpPr>
            <p:spPr bwMode="auto">
              <a:xfrm>
                <a:off x="3790" y="1226"/>
                <a:ext cx="34" cy="11"/>
              </a:xfrm>
              <a:custGeom>
                <a:avLst/>
                <a:gdLst>
                  <a:gd name="T0" fmla="*/ 2147483647 w 3"/>
                  <a:gd name="T1" fmla="*/ 2147483647 h 1"/>
                  <a:gd name="T2" fmla="*/ 2147483647 w 3"/>
                  <a:gd name="T3" fmla="*/ 0 h 1"/>
                  <a:gd name="T4" fmla="*/ 0 w 3"/>
                  <a:gd name="T5" fmla="*/ 2147483647 h 1"/>
                  <a:gd name="T6" fmla="*/ 2147483647 w 3"/>
                  <a:gd name="T7" fmla="*/ 2147483647 h 1"/>
                  <a:gd name="T8" fmla="*/ 2147483647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1" y="0"/>
                      <a:pt x="1" y="0"/>
                    </a:cubicBezTo>
                    <a:lnTo>
                      <a:pt x="0" y="1"/>
                    </a:ln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4" name="Freeform 346"/>
              <p:cNvSpPr>
                <a:spLocks/>
              </p:cNvSpPr>
              <p:nvPr/>
            </p:nvSpPr>
            <p:spPr bwMode="auto">
              <a:xfrm>
                <a:off x="3752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2147483647 w 3"/>
                  <a:gd name="T3" fmla="*/ 2147483647 h 2"/>
                  <a:gd name="T4" fmla="*/ 0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2" y="0"/>
                    </a:moveTo>
                    <a:cubicBezTo>
                      <a:pt x="2" y="1"/>
                      <a:pt x="2" y="1"/>
                      <a:pt x="3" y="2"/>
                    </a:cubicBezTo>
                    <a:cubicBezTo>
                      <a:pt x="2" y="2"/>
                      <a:pt x="1" y="2"/>
                      <a:pt x="0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5" name="Freeform 347"/>
              <p:cNvSpPr>
                <a:spLocks/>
              </p:cNvSpPr>
              <p:nvPr/>
            </p:nvSpPr>
            <p:spPr bwMode="auto">
              <a:xfrm>
                <a:off x="3752" y="1191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2147483647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6" y="1"/>
                    </a:moveTo>
                    <a:lnTo>
                      <a:pt x="6" y="1"/>
                    </a:lnTo>
                    <a:cubicBezTo>
                      <a:pt x="5" y="2"/>
                      <a:pt x="4" y="2"/>
                      <a:pt x="4" y="3"/>
                    </a:cubicBezTo>
                    <a:cubicBezTo>
                      <a:pt x="4" y="4"/>
                      <a:pt x="4" y="5"/>
                      <a:pt x="3" y="5"/>
                    </a:cubicBezTo>
                    <a:cubicBezTo>
                      <a:pt x="3" y="6"/>
                      <a:pt x="2" y="7"/>
                      <a:pt x="1" y="7"/>
                    </a:cubicBezTo>
                    <a:lnTo>
                      <a:pt x="0" y="6"/>
                    </a:lnTo>
                    <a:cubicBezTo>
                      <a:pt x="1" y="6"/>
                      <a:pt x="2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6" y="0"/>
                      <a:pt x="6" y="1"/>
                      <a:pt x="6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6" name="Freeform 348"/>
              <p:cNvSpPr>
                <a:spLocks/>
              </p:cNvSpPr>
              <p:nvPr/>
            </p:nvSpPr>
            <p:spPr bwMode="auto">
              <a:xfrm>
                <a:off x="3400" y="1363"/>
                <a:ext cx="178" cy="241"/>
              </a:xfrm>
              <a:custGeom>
                <a:avLst/>
                <a:gdLst>
                  <a:gd name="T0" fmla="*/ 2147483647 w 16"/>
                  <a:gd name="T1" fmla="*/ 2147483647 h 21"/>
                  <a:gd name="T2" fmla="*/ 2147483647 w 16"/>
                  <a:gd name="T3" fmla="*/ 2147483647 h 21"/>
                  <a:gd name="T4" fmla="*/ 2147483647 w 16"/>
                  <a:gd name="T5" fmla="*/ 2147483647 h 21"/>
                  <a:gd name="T6" fmla="*/ 2147483647 w 16"/>
                  <a:gd name="T7" fmla="*/ 2147483647 h 21"/>
                  <a:gd name="T8" fmla="*/ 2147483647 w 16"/>
                  <a:gd name="T9" fmla="*/ 2147483647 h 21"/>
                  <a:gd name="T10" fmla="*/ 2147483647 w 16"/>
                  <a:gd name="T11" fmla="*/ 2147483647 h 21"/>
                  <a:gd name="T12" fmla="*/ 2147483647 w 16"/>
                  <a:gd name="T13" fmla="*/ 2147483647 h 21"/>
                  <a:gd name="T14" fmla="*/ 2147483647 w 16"/>
                  <a:gd name="T15" fmla="*/ 2147483647 h 21"/>
                  <a:gd name="T16" fmla="*/ 2147483647 w 16"/>
                  <a:gd name="T17" fmla="*/ 2147483647 h 21"/>
                  <a:gd name="T18" fmla="*/ 2147483647 w 16"/>
                  <a:gd name="T19" fmla="*/ 2147483647 h 21"/>
                  <a:gd name="T20" fmla="*/ 2147483647 w 16"/>
                  <a:gd name="T21" fmla="*/ 2147483647 h 21"/>
                  <a:gd name="T22" fmla="*/ 2147483647 w 16"/>
                  <a:gd name="T23" fmla="*/ 2147483647 h 21"/>
                  <a:gd name="T24" fmla="*/ 2147483647 w 16"/>
                  <a:gd name="T25" fmla="*/ 2147483647 h 21"/>
                  <a:gd name="T26" fmla="*/ 2147483647 w 16"/>
                  <a:gd name="T27" fmla="*/ 2147483647 h 21"/>
                  <a:gd name="T28" fmla="*/ 2147483647 w 16"/>
                  <a:gd name="T29" fmla="*/ 2147483647 h 21"/>
                  <a:gd name="T30" fmla="*/ 2147483647 w 16"/>
                  <a:gd name="T31" fmla="*/ 2147483647 h 21"/>
                  <a:gd name="T32" fmla="*/ 2147483647 w 16"/>
                  <a:gd name="T33" fmla="*/ 2147483647 h 21"/>
                  <a:gd name="T34" fmla="*/ 2147483647 w 16"/>
                  <a:gd name="T35" fmla="*/ 2147483647 h 21"/>
                  <a:gd name="T36" fmla="*/ 2147483647 w 16"/>
                  <a:gd name="T37" fmla="*/ 2147483647 h 21"/>
                  <a:gd name="T38" fmla="*/ 2147483647 w 16"/>
                  <a:gd name="T39" fmla="*/ 2147483647 h 21"/>
                  <a:gd name="T40" fmla="*/ 2147483647 w 16"/>
                  <a:gd name="T41" fmla="*/ 2147483647 h 21"/>
                  <a:gd name="T42" fmla="*/ 2147483647 w 16"/>
                  <a:gd name="T43" fmla="*/ 2147483647 h 21"/>
                  <a:gd name="T44" fmla="*/ 2147483647 w 16"/>
                  <a:gd name="T45" fmla="*/ 2147483647 h 21"/>
                  <a:gd name="T46" fmla="*/ 2147483647 w 16"/>
                  <a:gd name="T47" fmla="*/ 2147483647 h 21"/>
                  <a:gd name="T48" fmla="*/ 2147483647 w 16"/>
                  <a:gd name="T49" fmla="*/ 2147483647 h 21"/>
                  <a:gd name="T50" fmla="*/ 2147483647 w 16"/>
                  <a:gd name="T51" fmla="*/ 2147483647 h 21"/>
                  <a:gd name="T52" fmla="*/ 2147483647 w 16"/>
                  <a:gd name="T53" fmla="*/ 2147483647 h 21"/>
                  <a:gd name="T54" fmla="*/ 2147483647 w 16"/>
                  <a:gd name="T55" fmla="*/ 2147483647 h 21"/>
                  <a:gd name="T56" fmla="*/ 2147483647 w 16"/>
                  <a:gd name="T57" fmla="*/ 2147483647 h 21"/>
                  <a:gd name="T58" fmla="*/ 2147483647 w 16"/>
                  <a:gd name="T59" fmla="*/ 2147483647 h 21"/>
                  <a:gd name="T60" fmla="*/ 2147483647 w 16"/>
                  <a:gd name="T61" fmla="*/ 2147483647 h 21"/>
                  <a:gd name="T62" fmla="*/ 2147483647 w 16"/>
                  <a:gd name="T63" fmla="*/ 2147483647 h 21"/>
                  <a:gd name="T64" fmla="*/ 0 w 16"/>
                  <a:gd name="T65" fmla="*/ 2147483647 h 21"/>
                  <a:gd name="T66" fmla="*/ 0 w 16"/>
                  <a:gd name="T67" fmla="*/ 2147483647 h 21"/>
                  <a:gd name="T68" fmla="*/ 0 w 16"/>
                  <a:gd name="T69" fmla="*/ 2147483647 h 21"/>
                  <a:gd name="T70" fmla="*/ 2147483647 w 16"/>
                  <a:gd name="T71" fmla="*/ 2147483647 h 21"/>
                  <a:gd name="T72" fmla="*/ 0 w 16"/>
                  <a:gd name="T73" fmla="*/ 2147483647 h 21"/>
                  <a:gd name="T74" fmla="*/ 2147483647 w 16"/>
                  <a:gd name="T75" fmla="*/ 0 h 21"/>
                  <a:gd name="T76" fmla="*/ 2147483647 w 16"/>
                  <a:gd name="T77" fmla="*/ 2147483647 h 21"/>
                  <a:gd name="T78" fmla="*/ 2147483647 w 16"/>
                  <a:gd name="T79" fmla="*/ 2147483647 h 21"/>
                  <a:gd name="T80" fmla="*/ 2147483647 w 16"/>
                  <a:gd name="T81" fmla="*/ 2147483647 h 21"/>
                  <a:gd name="T82" fmla="*/ 2147483647 w 16"/>
                  <a:gd name="T83" fmla="*/ 2147483647 h 21"/>
                  <a:gd name="T84" fmla="*/ 2147483647 w 16"/>
                  <a:gd name="T85" fmla="*/ 2147483647 h 21"/>
                  <a:gd name="T86" fmla="*/ 2147483647 w 16"/>
                  <a:gd name="T87" fmla="*/ 2147483647 h 21"/>
                  <a:gd name="T88" fmla="*/ 2147483647 w 16"/>
                  <a:gd name="T89" fmla="*/ 2147483647 h 21"/>
                  <a:gd name="T90" fmla="*/ 2147483647 w 16"/>
                  <a:gd name="T91" fmla="*/ 2147483647 h 21"/>
                  <a:gd name="T92" fmla="*/ 2147483647 w 16"/>
                  <a:gd name="T93" fmla="*/ 2147483647 h 21"/>
                  <a:gd name="T94" fmla="*/ 2147483647 w 16"/>
                  <a:gd name="T95" fmla="*/ 2147483647 h 21"/>
                  <a:gd name="T96" fmla="*/ 2147483647 w 16"/>
                  <a:gd name="T97" fmla="*/ 2147483647 h 21"/>
                  <a:gd name="T98" fmla="*/ 2147483647 w 16"/>
                  <a:gd name="T99" fmla="*/ 2147483647 h 21"/>
                  <a:gd name="T100" fmla="*/ 2147483647 w 16"/>
                  <a:gd name="T101" fmla="*/ 2147483647 h 21"/>
                  <a:gd name="T102" fmla="*/ 2147483647 w 16"/>
                  <a:gd name="T103" fmla="*/ 2147483647 h 21"/>
                  <a:gd name="T104" fmla="*/ 2147483647 w 16"/>
                  <a:gd name="T105" fmla="*/ 2147483647 h 21"/>
                  <a:gd name="T106" fmla="*/ 2147483647 w 16"/>
                  <a:gd name="T107" fmla="*/ 2147483647 h 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16"/>
                  <a:gd name="T163" fmla="*/ 0 h 21"/>
                  <a:gd name="T164" fmla="*/ 16 w 16"/>
                  <a:gd name="T165" fmla="*/ 21 h 2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16" h="21">
                    <a:moveTo>
                      <a:pt x="12" y="13"/>
                    </a:moveTo>
                    <a:lnTo>
                      <a:pt x="14" y="12"/>
                    </a:lnTo>
                    <a:lnTo>
                      <a:pt x="14" y="14"/>
                    </a:lnTo>
                    <a:lnTo>
                      <a:pt x="15" y="14"/>
                    </a:lnTo>
                    <a:lnTo>
                      <a:pt x="16" y="15"/>
                    </a:lnTo>
                    <a:lnTo>
                      <a:pt x="15" y="16"/>
                    </a:lnTo>
                    <a:lnTo>
                      <a:pt x="14" y="16"/>
                    </a:lnTo>
                    <a:lnTo>
                      <a:pt x="13" y="15"/>
                    </a:lnTo>
                    <a:lnTo>
                      <a:pt x="11" y="15"/>
                    </a:lnTo>
                    <a:lnTo>
                      <a:pt x="10" y="17"/>
                    </a:lnTo>
                    <a:lnTo>
                      <a:pt x="10" y="18"/>
                    </a:lnTo>
                    <a:lnTo>
                      <a:pt x="11" y="19"/>
                    </a:lnTo>
                    <a:lnTo>
                      <a:pt x="11" y="21"/>
                    </a:lnTo>
                    <a:lnTo>
                      <a:pt x="10" y="21"/>
                    </a:lnTo>
                    <a:lnTo>
                      <a:pt x="9" y="20"/>
                    </a:lnTo>
                    <a:lnTo>
                      <a:pt x="8" y="19"/>
                    </a:lnTo>
                    <a:lnTo>
                      <a:pt x="7" y="19"/>
                    </a:lnTo>
                    <a:lnTo>
                      <a:pt x="7" y="18"/>
                    </a:lnTo>
                    <a:lnTo>
                      <a:pt x="7" y="17"/>
                    </a:lnTo>
                    <a:lnTo>
                      <a:pt x="6" y="17"/>
                    </a:lnTo>
                    <a:lnTo>
                      <a:pt x="7" y="16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5" y="14"/>
                    </a:lnTo>
                    <a:lnTo>
                      <a:pt x="5" y="12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3" y="4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6" y="12"/>
                    </a:lnTo>
                    <a:lnTo>
                      <a:pt x="7" y="13"/>
                    </a:lnTo>
                    <a:lnTo>
                      <a:pt x="8" y="14"/>
                    </a:lnTo>
                    <a:lnTo>
                      <a:pt x="10" y="15"/>
                    </a:lnTo>
                    <a:lnTo>
                      <a:pt x="13" y="14"/>
                    </a:lnTo>
                    <a:lnTo>
                      <a:pt x="13" y="13"/>
                    </a:lnTo>
                    <a:lnTo>
                      <a:pt x="12" y="13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7" name="Line 349"/>
              <p:cNvSpPr>
                <a:spLocks noChangeShapeType="1"/>
              </p:cNvSpPr>
              <p:nvPr/>
            </p:nvSpPr>
            <p:spPr bwMode="auto">
              <a:xfrm flipH="1">
                <a:off x="3477" y="1524"/>
                <a:ext cx="14" cy="11"/>
              </a:xfrm>
              <a:prstGeom prst="line">
                <a:avLst/>
              </a:pr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8" name="Freeform 350"/>
              <p:cNvSpPr>
                <a:spLocks/>
              </p:cNvSpPr>
              <p:nvPr/>
            </p:nvSpPr>
            <p:spPr bwMode="auto">
              <a:xfrm>
                <a:off x="3477" y="153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1"/>
                  <a:gd name="T14" fmla="*/ 3 w 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1">
                    <a:moveTo>
                      <a:pt x="0" y="1"/>
                    </a:moveTo>
                    <a:lnTo>
                      <a:pt x="1" y="0"/>
                    </a:lnTo>
                    <a:lnTo>
                      <a:pt x="2" y="1"/>
                    </a:lnTo>
                    <a:lnTo>
                      <a:pt x="3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9" name="Freeform 351"/>
              <p:cNvSpPr>
                <a:spLocks/>
              </p:cNvSpPr>
              <p:nvPr/>
            </p:nvSpPr>
            <p:spPr bwMode="auto">
              <a:xfrm>
                <a:off x="3477" y="1536"/>
                <a:ext cx="24" cy="11"/>
              </a:xfrm>
              <a:custGeom>
                <a:avLst/>
                <a:gdLst>
                  <a:gd name="T0" fmla="*/ 0 w 2"/>
                  <a:gd name="T1" fmla="*/ 0 h 1"/>
                  <a:gd name="T2" fmla="*/ 2147483647 w 2"/>
                  <a:gd name="T3" fmla="*/ 2147483647 h 1"/>
                  <a:gd name="T4" fmla="*/ 2147483647 w 2"/>
                  <a:gd name="T5" fmla="*/ 2147483647 h 1"/>
                  <a:gd name="T6" fmla="*/ 0 w 2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"/>
                  <a:gd name="T13" fmla="*/ 0 h 1"/>
                  <a:gd name="T14" fmla="*/ 2 w 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1"/>
                    </a:lnTo>
                    <a:lnTo>
                      <a:pt x="0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0" name="Freeform 352"/>
              <p:cNvSpPr>
                <a:spLocks/>
              </p:cNvSpPr>
              <p:nvPr/>
            </p:nvSpPr>
            <p:spPr bwMode="auto">
              <a:xfrm>
                <a:off x="3477" y="1547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2147483647 h 1"/>
                  <a:gd name="T6" fmla="*/ 2147483647 w 3"/>
                  <a:gd name="T7" fmla="*/ 0 h 1"/>
                  <a:gd name="T8" fmla="*/ 2147483647 w 3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1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1" name="Freeform 353"/>
              <p:cNvSpPr>
                <a:spLocks/>
              </p:cNvSpPr>
              <p:nvPr/>
            </p:nvSpPr>
            <p:spPr bwMode="auto">
              <a:xfrm>
                <a:off x="3477" y="1559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1"/>
                  <a:gd name="T11" fmla="*/ 3 w 3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1">
                    <a:moveTo>
                      <a:pt x="0" y="1"/>
                    </a:moveTo>
                    <a:lnTo>
                      <a:pt x="2" y="1"/>
                    </a:lnTo>
                    <a:lnTo>
                      <a:pt x="3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2" name="Freeform 354"/>
              <p:cNvSpPr>
                <a:spLocks/>
              </p:cNvSpPr>
              <p:nvPr/>
            </p:nvSpPr>
            <p:spPr bwMode="auto">
              <a:xfrm>
                <a:off x="3491" y="1570"/>
                <a:ext cx="19" cy="11"/>
              </a:xfrm>
              <a:custGeom>
                <a:avLst/>
                <a:gdLst>
                  <a:gd name="T0" fmla="*/ 0 w 2"/>
                  <a:gd name="T1" fmla="*/ 2147483647 h 1"/>
                  <a:gd name="T2" fmla="*/ 2147483647 w 2"/>
                  <a:gd name="T3" fmla="*/ 2147483647 h 1"/>
                  <a:gd name="T4" fmla="*/ 2147483647 w 2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2"/>
                  <a:gd name="T10" fmla="*/ 0 h 1"/>
                  <a:gd name="T11" fmla="*/ 2 w 2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" h="1">
                    <a:moveTo>
                      <a:pt x="0" y="1"/>
                    </a:moveTo>
                    <a:lnTo>
                      <a:pt x="1" y="1"/>
                    </a:lnTo>
                    <a:lnTo>
                      <a:pt x="2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3" name="Freeform 355"/>
              <p:cNvSpPr>
                <a:spLocks/>
              </p:cNvSpPr>
              <p:nvPr/>
            </p:nvSpPr>
            <p:spPr bwMode="auto">
              <a:xfrm>
                <a:off x="3858" y="1455"/>
                <a:ext cx="10" cy="23"/>
              </a:xfrm>
              <a:custGeom>
                <a:avLst/>
                <a:gdLst>
                  <a:gd name="T0" fmla="*/ 0 w 1"/>
                  <a:gd name="T1" fmla="*/ 2147483647 h 2"/>
                  <a:gd name="T2" fmla="*/ 0 w 1"/>
                  <a:gd name="T3" fmla="*/ 0 h 2"/>
                  <a:gd name="T4" fmla="*/ 2147483647 w 1"/>
                  <a:gd name="T5" fmla="*/ 2147483647 h 2"/>
                  <a:gd name="T6" fmla="*/ 2147483647 w 1"/>
                  <a:gd name="T7" fmla="*/ 2147483647 h 2"/>
                  <a:gd name="T8" fmla="*/ 0 w 1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2"/>
                  <a:gd name="T17" fmla="*/ 1 w 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2">
                    <a:moveTo>
                      <a:pt x="0" y="1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4" name="Oval 356"/>
              <p:cNvSpPr>
                <a:spLocks noChangeArrowheads="1"/>
              </p:cNvSpPr>
              <p:nvPr/>
            </p:nvSpPr>
            <p:spPr bwMode="auto">
              <a:xfrm>
                <a:off x="3809" y="1467"/>
                <a:ext cx="82" cy="80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5" name="Freeform 357"/>
              <p:cNvSpPr>
                <a:spLocks/>
              </p:cNvSpPr>
              <p:nvPr/>
            </p:nvSpPr>
            <p:spPr bwMode="auto">
              <a:xfrm>
                <a:off x="3809" y="1490"/>
                <a:ext cx="82" cy="34"/>
              </a:xfrm>
              <a:custGeom>
                <a:avLst/>
                <a:gdLst>
                  <a:gd name="T0" fmla="*/ 2147483647 w 7"/>
                  <a:gd name="T1" fmla="*/ 0 h 3"/>
                  <a:gd name="T2" fmla="*/ 2147483647 w 7"/>
                  <a:gd name="T3" fmla="*/ 2147483647 h 3"/>
                  <a:gd name="T4" fmla="*/ 2147483647 w 7"/>
                  <a:gd name="T5" fmla="*/ 2147483647 h 3"/>
                  <a:gd name="T6" fmla="*/ 0 w 7"/>
                  <a:gd name="T7" fmla="*/ 2147483647 h 3"/>
                  <a:gd name="T8" fmla="*/ 2147483647 w 7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3"/>
                  <a:gd name="T17" fmla="*/ 7 w 7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3">
                    <a:moveTo>
                      <a:pt x="1" y="0"/>
                    </a:moveTo>
                    <a:lnTo>
                      <a:pt x="7" y="2"/>
                    </a:lnTo>
                    <a:lnTo>
                      <a:pt x="7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6" name="Freeform 358"/>
              <p:cNvSpPr>
                <a:spLocks/>
              </p:cNvSpPr>
              <p:nvPr/>
            </p:nvSpPr>
            <p:spPr bwMode="auto">
              <a:xfrm>
                <a:off x="3843" y="1432"/>
                <a:ext cx="34" cy="34"/>
              </a:xfrm>
              <a:custGeom>
                <a:avLst/>
                <a:gdLst>
                  <a:gd name="T0" fmla="*/ 2147483647 w 3"/>
                  <a:gd name="T1" fmla="*/ 2147483647 h 3"/>
                  <a:gd name="T2" fmla="*/ 2147483647 w 3"/>
                  <a:gd name="T3" fmla="*/ 2147483647 h 3"/>
                  <a:gd name="T4" fmla="*/ 0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2147483647 h 3"/>
                  <a:gd name="T10" fmla="*/ 2147483647 w 3"/>
                  <a:gd name="T11" fmla="*/ 0 h 3"/>
                  <a:gd name="T12" fmla="*/ 2147483647 w 3"/>
                  <a:gd name="T13" fmla="*/ 0 h 3"/>
                  <a:gd name="T14" fmla="*/ 2147483647 w 3"/>
                  <a:gd name="T15" fmla="*/ 2147483647 h 3"/>
                  <a:gd name="T16" fmla="*/ 2147483647 w 3"/>
                  <a:gd name="T17" fmla="*/ 2147483647 h 3"/>
                  <a:gd name="T18" fmla="*/ 2147483647 w 3"/>
                  <a:gd name="T19" fmla="*/ 2147483647 h 3"/>
                  <a:gd name="T20" fmla="*/ 2147483647 w 3"/>
                  <a:gd name="T21" fmla="*/ 2147483647 h 3"/>
                  <a:gd name="T22" fmla="*/ 2147483647 w 3"/>
                  <a:gd name="T23" fmla="*/ 2147483647 h 3"/>
                  <a:gd name="T24" fmla="*/ 2147483647 w 3"/>
                  <a:gd name="T25" fmla="*/ 2147483647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"/>
                  <a:gd name="T40" fmla="*/ 0 h 3"/>
                  <a:gd name="T41" fmla="*/ 3 w 3"/>
                  <a:gd name="T42" fmla="*/ 3 h 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" h="3">
                    <a:moveTo>
                      <a:pt x="1" y="2"/>
                    </a:moveTo>
                    <a:lnTo>
                      <a:pt x="1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7" name="Freeform 359"/>
              <p:cNvSpPr>
                <a:spLocks/>
              </p:cNvSpPr>
              <p:nvPr/>
            </p:nvSpPr>
            <p:spPr bwMode="auto">
              <a:xfrm>
                <a:off x="3752" y="1501"/>
                <a:ext cx="140" cy="57"/>
              </a:xfrm>
              <a:custGeom>
                <a:avLst/>
                <a:gdLst>
                  <a:gd name="T0" fmla="*/ 2147483647 w 12"/>
                  <a:gd name="T1" fmla="*/ 0 h 5"/>
                  <a:gd name="T2" fmla="*/ 2147483647 w 12"/>
                  <a:gd name="T3" fmla="*/ 2147483647 h 5"/>
                  <a:gd name="T4" fmla="*/ 2147483647 w 12"/>
                  <a:gd name="T5" fmla="*/ 2147483647 h 5"/>
                  <a:gd name="T6" fmla="*/ 0 w 12"/>
                  <a:gd name="T7" fmla="*/ 2147483647 h 5"/>
                  <a:gd name="T8" fmla="*/ 2147483647 w 12"/>
                  <a:gd name="T9" fmla="*/ 2147483647 h 5"/>
                  <a:gd name="T10" fmla="*/ 2147483647 w 12"/>
                  <a:gd name="T11" fmla="*/ 2147483647 h 5"/>
                  <a:gd name="T12" fmla="*/ 2147483647 w 12"/>
                  <a:gd name="T13" fmla="*/ 2147483647 h 5"/>
                  <a:gd name="T14" fmla="*/ 2147483647 w 12"/>
                  <a:gd name="T15" fmla="*/ 2147483647 h 5"/>
                  <a:gd name="T16" fmla="*/ 2147483647 w 12"/>
                  <a:gd name="T17" fmla="*/ 2147483647 h 5"/>
                  <a:gd name="T18" fmla="*/ 2147483647 w 12"/>
                  <a:gd name="T19" fmla="*/ 2147483647 h 5"/>
                  <a:gd name="T20" fmla="*/ 2147483647 w 12"/>
                  <a:gd name="T21" fmla="*/ 2147483647 h 5"/>
                  <a:gd name="T22" fmla="*/ 2147483647 w 12"/>
                  <a:gd name="T23" fmla="*/ 2147483647 h 5"/>
                  <a:gd name="T24" fmla="*/ 2147483647 w 12"/>
                  <a:gd name="T25" fmla="*/ 2147483647 h 5"/>
                  <a:gd name="T26" fmla="*/ 2147483647 w 12"/>
                  <a:gd name="T27" fmla="*/ 2147483647 h 5"/>
                  <a:gd name="T28" fmla="*/ 2147483647 w 12"/>
                  <a:gd name="T29" fmla="*/ 2147483647 h 5"/>
                  <a:gd name="T30" fmla="*/ 2147483647 w 12"/>
                  <a:gd name="T31" fmla="*/ 2147483647 h 5"/>
                  <a:gd name="T32" fmla="*/ 2147483647 w 12"/>
                  <a:gd name="T33" fmla="*/ 2147483647 h 5"/>
                  <a:gd name="T34" fmla="*/ 2147483647 w 12"/>
                  <a:gd name="T35" fmla="*/ 2147483647 h 5"/>
                  <a:gd name="T36" fmla="*/ 2147483647 w 12"/>
                  <a:gd name="T37" fmla="*/ 2147483647 h 5"/>
                  <a:gd name="T38" fmla="*/ 2147483647 w 12"/>
                  <a:gd name="T39" fmla="*/ 2147483647 h 5"/>
                  <a:gd name="T40" fmla="*/ 2147483647 w 12"/>
                  <a:gd name="T41" fmla="*/ 2147483647 h 5"/>
                  <a:gd name="T42" fmla="*/ 2147483647 w 12"/>
                  <a:gd name="T43" fmla="*/ 2147483647 h 5"/>
                  <a:gd name="T44" fmla="*/ 2147483647 w 12"/>
                  <a:gd name="T45" fmla="*/ 2147483647 h 5"/>
                  <a:gd name="T46" fmla="*/ 2147483647 w 12"/>
                  <a:gd name="T47" fmla="*/ 2147483647 h 5"/>
                  <a:gd name="T48" fmla="*/ 2147483647 w 12"/>
                  <a:gd name="T49" fmla="*/ 2147483647 h 5"/>
                  <a:gd name="T50" fmla="*/ 2147483647 w 12"/>
                  <a:gd name="T51" fmla="*/ 2147483647 h 5"/>
                  <a:gd name="T52" fmla="*/ 2147483647 w 12"/>
                  <a:gd name="T53" fmla="*/ 2147483647 h 5"/>
                  <a:gd name="T54" fmla="*/ 2147483647 w 12"/>
                  <a:gd name="T55" fmla="*/ 0 h 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2"/>
                  <a:gd name="T85" fmla="*/ 0 h 5"/>
                  <a:gd name="T86" fmla="*/ 12 w 12"/>
                  <a:gd name="T87" fmla="*/ 5 h 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2" h="5">
                    <a:moveTo>
                      <a:pt x="2" y="0"/>
                    </a:moveTo>
                    <a:lnTo>
                      <a:pt x="1" y="1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5" y="4"/>
                    </a:lnTo>
                    <a:lnTo>
                      <a:pt x="7" y="5"/>
                    </a:lnTo>
                    <a:lnTo>
                      <a:pt x="9" y="5"/>
                    </a:lnTo>
                    <a:lnTo>
                      <a:pt x="11" y="5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10" y="2"/>
                    </a:lnTo>
                    <a:lnTo>
                      <a:pt x="10" y="3"/>
                    </a:lnTo>
                    <a:lnTo>
                      <a:pt x="10" y="4"/>
                    </a:lnTo>
                    <a:lnTo>
                      <a:pt x="9" y="4"/>
                    </a:lnTo>
                    <a:lnTo>
                      <a:pt x="9" y="3"/>
                    </a:lnTo>
                    <a:lnTo>
                      <a:pt x="9" y="2"/>
                    </a:lnTo>
                    <a:lnTo>
                      <a:pt x="7" y="1"/>
                    </a:lnTo>
                    <a:lnTo>
                      <a:pt x="8" y="2"/>
                    </a:lnTo>
                    <a:lnTo>
                      <a:pt x="7" y="4"/>
                    </a:lnTo>
                    <a:lnTo>
                      <a:pt x="6" y="3"/>
                    </a:lnTo>
                    <a:lnTo>
                      <a:pt x="5" y="2"/>
                    </a:lnTo>
                    <a:lnTo>
                      <a:pt x="4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8" name="Oval 360"/>
              <p:cNvSpPr>
                <a:spLocks noChangeArrowheads="1"/>
              </p:cNvSpPr>
              <p:nvPr/>
            </p:nvSpPr>
            <p:spPr bwMode="auto">
              <a:xfrm>
                <a:off x="3612" y="1099"/>
                <a:ext cx="106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9" name="Freeform 361"/>
              <p:cNvSpPr>
                <a:spLocks/>
              </p:cNvSpPr>
              <p:nvPr/>
            </p:nvSpPr>
            <p:spPr bwMode="auto">
              <a:xfrm>
                <a:off x="3593" y="996"/>
                <a:ext cx="149" cy="115"/>
              </a:xfrm>
              <a:custGeom>
                <a:avLst/>
                <a:gdLst>
                  <a:gd name="T0" fmla="*/ 2147483647 w 13"/>
                  <a:gd name="T1" fmla="*/ 2147483647 h 10"/>
                  <a:gd name="T2" fmla="*/ 2147483647 w 13"/>
                  <a:gd name="T3" fmla="*/ 2147483647 h 10"/>
                  <a:gd name="T4" fmla="*/ 2147483647 w 13"/>
                  <a:gd name="T5" fmla="*/ 2147483647 h 10"/>
                  <a:gd name="T6" fmla="*/ 2147483647 w 13"/>
                  <a:gd name="T7" fmla="*/ 0 h 10"/>
                  <a:gd name="T8" fmla="*/ 2147483647 w 13"/>
                  <a:gd name="T9" fmla="*/ 2147483647 h 10"/>
                  <a:gd name="T10" fmla="*/ 2147483647 w 13"/>
                  <a:gd name="T11" fmla="*/ 0 h 10"/>
                  <a:gd name="T12" fmla="*/ 0 w 13"/>
                  <a:gd name="T13" fmla="*/ 2147483647 h 10"/>
                  <a:gd name="T14" fmla="*/ 2147483647 w 13"/>
                  <a:gd name="T15" fmla="*/ 2147483647 h 10"/>
                  <a:gd name="T16" fmla="*/ 2147483647 w 13"/>
                  <a:gd name="T17" fmla="*/ 2147483647 h 10"/>
                  <a:gd name="T18" fmla="*/ 2147483647 w 13"/>
                  <a:gd name="T19" fmla="*/ 2147483647 h 10"/>
                  <a:gd name="T20" fmla="*/ 2147483647 w 13"/>
                  <a:gd name="T21" fmla="*/ 2147483647 h 10"/>
                  <a:gd name="T22" fmla="*/ 2147483647 w 13"/>
                  <a:gd name="T23" fmla="*/ 2147483647 h 1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3"/>
                  <a:gd name="T37" fmla="*/ 0 h 10"/>
                  <a:gd name="T38" fmla="*/ 13 w 13"/>
                  <a:gd name="T39" fmla="*/ 10 h 1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3" h="10">
                    <a:moveTo>
                      <a:pt x="11" y="10"/>
                    </a:moveTo>
                    <a:lnTo>
                      <a:pt x="11" y="9"/>
                    </a:lnTo>
                    <a:cubicBezTo>
                      <a:pt x="13" y="6"/>
                      <a:pt x="13" y="4"/>
                      <a:pt x="13" y="2"/>
                    </a:cubicBezTo>
                    <a:cubicBezTo>
                      <a:pt x="12" y="0"/>
                      <a:pt x="10" y="0"/>
                      <a:pt x="9" y="0"/>
                    </a:cubicBezTo>
                    <a:lnTo>
                      <a:pt x="7" y="7"/>
                    </a:lnTo>
                    <a:lnTo>
                      <a:pt x="4" y="0"/>
                    </a:lnTo>
                    <a:cubicBezTo>
                      <a:pt x="3" y="0"/>
                      <a:pt x="1" y="0"/>
                      <a:pt x="0" y="2"/>
                    </a:cubicBezTo>
                    <a:cubicBezTo>
                      <a:pt x="0" y="4"/>
                      <a:pt x="0" y="6"/>
                      <a:pt x="2" y="9"/>
                    </a:cubicBezTo>
                    <a:lnTo>
                      <a:pt x="2" y="10"/>
                    </a:lnTo>
                    <a:cubicBezTo>
                      <a:pt x="2" y="9"/>
                      <a:pt x="4" y="9"/>
                      <a:pt x="7" y="9"/>
                    </a:cubicBezTo>
                    <a:cubicBezTo>
                      <a:pt x="9" y="9"/>
                      <a:pt x="11" y="9"/>
                      <a:pt x="11" y="1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0" name="Freeform 362"/>
              <p:cNvSpPr>
                <a:spLocks/>
              </p:cNvSpPr>
              <p:nvPr/>
            </p:nvSpPr>
            <p:spPr bwMode="auto">
              <a:xfrm>
                <a:off x="3646" y="927"/>
                <a:ext cx="39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0 w 3"/>
                  <a:gd name="T7" fmla="*/ 2147483647 h 4"/>
                  <a:gd name="T8" fmla="*/ 0 w 3"/>
                  <a:gd name="T9" fmla="*/ 2147483647 h 4"/>
                  <a:gd name="T10" fmla="*/ 0 w 3"/>
                  <a:gd name="T11" fmla="*/ 2147483647 h 4"/>
                  <a:gd name="T12" fmla="*/ 2147483647 w 3"/>
                  <a:gd name="T13" fmla="*/ 2147483647 h 4"/>
                  <a:gd name="T14" fmla="*/ 0 w 3"/>
                  <a:gd name="T15" fmla="*/ 0 h 4"/>
                  <a:gd name="T16" fmla="*/ 2147483647 w 3"/>
                  <a:gd name="T17" fmla="*/ 0 h 4"/>
                  <a:gd name="T18" fmla="*/ 2147483647 w 3"/>
                  <a:gd name="T19" fmla="*/ 2147483647 h 4"/>
                  <a:gd name="T20" fmla="*/ 2147483647 w 3"/>
                  <a:gd name="T21" fmla="*/ 2147483647 h 4"/>
                  <a:gd name="T22" fmla="*/ 2147483647 w 3"/>
                  <a:gd name="T23" fmla="*/ 2147483647 h 4"/>
                  <a:gd name="T24" fmla="*/ 2147483647 w 3"/>
                  <a:gd name="T25" fmla="*/ 2147483647 h 4"/>
                  <a:gd name="T26" fmla="*/ 2147483647 w 3"/>
                  <a:gd name="T27" fmla="*/ 2147483647 h 4"/>
                  <a:gd name="T28" fmla="*/ 2147483647 w 3"/>
                  <a:gd name="T29" fmla="*/ 2147483647 h 4"/>
                  <a:gd name="T30" fmla="*/ 2147483647 w 3"/>
                  <a:gd name="T31" fmla="*/ 2147483647 h 4"/>
                  <a:gd name="T32" fmla="*/ 0 w 3"/>
                  <a:gd name="T33" fmla="*/ 2147483647 h 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"/>
                  <a:gd name="T52" fmla="*/ 0 h 4"/>
                  <a:gd name="T53" fmla="*/ 3 w 3"/>
                  <a:gd name="T54" fmla="*/ 4 h 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" h="4">
                    <a:moveTo>
                      <a:pt x="0" y="4"/>
                    </a:moveTo>
                    <a:lnTo>
                      <a:pt x="1" y="2"/>
                    </a:lnTo>
                    <a:lnTo>
                      <a:pt x="0" y="3"/>
                    </a:lnTo>
                    <a:lnTo>
                      <a:pt x="0" y="2"/>
                    </a:ln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lnTo>
                      <a:pt x="1" y="2"/>
                    </a:lnTo>
                    <a:lnTo>
                      <a:pt x="0" y="0"/>
                    </a:lnTo>
                    <a:cubicBezTo>
                      <a:pt x="1" y="0"/>
                      <a:pt x="2" y="0"/>
                      <a:pt x="3" y="0"/>
                    </a:cubicBez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cubicBezTo>
                      <a:pt x="3" y="2"/>
                      <a:pt x="3" y="2"/>
                      <a:pt x="3" y="2"/>
                    </a:cubicBezTo>
                    <a:lnTo>
                      <a:pt x="3" y="3"/>
                    </a:lnTo>
                    <a:lnTo>
                      <a:pt x="2" y="2"/>
                    </a:lnTo>
                    <a:lnTo>
                      <a:pt x="3" y="4"/>
                    </a:lnTo>
                    <a:cubicBezTo>
                      <a:pt x="2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1" name="Freeform 363"/>
              <p:cNvSpPr>
                <a:spLocks/>
              </p:cNvSpPr>
              <p:nvPr/>
            </p:nvSpPr>
            <p:spPr bwMode="auto">
              <a:xfrm>
                <a:off x="3593" y="1030"/>
                <a:ext cx="149" cy="57"/>
              </a:xfrm>
              <a:custGeom>
                <a:avLst/>
                <a:gdLst>
                  <a:gd name="T0" fmla="*/ 2147483647 w 13"/>
                  <a:gd name="T1" fmla="*/ 2147483647 h 5"/>
                  <a:gd name="T2" fmla="*/ 0 w 13"/>
                  <a:gd name="T3" fmla="*/ 0 h 5"/>
                  <a:gd name="T4" fmla="*/ 2147483647 w 13"/>
                  <a:gd name="T5" fmla="*/ 2147483647 h 5"/>
                  <a:gd name="T6" fmla="*/ 2147483647 w 13"/>
                  <a:gd name="T7" fmla="*/ 2147483647 h 5"/>
                  <a:gd name="T8" fmla="*/ 2147483647 w 13"/>
                  <a:gd name="T9" fmla="*/ 2147483647 h 5"/>
                  <a:gd name="T10" fmla="*/ 2147483647 w 13"/>
                  <a:gd name="T11" fmla="*/ 2147483647 h 5"/>
                  <a:gd name="T12" fmla="*/ 2147483647 w 13"/>
                  <a:gd name="T13" fmla="*/ 2147483647 h 5"/>
                  <a:gd name="T14" fmla="*/ 2147483647 w 13"/>
                  <a:gd name="T15" fmla="*/ 2147483647 h 5"/>
                  <a:gd name="T16" fmla="*/ 2147483647 w 13"/>
                  <a:gd name="T17" fmla="*/ 2147483647 h 5"/>
                  <a:gd name="T18" fmla="*/ 2147483647 w 13"/>
                  <a:gd name="T19" fmla="*/ 2147483647 h 5"/>
                  <a:gd name="T20" fmla="*/ 2147483647 w 13"/>
                  <a:gd name="T21" fmla="*/ 2147483647 h 5"/>
                  <a:gd name="T22" fmla="*/ 2147483647 w 13"/>
                  <a:gd name="T23" fmla="*/ 2147483647 h 5"/>
                  <a:gd name="T24" fmla="*/ 2147483647 w 13"/>
                  <a:gd name="T25" fmla="*/ 2147483647 h 5"/>
                  <a:gd name="T26" fmla="*/ 2147483647 w 13"/>
                  <a:gd name="T27" fmla="*/ 2147483647 h 5"/>
                  <a:gd name="T28" fmla="*/ 2147483647 w 13"/>
                  <a:gd name="T29" fmla="*/ 2147483647 h 5"/>
                  <a:gd name="T30" fmla="*/ 2147483647 w 13"/>
                  <a:gd name="T31" fmla="*/ 0 h 5"/>
                  <a:gd name="T32" fmla="*/ 2147483647 w 13"/>
                  <a:gd name="T33" fmla="*/ 2147483647 h 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3"/>
                  <a:gd name="T52" fmla="*/ 0 h 5"/>
                  <a:gd name="T53" fmla="*/ 13 w 13"/>
                  <a:gd name="T54" fmla="*/ 5 h 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3" h="5">
                    <a:moveTo>
                      <a:pt x="7" y="4"/>
                    </a:moveTo>
                    <a:cubicBezTo>
                      <a:pt x="5" y="2"/>
                      <a:pt x="3" y="0"/>
                      <a:pt x="0" y="0"/>
                    </a:cubicBezTo>
                    <a:cubicBezTo>
                      <a:pt x="1" y="1"/>
                      <a:pt x="2" y="2"/>
                      <a:pt x="3" y="2"/>
                    </a:cubicBezTo>
                    <a:lnTo>
                      <a:pt x="1" y="2"/>
                    </a:lnTo>
                    <a:cubicBezTo>
                      <a:pt x="2" y="3"/>
                      <a:pt x="3" y="3"/>
                      <a:pt x="4" y="3"/>
                    </a:cubicBezTo>
                    <a:lnTo>
                      <a:pt x="2" y="4"/>
                    </a:lnTo>
                    <a:cubicBezTo>
                      <a:pt x="4" y="3"/>
                      <a:pt x="5" y="4"/>
                      <a:pt x="6" y="5"/>
                    </a:cubicBezTo>
                    <a:cubicBezTo>
                      <a:pt x="6" y="5"/>
                      <a:pt x="6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4"/>
                      <a:pt x="9" y="3"/>
                      <a:pt x="11" y="4"/>
                    </a:cubicBezTo>
                    <a:lnTo>
                      <a:pt x="9" y="3"/>
                    </a:lnTo>
                    <a:cubicBezTo>
                      <a:pt x="10" y="3"/>
                      <a:pt x="11" y="3"/>
                      <a:pt x="12" y="2"/>
                    </a:cubicBezTo>
                    <a:lnTo>
                      <a:pt x="11" y="2"/>
                    </a:lnTo>
                    <a:cubicBezTo>
                      <a:pt x="11" y="2"/>
                      <a:pt x="12" y="1"/>
                      <a:pt x="13" y="0"/>
                    </a:cubicBezTo>
                    <a:cubicBezTo>
                      <a:pt x="10" y="0"/>
                      <a:pt x="8" y="2"/>
                      <a:pt x="7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2" name="Freeform 364"/>
              <p:cNvSpPr>
                <a:spLocks noEditPoints="1"/>
              </p:cNvSpPr>
              <p:nvPr/>
            </p:nvSpPr>
            <p:spPr bwMode="auto">
              <a:xfrm>
                <a:off x="3670" y="996"/>
                <a:ext cx="63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0 w 5"/>
                  <a:gd name="T3" fmla="*/ 2147483647 h 5"/>
                  <a:gd name="T4" fmla="*/ 2147483647 w 5"/>
                  <a:gd name="T5" fmla="*/ 2147483647 h 5"/>
                  <a:gd name="T6" fmla="*/ 2147483647 w 5"/>
                  <a:gd name="T7" fmla="*/ 0 h 5"/>
                  <a:gd name="T8" fmla="*/ 2147483647 w 5"/>
                  <a:gd name="T9" fmla="*/ 2147483647 h 5"/>
                  <a:gd name="T10" fmla="*/ 2147483647 w 5"/>
                  <a:gd name="T11" fmla="*/ 0 h 5"/>
                  <a:gd name="T12" fmla="*/ 2147483647 w 5"/>
                  <a:gd name="T13" fmla="*/ 2147483647 h 5"/>
                  <a:gd name="T14" fmla="*/ 2147483647 w 5"/>
                  <a:gd name="T15" fmla="*/ 2147483647 h 5"/>
                  <a:gd name="T16" fmla="*/ 2147483647 w 5"/>
                  <a:gd name="T17" fmla="*/ 2147483647 h 5"/>
                  <a:gd name="T18" fmla="*/ 2147483647 w 5"/>
                  <a:gd name="T19" fmla="*/ 2147483647 h 5"/>
                  <a:gd name="T20" fmla="*/ 2147483647 w 5"/>
                  <a:gd name="T21" fmla="*/ 2147483647 h 5"/>
                  <a:gd name="T22" fmla="*/ 2147483647 w 5"/>
                  <a:gd name="T23" fmla="*/ 2147483647 h 5"/>
                  <a:gd name="T24" fmla="*/ 2147483647 w 5"/>
                  <a:gd name="T25" fmla="*/ 2147483647 h 5"/>
                  <a:gd name="T26" fmla="*/ 2147483647 w 5"/>
                  <a:gd name="T27" fmla="*/ 2147483647 h 5"/>
                  <a:gd name="T28" fmla="*/ 2147483647 w 5"/>
                  <a:gd name="T29" fmla="*/ 2147483647 h 5"/>
                  <a:gd name="T30" fmla="*/ 2147483647 w 5"/>
                  <a:gd name="T31" fmla="*/ 2147483647 h 5"/>
                  <a:gd name="T32" fmla="*/ 2147483647 w 5"/>
                  <a:gd name="T33" fmla="*/ 2147483647 h 5"/>
                  <a:gd name="T34" fmla="*/ 2147483647 w 5"/>
                  <a:gd name="T35" fmla="*/ 2147483647 h 5"/>
                  <a:gd name="T36" fmla="*/ 2147483647 w 5"/>
                  <a:gd name="T37" fmla="*/ 2147483647 h 5"/>
                  <a:gd name="T38" fmla="*/ 2147483647 w 5"/>
                  <a:gd name="T39" fmla="*/ 2147483647 h 5"/>
                  <a:gd name="T40" fmla="*/ 2147483647 w 5"/>
                  <a:gd name="T41" fmla="*/ 2147483647 h 5"/>
                  <a:gd name="T42" fmla="*/ 2147483647 w 5"/>
                  <a:gd name="T43" fmla="*/ 2147483647 h 5"/>
                  <a:gd name="T44" fmla="*/ 2147483647 w 5"/>
                  <a:gd name="T45" fmla="*/ 0 h 5"/>
                  <a:gd name="T46" fmla="*/ 2147483647 w 5"/>
                  <a:gd name="T47" fmla="*/ 2147483647 h 5"/>
                  <a:gd name="T48" fmla="*/ 2147483647 w 5"/>
                  <a:gd name="T49" fmla="*/ 2147483647 h 5"/>
                  <a:gd name="T50" fmla="*/ 2147483647 w 5"/>
                  <a:gd name="T51" fmla="*/ 0 h 5"/>
                  <a:gd name="T52" fmla="*/ 2147483647 w 5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"/>
                  <a:gd name="T82" fmla="*/ 0 h 5"/>
                  <a:gd name="T83" fmla="*/ 5 w 5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" h="5">
                    <a:moveTo>
                      <a:pt x="1" y="5"/>
                    </a:moveTo>
                    <a:lnTo>
                      <a:pt x="0" y="4"/>
                    </a:lnTo>
                    <a:lnTo>
                      <a:pt x="1" y="5"/>
                    </a:lnTo>
                    <a:close/>
                    <a:moveTo>
                      <a:pt x="2" y="0"/>
                    </a:moveTo>
                    <a:lnTo>
                      <a:pt x="5" y="3"/>
                    </a:lnTo>
                    <a:lnTo>
                      <a:pt x="2" y="0"/>
                    </a:lnTo>
                    <a:close/>
                    <a:moveTo>
                      <a:pt x="4" y="3"/>
                    </a:moveTo>
                    <a:lnTo>
                      <a:pt x="1" y="1"/>
                    </a:lnTo>
                    <a:lnTo>
                      <a:pt x="4" y="3"/>
                    </a:lnTo>
                    <a:close/>
                    <a:moveTo>
                      <a:pt x="3" y="4"/>
                    </a:moveTo>
                    <a:lnTo>
                      <a:pt x="1" y="2"/>
                    </a:lnTo>
                    <a:lnTo>
                      <a:pt x="3" y="4"/>
                    </a:lnTo>
                    <a:close/>
                    <a:moveTo>
                      <a:pt x="2" y="4"/>
                    </a:moveTo>
                    <a:lnTo>
                      <a:pt x="1" y="3"/>
                    </a:lnTo>
                    <a:lnTo>
                      <a:pt x="2" y="4"/>
                    </a:lnTo>
                    <a:close/>
                    <a:moveTo>
                      <a:pt x="5" y="3"/>
                    </a:moveTo>
                    <a:lnTo>
                      <a:pt x="5" y="1"/>
                    </a:lnTo>
                    <a:lnTo>
                      <a:pt x="5" y="3"/>
                    </a:lnTo>
                    <a:close/>
                    <a:moveTo>
                      <a:pt x="4" y="4"/>
                    </a:moveTo>
                    <a:lnTo>
                      <a:pt x="5" y="1"/>
                    </a:lnTo>
                    <a:lnTo>
                      <a:pt x="4" y="4"/>
                    </a:lnTo>
                    <a:close/>
                    <a:moveTo>
                      <a:pt x="1" y="5"/>
                    </a:moveTo>
                    <a:lnTo>
                      <a:pt x="3" y="0"/>
                    </a:lnTo>
                    <a:lnTo>
                      <a:pt x="1" y="5"/>
                    </a:lnTo>
                    <a:close/>
                    <a:moveTo>
                      <a:pt x="2" y="4"/>
                    </a:moveTo>
                    <a:lnTo>
                      <a:pt x="4" y="0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3" name="Freeform 365"/>
              <p:cNvSpPr>
                <a:spLocks noEditPoints="1"/>
              </p:cNvSpPr>
              <p:nvPr/>
            </p:nvSpPr>
            <p:spPr bwMode="auto">
              <a:xfrm>
                <a:off x="3593" y="996"/>
                <a:ext cx="72" cy="57"/>
              </a:xfrm>
              <a:custGeom>
                <a:avLst/>
                <a:gdLst>
                  <a:gd name="T0" fmla="*/ 2147483647 w 6"/>
                  <a:gd name="T1" fmla="*/ 2147483647 h 5"/>
                  <a:gd name="T2" fmla="*/ 2147483647 w 6"/>
                  <a:gd name="T3" fmla="*/ 2147483647 h 5"/>
                  <a:gd name="T4" fmla="*/ 2147483647 w 6"/>
                  <a:gd name="T5" fmla="*/ 2147483647 h 5"/>
                  <a:gd name="T6" fmla="*/ 2147483647 w 6"/>
                  <a:gd name="T7" fmla="*/ 0 h 5"/>
                  <a:gd name="T8" fmla="*/ 0 w 6"/>
                  <a:gd name="T9" fmla="*/ 2147483647 h 5"/>
                  <a:gd name="T10" fmla="*/ 2147483647 w 6"/>
                  <a:gd name="T11" fmla="*/ 0 h 5"/>
                  <a:gd name="T12" fmla="*/ 2147483647 w 6"/>
                  <a:gd name="T13" fmla="*/ 2147483647 h 5"/>
                  <a:gd name="T14" fmla="*/ 2147483647 w 6"/>
                  <a:gd name="T15" fmla="*/ 2147483647 h 5"/>
                  <a:gd name="T16" fmla="*/ 2147483647 w 6"/>
                  <a:gd name="T17" fmla="*/ 2147483647 h 5"/>
                  <a:gd name="T18" fmla="*/ 2147483647 w 6"/>
                  <a:gd name="T19" fmla="*/ 2147483647 h 5"/>
                  <a:gd name="T20" fmla="*/ 2147483647 w 6"/>
                  <a:gd name="T21" fmla="*/ 2147483647 h 5"/>
                  <a:gd name="T22" fmla="*/ 2147483647 w 6"/>
                  <a:gd name="T23" fmla="*/ 2147483647 h 5"/>
                  <a:gd name="T24" fmla="*/ 2147483647 w 6"/>
                  <a:gd name="T25" fmla="*/ 2147483647 h 5"/>
                  <a:gd name="T26" fmla="*/ 2147483647 w 6"/>
                  <a:gd name="T27" fmla="*/ 2147483647 h 5"/>
                  <a:gd name="T28" fmla="*/ 2147483647 w 6"/>
                  <a:gd name="T29" fmla="*/ 2147483647 h 5"/>
                  <a:gd name="T30" fmla="*/ 2147483647 w 6"/>
                  <a:gd name="T31" fmla="*/ 2147483647 h 5"/>
                  <a:gd name="T32" fmla="*/ 2147483647 w 6"/>
                  <a:gd name="T33" fmla="*/ 2147483647 h 5"/>
                  <a:gd name="T34" fmla="*/ 2147483647 w 6"/>
                  <a:gd name="T35" fmla="*/ 2147483647 h 5"/>
                  <a:gd name="T36" fmla="*/ 2147483647 w 6"/>
                  <a:gd name="T37" fmla="*/ 2147483647 h 5"/>
                  <a:gd name="T38" fmla="*/ 2147483647 w 6"/>
                  <a:gd name="T39" fmla="*/ 2147483647 h 5"/>
                  <a:gd name="T40" fmla="*/ 2147483647 w 6"/>
                  <a:gd name="T41" fmla="*/ 2147483647 h 5"/>
                  <a:gd name="T42" fmla="*/ 2147483647 w 6"/>
                  <a:gd name="T43" fmla="*/ 2147483647 h 5"/>
                  <a:gd name="T44" fmla="*/ 2147483647 w 6"/>
                  <a:gd name="T45" fmla="*/ 0 h 5"/>
                  <a:gd name="T46" fmla="*/ 2147483647 w 6"/>
                  <a:gd name="T47" fmla="*/ 2147483647 h 5"/>
                  <a:gd name="T48" fmla="*/ 2147483647 w 6"/>
                  <a:gd name="T49" fmla="*/ 2147483647 h 5"/>
                  <a:gd name="T50" fmla="*/ 2147483647 w 6"/>
                  <a:gd name="T51" fmla="*/ 0 h 5"/>
                  <a:gd name="T52" fmla="*/ 2147483647 w 6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6"/>
                  <a:gd name="T82" fmla="*/ 0 h 5"/>
                  <a:gd name="T83" fmla="*/ 6 w 6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6" h="5">
                    <a:moveTo>
                      <a:pt x="5" y="5"/>
                    </a:moveTo>
                    <a:lnTo>
                      <a:pt x="6" y="4"/>
                    </a:lnTo>
                    <a:lnTo>
                      <a:pt x="5" y="5"/>
                    </a:lnTo>
                    <a:close/>
                    <a:moveTo>
                      <a:pt x="4" y="0"/>
                    </a:moveTo>
                    <a:lnTo>
                      <a:pt x="0" y="3"/>
                    </a:lnTo>
                    <a:lnTo>
                      <a:pt x="4" y="0"/>
                    </a:lnTo>
                    <a:close/>
                    <a:moveTo>
                      <a:pt x="2" y="3"/>
                    </a:moveTo>
                    <a:lnTo>
                      <a:pt x="5" y="1"/>
                    </a:lnTo>
                    <a:lnTo>
                      <a:pt x="2" y="3"/>
                    </a:lnTo>
                    <a:close/>
                    <a:moveTo>
                      <a:pt x="3" y="4"/>
                    </a:moveTo>
                    <a:lnTo>
                      <a:pt x="5" y="2"/>
                    </a:lnTo>
                    <a:lnTo>
                      <a:pt x="3" y="4"/>
                    </a:lnTo>
                    <a:close/>
                    <a:moveTo>
                      <a:pt x="4" y="4"/>
                    </a:moveTo>
                    <a:lnTo>
                      <a:pt x="5" y="3"/>
                    </a:lnTo>
                    <a:lnTo>
                      <a:pt x="4" y="4"/>
                    </a:lnTo>
                    <a:close/>
                    <a:moveTo>
                      <a:pt x="1" y="3"/>
                    </a:moveTo>
                    <a:lnTo>
                      <a:pt x="1" y="1"/>
                    </a:lnTo>
                    <a:lnTo>
                      <a:pt x="1" y="3"/>
                    </a:lnTo>
                    <a:close/>
                    <a:moveTo>
                      <a:pt x="2" y="4"/>
                    </a:moveTo>
                    <a:lnTo>
                      <a:pt x="1" y="1"/>
                    </a:lnTo>
                    <a:lnTo>
                      <a:pt x="2" y="4"/>
                    </a:lnTo>
                    <a:close/>
                    <a:moveTo>
                      <a:pt x="5" y="5"/>
                    </a:moveTo>
                    <a:lnTo>
                      <a:pt x="3" y="0"/>
                    </a:lnTo>
                    <a:lnTo>
                      <a:pt x="5" y="5"/>
                    </a:lnTo>
                    <a:close/>
                    <a:moveTo>
                      <a:pt x="4" y="4"/>
                    </a:moveTo>
                    <a:lnTo>
                      <a:pt x="2" y="0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4" name="Freeform 366"/>
              <p:cNvSpPr>
                <a:spLocks/>
              </p:cNvSpPr>
              <p:nvPr/>
            </p:nvSpPr>
            <p:spPr bwMode="auto">
              <a:xfrm>
                <a:off x="3646" y="973"/>
                <a:ext cx="39" cy="103"/>
              </a:xfrm>
              <a:custGeom>
                <a:avLst/>
                <a:gdLst>
                  <a:gd name="T0" fmla="*/ 2147483647 w 3"/>
                  <a:gd name="T1" fmla="*/ 2147483647 h 9"/>
                  <a:gd name="T2" fmla="*/ 0 w 3"/>
                  <a:gd name="T3" fmla="*/ 0 h 9"/>
                  <a:gd name="T4" fmla="*/ 2147483647 w 3"/>
                  <a:gd name="T5" fmla="*/ 0 h 9"/>
                  <a:gd name="T6" fmla="*/ 2147483647 w 3"/>
                  <a:gd name="T7" fmla="*/ 2147483647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9"/>
                  <a:gd name="T14" fmla="*/ 3 w 3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9">
                    <a:moveTo>
                      <a:pt x="2" y="9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2" y="9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5" name="Oval 367"/>
              <p:cNvSpPr>
                <a:spLocks noChangeArrowheads="1"/>
              </p:cNvSpPr>
              <p:nvPr/>
            </p:nvSpPr>
            <p:spPr bwMode="auto">
              <a:xfrm>
                <a:off x="3626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6" name="Oval 368"/>
              <p:cNvSpPr>
                <a:spLocks noChangeArrowheads="1"/>
              </p:cNvSpPr>
              <p:nvPr/>
            </p:nvSpPr>
            <p:spPr bwMode="auto">
              <a:xfrm>
                <a:off x="3612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7" name="Oval 369"/>
              <p:cNvSpPr>
                <a:spLocks noChangeArrowheads="1"/>
              </p:cNvSpPr>
              <p:nvPr/>
            </p:nvSpPr>
            <p:spPr bwMode="auto">
              <a:xfrm>
                <a:off x="3684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8" name="Oval 370"/>
              <p:cNvSpPr>
                <a:spLocks noChangeArrowheads="1"/>
              </p:cNvSpPr>
              <p:nvPr/>
            </p:nvSpPr>
            <p:spPr bwMode="auto">
              <a:xfrm>
                <a:off x="3703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9" name="Oval 371"/>
              <p:cNvSpPr>
                <a:spLocks noChangeArrowheads="1"/>
              </p:cNvSpPr>
              <p:nvPr/>
            </p:nvSpPr>
            <p:spPr bwMode="auto">
              <a:xfrm>
                <a:off x="3665" y="1076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0" name="Oval 372"/>
              <p:cNvSpPr>
                <a:spLocks noChangeArrowheads="1"/>
              </p:cNvSpPr>
              <p:nvPr/>
            </p:nvSpPr>
            <p:spPr bwMode="auto">
              <a:xfrm>
                <a:off x="3602" y="1065"/>
                <a:ext cx="10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1" name="Oval 373"/>
              <p:cNvSpPr>
                <a:spLocks noChangeArrowheads="1"/>
              </p:cNvSpPr>
              <p:nvPr/>
            </p:nvSpPr>
            <p:spPr bwMode="auto">
              <a:xfrm>
                <a:off x="3612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2" name="Oval 374"/>
              <p:cNvSpPr>
                <a:spLocks noChangeArrowheads="1"/>
              </p:cNvSpPr>
              <p:nvPr/>
            </p:nvSpPr>
            <p:spPr bwMode="auto">
              <a:xfrm>
                <a:off x="3718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3" name="Oval 375"/>
              <p:cNvSpPr>
                <a:spLocks noChangeArrowheads="1"/>
              </p:cNvSpPr>
              <p:nvPr/>
            </p:nvSpPr>
            <p:spPr bwMode="auto">
              <a:xfrm>
                <a:off x="3703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4" name="Freeform 376"/>
              <p:cNvSpPr>
                <a:spLocks/>
              </p:cNvSpPr>
              <p:nvPr/>
            </p:nvSpPr>
            <p:spPr bwMode="auto">
              <a:xfrm>
                <a:off x="3593" y="1042"/>
                <a:ext cx="10" cy="23"/>
              </a:xfrm>
              <a:custGeom>
                <a:avLst/>
                <a:gdLst>
                  <a:gd name="T0" fmla="*/ 0 w 1"/>
                  <a:gd name="T1" fmla="*/ 0 h 2"/>
                  <a:gd name="T2" fmla="*/ 2147483647 w 1"/>
                  <a:gd name="T3" fmla="*/ 2147483647 h 2"/>
                  <a:gd name="T4" fmla="*/ 0 w 1"/>
                  <a:gd name="T5" fmla="*/ 2147483647 h 2"/>
                  <a:gd name="T6" fmla="*/ 2147483647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0" y="0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1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5" name="Freeform 377"/>
              <p:cNvSpPr>
                <a:spLocks/>
              </p:cNvSpPr>
              <p:nvPr/>
            </p:nvSpPr>
            <p:spPr bwMode="auto">
              <a:xfrm>
                <a:off x="3732" y="1042"/>
                <a:ext cx="10" cy="23"/>
              </a:xfrm>
              <a:custGeom>
                <a:avLst/>
                <a:gdLst>
                  <a:gd name="T0" fmla="*/ 2147483647 w 1"/>
                  <a:gd name="T1" fmla="*/ 0 h 2"/>
                  <a:gd name="T2" fmla="*/ 0 w 1"/>
                  <a:gd name="T3" fmla="*/ 2147483647 h 2"/>
                  <a:gd name="T4" fmla="*/ 2147483647 w 1"/>
                  <a:gd name="T5" fmla="*/ 2147483647 h 2"/>
                  <a:gd name="T6" fmla="*/ 0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0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6" name="Oval 378"/>
              <p:cNvSpPr>
                <a:spLocks noChangeArrowheads="1"/>
              </p:cNvSpPr>
              <p:nvPr/>
            </p:nvSpPr>
            <p:spPr bwMode="auto">
              <a:xfrm>
                <a:off x="3646" y="973"/>
                <a:ext cx="39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7" name="Oval 379"/>
              <p:cNvSpPr>
                <a:spLocks noChangeArrowheads="1"/>
              </p:cNvSpPr>
              <p:nvPr/>
            </p:nvSpPr>
            <p:spPr bwMode="auto">
              <a:xfrm>
                <a:off x="3665" y="996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8" name="Oval 380"/>
              <p:cNvSpPr>
                <a:spLocks noChangeArrowheads="1"/>
              </p:cNvSpPr>
              <p:nvPr/>
            </p:nvSpPr>
            <p:spPr bwMode="auto">
              <a:xfrm>
                <a:off x="3665" y="1007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9" name="Oval 381"/>
              <p:cNvSpPr>
                <a:spLocks noChangeArrowheads="1"/>
              </p:cNvSpPr>
              <p:nvPr/>
            </p:nvSpPr>
            <p:spPr bwMode="auto">
              <a:xfrm>
                <a:off x="3665" y="1019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0" name="Freeform 382"/>
              <p:cNvSpPr>
                <a:spLocks/>
              </p:cNvSpPr>
              <p:nvPr/>
            </p:nvSpPr>
            <p:spPr bwMode="auto">
              <a:xfrm>
                <a:off x="3458" y="1203"/>
                <a:ext cx="53" cy="23"/>
              </a:xfrm>
              <a:custGeom>
                <a:avLst/>
                <a:gdLst>
                  <a:gd name="T0" fmla="*/ 0 w 5"/>
                  <a:gd name="T1" fmla="*/ 2147483647 h 2"/>
                  <a:gd name="T2" fmla="*/ 2147483647 w 5"/>
                  <a:gd name="T3" fmla="*/ 0 h 2"/>
                  <a:gd name="T4" fmla="*/ 2147483647 w 5"/>
                  <a:gd name="T5" fmla="*/ 0 h 2"/>
                  <a:gd name="T6" fmla="*/ 2147483647 w 5"/>
                  <a:gd name="T7" fmla="*/ 2147483647 h 2"/>
                  <a:gd name="T8" fmla="*/ 0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0" y="2"/>
                    </a:moveTo>
                    <a:cubicBezTo>
                      <a:pt x="2" y="1"/>
                      <a:pt x="3" y="0"/>
                      <a:pt x="5" y="0"/>
                    </a:cubicBezTo>
                    <a:cubicBezTo>
                      <a:pt x="4" y="1"/>
                      <a:pt x="4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1" name="Freeform 383"/>
              <p:cNvSpPr>
                <a:spLocks/>
              </p:cNvSpPr>
              <p:nvPr/>
            </p:nvSpPr>
            <p:spPr bwMode="auto">
              <a:xfrm>
                <a:off x="3491" y="1134"/>
                <a:ext cx="101" cy="23"/>
              </a:xfrm>
              <a:custGeom>
                <a:avLst/>
                <a:gdLst>
                  <a:gd name="T0" fmla="*/ 0 w 9"/>
                  <a:gd name="T1" fmla="*/ 0 h 2"/>
                  <a:gd name="T2" fmla="*/ 2147483647 w 9"/>
                  <a:gd name="T3" fmla="*/ 0 h 2"/>
                  <a:gd name="T4" fmla="*/ 2147483647 w 9"/>
                  <a:gd name="T5" fmla="*/ 2147483647 h 2"/>
                  <a:gd name="T6" fmla="*/ 0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0" y="0"/>
                    </a:moveTo>
                    <a:cubicBezTo>
                      <a:pt x="3" y="1"/>
                      <a:pt x="5" y="1"/>
                      <a:pt x="8" y="0"/>
                    </a:cubicBezTo>
                    <a:lnTo>
                      <a:pt x="9" y="2"/>
                    </a:lnTo>
                    <a:cubicBezTo>
                      <a:pt x="5" y="2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2" name="Freeform 384"/>
              <p:cNvSpPr>
                <a:spLocks/>
              </p:cNvSpPr>
              <p:nvPr/>
            </p:nvSpPr>
            <p:spPr bwMode="auto">
              <a:xfrm>
                <a:off x="3544" y="1134"/>
                <a:ext cx="58" cy="46"/>
              </a:xfrm>
              <a:custGeom>
                <a:avLst/>
                <a:gdLst>
                  <a:gd name="T0" fmla="*/ 0 w 5"/>
                  <a:gd name="T1" fmla="*/ 2147483647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0" y="4"/>
                    </a:moveTo>
                    <a:cubicBezTo>
                      <a:pt x="1" y="2"/>
                      <a:pt x="2" y="2"/>
                      <a:pt x="5" y="4"/>
                    </a:cubicBezTo>
                    <a:lnTo>
                      <a:pt x="4" y="1"/>
                    </a:lnTo>
                    <a:cubicBezTo>
                      <a:pt x="1" y="0"/>
                      <a:pt x="0" y="1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3" name="Freeform 385"/>
              <p:cNvSpPr>
                <a:spLocks/>
              </p:cNvSpPr>
              <p:nvPr/>
            </p:nvSpPr>
            <p:spPr bwMode="auto">
              <a:xfrm>
                <a:off x="3559" y="1053"/>
                <a:ext cx="111" cy="80"/>
              </a:xfrm>
              <a:custGeom>
                <a:avLst/>
                <a:gdLst>
                  <a:gd name="T0" fmla="*/ 2147483647 w 10"/>
                  <a:gd name="T1" fmla="*/ 2147483647 h 7"/>
                  <a:gd name="T2" fmla="*/ 0 w 10"/>
                  <a:gd name="T3" fmla="*/ 2147483647 h 7"/>
                  <a:gd name="T4" fmla="*/ 2147483647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10" y="6"/>
                    </a:moveTo>
                    <a:cubicBezTo>
                      <a:pt x="6" y="6"/>
                      <a:pt x="0" y="6"/>
                      <a:pt x="0" y="4"/>
                    </a:cubicBezTo>
                    <a:cubicBezTo>
                      <a:pt x="0" y="0"/>
                      <a:pt x="5" y="7"/>
                      <a:pt x="1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4" name="Freeform 386"/>
              <p:cNvSpPr>
                <a:spLocks/>
              </p:cNvSpPr>
              <p:nvPr/>
            </p:nvSpPr>
            <p:spPr bwMode="auto">
              <a:xfrm>
                <a:off x="3544" y="1099"/>
                <a:ext cx="58" cy="80"/>
              </a:xfrm>
              <a:custGeom>
                <a:avLst/>
                <a:gdLst>
                  <a:gd name="T0" fmla="*/ 2147483647 w 5"/>
                  <a:gd name="T1" fmla="*/ 2147483647 h 7"/>
                  <a:gd name="T2" fmla="*/ 2147483647 w 5"/>
                  <a:gd name="T3" fmla="*/ 2147483647 h 7"/>
                  <a:gd name="T4" fmla="*/ 0 w 5"/>
                  <a:gd name="T5" fmla="*/ 0 h 7"/>
                  <a:gd name="T6" fmla="*/ 2147483647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5" y="7"/>
                    </a:moveTo>
                    <a:lnTo>
                      <a:pt x="3" y="2"/>
                    </a:ln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3" y="3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5" name="Freeform 387"/>
              <p:cNvSpPr>
                <a:spLocks/>
              </p:cNvSpPr>
              <p:nvPr/>
            </p:nvSpPr>
            <p:spPr bwMode="auto">
              <a:xfrm>
                <a:off x="3511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2147483647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1" y="4"/>
                    </a:moveTo>
                    <a:cubicBezTo>
                      <a:pt x="1" y="2"/>
                      <a:pt x="1" y="2"/>
                      <a:pt x="2" y="2"/>
                    </a:cubicBezTo>
                    <a:lnTo>
                      <a:pt x="7" y="4"/>
                    </a:lnTo>
                    <a:cubicBezTo>
                      <a:pt x="6" y="3"/>
                      <a:pt x="5" y="2"/>
                      <a:pt x="3" y="0"/>
                    </a:cubicBezTo>
                    <a:cubicBezTo>
                      <a:pt x="0" y="0"/>
                      <a:pt x="0" y="1"/>
                      <a:pt x="1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6" name="Freeform 388"/>
              <p:cNvSpPr>
                <a:spLocks/>
              </p:cNvSpPr>
              <p:nvPr/>
            </p:nvSpPr>
            <p:spPr bwMode="auto">
              <a:xfrm>
                <a:off x="3578" y="1122"/>
                <a:ext cx="87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0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2147483647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2" y="7"/>
                    </a:moveTo>
                    <a:lnTo>
                      <a:pt x="0" y="0"/>
                    </a:lnTo>
                    <a:cubicBezTo>
                      <a:pt x="1" y="0"/>
                      <a:pt x="2" y="0"/>
                      <a:pt x="3" y="1"/>
                    </a:cubicBezTo>
                    <a:lnTo>
                      <a:pt x="5" y="1"/>
                    </a:lnTo>
                    <a:lnTo>
                      <a:pt x="7" y="4"/>
                    </a:lnTo>
                    <a:lnTo>
                      <a:pt x="5" y="3"/>
                    </a:lnTo>
                    <a:cubicBezTo>
                      <a:pt x="5" y="4"/>
                      <a:pt x="5" y="5"/>
                      <a:pt x="5" y="6"/>
                    </a:cubicBezTo>
                    <a:cubicBezTo>
                      <a:pt x="5" y="5"/>
                      <a:pt x="4" y="4"/>
                      <a:pt x="3" y="3"/>
                    </a:cubicBezTo>
                    <a:cubicBezTo>
                      <a:pt x="3" y="5"/>
                      <a:pt x="3" y="6"/>
                      <a:pt x="2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7" name="Freeform 389"/>
              <p:cNvSpPr>
                <a:spLocks/>
              </p:cNvSpPr>
              <p:nvPr/>
            </p:nvSpPr>
            <p:spPr bwMode="auto">
              <a:xfrm>
                <a:off x="3593" y="1111"/>
                <a:ext cx="77" cy="34"/>
              </a:xfrm>
              <a:custGeom>
                <a:avLst/>
                <a:gdLst>
                  <a:gd name="T0" fmla="*/ 2147483647 w 7"/>
                  <a:gd name="T1" fmla="*/ 2147483647 h 3"/>
                  <a:gd name="T2" fmla="*/ 0 w 7"/>
                  <a:gd name="T3" fmla="*/ 2147483647 h 3"/>
                  <a:gd name="T4" fmla="*/ 2147483647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7" y="3"/>
                    </a:moveTo>
                    <a:cubicBezTo>
                      <a:pt x="4" y="1"/>
                      <a:pt x="0" y="0"/>
                      <a:pt x="0" y="1"/>
                    </a:cubicBezTo>
                    <a:cubicBezTo>
                      <a:pt x="0" y="2"/>
                      <a:pt x="5" y="3"/>
                      <a:pt x="7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8" name="Freeform 390"/>
              <p:cNvSpPr>
                <a:spLocks/>
              </p:cNvSpPr>
              <p:nvPr/>
            </p:nvSpPr>
            <p:spPr bwMode="auto">
              <a:xfrm>
                <a:off x="3569" y="1111"/>
                <a:ext cx="34" cy="23"/>
              </a:xfrm>
              <a:custGeom>
                <a:avLst/>
                <a:gdLst>
                  <a:gd name="T0" fmla="*/ 0 w 3"/>
                  <a:gd name="T1" fmla="*/ 0 h 2"/>
                  <a:gd name="T2" fmla="*/ 2147483647 w 3"/>
                  <a:gd name="T3" fmla="*/ 2147483647 h 2"/>
                  <a:gd name="T4" fmla="*/ 0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0" y="0"/>
                    </a:moveTo>
                    <a:cubicBezTo>
                      <a:pt x="0" y="1"/>
                      <a:pt x="2" y="2"/>
                      <a:pt x="3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9" name="Freeform 391"/>
              <p:cNvSpPr>
                <a:spLocks/>
              </p:cNvSpPr>
              <p:nvPr/>
            </p:nvSpPr>
            <p:spPr bwMode="auto">
              <a:xfrm>
                <a:off x="3824" y="1203"/>
                <a:ext cx="53" cy="23"/>
              </a:xfrm>
              <a:custGeom>
                <a:avLst/>
                <a:gdLst>
                  <a:gd name="T0" fmla="*/ 2147483647 w 5"/>
                  <a:gd name="T1" fmla="*/ 2147483647 h 2"/>
                  <a:gd name="T2" fmla="*/ 0 w 5"/>
                  <a:gd name="T3" fmla="*/ 0 h 2"/>
                  <a:gd name="T4" fmla="*/ 0 w 5"/>
                  <a:gd name="T5" fmla="*/ 0 h 2"/>
                  <a:gd name="T6" fmla="*/ 2147483647 w 5"/>
                  <a:gd name="T7" fmla="*/ 2147483647 h 2"/>
                  <a:gd name="T8" fmla="*/ 2147483647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5" y="2"/>
                    </a:moveTo>
                    <a:cubicBezTo>
                      <a:pt x="3" y="1"/>
                      <a:pt x="2" y="0"/>
                      <a:pt x="0" y="0"/>
                    </a:cubicBezTo>
                    <a:cubicBezTo>
                      <a:pt x="1" y="1"/>
                      <a:pt x="1" y="2"/>
                      <a:pt x="3" y="2"/>
                    </a:cubicBezTo>
                    <a:cubicBezTo>
                      <a:pt x="4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0" name="Freeform 392"/>
              <p:cNvSpPr>
                <a:spLocks/>
              </p:cNvSpPr>
              <p:nvPr/>
            </p:nvSpPr>
            <p:spPr bwMode="auto">
              <a:xfrm>
                <a:off x="3742" y="1134"/>
                <a:ext cx="101" cy="23"/>
              </a:xfrm>
              <a:custGeom>
                <a:avLst/>
                <a:gdLst>
                  <a:gd name="T0" fmla="*/ 2147483647 w 9"/>
                  <a:gd name="T1" fmla="*/ 0 h 2"/>
                  <a:gd name="T2" fmla="*/ 2147483647 w 9"/>
                  <a:gd name="T3" fmla="*/ 0 h 2"/>
                  <a:gd name="T4" fmla="*/ 0 w 9"/>
                  <a:gd name="T5" fmla="*/ 2147483647 h 2"/>
                  <a:gd name="T6" fmla="*/ 2147483647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9" y="0"/>
                    </a:moveTo>
                    <a:cubicBezTo>
                      <a:pt x="6" y="1"/>
                      <a:pt x="4" y="1"/>
                      <a:pt x="1" y="0"/>
                    </a:cubicBezTo>
                    <a:lnTo>
                      <a:pt x="0" y="2"/>
                    </a:lnTo>
                    <a:cubicBezTo>
                      <a:pt x="4" y="2"/>
                      <a:pt x="8" y="2"/>
                      <a:pt x="9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1" name="Freeform 393"/>
              <p:cNvSpPr>
                <a:spLocks/>
              </p:cNvSpPr>
              <p:nvPr/>
            </p:nvSpPr>
            <p:spPr bwMode="auto">
              <a:xfrm>
                <a:off x="3732" y="1134"/>
                <a:ext cx="58" cy="46"/>
              </a:xfrm>
              <a:custGeom>
                <a:avLst/>
                <a:gdLst>
                  <a:gd name="T0" fmla="*/ 2147483647 w 5"/>
                  <a:gd name="T1" fmla="*/ 2147483647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5" y="4"/>
                    </a:moveTo>
                    <a:cubicBezTo>
                      <a:pt x="4" y="2"/>
                      <a:pt x="3" y="2"/>
                      <a:pt x="0" y="4"/>
                    </a:cubicBezTo>
                    <a:lnTo>
                      <a:pt x="1" y="1"/>
                    </a:lnTo>
                    <a:cubicBezTo>
                      <a:pt x="4" y="0"/>
                      <a:pt x="5" y="1"/>
                      <a:pt x="5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2" name="Freeform 394"/>
              <p:cNvSpPr>
                <a:spLocks/>
              </p:cNvSpPr>
              <p:nvPr/>
            </p:nvSpPr>
            <p:spPr bwMode="auto">
              <a:xfrm>
                <a:off x="3665" y="1053"/>
                <a:ext cx="111" cy="80"/>
              </a:xfrm>
              <a:custGeom>
                <a:avLst/>
                <a:gdLst>
                  <a:gd name="T0" fmla="*/ 0 w 10"/>
                  <a:gd name="T1" fmla="*/ 2147483647 h 7"/>
                  <a:gd name="T2" fmla="*/ 2147483647 w 10"/>
                  <a:gd name="T3" fmla="*/ 2147483647 h 7"/>
                  <a:gd name="T4" fmla="*/ 0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0" y="6"/>
                    </a:moveTo>
                    <a:cubicBezTo>
                      <a:pt x="4" y="6"/>
                      <a:pt x="10" y="6"/>
                      <a:pt x="10" y="4"/>
                    </a:cubicBezTo>
                    <a:cubicBezTo>
                      <a:pt x="10" y="0"/>
                      <a:pt x="5" y="7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3" name="Freeform 395"/>
              <p:cNvSpPr>
                <a:spLocks/>
              </p:cNvSpPr>
              <p:nvPr/>
            </p:nvSpPr>
            <p:spPr bwMode="auto">
              <a:xfrm>
                <a:off x="3732" y="1099"/>
                <a:ext cx="58" cy="80"/>
              </a:xfrm>
              <a:custGeom>
                <a:avLst/>
                <a:gdLst>
                  <a:gd name="T0" fmla="*/ 0 w 5"/>
                  <a:gd name="T1" fmla="*/ 2147483647 h 7"/>
                  <a:gd name="T2" fmla="*/ 2147483647 w 5"/>
                  <a:gd name="T3" fmla="*/ 2147483647 h 7"/>
                  <a:gd name="T4" fmla="*/ 2147483647 w 5"/>
                  <a:gd name="T5" fmla="*/ 0 h 7"/>
                  <a:gd name="T6" fmla="*/ 0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0" y="7"/>
                    </a:moveTo>
                    <a:lnTo>
                      <a:pt x="2" y="2"/>
                    </a:lnTo>
                    <a:cubicBezTo>
                      <a:pt x="2" y="1"/>
                      <a:pt x="4" y="0"/>
                      <a:pt x="5" y="0"/>
                    </a:cubicBezTo>
                    <a:cubicBezTo>
                      <a:pt x="5" y="1"/>
                      <a:pt x="2" y="3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4" name="Freeform 396"/>
              <p:cNvSpPr>
                <a:spLocks/>
              </p:cNvSpPr>
              <p:nvPr/>
            </p:nvSpPr>
            <p:spPr bwMode="auto">
              <a:xfrm>
                <a:off x="3742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0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6" y="4"/>
                    </a:moveTo>
                    <a:cubicBezTo>
                      <a:pt x="6" y="2"/>
                      <a:pt x="6" y="2"/>
                      <a:pt x="5" y="2"/>
                    </a:cubicBezTo>
                    <a:lnTo>
                      <a:pt x="0" y="4"/>
                    </a:lnTo>
                    <a:cubicBezTo>
                      <a:pt x="1" y="3"/>
                      <a:pt x="2" y="2"/>
                      <a:pt x="4" y="0"/>
                    </a:cubicBezTo>
                    <a:cubicBezTo>
                      <a:pt x="7" y="0"/>
                      <a:pt x="7" y="1"/>
                      <a:pt x="6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5" name="Freeform 397"/>
              <p:cNvSpPr>
                <a:spLocks/>
              </p:cNvSpPr>
              <p:nvPr/>
            </p:nvSpPr>
            <p:spPr bwMode="auto">
              <a:xfrm>
                <a:off x="3670" y="1122"/>
                <a:ext cx="82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2147483647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0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5" y="7"/>
                    </a:moveTo>
                    <a:lnTo>
                      <a:pt x="7" y="0"/>
                    </a:lnTo>
                    <a:cubicBezTo>
                      <a:pt x="6" y="0"/>
                      <a:pt x="5" y="0"/>
                      <a:pt x="4" y="1"/>
                    </a:cubicBezTo>
                    <a:lnTo>
                      <a:pt x="2" y="1"/>
                    </a:lnTo>
                    <a:lnTo>
                      <a:pt x="0" y="4"/>
                    </a:lnTo>
                    <a:lnTo>
                      <a:pt x="2" y="3"/>
                    </a:lnTo>
                    <a:cubicBezTo>
                      <a:pt x="2" y="4"/>
                      <a:pt x="2" y="5"/>
                      <a:pt x="2" y="6"/>
                    </a:cubicBezTo>
                    <a:cubicBezTo>
                      <a:pt x="2" y="5"/>
                      <a:pt x="3" y="4"/>
                      <a:pt x="4" y="3"/>
                    </a:cubicBezTo>
                    <a:cubicBezTo>
                      <a:pt x="4" y="5"/>
                      <a:pt x="4" y="6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6" name="Freeform 398"/>
              <p:cNvSpPr>
                <a:spLocks/>
              </p:cNvSpPr>
              <p:nvPr/>
            </p:nvSpPr>
            <p:spPr bwMode="auto">
              <a:xfrm>
                <a:off x="3665" y="1111"/>
                <a:ext cx="77" cy="34"/>
              </a:xfrm>
              <a:custGeom>
                <a:avLst/>
                <a:gdLst>
                  <a:gd name="T0" fmla="*/ 0 w 7"/>
                  <a:gd name="T1" fmla="*/ 2147483647 h 3"/>
                  <a:gd name="T2" fmla="*/ 2147483647 w 7"/>
                  <a:gd name="T3" fmla="*/ 2147483647 h 3"/>
                  <a:gd name="T4" fmla="*/ 0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0" y="3"/>
                    </a:moveTo>
                    <a:cubicBezTo>
                      <a:pt x="3" y="1"/>
                      <a:pt x="7" y="0"/>
                      <a:pt x="7" y="1"/>
                    </a:cubicBezTo>
                    <a:cubicBezTo>
                      <a:pt x="7" y="2"/>
                      <a:pt x="2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7" name="Freeform 399"/>
              <p:cNvSpPr>
                <a:spLocks/>
              </p:cNvSpPr>
              <p:nvPr/>
            </p:nvSpPr>
            <p:spPr bwMode="auto">
              <a:xfrm>
                <a:off x="3732" y="1111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3" y="0"/>
                    </a:moveTo>
                    <a:cubicBezTo>
                      <a:pt x="3" y="1"/>
                      <a:pt x="1" y="2"/>
                      <a:pt x="0" y="1"/>
                    </a:cubicBez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8" name="Freeform 400"/>
              <p:cNvSpPr>
                <a:spLocks/>
              </p:cNvSpPr>
              <p:nvPr/>
            </p:nvSpPr>
            <p:spPr bwMode="auto">
              <a:xfrm>
                <a:off x="3458" y="1134"/>
                <a:ext cx="410" cy="517"/>
              </a:xfrm>
              <a:custGeom>
                <a:avLst/>
                <a:gdLst>
                  <a:gd name="T0" fmla="*/ 2147483647 w 36"/>
                  <a:gd name="T1" fmla="*/ 2147483647 h 45"/>
                  <a:gd name="T2" fmla="*/ 2147483647 w 36"/>
                  <a:gd name="T3" fmla="*/ 2147483647 h 45"/>
                  <a:gd name="T4" fmla="*/ 0 w 36"/>
                  <a:gd name="T5" fmla="*/ 2147483647 h 45"/>
                  <a:gd name="T6" fmla="*/ 2147483647 w 36"/>
                  <a:gd name="T7" fmla="*/ 2147483647 h 45"/>
                  <a:gd name="T8" fmla="*/ 2147483647 w 36"/>
                  <a:gd name="T9" fmla="*/ 2147483647 h 45"/>
                  <a:gd name="T10" fmla="*/ 2147483647 w 36"/>
                  <a:gd name="T11" fmla="*/ 2147483647 h 45"/>
                  <a:gd name="T12" fmla="*/ 2147483647 w 36"/>
                  <a:gd name="T13" fmla="*/ 2147483647 h 45"/>
                  <a:gd name="T14" fmla="*/ 2147483647 w 36"/>
                  <a:gd name="T15" fmla="*/ 2147483647 h 45"/>
                  <a:gd name="T16" fmla="*/ 2147483647 w 36"/>
                  <a:gd name="T17" fmla="*/ 2147483647 h 45"/>
                  <a:gd name="T18" fmla="*/ 2147483647 w 36"/>
                  <a:gd name="T19" fmla="*/ 2147483647 h 45"/>
                  <a:gd name="T20" fmla="*/ 2147483647 w 36"/>
                  <a:gd name="T21" fmla="*/ 2147483647 h 45"/>
                  <a:gd name="T22" fmla="*/ 2147483647 w 36"/>
                  <a:gd name="T23" fmla="*/ 2147483647 h 45"/>
                  <a:gd name="T24" fmla="*/ 2147483647 w 36"/>
                  <a:gd name="T25" fmla="*/ 2147483647 h 45"/>
                  <a:gd name="T26" fmla="*/ 2147483647 w 36"/>
                  <a:gd name="T27" fmla="*/ 2147483647 h 45"/>
                  <a:gd name="T28" fmla="*/ 2147483647 w 36"/>
                  <a:gd name="T29" fmla="*/ 0 h 45"/>
                  <a:gd name="T30" fmla="*/ 2147483647 w 36"/>
                  <a:gd name="T31" fmla="*/ 2147483647 h 45"/>
                  <a:gd name="T32" fmla="*/ 2147483647 w 36"/>
                  <a:gd name="T33" fmla="*/ 2147483647 h 4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45"/>
                  <a:gd name="T53" fmla="*/ 36 w 36"/>
                  <a:gd name="T54" fmla="*/ 45 h 4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45">
                    <a:moveTo>
                      <a:pt x="10" y="14"/>
                    </a:moveTo>
                    <a:lnTo>
                      <a:pt x="13" y="20"/>
                    </a:lnTo>
                    <a:lnTo>
                      <a:pt x="0" y="23"/>
                    </a:lnTo>
                    <a:lnTo>
                      <a:pt x="13" y="25"/>
                    </a:lnTo>
                    <a:lnTo>
                      <a:pt x="10" y="32"/>
                    </a:lnTo>
                    <a:lnTo>
                      <a:pt x="16" y="28"/>
                    </a:lnTo>
                    <a:lnTo>
                      <a:pt x="18" y="45"/>
                    </a:lnTo>
                    <a:lnTo>
                      <a:pt x="21" y="28"/>
                    </a:lnTo>
                    <a:lnTo>
                      <a:pt x="27" y="32"/>
                    </a:lnTo>
                    <a:lnTo>
                      <a:pt x="24" y="25"/>
                    </a:lnTo>
                    <a:lnTo>
                      <a:pt x="36" y="23"/>
                    </a:lnTo>
                    <a:lnTo>
                      <a:pt x="24" y="20"/>
                    </a:lnTo>
                    <a:lnTo>
                      <a:pt x="27" y="14"/>
                    </a:lnTo>
                    <a:lnTo>
                      <a:pt x="21" y="17"/>
                    </a:lnTo>
                    <a:lnTo>
                      <a:pt x="18" y="0"/>
                    </a:lnTo>
                    <a:lnTo>
                      <a:pt x="16" y="17"/>
                    </a:lnTo>
                    <a:lnTo>
                      <a:pt x="10" y="14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9" name="Oval 401"/>
              <p:cNvSpPr>
                <a:spLocks noChangeArrowheads="1"/>
              </p:cNvSpPr>
              <p:nvPr/>
            </p:nvSpPr>
            <p:spPr bwMode="auto">
              <a:xfrm>
                <a:off x="3602" y="1329"/>
                <a:ext cx="130" cy="126"/>
              </a:xfrm>
              <a:prstGeom prst="ellipse">
                <a:avLst/>
              </a:prstGeom>
              <a:solidFill>
                <a:srgbClr val="F480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0" name="Freeform 402"/>
              <p:cNvSpPr>
                <a:spLocks/>
              </p:cNvSpPr>
              <p:nvPr/>
            </p:nvSpPr>
            <p:spPr bwMode="auto">
              <a:xfrm>
                <a:off x="3612" y="1340"/>
                <a:ext cx="92" cy="80"/>
              </a:xfrm>
              <a:custGeom>
                <a:avLst/>
                <a:gdLst>
                  <a:gd name="T0" fmla="*/ 2147483647 w 8"/>
                  <a:gd name="T1" fmla="*/ 0 h 7"/>
                  <a:gd name="T2" fmla="*/ 0 w 8"/>
                  <a:gd name="T3" fmla="*/ 2147483647 h 7"/>
                  <a:gd name="T4" fmla="*/ 2147483647 w 8"/>
                  <a:gd name="T5" fmla="*/ 2147483647 h 7"/>
                  <a:gd name="T6" fmla="*/ 2147483647 w 8"/>
                  <a:gd name="T7" fmla="*/ 2147483647 h 7"/>
                  <a:gd name="T8" fmla="*/ 2147483647 w 8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7"/>
                  <a:gd name="T17" fmla="*/ 8 w 8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7">
                    <a:moveTo>
                      <a:pt x="4" y="0"/>
                    </a:moveTo>
                    <a:lnTo>
                      <a:pt x="0" y="7"/>
                    </a:lnTo>
                    <a:lnTo>
                      <a:pt x="4" y="7"/>
                    </a:lnTo>
                    <a:lnTo>
                      <a:pt x="8" y="7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74C5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3" name="Freeform 403"/>
            <p:cNvSpPr>
              <a:spLocks noEditPoints="1"/>
            </p:cNvSpPr>
            <p:nvPr/>
          </p:nvSpPr>
          <p:spPr bwMode="auto">
            <a:xfrm>
              <a:off x="9765151" y="411178"/>
              <a:ext cx="364753" cy="84931"/>
            </a:xfrm>
            <a:custGeom>
              <a:avLst/>
              <a:gdLst>
                <a:gd name="T0" fmla="*/ 2147483647 w 116"/>
                <a:gd name="T1" fmla="*/ 2147483647 h 32"/>
                <a:gd name="T2" fmla="*/ 2147483647 w 116"/>
                <a:gd name="T3" fmla="*/ 2147483647 h 32"/>
                <a:gd name="T4" fmla="*/ 2147483647 w 116"/>
                <a:gd name="T5" fmla="*/ 2147483647 h 32"/>
                <a:gd name="T6" fmla="*/ 2147483647 w 116"/>
                <a:gd name="T7" fmla="*/ 2147483647 h 32"/>
                <a:gd name="T8" fmla="*/ 2147483647 w 116"/>
                <a:gd name="T9" fmla="*/ 2147483647 h 32"/>
                <a:gd name="T10" fmla="*/ 2147483647 w 116"/>
                <a:gd name="T11" fmla="*/ 2147483647 h 32"/>
                <a:gd name="T12" fmla="*/ 2147483647 w 116"/>
                <a:gd name="T13" fmla="*/ 2147483647 h 32"/>
                <a:gd name="T14" fmla="*/ 2147483647 w 116"/>
                <a:gd name="T15" fmla="*/ 2147483647 h 32"/>
                <a:gd name="T16" fmla="*/ 2147483647 w 116"/>
                <a:gd name="T17" fmla="*/ 2147483647 h 32"/>
                <a:gd name="T18" fmla="*/ 2147483647 w 116"/>
                <a:gd name="T19" fmla="*/ 2147483647 h 32"/>
                <a:gd name="T20" fmla="*/ 2147483647 w 116"/>
                <a:gd name="T21" fmla="*/ 2147483647 h 32"/>
                <a:gd name="T22" fmla="*/ 2147483647 w 116"/>
                <a:gd name="T23" fmla="*/ 2147483647 h 32"/>
                <a:gd name="T24" fmla="*/ 2147483647 w 116"/>
                <a:gd name="T25" fmla="*/ 2147483647 h 32"/>
                <a:gd name="T26" fmla="*/ 2147483647 w 116"/>
                <a:gd name="T27" fmla="*/ 2147483647 h 32"/>
                <a:gd name="T28" fmla="*/ 2147483647 w 116"/>
                <a:gd name="T29" fmla="*/ 2147483647 h 32"/>
                <a:gd name="T30" fmla="*/ 2147483647 w 116"/>
                <a:gd name="T31" fmla="*/ 2147483647 h 32"/>
                <a:gd name="T32" fmla="*/ 2147483647 w 116"/>
                <a:gd name="T33" fmla="*/ 2147483647 h 32"/>
                <a:gd name="T34" fmla="*/ 2147483647 w 116"/>
                <a:gd name="T35" fmla="*/ 2147483647 h 32"/>
                <a:gd name="T36" fmla="*/ 2147483647 w 116"/>
                <a:gd name="T37" fmla="*/ 2147483647 h 32"/>
                <a:gd name="T38" fmla="*/ 2147483647 w 116"/>
                <a:gd name="T39" fmla="*/ 2147483647 h 32"/>
                <a:gd name="T40" fmla="*/ 2147483647 w 116"/>
                <a:gd name="T41" fmla="*/ 2147483647 h 32"/>
                <a:gd name="T42" fmla="*/ 2147483647 w 116"/>
                <a:gd name="T43" fmla="*/ 2147483647 h 32"/>
                <a:gd name="T44" fmla="*/ 2147483647 w 116"/>
                <a:gd name="T45" fmla="*/ 2147483647 h 32"/>
                <a:gd name="T46" fmla="*/ 2147483647 w 116"/>
                <a:gd name="T47" fmla="*/ 2147483647 h 32"/>
                <a:gd name="T48" fmla="*/ 2147483647 w 116"/>
                <a:gd name="T49" fmla="*/ 2147483647 h 32"/>
                <a:gd name="T50" fmla="*/ 2147483647 w 116"/>
                <a:gd name="T51" fmla="*/ 2147483647 h 32"/>
                <a:gd name="T52" fmla="*/ 2147483647 w 116"/>
                <a:gd name="T53" fmla="*/ 2147483647 h 32"/>
                <a:gd name="T54" fmla="*/ 2147483647 w 116"/>
                <a:gd name="T55" fmla="*/ 2147483647 h 32"/>
                <a:gd name="T56" fmla="*/ 2147483647 w 116"/>
                <a:gd name="T57" fmla="*/ 2147483647 h 32"/>
                <a:gd name="T58" fmla="*/ 2147483647 w 116"/>
                <a:gd name="T59" fmla="*/ 2147483647 h 32"/>
                <a:gd name="T60" fmla="*/ 2147483647 w 116"/>
                <a:gd name="T61" fmla="*/ 2147483647 h 32"/>
                <a:gd name="T62" fmla="*/ 2147483647 w 116"/>
                <a:gd name="T63" fmla="*/ 2147483647 h 32"/>
                <a:gd name="T64" fmla="*/ 2147483647 w 116"/>
                <a:gd name="T65" fmla="*/ 2147483647 h 32"/>
                <a:gd name="T66" fmla="*/ 2147483647 w 116"/>
                <a:gd name="T67" fmla="*/ 2147483647 h 32"/>
                <a:gd name="T68" fmla="*/ 2147483647 w 116"/>
                <a:gd name="T69" fmla="*/ 2147483647 h 32"/>
                <a:gd name="T70" fmla="*/ 2147483647 w 116"/>
                <a:gd name="T71" fmla="*/ 2147483647 h 32"/>
                <a:gd name="T72" fmla="*/ 2147483647 w 116"/>
                <a:gd name="T73" fmla="*/ 2147483647 h 32"/>
                <a:gd name="T74" fmla="*/ 2147483647 w 116"/>
                <a:gd name="T75" fmla="*/ 2147483647 h 32"/>
                <a:gd name="T76" fmla="*/ 2147483647 w 116"/>
                <a:gd name="T77" fmla="*/ 2147483647 h 32"/>
                <a:gd name="T78" fmla="*/ 2147483647 w 116"/>
                <a:gd name="T79" fmla="*/ 2147483647 h 32"/>
                <a:gd name="T80" fmla="*/ 2147483647 w 116"/>
                <a:gd name="T81" fmla="*/ 2147483647 h 32"/>
                <a:gd name="T82" fmla="*/ 2147483647 w 116"/>
                <a:gd name="T83" fmla="*/ 2147483647 h 32"/>
                <a:gd name="T84" fmla="*/ 2147483647 w 116"/>
                <a:gd name="T85" fmla="*/ 2147483647 h 32"/>
                <a:gd name="T86" fmla="*/ 2147483647 w 116"/>
                <a:gd name="T87" fmla="*/ 2147483647 h 32"/>
                <a:gd name="T88" fmla="*/ 2147483647 w 116"/>
                <a:gd name="T89" fmla="*/ 2147483647 h 32"/>
                <a:gd name="T90" fmla="*/ 2147483647 w 116"/>
                <a:gd name="T91" fmla="*/ 2147483647 h 32"/>
                <a:gd name="T92" fmla="*/ 2147483647 w 116"/>
                <a:gd name="T93" fmla="*/ 2147483647 h 32"/>
                <a:gd name="T94" fmla="*/ 2147483647 w 116"/>
                <a:gd name="T95" fmla="*/ 2147483647 h 32"/>
                <a:gd name="T96" fmla="*/ 2147483647 w 116"/>
                <a:gd name="T97" fmla="*/ 2147483647 h 32"/>
                <a:gd name="T98" fmla="*/ 2147483647 w 116"/>
                <a:gd name="T99" fmla="*/ 2147483647 h 32"/>
                <a:gd name="T100" fmla="*/ 2147483647 w 116"/>
                <a:gd name="T101" fmla="*/ 2147483647 h 32"/>
                <a:gd name="T102" fmla="*/ 2147483647 w 116"/>
                <a:gd name="T103" fmla="*/ 2147483647 h 3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16"/>
                <a:gd name="T157" fmla="*/ 0 h 32"/>
                <a:gd name="T158" fmla="*/ 116 w 116"/>
                <a:gd name="T159" fmla="*/ 32 h 3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16" h="32">
                  <a:moveTo>
                    <a:pt x="16" y="6"/>
                  </a:moveTo>
                  <a:cubicBezTo>
                    <a:pt x="18" y="7"/>
                    <a:pt x="20" y="8"/>
                    <a:pt x="20" y="9"/>
                  </a:cubicBezTo>
                  <a:cubicBezTo>
                    <a:pt x="21" y="10"/>
                    <a:pt x="21" y="11"/>
                    <a:pt x="21" y="12"/>
                  </a:cubicBezTo>
                  <a:cubicBezTo>
                    <a:pt x="21" y="12"/>
                    <a:pt x="21" y="12"/>
                    <a:pt x="20" y="12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4"/>
                    <a:pt x="19" y="14"/>
                    <a:pt x="18" y="14"/>
                  </a:cubicBezTo>
                  <a:cubicBezTo>
                    <a:pt x="18" y="14"/>
                    <a:pt x="17" y="14"/>
                    <a:pt x="16" y="14"/>
                  </a:cubicBezTo>
                  <a:lnTo>
                    <a:pt x="17" y="18"/>
                  </a:ln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lnTo>
                    <a:pt x="16" y="22"/>
                  </a:lnTo>
                  <a:lnTo>
                    <a:pt x="9" y="17"/>
                  </a:lnTo>
                  <a:lnTo>
                    <a:pt x="10" y="15"/>
                  </a:ln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4"/>
                    <a:pt x="11" y="14"/>
                  </a:cubicBezTo>
                  <a:lnTo>
                    <a:pt x="11" y="13"/>
                  </a:lnTo>
                  <a:lnTo>
                    <a:pt x="10" y="12"/>
                  </a:lnTo>
                  <a:lnTo>
                    <a:pt x="9" y="13"/>
                  </a:ln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lnTo>
                    <a:pt x="8" y="17"/>
                  </a:lnTo>
                  <a:lnTo>
                    <a:pt x="0" y="12"/>
                  </a:lnTo>
                  <a:lnTo>
                    <a:pt x="2" y="10"/>
                  </a:lnTo>
                  <a:lnTo>
                    <a:pt x="3" y="10"/>
                  </a:lnTo>
                  <a:cubicBezTo>
                    <a:pt x="3" y="10"/>
                    <a:pt x="3" y="10"/>
                    <a:pt x="3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lnTo>
                    <a:pt x="7" y="5"/>
                  </a:lnTo>
                  <a:cubicBezTo>
                    <a:pt x="7" y="5"/>
                    <a:pt x="7" y="4"/>
                    <a:pt x="7" y="4"/>
                  </a:cubicBezTo>
                  <a:cubicBezTo>
                    <a:pt x="7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3"/>
                    <a:pt x="7" y="3"/>
                  </a:cubicBezTo>
                  <a:lnTo>
                    <a:pt x="8" y="0"/>
                  </a:lnTo>
                  <a:lnTo>
                    <a:pt x="16" y="6"/>
                  </a:lnTo>
                  <a:close/>
                  <a:moveTo>
                    <a:pt x="11" y="9"/>
                  </a:moveTo>
                  <a:lnTo>
                    <a:pt x="12" y="9"/>
                  </a:lnTo>
                  <a:cubicBezTo>
                    <a:pt x="12" y="10"/>
                    <a:pt x="13" y="10"/>
                    <a:pt x="13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lnTo>
                    <a:pt x="11" y="9"/>
                  </a:lnTo>
                  <a:close/>
                  <a:moveTo>
                    <a:pt x="40" y="26"/>
                  </a:moveTo>
                  <a:cubicBezTo>
                    <a:pt x="40" y="26"/>
                    <a:pt x="40" y="27"/>
                    <a:pt x="40" y="27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7"/>
                    <a:pt x="40" y="27"/>
                    <a:pt x="41" y="28"/>
                  </a:cubicBezTo>
                  <a:cubicBezTo>
                    <a:pt x="41" y="28"/>
                    <a:pt x="41" y="28"/>
                    <a:pt x="41" y="28"/>
                  </a:cubicBezTo>
                  <a:lnTo>
                    <a:pt x="42" y="28"/>
                  </a:lnTo>
                  <a:lnTo>
                    <a:pt x="41" y="31"/>
                  </a:lnTo>
                  <a:lnTo>
                    <a:pt x="33" y="28"/>
                  </a:lnTo>
                  <a:lnTo>
                    <a:pt x="33" y="26"/>
                  </a:lnTo>
                  <a:lnTo>
                    <a:pt x="34" y="26"/>
                  </a:lnTo>
                  <a:cubicBezTo>
                    <a:pt x="34" y="26"/>
                    <a:pt x="34" y="26"/>
                    <a:pt x="34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lnTo>
                    <a:pt x="35" y="25"/>
                  </a:lnTo>
                  <a:lnTo>
                    <a:pt x="29" y="24"/>
                  </a:ln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5"/>
                    <a:pt x="29" y="25"/>
                    <a:pt x="30" y="25"/>
                  </a:cubicBezTo>
                  <a:lnTo>
                    <a:pt x="29" y="27"/>
                  </a:lnTo>
                  <a:lnTo>
                    <a:pt x="22" y="26"/>
                  </a:lnTo>
                  <a:lnTo>
                    <a:pt x="23" y="23"/>
                  </a:lnTo>
                  <a:lnTo>
                    <a:pt x="24" y="23"/>
                  </a:lnTo>
                  <a:cubicBezTo>
                    <a:pt x="24" y="23"/>
                    <a:pt x="24" y="23"/>
                    <a:pt x="25" y="23"/>
                  </a:cubicBezTo>
                  <a:cubicBezTo>
                    <a:pt x="25" y="23"/>
                    <a:pt x="25" y="23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lnTo>
                    <a:pt x="30" y="17"/>
                  </a:ln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lnTo>
                    <a:pt x="29" y="16"/>
                  </a:lnTo>
                  <a:lnTo>
                    <a:pt x="30" y="13"/>
                  </a:lnTo>
                  <a:lnTo>
                    <a:pt x="39" y="16"/>
                  </a:lnTo>
                  <a:lnTo>
                    <a:pt x="40" y="26"/>
                  </a:lnTo>
                  <a:close/>
                  <a:moveTo>
                    <a:pt x="34" y="18"/>
                  </a:moveTo>
                  <a:lnTo>
                    <a:pt x="34" y="18"/>
                  </a:lnTo>
                  <a:lnTo>
                    <a:pt x="31" y="21"/>
                  </a:lnTo>
                  <a:lnTo>
                    <a:pt x="34" y="22"/>
                  </a:lnTo>
                  <a:lnTo>
                    <a:pt x="34" y="18"/>
                  </a:lnTo>
                  <a:close/>
                  <a:moveTo>
                    <a:pt x="58" y="18"/>
                  </a:moveTo>
                  <a:cubicBezTo>
                    <a:pt x="61" y="18"/>
                    <a:pt x="63" y="19"/>
                    <a:pt x="65" y="20"/>
                  </a:cubicBezTo>
                  <a:cubicBezTo>
                    <a:pt x="67" y="21"/>
                    <a:pt x="67" y="23"/>
                    <a:pt x="67" y="26"/>
                  </a:cubicBezTo>
                  <a:cubicBezTo>
                    <a:pt x="67" y="27"/>
                    <a:pt x="67" y="28"/>
                    <a:pt x="66" y="29"/>
                  </a:cubicBezTo>
                  <a:cubicBezTo>
                    <a:pt x="66" y="30"/>
                    <a:pt x="65" y="30"/>
                    <a:pt x="65" y="31"/>
                  </a:cubicBezTo>
                  <a:cubicBezTo>
                    <a:pt x="64" y="32"/>
                    <a:pt x="62" y="32"/>
                    <a:pt x="61" y="32"/>
                  </a:cubicBezTo>
                  <a:cubicBezTo>
                    <a:pt x="60" y="32"/>
                    <a:pt x="58" y="32"/>
                    <a:pt x="56" y="32"/>
                  </a:cubicBezTo>
                  <a:lnTo>
                    <a:pt x="49" y="32"/>
                  </a:lnTo>
                  <a:lnTo>
                    <a:pt x="49" y="29"/>
                  </a:lnTo>
                  <a:lnTo>
                    <a:pt x="50" y="29"/>
                  </a:lnTo>
                  <a:cubicBezTo>
                    <a:pt x="50" y="29"/>
                    <a:pt x="50" y="29"/>
                    <a:pt x="50" y="29"/>
                  </a:cubicBezTo>
                  <a:cubicBezTo>
                    <a:pt x="50" y="29"/>
                    <a:pt x="51" y="29"/>
                    <a:pt x="51" y="29"/>
                  </a:cubicBezTo>
                  <a:cubicBezTo>
                    <a:pt x="51" y="29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lnTo>
                    <a:pt x="51" y="22"/>
                  </a:ln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0" y="21"/>
                    <a:pt x="50" y="21"/>
                  </a:cubicBezTo>
                  <a:lnTo>
                    <a:pt x="49" y="21"/>
                  </a:lnTo>
                  <a:lnTo>
                    <a:pt x="49" y="18"/>
                  </a:lnTo>
                  <a:lnTo>
                    <a:pt x="58" y="18"/>
                  </a:lnTo>
                  <a:close/>
                  <a:moveTo>
                    <a:pt x="56" y="28"/>
                  </a:move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9"/>
                    <a:pt x="56" y="29"/>
                    <a:pt x="57" y="29"/>
                  </a:cubicBezTo>
                  <a:cubicBezTo>
                    <a:pt x="57" y="29"/>
                    <a:pt x="57" y="29"/>
                    <a:pt x="57" y="29"/>
                  </a:cubicBezTo>
                  <a:lnTo>
                    <a:pt x="58" y="29"/>
                  </a:lnTo>
                  <a:cubicBezTo>
                    <a:pt x="59" y="29"/>
                    <a:pt x="60" y="29"/>
                    <a:pt x="60" y="28"/>
                  </a:cubicBezTo>
                  <a:cubicBezTo>
                    <a:pt x="60" y="28"/>
                    <a:pt x="60" y="27"/>
                    <a:pt x="60" y="26"/>
                  </a:cubicBezTo>
                  <a:lnTo>
                    <a:pt x="60" y="25"/>
                  </a:lnTo>
                  <a:cubicBezTo>
                    <a:pt x="60" y="24"/>
                    <a:pt x="60" y="23"/>
                    <a:pt x="60" y="23"/>
                  </a:cubicBezTo>
                  <a:cubicBezTo>
                    <a:pt x="60" y="22"/>
                    <a:pt x="59" y="22"/>
                    <a:pt x="58" y="22"/>
                  </a:cubicBezTo>
                  <a:cubicBezTo>
                    <a:pt x="57" y="21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lnTo>
                    <a:pt x="56" y="28"/>
                  </a:lnTo>
                  <a:close/>
                  <a:moveTo>
                    <a:pt x="74" y="28"/>
                  </a:moveTo>
                  <a:lnTo>
                    <a:pt x="75" y="28"/>
                  </a:ln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6" y="28"/>
                    <a:pt x="76" y="28"/>
                  </a:cubicBezTo>
                  <a:cubicBezTo>
                    <a:pt x="76" y="28"/>
                    <a:pt x="76" y="28"/>
                    <a:pt x="76" y="27"/>
                  </a:cubicBezTo>
                  <a:lnTo>
                    <a:pt x="74" y="21"/>
                  </a:lnTo>
                  <a:cubicBezTo>
                    <a:pt x="74" y="20"/>
                    <a:pt x="74" y="20"/>
                    <a:pt x="74" y="20"/>
                  </a:cubicBezTo>
                  <a:cubicBezTo>
                    <a:pt x="73" y="20"/>
                    <a:pt x="73" y="20"/>
                    <a:pt x="73" y="20"/>
                  </a:cubicBezTo>
                  <a:lnTo>
                    <a:pt x="72" y="20"/>
                  </a:lnTo>
                  <a:lnTo>
                    <a:pt x="71" y="18"/>
                  </a:lnTo>
                  <a:lnTo>
                    <a:pt x="85" y="14"/>
                  </a:lnTo>
                  <a:lnTo>
                    <a:pt x="87" y="18"/>
                  </a:lnTo>
                  <a:lnTo>
                    <a:pt x="84" y="19"/>
                  </a:lnTo>
                  <a:lnTo>
                    <a:pt x="84" y="18"/>
                  </a:lnTo>
                  <a:cubicBezTo>
                    <a:pt x="83" y="18"/>
                    <a:pt x="83" y="18"/>
                    <a:pt x="83" y="18"/>
                  </a:cubicBezTo>
                  <a:cubicBezTo>
                    <a:pt x="83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lnTo>
                    <a:pt x="79" y="19"/>
                  </a:lnTo>
                  <a:lnTo>
                    <a:pt x="80" y="21"/>
                  </a:lnTo>
                  <a:lnTo>
                    <a:pt x="84" y="20"/>
                  </a:lnTo>
                  <a:lnTo>
                    <a:pt x="85" y="23"/>
                  </a:lnTo>
                  <a:lnTo>
                    <a:pt x="81" y="24"/>
                  </a:lnTo>
                  <a:lnTo>
                    <a:pt x="82" y="26"/>
                  </a:lnTo>
                  <a:lnTo>
                    <a:pt x="84" y="25"/>
                  </a:lnTo>
                  <a:cubicBezTo>
                    <a:pt x="84" y="25"/>
                    <a:pt x="84" y="25"/>
                    <a:pt x="84" y="25"/>
                  </a:cubicBezTo>
                  <a:cubicBezTo>
                    <a:pt x="84" y="25"/>
                    <a:pt x="84" y="25"/>
                    <a:pt x="85" y="25"/>
                  </a:cubicBezTo>
                  <a:cubicBezTo>
                    <a:pt x="85" y="25"/>
                    <a:pt x="85" y="25"/>
                    <a:pt x="85" y="25"/>
                  </a:cubicBezTo>
                  <a:cubicBezTo>
                    <a:pt x="85" y="24"/>
                    <a:pt x="85" y="24"/>
                    <a:pt x="85" y="24"/>
                  </a:cubicBezTo>
                  <a:lnTo>
                    <a:pt x="86" y="23"/>
                  </a:lnTo>
                  <a:lnTo>
                    <a:pt x="88" y="22"/>
                  </a:lnTo>
                  <a:lnTo>
                    <a:pt x="89" y="27"/>
                  </a:lnTo>
                  <a:lnTo>
                    <a:pt x="75" y="31"/>
                  </a:lnTo>
                  <a:lnTo>
                    <a:pt x="74" y="28"/>
                  </a:lnTo>
                  <a:close/>
                  <a:moveTo>
                    <a:pt x="96" y="8"/>
                  </a:moveTo>
                  <a:lnTo>
                    <a:pt x="102" y="11"/>
                  </a:lnTo>
                  <a:lnTo>
                    <a:pt x="102" y="5"/>
                  </a:lnTo>
                  <a:lnTo>
                    <a:pt x="109" y="0"/>
                  </a:lnTo>
                  <a:lnTo>
                    <a:pt x="110" y="2"/>
                  </a:lnTo>
                  <a:lnTo>
                    <a:pt x="109" y="3"/>
                  </a:lnTo>
                  <a:cubicBezTo>
                    <a:pt x="109" y="3"/>
                    <a:pt x="109" y="3"/>
                    <a:pt x="109" y="4"/>
                  </a:cubicBezTo>
                  <a:cubicBezTo>
                    <a:pt x="109" y="4"/>
                    <a:pt x="109" y="4"/>
                    <a:pt x="109" y="4"/>
                  </a:cubicBezTo>
                  <a:lnTo>
                    <a:pt x="113" y="10"/>
                  </a:lnTo>
                  <a:cubicBezTo>
                    <a:pt x="113" y="10"/>
                    <a:pt x="113" y="10"/>
                    <a:pt x="113" y="10"/>
                  </a:cubicBezTo>
                  <a:cubicBezTo>
                    <a:pt x="114" y="10"/>
                    <a:pt x="114" y="10"/>
                    <a:pt x="114" y="10"/>
                  </a:cubicBezTo>
                  <a:lnTo>
                    <a:pt x="115" y="9"/>
                  </a:lnTo>
                  <a:lnTo>
                    <a:pt x="116" y="12"/>
                  </a:lnTo>
                  <a:lnTo>
                    <a:pt x="109" y="17"/>
                  </a:lnTo>
                  <a:lnTo>
                    <a:pt x="107" y="15"/>
                  </a:lnTo>
                  <a:lnTo>
                    <a:pt x="108" y="14"/>
                  </a:lnTo>
                  <a:cubicBezTo>
                    <a:pt x="108" y="14"/>
                    <a:pt x="108" y="14"/>
                    <a:pt x="108" y="14"/>
                  </a:cubicBezTo>
                  <a:cubicBezTo>
                    <a:pt x="108" y="14"/>
                    <a:pt x="108" y="13"/>
                    <a:pt x="108" y="13"/>
                  </a:cubicBezTo>
                  <a:lnTo>
                    <a:pt x="106" y="9"/>
                  </a:lnTo>
                  <a:lnTo>
                    <a:pt x="106" y="16"/>
                  </a:lnTo>
                  <a:lnTo>
                    <a:pt x="104" y="18"/>
                  </a:lnTo>
                  <a:lnTo>
                    <a:pt x="98" y="15"/>
                  </a:lnTo>
                  <a:lnTo>
                    <a:pt x="97" y="15"/>
                  </a:lnTo>
                  <a:lnTo>
                    <a:pt x="100" y="19"/>
                  </a:lnTo>
                  <a:cubicBezTo>
                    <a:pt x="100" y="19"/>
                    <a:pt x="100" y="19"/>
                    <a:pt x="101" y="19"/>
                  </a:cubicBezTo>
                  <a:cubicBezTo>
                    <a:pt x="101" y="19"/>
                    <a:pt x="101" y="19"/>
                    <a:pt x="101" y="19"/>
                  </a:cubicBezTo>
                  <a:lnTo>
                    <a:pt x="102" y="18"/>
                  </a:lnTo>
                  <a:lnTo>
                    <a:pt x="103" y="21"/>
                  </a:lnTo>
                  <a:lnTo>
                    <a:pt x="98" y="24"/>
                  </a:lnTo>
                  <a:lnTo>
                    <a:pt x="96" y="22"/>
                  </a:lnTo>
                  <a:lnTo>
                    <a:pt x="97" y="22"/>
                  </a:lnTo>
                  <a:cubicBezTo>
                    <a:pt x="97" y="21"/>
                    <a:pt x="97" y="21"/>
                    <a:pt x="98" y="21"/>
                  </a:cubicBezTo>
                  <a:cubicBezTo>
                    <a:pt x="98" y="21"/>
                    <a:pt x="97" y="21"/>
                    <a:pt x="97" y="20"/>
                  </a:cubicBezTo>
                  <a:lnTo>
                    <a:pt x="93" y="15"/>
                  </a:lnTo>
                  <a:cubicBezTo>
                    <a:pt x="93" y="14"/>
                    <a:pt x="93" y="14"/>
                    <a:pt x="93" y="14"/>
                  </a:cubicBezTo>
                  <a:cubicBezTo>
                    <a:pt x="93" y="14"/>
                    <a:pt x="93" y="14"/>
                    <a:pt x="92" y="15"/>
                  </a:cubicBezTo>
                  <a:lnTo>
                    <a:pt x="90" y="13"/>
                  </a:lnTo>
                  <a:lnTo>
                    <a:pt x="96" y="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101780" tIns="50892" rIns="101780" bIns="50892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14" name="Group 404"/>
            <p:cNvGrpSpPr>
              <a:grpSpLocks/>
            </p:cNvGrpSpPr>
            <p:nvPr/>
          </p:nvGrpSpPr>
          <p:grpSpPr bwMode="auto">
            <a:xfrm>
              <a:off x="9740375" y="139769"/>
              <a:ext cx="399990" cy="272794"/>
              <a:chOff x="4423" y="1252"/>
              <a:chExt cx="1453" cy="1182"/>
            </a:xfrm>
          </p:grpSpPr>
          <p:sp>
            <p:nvSpPr>
              <p:cNvPr id="17" name="Freeform 405"/>
              <p:cNvSpPr>
                <a:spLocks noEditPoints="1"/>
              </p:cNvSpPr>
              <p:nvPr/>
            </p:nvSpPr>
            <p:spPr bwMode="auto">
              <a:xfrm>
                <a:off x="4421" y="1250"/>
                <a:ext cx="1455" cy="1126"/>
              </a:xfrm>
              <a:custGeom>
                <a:avLst/>
                <a:gdLst>
                  <a:gd name="T0" fmla="*/ 2147483647 w 127"/>
                  <a:gd name="T1" fmla="*/ 2147483647 h 98"/>
                  <a:gd name="T2" fmla="*/ 2147483647 w 127"/>
                  <a:gd name="T3" fmla="*/ 2147483647 h 98"/>
                  <a:gd name="T4" fmla="*/ 2147483647 w 127"/>
                  <a:gd name="T5" fmla="*/ 2147483647 h 98"/>
                  <a:gd name="T6" fmla="*/ 2147483647 w 127"/>
                  <a:gd name="T7" fmla="*/ 2147483647 h 98"/>
                  <a:gd name="T8" fmla="*/ 2147483647 w 127"/>
                  <a:gd name="T9" fmla="*/ 0 h 98"/>
                  <a:gd name="T10" fmla="*/ 2147483647 w 127"/>
                  <a:gd name="T11" fmla="*/ 2147483647 h 98"/>
                  <a:gd name="T12" fmla="*/ 2147483647 w 127"/>
                  <a:gd name="T13" fmla="*/ 2147483647 h 98"/>
                  <a:gd name="T14" fmla="*/ 2147483647 w 127"/>
                  <a:gd name="T15" fmla="*/ 2147483647 h 98"/>
                  <a:gd name="T16" fmla="*/ 2147483647 w 127"/>
                  <a:gd name="T17" fmla="*/ 2147483647 h 98"/>
                  <a:gd name="T18" fmla="*/ 2147483647 w 127"/>
                  <a:gd name="T19" fmla="*/ 2147483647 h 98"/>
                  <a:gd name="T20" fmla="*/ 2147483647 w 127"/>
                  <a:gd name="T21" fmla="*/ 2147483647 h 98"/>
                  <a:gd name="T22" fmla="*/ 0 w 127"/>
                  <a:gd name="T23" fmla="*/ 2147483647 h 98"/>
                  <a:gd name="T24" fmla="*/ 2147483647 w 127"/>
                  <a:gd name="T25" fmla="*/ 0 h 98"/>
                  <a:gd name="T26" fmla="*/ 2147483647 w 127"/>
                  <a:gd name="T27" fmla="*/ 2147483647 h 9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27"/>
                  <a:gd name="T43" fmla="*/ 0 h 98"/>
                  <a:gd name="T44" fmla="*/ 127 w 127"/>
                  <a:gd name="T45" fmla="*/ 98 h 98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27" h="98">
                    <a:moveTo>
                      <a:pt x="111" y="89"/>
                    </a:moveTo>
                    <a:cubicBezTo>
                      <a:pt x="108" y="93"/>
                      <a:pt x="104" y="96"/>
                      <a:pt x="100" y="98"/>
                    </a:cubicBezTo>
                    <a:cubicBezTo>
                      <a:pt x="113" y="88"/>
                      <a:pt x="122" y="71"/>
                      <a:pt x="122" y="53"/>
                    </a:cubicBezTo>
                    <a:cubicBezTo>
                      <a:pt x="122" y="35"/>
                      <a:pt x="113" y="19"/>
                      <a:pt x="100" y="8"/>
                    </a:cubicBezTo>
                    <a:lnTo>
                      <a:pt x="104" y="0"/>
                    </a:lnTo>
                    <a:cubicBezTo>
                      <a:pt x="118" y="11"/>
                      <a:pt x="127" y="29"/>
                      <a:pt x="127" y="48"/>
                    </a:cubicBezTo>
                    <a:cubicBezTo>
                      <a:pt x="127" y="64"/>
                      <a:pt x="121" y="78"/>
                      <a:pt x="111" y="89"/>
                    </a:cubicBezTo>
                    <a:close/>
                    <a:moveTo>
                      <a:pt x="27" y="8"/>
                    </a:moveTo>
                    <a:cubicBezTo>
                      <a:pt x="14" y="19"/>
                      <a:pt x="5" y="35"/>
                      <a:pt x="5" y="53"/>
                    </a:cubicBezTo>
                    <a:cubicBezTo>
                      <a:pt x="5" y="71"/>
                      <a:pt x="14" y="88"/>
                      <a:pt x="27" y="98"/>
                    </a:cubicBezTo>
                    <a:cubicBezTo>
                      <a:pt x="23" y="96"/>
                      <a:pt x="19" y="93"/>
                      <a:pt x="16" y="89"/>
                    </a:cubicBezTo>
                    <a:cubicBezTo>
                      <a:pt x="6" y="78"/>
                      <a:pt x="0" y="64"/>
                      <a:pt x="0" y="48"/>
                    </a:cubicBezTo>
                    <a:cubicBezTo>
                      <a:pt x="0" y="29"/>
                      <a:pt x="9" y="11"/>
                      <a:pt x="23" y="0"/>
                    </a:cubicBezTo>
                    <a:lnTo>
                      <a:pt x="27" y="8"/>
                    </a:lnTo>
                    <a:close/>
                  </a:path>
                </a:pathLst>
              </a:custGeom>
              <a:solidFill>
                <a:srgbClr val="FFFFFF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" name="Freeform 406"/>
              <p:cNvSpPr>
                <a:spLocks noEditPoints="1"/>
              </p:cNvSpPr>
              <p:nvPr/>
            </p:nvSpPr>
            <p:spPr bwMode="auto">
              <a:xfrm>
                <a:off x="4474" y="1330"/>
                <a:ext cx="1339" cy="1086"/>
              </a:xfrm>
              <a:custGeom>
                <a:avLst/>
                <a:gdLst>
                  <a:gd name="T0" fmla="*/ 2147483647 w 117"/>
                  <a:gd name="T1" fmla="*/ 2147483647 h 94"/>
                  <a:gd name="T2" fmla="*/ 2147483647 w 117"/>
                  <a:gd name="T3" fmla="*/ 2147483647 h 94"/>
                  <a:gd name="T4" fmla="*/ 2147483647 w 117"/>
                  <a:gd name="T5" fmla="*/ 2147483647 h 94"/>
                  <a:gd name="T6" fmla="*/ 2147483647 w 117"/>
                  <a:gd name="T7" fmla="*/ 2147483647 h 94"/>
                  <a:gd name="T8" fmla="*/ 2147483647 w 117"/>
                  <a:gd name="T9" fmla="*/ 0 h 94"/>
                  <a:gd name="T10" fmla="*/ 2147483647 w 117"/>
                  <a:gd name="T11" fmla="*/ 2147483647 h 94"/>
                  <a:gd name="T12" fmla="*/ 2147483647 w 117"/>
                  <a:gd name="T13" fmla="*/ 2147483647 h 94"/>
                  <a:gd name="T14" fmla="*/ 2147483647 w 117"/>
                  <a:gd name="T15" fmla="*/ 2147483647 h 94"/>
                  <a:gd name="T16" fmla="*/ 2147483647 w 117"/>
                  <a:gd name="T17" fmla="*/ 2147483647 h 94"/>
                  <a:gd name="T18" fmla="*/ 2147483647 w 117"/>
                  <a:gd name="T19" fmla="*/ 2147483647 h 94"/>
                  <a:gd name="T20" fmla="*/ 2147483647 w 117"/>
                  <a:gd name="T21" fmla="*/ 2147483647 h 94"/>
                  <a:gd name="T22" fmla="*/ 0 w 117"/>
                  <a:gd name="T23" fmla="*/ 2147483647 h 94"/>
                  <a:gd name="T24" fmla="*/ 2147483647 w 117"/>
                  <a:gd name="T25" fmla="*/ 0 h 94"/>
                  <a:gd name="T26" fmla="*/ 2147483647 w 117"/>
                  <a:gd name="T27" fmla="*/ 2147483647 h 9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17"/>
                  <a:gd name="T43" fmla="*/ 0 h 94"/>
                  <a:gd name="T44" fmla="*/ 117 w 117"/>
                  <a:gd name="T45" fmla="*/ 94 h 9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17" h="94">
                    <a:moveTo>
                      <a:pt x="95" y="90"/>
                    </a:moveTo>
                    <a:cubicBezTo>
                      <a:pt x="93" y="92"/>
                      <a:pt x="91" y="93"/>
                      <a:pt x="88" y="94"/>
                    </a:cubicBezTo>
                    <a:cubicBezTo>
                      <a:pt x="102" y="84"/>
                      <a:pt x="111" y="68"/>
                      <a:pt x="111" y="50"/>
                    </a:cubicBezTo>
                    <a:cubicBezTo>
                      <a:pt x="111" y="34"/>
                      <a:pt x="103" y="18"/>
                      <a:pt x="91" y="9"/>
                    </a:cubicBezTo>
                    <a:lnTo>
                      <a:pt x="95" y="0"/>
                    </a:lnTo>
                    <a:cubicBezTo>
                      <a:pt x="108" y="11"/>
                      <a:pt x="117" y="27"/>
                      <a:pt x="117" y="45"/>
                    </a:cubicBezTo>
                    <a:cubicBezTo>
                      <a:pt x="117" y="63"/>
                      <a:pt x="108" y="80"/>
                      <a:pt x="95" y="90"/>
                    </a:cubicBezTo>
                    <a:close/>
                    <a:moveTo>
                      <a:pt x="26" y="9"/>
                    </a:moveTo>
                    <a:cubicBezTo>
                      <a:pt x="14" y="19"/>
                      <a:pt x="6" y="34"/>
                      <a:pt x="6" y="50"/>
                    </a:cubicBezTo>
                    <a:cubicBezTo>
                      <a:pt x="6" y="68"/>
                      <a:pt x="15" y="84"/>
                      <a:pt x="29" y="94"/>
                    </a:cubicBezTo>
                    <a:cubicBezTo>
                      <a:pt x="26" y="93"/>
                      <a:pt x="24" y="92"/>
                      <a:pt x="22" y="90"/>
                    </a:cubicBezTo>
                    <a:cubicBezTo>
                      <a:pt x="9" y="80"/>
                      <a:pt x="0" y="63"/>
                      <a:pt x="0" y="45"/>
                    </a:cubicBezTo>
                    <a:cubicBezTo>
                      <a:pt x="0" y="27"/>
                      <a:pt x="9" y="11"/>
                      <a:pt x="22" y="0"/>
                    </a:cubicBezTo>
                    <a:lnTo>
                      <a:pt x="26" y="9"/>
                    </a:lnTo>
                    <a:close/>
                  </a:path>
                </a:pathLst>
              </a:custGeom>
              <a:solidFill>
                <a:srgbClr val="0074C5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" name="Freeform 407"/>
              <p:cNvSpPr>
                <a:spLocks noEditPoints="1"/>
              </p:cNvSpPr>
              <p:nvPr/>
            </p:nvSpPr>
            <p:spPr bwMode="auto">
              <a:xfrm>
                <a:off x="4537" y="1434"/>
                <a:ext cx="1204" cy="1000"/>
              </a:xfrm>
              <a:custGeom>
                <a:avLst/>
                <a:gdLst>
                  <a:gd name="T0" fmla="*/ 2147483647 w 105"/>
                  <a:gd name="T1" fmla="*/ 2147483647 h 87"/>
                  <a:gd name="T2" fmla="*/ 2147483647 w 105"/>
                  <a:gd name="T3" fmla="*/ 2147483647 h 87"/>
                  <a:gd name="T4" fmla="*/ 2147483647 w 105"/>
                  <a:gd name="T5" fmla="*/ 2147483647 h 87"/>
                  <a:gd name="T6" fmla="*/ 2147483647 w 105"/>
                  <a:gd name="T7" fmla="*/ 2147483647 h 87"/>
                  <a:gd name="T8" fmla="*/ 2147483647 w 105"/>
                  <a:gd name="T9" fmla="*/ 0 h 87"/>
                  <a:gd name="T10" fmla="*/ 2147483647 w 105"/>
                  <a:gd name="T11" fmla="*/ 2147483647 h 87"/>
                  <a:gd name="T12" fmla="*/ 2147483647 w 105"/>
                  <a:gd name="T13" fmla="*/ 2147483647 h 87"/>
                  <a:gd name="T14" fmla="*/ 2147483647 w 105"/>
                  <a:gd name="T15" fmla="*/ 2147483647 h 87"/>
                  <a:gd name="T16" fmla="*/ 2147483647 w 105"/>
                  <a:gd name="T17" fmla="*/ 2147483647 h 87"/>
                  <a:gd name="T18" fmla="*/ 2147483647 w 105"/>
                  <a:gd name="T19" fmla="*/ 2147483647 h 87"/>
                  <a:gd name="T20" fmla="*/ 2147483647 w 105"/>
                  <a:gd name="T21" fmla="*/ 2147483647 h 87"/>
                  <a:gd name="T22" fmla="*/ 0 w 105"/>
                  <a:gd name="T23" fmla="*/ 2147483647 h 87"/>
                  <a:gd name="T24" fmla="*/ 2147483647 w 105"/>
                  <a:gd name="T25" fmla="*/ 0 h 87"/>
                  <a:gd name="T26" fmla="*/ 2147483647 w 105"/>
                  <a:gd name="T27" fmla="*/ 2147483647 h 8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05"/>
                  <a:gd name="T43" fmla="*/ 0 h 87"/>
                  <a:gd name="T44" fmla="*/ 105 w 105"/>
                  <a:gd name="T45" fmla="*/ 87 h 8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05" h="87">
                    <a:moveTo>
                      <a:pt x="82" y="85"/>
                    </a:moveTo>
                    <a:cubicBezTo>
                      <a:pt x="81" y="86"/>
                      <a:pt x="79" y="86"/>
                      <a:pt x="78" y="87"/>
                    </a:cubicBezTo>
                    <a:cubicBezTo>
                      <a:pt x="91" y="79"/>
                      <a:pt x="100" y="64"/>
                      <a:pt x="100" y="47"/>
                    </a:cubicBezTo>
                    <a:cubicBezTo>
                      <a:pt x="100" y="31"/>
                      <a:pt x="93" y="17"/>
                      <a:pt x="81" y="8"/>
                    </a:cubicBezTo>
                    <a:lnTo>
                      <a:pt x="85" y="0"/>
                    </a:lnTo>
                    <a:cubicBezTo>
                      <a:pt x="97" y="9"/>
                      <a:pt x="105" y="25"/>
                      <a:pt x="105" y="41"/>
                    </a:cubicBezTo>
                    <a:cubicBezTo>
                      <a:pt x="105" y="59"/>
                      <a:pt x="96" y="75"/>
                      <a:pt x="82" y="85"/>
                    </a:cubicBezTo>
                    <a:close/>
                    <a:moveTo>
                      <a:pt x="24" y="8"/>
                    </a:moveTo>
                    <a:cubicBezTo>
                      <a:pt x="12" y="17"/>
                      <a:pt x="5" y="31"/>
                      <a:pt x="5" y="47"/>
                    </a:cubicBezTo>
                    <a:cubicBezTo>
                      <a:pt x="5" y="64"/>
                      <a:pt x="14" y="79"/>
                      <a:pt x="27" y="87"/>
                    </a:cubicBezTo>
                    <a:cubicBezTo>
                      <a:pt x="26" y="86"/>
                      <a:pt x="24" y="86"/>
                      <a:pt x="23" y="85"/>
                    </a:cubicBezTo>
                    <a:cubicBezTo>
                      <a:pt x="9" y="75"/>
                      <a:pt x="0" y="59"/>
                      <a:pt x="0" y="41"/>
                    </a:cubicBezTo>
                    <a:cubicBezTo>
                      <a:pt x="0" y="25"/>
                      <a:pt x="8" y="10"/>
                      <a:pt x="20" y="0"/>
                    </a:cubicBezTo>
                    <a:lnTo>
                      <a:pt x="24" y="8"/>
                    </a:lnTo>
                    <a:close/>
                  </a:path>
                </a:pathLst>
              </a:custGeom>
              <a:solidFill>
                <a:srgbClr val="EB3D00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5" name="Oval 408"/>
            <p:cNvSpPr>
              <a:spLocks noChangeArrowheads="1"/>
            </p:cNvSpPr>
            <p:nvPr/>
          </p:nvSpPr>
          <p:spPr bwMode="auto">
            <a:xfrm>
              <a:off x="10180281" y="267857"/>
              <a:ext cx="34411" cy="29080"/>
            </a:xfrm>
            <a:prstGeom prst="ellipse">
              <a:avLst/>
            </a:prstGeom>
            <a:solidFill>
              <a:srgbClr val="FDFA0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6" name="Oval 409"/>
            <p:cNvSpPr>
              <a:spLocks noChangeArrowheads="1"/>
            </p:cNvSpPr>
            <p:nvPr/>
          </p:nvSpPr>
          <p:spPr bwMode="auto">
            <a:xfrm>
              <a:off x="9653660" y="265319"/>
              <a:ext cx="33034" cy="29080"/>
            </a:xfrm>
            <a:prstGeom prst="ellipse">
              <a:avLst/>
            </a:prstGeom>
            <a:solidFill>
              <a:srgbClr val="EFEC5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sp>
        <p:nvSpPr>
          <p:cNvPr id="372" name="Text Box 2"/>
          <p:cNvSpPr txBox="1">
            <a:spLocks noChangeArrowheads="1"/>
          </p:cNvSpPr>
          <p:nvPr/>
        </p:nvSpPr>
        <p:spPr bwMode="auto">
          <a:xfrm>
            <a:off x="-7936" y="-117"/>
            <a:ext cx="12193178" cy="723106"/>
          </a:xfrm>
          <a:prstGeom prst="rect">
            <a:avLst/>
          </a:prstGeom>
          <a:solidFill>
            <a:srgbClr val="204D84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7855" tIns="38928" rIns="77855" bIns="38928" anchor="ctr"/>
          <a:lstStyle>
            <a:defPPr>
              <a:defRPr lang="ru-RU"/>
            </a:defPPr>
            <a:lvl1pPr algn="ctr" defTabSz="778206" fontAlgn="base">
              <a:spcBef>
                <a:spcPct val="0"/>
              </a:spcBef>
              <a:spcAft>
                <a:spcPct val="0"/>
              </a:spcAft>
              <a:defRPr sz="1400" kern="0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389626" defTabSz="779252" fontAlgn="base">
              <a:spcBef>
                <a:spcPct val="0"/>
              </a:spcBef>
              <a:spcAft>
                <a:spcPct val="0"/>
              </a:spcAft>
              <a:defRPr sz="1500"/>
            </a:lvl2pPr>
            <a:lvl3pPr marL="779252" defTabSz="779252" fontAlgn="base">
              <a:spcBef>
                <a:spcPct val="0"/>
              </a:spcBef>
              <a:spcAft>
                <a:spcPct val="0"/>
              </a:spcAft>
              <a:defRPr sz="1500"/>
            </a:lvl3pPr>
            <a:lvl4pPr marL="1168878" defTabSz="779252" fontAlgn="base">
              <a:spcBef>
                <a:spcPct val="0"/>
              </a:spcBef>
              <a:spcAft>
                <a:spcPct val="0"/>
              </a:spcAft>
              <a:defRPr sz="1500"/>
            </a:lvl4pPr>
            <a:lvl5pPr marL="1558503" defTabSz="779252" fontAlgn="base">
              <a:spcBef>
                <a:spcPct val="0"/>
              </a:spcBef>
              <a:spcAft>
                <a:spcPct val="0"/>
              </a:spcAft>
              <a:defRPr sz="1500"/>
            </a:lvl5pPr>
            <a:lvl6pPr marL="1948129" defTabSz="779252">
              <a:defRPr sz="1500"/>
            </a:lvl6pPr>
            <a:lvl7pPr marL="2337755" defTabSz="779252">
              <a:defRPr sz="1500"/>
            </a:lvl7pPr>
            <a:lvl8pPr marL="2727381" defTabSz="779252">
              <a:defRPr sz="1500"/>
            </a:lvl8pPr>
            <a:lvl9pPr marL="3117007" defTabSz="779252">
              <a:defRPr sz="1500"/>
            </a:lvl9pPr>
          </a:lstStyle>
          <a:p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ИНФОРМАЦИОННЫЕ МАТЕРИАЛЫ ПО ОСАДКАМ И </a:t>
            </a:r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УСИЛЕНИЮ </a:t>
            </a:r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ВЕТРА</a:t>
            </a:r>
          </a:p>
          <a:p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 </a:t>
            </a:r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ТЕРРИТОРИИ  КРАСНОДАРСКОГО КРАЯ</a:t>
            </a:r>
          </a:p>
          <a:p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(РИСК НАРУШЕНИЯ ЭЛЕКТРОСНАБЖЕНИЯ </a:t>
            </a:r>
            <a:r>
              <a:rPr lang="ru-RU" alt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 </a:t>
            </a:r>
            <a:r>
              <a:rPr lang="ru-RU" alt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05.11.2024</a:t>
            </a:r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) </a:t>
            </a:r>
            <a:endParaRPr lang="ru-RU" kern="12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74" name="Прямоугольная выноска 4"/>
          <p:cNvSpPr>
            <a:spLocks noChangeArrowheads="1"/>
          </p:cNvSpPr>
          <p:nvPr/>
        </p:nvSpPr>
        <p:spPr bwMode="auto">
          <a:xfrm>
            <a:off x="3092689" y="5666"/>
            <a:ext cx="5966643" cy="701733"/>
          </a:xfrm>
          <a:prstGeom prst="wedgeRectCallout">
            <a:avLst>
              <a:gd name="adj1" fmla="val 57307"/>
              <a:gd name="adj2" fmla="val -18442"/>
            </a:avLst>
          </a:prstGeom>
          <a:noFill/>
          <a:ln w="9525" algn="ctr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ru-RU" altLang="ru-RU" dirty="0"/>
          </a:p>
        </p:txBody>
      </p:sp>
      <p:grpSp>
        <p:nvGrpSpPr>
          <p:cNvPr id="435" name="Группа 434"/>
          <p:cNvGrpSpPr/>
          <p:nvPr/>
        </p:nvGrpSpPr>
        <p:grpSpPr>
          <a:xfrm>
            <a:off x="9476045" y="2373019"/>
            <a:ext cx="3131213" cy="3743622"/>
            <a:chOff x="7765301" y="4457439"/>
            <a:chExt cx="2974026" cy="3743622"/>
          </a:xfrm>
        </p:grpSpPr>
        <p:grpSp>
          <p:nvGrpSpPr>
            <p:cNvPr id="436" name="Группа 435"/>
            <p:cNvGrpSpPr/>
            <p:nvPr/>
          </p:nvGrpSpPr>
          <p:grpSpPr>
            <a:xfrm>
              <a:off x="7765301" y="4457439"/>
              <a:ext cx="2974026" cy="3743622"/>
              <a:chOff x="6897578" y="4082211"/>
              <a:chExt cx="2644738" cy="2764039"/>
            </a:xfrm>
          </p:grpSpPr>
          <p:sp>
            <p:nvSpPr>
              <p:cNvPr id="439" name="Text Box 97"/>
              <p:cNvSpPr txBox="1">
                <a:spLocks noChangeArrowheads="1"/>
              </p:cNvSpPr>
              <p:nvPr/>
            </p:nvSpPr>
            <p:spPr bwMode="auto">
              <a:xfrm>
                <a:off x="7066917" y="6209278"/>
                <a:ext cx="1460939" cy="15222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127982" tIns="63992" rIns="127982" bIns="63992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endParaRPr lang="ru-RU" altLang="ru-RU" sz="500" b="0" dirty="0">
                  <a:solidFill>
                    <a:srgbClr val="000000"/>
                  </a:solidFill>
                  <a:cs typeface="Arial" panose="020B0604020202020204" pitchFamily="34" charset="0"/>
                </a:endParaRPr>
              </a:p>
            </p:txBody>
          </p:sp>
          <p:grpSp>
            <p:nvGrpSpPr>
              <p:cNvPr id="440" name="Группа 439"/>
              <p:cNvGrpSpPr/>
              <p:nvPr/>
            </p:nvGrpSpPr>
            <p:grpSpPr>
              <a:xfrm>
                <a:off x="6897578" y="4082211"/>
                <a:ext cx="2644738" cy="2764039"/>
                <a:chOff x="9401428" y="1559479"/>
                <a:chExt cx="3026400" cy="5253681"/>
              </a:xfrm>
            </p:grpSpPr>
            <p:grpSp>
              <p:nvGrpSpPr>
                <p:cNvPr id="445" name="Группа 444"/>
                <p:cNvGrpSpPr/>
                <p:nvPr/>
              </p:nvGrpSpPr>
              <p:grpSpPr>
                <a:xfrm>
                  <a:off x="9401428" y="1559479"/>
                  <a:ext cx="3026400" cy="5253681"/>
                  <a:chOff x="6759623" y="3727167"/>
                  <a:chExt cx="2464767" cy="3113013"/>
                </a:xfrm>
              </p:grpSpPr>
              <p:sp>
                <p:nvSpPr>
                  <p:cNvPr id="450" name="Rectangle 93"/>
                  <p:cNvSpPr>
                    <a:spLocks noChangeArrowheads="1"/>
                  </p:cNvSpPr>
                  <p:nvPr/>
                </p:nvSpPr>
                <p:spPr bwMode="auto">
                  <a:xfrm>
                    <a:off x="6759623" y="3767481"/>
                    <a:ext cx="2134158" cy="3072699"/>
                  </a:xfrm>
                  <a:prstGeom prst="rect">
                    <a:avLst/>
                  </a:prstGeom>
                  <a:solidFill>
                    <a:schemeClr val="bg1"/>
                  </a:solidFill>
                  <a:ln w="19050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defTabSz="912321">
                      <a:defRPr/>
                    </a:pPr>
                    <a:endParaRPr lang="ru-RU" altLang="ru-RU" sz="800" dirty="0">
                      <a:solidFill>
                        <a:srgbClr val="000000"/>
                      </a:solidFill>
                      <a:latin typeface="Calibri" panose="020F050202020403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51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165774" y="5712496"/>
                    <a:ext cx="1833906" cy="363400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- прогноз нарушения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ЛЭП </a:t>
                    </a:r>
                    <a:r>
                      <a:rPr lang="ru-RU" altLang="ru-RU" sz="1000" b="0" kern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(УГМС)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2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74325" y="3727167"/>
                    <a:ext cx="1606383" cy="241833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Условные обозначения</a:t>
                    </a:r>
                  </a:p>
                </p:txBody>
              </p:sp>
              <p:sp>
                <p:nvSpPr>
                  <p:cNvPr id="453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187581" y="6232909"/>
                    <a:ext cx="1609849" cy="209841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endParaRPr lang="ru-RU" altLang="ru-RU" sz="800" b="0" dirty="0">
                      <a:solidFill>
                        <a:srgbClr val="000000"/>
                      </a:solidFill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54" name="TextBox 10"/>
                  <p:cNvSpPr txBox="1"/>
                  <p:nvPr/>
                </p:nvSpPr>
                <p:spPr>
                  <a:xfrm>
                    <a:off x="6844151" y="6597757"/>
                    <a:ext cx="591514" cy="204745"/>
                  </a:xfrm>
                  <a:prstGeom prst="rect">
                    <a:avLst/>
                  </a:prstGeom>
                  <a:solidFill>
                    <a:schemeClr val="bg1"/>
                  </a:solidFill>
                  <a:effectLst>
                    <a:softEdge rad="63500"/>
                  </a:effectLst>
                </p:spPr>
                <p:txBody>
                  <a:bodyPr wrap="square" rtlCol="0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l" defTabSz="912321">
                      <a:defRPr/>
                    </a:pPr>
                    <a:r>
                      <a:rPr lang="ru-RU" sz="1000" dirty="0" smtClean="0">
                        <a:solidFill>
                          <a:prstClr val="black"/>
                        </a:solidFill>
                        <a:latin typeface="Arial" pitchFamily="34" charset="0"/>
                        <a:cs typeface="Arial" pitchFamily="34" charset="0"/>
                      </a:rPr>
                      <a:t>Город</a:t>
                    </a:r>
                    <a:endParaRPr lang="ru-RU" sz="1000" dirty="0">
                      <a:solidFill>
                        <a:prstClr val="black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5" name="Полилиния 454"/>
                  <p:cNvSpPr/>
                  <p:nvPr/>
                </p:nvSpPr>
                <p:spPr>
                  <a:xfrm>
                    <a:off x="6881233" y="5740396"/>
                    <a:ext cx="324905" cy="204788"/>
                  </a:xfrm>
                  <a:custGeom>
                    <a:avLst/>
                    <a:gdLst>
                      <a:gd name="connsiteX0" fmla="*/ 42863 w 324905"/>
                      <a:gd name="connsiteY0" fmla="*/ 28575 h 204788"/>
                      <a:gd name="connsiteX1" fmla="*/ 47625 w 324905"/>
                      <a:gd name="connsiteY1" fmla="*/ 4763 h 204788"/>
                      <a:gd name="connsiteX2" fmla="*/ 61913 w 324905"/>
                      <a:gd name="connsiteY2" fmla="*/ 0 h 204788"/>
                      <a:gd name="connsiteX3" fmla="*/ 95250 w 324905"/>
                      <a:gd name="connsiteY3" fmla="*/ 4763 h 204788"/>
                      <a:gd name="connsiteX4" fmla="*/ 200025 w 324905"/>
                      <a:gd name="connsiteY4" fmla="*/ 9525 h 204788"/>
                      <a:gd name="connsiteX5" fmla="*/ 252413 w 324905"/>
                      <a:gd name="connsiteY5" fmla="*/ 14288 h 204788"/>
                      <a:gd name="connsiteX6" fmla="*/ 280988 w 324905"/>
                      <a:gd name="connsiteY6" fmla="*/ 23813 h 204788"/>
                      <a:gd name="connsiteX7" fmla="*/ 285750 w 324905"/>
                      <a:gd name="connsiteY7" fmla="*/ 52388 h 204788"/>
                      <a:gd name="connsiteX8" fmla="*/ 300038 w 324905"/>
                      <a:gd name="connsiteY8" fmla="*/ 57150 h 204788"/>
                      <a:gd name="connsiteX9" fmla="*/ 314325 w 324905"/>
                      <a:gd name="connsiteY9" fmla="*/ 66675 h 204788"/>
                      <a:gd name="connsiteX10" fmla="*/ 323850 w 324905"/>
                      <a:gd name="connsiteY10" fmla="*/ 80963 h 204788"/>
                      <a:gd name="connsiteX11" fmla="*/ 319088 w 324905"/>
                      <a:gd name="connsiteY11" fmla="*/ 180975 h 204788"/>
                      <a:gd name="connsiteX12" fmla="*/ 300038 w 324905"/>
                      <a:gd name="connsiteY12" fmla="*/ 185738 h 204788"/>
                      <a:gd name="connsiteX13" fmla="*/ 228600 w 324905"/>
                      <a:gd name="connsiteY13" fmla="*/ 190500 h 204788"/>
                      <a:gd name="connsiteX14" fmla="*/ 209550 w 324905"/>
                      <a:gd name="connsiteY14" fmla="*/ 195263 h 204788"/>
                      <a:gd name="connsiteX15" fmla="*/ 185738 w 324905"/>
                      <a:gd name="connsiteY15" fmla="*/ 200025 h 204788"/>
                      <a:gd name="connsiteX16" fmla="*/ 171450 w 324905"/>
                      <a:gd name="connsiteY16" fmla="*/ 204788 h 204788"/>
                      <a:gd name="connsiteX17" fmla="*/ 152400 w 324905"/>
                      <a:gd name="connsiteY17" fmla="*/ 190500 h 204788"/>
                      <a:gd name="connsiteX18" fmla="*/ 138113 w 324905"/>
                      <a:gd name="connsiteY18" fmla="*/ 180975 h 204788"/>
                      <a:gd name="connsiteX19" fmla="*/ 123825 w 324905"/>
                      <a:gd name="connsiteY19" fmla="*/ 166688 h 204788"/>
                      <a:gd name="connsiteX20" fmla="*/ 95250 w 324905"/>
                      <a:gd name="connsiteY20" fmla="*/ 152400 h 204788"/>
                      <a:gd name="connsiteX21" fmla="*/ 42863 w 324905"/>
                      <a:gd name="connsiteY21" fmla="*/ 147638 h 204788"/>
                      <a:gd name="connsiteX22" fmla="*/ 14288 w 324905"/>
                      <a:gd name="connsiteY22" fmla="*/ 133350 h 204788"/>
                      <a:gd name="connsiteX23" fmla="*/ 4763 w 324905"/>
                      <a:gd name="connsiteY23" fmla="*/ 119063 h 204788"/>
                      <a:gd name="connsiteX24" fmla="*/ 0 w 324905"/>
                      <a:gd name="connsiteY24" fmla="*/ 104775 h 204788"/>
                      <a:gd name="connsiteX25" fmla="*/ 19050 w 324905"/>
                      <a:gd name="connsiteY25" fmla="*/ 42863 h 204788"/>
                      <a:gd name="connsiteX26" fmla="*/ 42863 w 324905"/>
                      <a:gd name="connsiteY26" fmla="*/ 28575 h 204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</a:cxnLst>
                    <a:rect l="l" t="t" r="r" b="b"/>
                    <a:pathLst>
                      <a:path w="324905" h="204788">
                        <a:moveTo>
                          <a:pt x="42863" y="28575"/>
                        </a:moveTo>
                        <a:cubicBezTo>
                          <a:pt x="44450" y="20638"/>
                          <a:pt x="43135" y="11498"/>
                          <a:pt x="47625" y="4763"/>
                        </a:cubicBezTo>
                        <a:cubicBezTo>
                          <a:pt x="50410" y="586"/>
                          <a:pt x="56893" y="0"/>
                          <a:pt x="61913" y="0"/>
                        </a:cubicBezTo>
                        <a:cubicBezTo>
                          <a:pt x="73138" y="0"/>
                          <a:pt x="84138" y="3175"/>
                          <a:pt x="95250" y="4763"/>
                        </a:cubicBezTo>
                        <a:cubicBezTo>
                          <a:pt x="147969" y="22336"/>
                          <a:pt x="113804" y="14914"/>
                          <a:pt x="200025" y="9525"/>
                        </a:cubicBezTo>
                        <a:cubicBezTo>
                          <a:pt x="217488" y="11113"/>
                          <a:pt x="235145" y="11241"/>
                          <a:pt x="252413" y="14288"/>
                        </a:cubicBezTo>
                        <a:cubicBezTo>
                          <a:pt x="262300" y="16033"/>
                          <a:pt x="280988" y="23813"/>
                          <a:pt x="280988" y="23813"/>
                        </a:cubicBezTo>
                        <a:cubicBezTo>
                          <a:pt x="282575" y="33338"/>
                          <a:pt x="280959" y="44004"/>
                          <a:pt x="285750" y="52388"/>
                        </a:cubicBezTo>
                        <a:cubicBezTo>
                          <a:pt x="288241" y="56747"/>
                          <a:pt x="295548" y="54905"/>
                          <a:pt x="300038" y="57150"/>
                        </a:cubicBezTo>
                        <a:cubicBezTo>
                          <a:pt x="305157" y="59710"/>
                          <a:pt x="309563" y="63500"/>
                          <a:pt x="314325" y="66675"/>
                        </a:cubicBezTo>
                        <a:cubicBezTo>
                          <a:pt x="317500" y="71438"/>
                          <a:pt x="323612" y="75244"/>
                          <a:pt x="323850" y="80963"/>
                        </a:cubicBezTo>
                        <a:cubicBezTo>
                          <a:pt x="325240" y="114309"/>
                          <a:pt x="326484" y="148430"/>
                          <a:pt x="319088" y="180975"/>
                        </a:cubicBezTo>
                        <a:cubicBezTo>
                          <a:pt x="317637" y="187358"/>
                          <a:pt x="306548" y="185053"/>
                          <a:pt x="300038" y="185738"/>
                        </a:cubicBezTo>
                        <a:cubicBezTo>
                          <a:pt x="276304" y="188236"/>
                          <a:pt x="252413" y="188913"/>
                          <a:pt x="228600" y="190500"/>
                        </a:cubicBezTo>
                        <a:cubicBezTo>
                          <a:pt x="222250" y="192088"/>
                          <a:pt x="215940" y="193843"/>
                          <a:pt x="209550" y="195263"/>
                        </a:cubicBezTo>
                        <a:cubicBezTo>
                          <a:pt x="201648" y="197019"/>
                          <a:pt x="193591" y="198062"/>
                          <a:pt x="185738" y="200025"/>
                        </a:cubicBezTo>
                        <a:cubicBezTo>
                          <a:pt x="180868" y="201243"/>
                          <a:pt x="176213" y="203200"/>
                          <a:pt x="171450" y="204788"/>
                        </a:cubicBezTo>
                        <a:cubicBezTo>
                          <a:pt x="165100" y="200025"/>
                          <a:pt x="158859" y="195114"/>
                          <a:pt x="152400" y="190500"/>
                        </a:cubicBezTo>
                        <a:cubicBezTo>
                          <a:pt x="147743" y="187173"/>
                          <a:pt x="142510" y="184639"/>
                          <a:pt x="138113" y="180975"/>
                        </a:cubicBezTo>
                        <a:cubicBezTo>
                          <a:pt x="132939" y="176663"/>
                          <a:pt x="128999" y="171000"/>
                          <a:pt x="123825" y="166688"/>
                        </a:cubicBezTo>
                        <a:cubicBezTo>
                          <a:pt x="116019" y="160183"/>
                          <a:pt x="105619" y="153881"/>
                          <a:pt x="95250" y="152400"/>
                        </a:cubicBezTo>
                        <a:cubicBezTo>
                          <a:pt x="77892" y="149920"/>
                          <a:pt x="60325" y="149225"/>
                          <a:pt x="42863" y="147638"/>
                        </a:cubicBezTo>
                        <a:cubicBezTo>
                          <a:pt x="31242" y="143764"/>
                          <a:pt x="23520" y="142582"/>
                          <a:pt x="14288" y="133350"/>
                        </a:cubicBezTo>
                        <a:cubicBezTo>
                          <a:pt x="10241" y="129303"/>
                          <a:pt x="7323" y="124182"/>
                          <a:pt x="4763" y="119063"/>
                        </a:cubicBezTo>
                        <a:cubicBezTo>
                          <a:pt x="2518" y="114573"/>
                          <a:pt x="1588" y="109538"/>
                          <a:pt x="0" y="104775"/>
                        </a:cubicBezTo>
                        <a:cubicBezTo>
                          <a:pt x="5433" y="50448"/>
                          <a:pt x="-6518" y="68431"/>
                          <a:pt x="19050" y="42863"/>
                        </a:cubicBezTo>
                        <a:lnTo>
                          <a:pt x="42863" y="28575"/>
                        </a:lnTo>
                        <a:close/>
                      </a:path>
                    </a:pathLst>
                  </a:custGeom>
                  <a:solidFill>
                    <a:srgbClr val="FF0000">
                      <a:alpha val="40000"/>
                    </a:srgbClr>
                  </a:solidFill>
                  <a:ln>
                    <a:solidFill>
                      <a:srgbClr val="FF0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912321">
                      <a:defRPr/>
                    </a:pPr>
                    <a:endParaRPr lang="ru-RU" sz="800" dirty="0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456" name="Прямоугольник 455"/>
                  <p:cNvSpPr/>
                  <p:nvPr/>
                </p:nvSpPr>
                <p:spPr>
                  <a:xfrm>
                    <a:off x="6789967" y="6011515"/>
                    <a:ext cx="527227" cy="138165"/>
                  </a:xfrm>
                  <a:prstGeom prst="rect">
                    <a:avLst/>
                  </a:prstGeom>
                  <a:solidFill>
                    <a:srgbClr val="FFFF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912321">
                      <a:defRPr/>
                    </a:pPr>
                    <a:r>
                      <a:rPr lang="ru-RU" sz="800" dirty="0">
                        <a:solidFill>
                          <a:prstClr val="black"/>
                        </a:solidFill>
                        <a:latin typeface="Times New Roman" panose="02020603050405020304" pitchFamily="18" charset="0"/>
                        <a:cs typeface="Times New Roman" panose="02020603050405020304" pitchFamily="18" charset="0"/>
                      </a:rPr>
                      <a:t>321/20</a:t>
                    </a:r>
                  </a:p>
                </p:txBody>
              </p:sp>
              <p:sp>
                <p:nvSpPr>
                  <p:cNvPr id="457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49111" y="6567185"/>
                    <a:ext cx="1831079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- муниципальное образование</a:t>
                    </a:r>
                  </a:p>
                </p:txBody>
              </p:sp>
              <p:sp>
                <p:nvSpPr>
                  <p:cNvPr id="458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327897" y="4656852"/>
                    <a:ext cx="1896493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- линии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электропередач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9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66267" y="5973077"/>
                    <a:ext cx="1898652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kern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- </a:t>
                    </a:r>
                    <a:r>
                      <a:rPr lang="ru-RU" altLang="ru-RU" sz="100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протяженность ЛЭП/ТП (шт.)</a:t>
                    </a:r>
                  </a:p>
                </p:txBody>
              </p:sp>
              <p:sp>
                <p:nvSpPr>
                  <p:cNvPr id="460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429220" y="4063712"/>
                    <a:ext cx="873125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осадки, мм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  <p:sp>
              <p:nvSpPr>
                <p:cNvPr id="446" name="Скругленный прямоугольник 445"/>
                <p:cNvSpPr/>
                <p:nvPr/>
              </p:nvSpPr>
              <p:spPr>
                <a:xfrm>
                  <a:off x="9637258" y="6127238"/>
                  <a:ext cx="282820" cy="225201"/>
                </a:xfrm>
                <a:prstGeom prst="roundRect">
                  <a:avLst/>
                </a:prstGeom>
                <a:solidFill>
                  <a:schemeClr val="accent6">
                    <a:lumMod val="20000"/>
                    <a:lumOff val="80000"/>
                  </a:schemeClr>
                </a:solidFill>
                <a:ln>
                  <a:solidFill>
                    <a:schemeClr val="tx1"/>
                  </a:solidFill>
                </a:ln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0" tIns="0" rIns="0" bIns="0" rtlCol="0" anchor="ctr"/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912321"/>
                  <a:r>
                    <a:rPr lang="ru-RU" sz="800" b="1" dirty="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60%</a:t>
                  </a:r>
                </a:p>
              </p:txBody>
            </p:sp>
            <p:sp>
              <p:nvSpPr>
                <p:cNvPr id="447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10008980" y="5925488"/>
                  <a:ext cx="2202328" cy="545576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80200" tIns="40101" rIns="80200" bIns="40101">
                  <a:spAutoFit/>
                </a:bodyPr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defTabSz="955471">
                    <a:defRPr/>
                  </a:pPr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 - </a:t>
                  </a:r>
                  <a:r>
                    <a:rPr lang="ru-RU" altLang="ru-RU" sz="1000" b="0" dirty="0" smtClean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износ электроэнергетических </a:t>
                  </a:r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систем </a:t>
                  </a:r>
                </a:p>
              </p:txBody>
            </p:sp>
            <p:sp>
              <p:nvSpPr>
                <p:cNvPr id="448" name="Прямоугольник 447"/>
                <p:cNvSpPr/>
                <p:nvPr/>
              </p:nvSpPr>
              <p:spPr>
                <a:xfrm>
                  <a:off x="9438681" y="5747122"/>
                  <a:ext cx="658385" cy="230603"/>
                </a:xfrm>
                <a:prstGeom prst="rect">
                  <a:avLst/>
                </a:prstGeom>
                <a:solidFill>
                  <a:srgbClr val="92D050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lIns="68571" tIns="34286" rIns="68571" bIns="34286" anchor="ctr"/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912321"/>
                  <a:r>
                    <a:rPr lang="ru-RU" sz="800" kern="0" dirty="0">
                      <a:solidFill>
                        <a:prstClr val="black"/>
                      </a:solidFill>
                      <a:cs typeface="Times New Roman" panose="02020603050405020304" pitchFamily="18" charset="0"/>
                    </a:rPr>
                    <a:t>19/330</a:t>
                  </a:r>
                </a:p>
              </p:txBody>
            </p:sp>
            <p:sp>
              <p:nvSpPr>
                <p:cNvPr id="449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10025082" y="5647837"/>
                  <a:ext cx="1868848" cy="397313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127973" tIns="63988" rIns="127973" bIns="63988">
                  <a:spAutoFit/>
                </a:bodyPr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- кол-во домов /населения</a:t>
                  </a:r>
                </a:p>
              </p:txBody>
            </p:sp>
          </p:grpSp>
          <p:sp>
            <p:nvSpPr>
              <p:cNvPr id="441" name="Text Box 97"/>
              <p:cNvSpPr txBox="1">
                <a:spLocks noChangeArrowheads="1"/>
              </p:cNvSpPr>
              <p:nvPr/>
            </p:nvSpPr>
            <p:spPr bwMode="auto">
              <a:xfrm>
                <a:off x="7335606" y="5464351"/>
                <a:ext cx="1948620" cy="18518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95989" tIns="47996" rIns="95989" bIns="47996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- количество </a:t>
                </a:r>
                <a:r>
                  <a:rPr lang="ru-RU" altLang="ru-RU" sz="1000" b="0" kern="0" dirty="0" smtClean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осадков (УГМС), </a:t>
                </a: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мм</a:t>
                </a:r>
              </a:p>
            </p:txBody>
          </p:sp>
          <p:sp>
            <p:nvSpPr>
              <p:cNvPr id="442" name="TextBox 23"/>
              <p:cNvSpPr txBox="1"/>
              <p:nvPr/>
            </p:nvSpPr>
            <p:spPr>
              <a:xfrm>
                <a:off x="7029503" y="5479167"/>
                <a:ext cx="383894" cy="181793"/>
              </a:xfrm>
              <a:prstGeom prst="rect">
                <a:avLst/>
              </a:prstGeom>
              <a:solidFill>
                <a:srgbClr val="4F81BD">
                  <a:lumMod val="75000"/>
                </a:srgbClr>
              </a:solidFill>
              <a:effectLst>
                <a:softEdge rad="63500"/>
              </a:effectLst>
            </p:spPr>
            <p:txBody>
              <a:bodyPr wrap="square" rtlCol="0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2321">
                  <a:defRPr/>
                </a:pPr>
                <a:r>
                  <a:rPr lang="ru-RU" sz="1000" dirty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2</a:t>
                </a:r>
                <a:r>
                  <a:rPr lang="ru-RU" sz="1000" kern="0" dirty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0</a:t>
                </a:r>
              </a:p>
            </p:txBody>
          </p:sp>
          <p:sp>
            <p:nvSpPr>
              <p:cNvPr id="443" name="TextBox 23"/>
              <p:cNvSpPr txBox="1"/>
              <p:nvPr/>
            </p:nvSpPr>
            <p:spPr>
              <a:xfrm>
                <a:off x="7041092" y="5647261"/>
                <a:ext cx="372305" cy="181793"/>
              </a:xfrm>
              <a:prstGeom prst="rect">
                <a:avLst/>
              </a:prstGeom>
              <a:solidFill>
                <a:srgbClr val="FF9900"/>
              </a:solidFill>
              <a:effectLst>
                <a:softEdge rad="63500"/>
              </a:effectLst>
            </p:spPr>
            <p:txBody>
              <a:bodyPr wrap="square" rtlCol="0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2321">
                  <a:defRPr/>
                </a:pPr>
                <a:r>
                  <a:rPr lang="ru-RU" sz="1000" kern="0" dirty="0" smtClean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15</a:t>
                </a:r>
                <a:endParaRPr lang="ru-RU" sz="1000" kern="0" dirty="0">
                  <a:solidFill>
                    <a:prstClr val="black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4" name="Text Box 97"/>
              <p:cNvSpPr txBox="1">
                <a:spLocks noChangeArrowheads="1"/>
              </p:cNvSpPr>
              <p:nvPr/>
            </p:nvSpPr>
            <p:spPr bwMode="auto">
              <a:xfrm>
                <a:off x="7449857" y="5637358"/>
                <a:ext cx="1659776" cy="18518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95989" tIns="47996" rIns="95989" bIns="47996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- порывы ветра (УГМС), м/с</a:t>
                </a:r>
              </a:p>
            </p:txBody>
          </p:sp>
        </p:grpSp>
        <p:pic>
          <p:nvPicPr>
            <p:cNvPr id="437" name="Рисунок 436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7899635" y="5141222"/>
              <a:ext cx="649048" cy="1206564"/>
            </a:xfrm>
            <a:prstGeom prst="rect">
              <a:avLst/>
            </a:prstGeom>
          </p:spPr>
        </p:pic>
        <p:pic>
          <p:nvPicPr>
            <p:cNvPr id="438" name="Рисунок 437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7897604" y="4711550"/>
              <a:ext cx="2310493" cy="215263"/>
            </a:xfrm>
            <a:prstGeom prst="rect">
              <a:avLst/>
            </a:prstGeom>
          </p:spPr>
        </p:pic>
      </p:grpSp>
      <p:sp>
        <p:nvSpPr>
          <p:cNvPr id="471" name="Rectangle 152"/>
          <p:cNvSpPr>
            <a:spLocks noChangeArrowheads="1"/>
          </p:cNvSpPr>
          <p:nvPr/>
        </p:nvSpPr>
        <p:spPr bwMode="auto">
          <a:xfrm>
            <a:off x="10435750" y="6254882"/>
            <a:ext cx="1728000" cy="538609"/>
          </a:xfrm>
          <a:prstGeom prst="rect">
            <a:avLst/>
          </a:prstGeom>
          <a:solidFill>
            <a:schemeClr val="bg1">
              <a:alpha val="96861"/>
            </a:schemeClr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square" lIns="22554" tIns="0" rIns="22554" bIns="0" anchor="ctr">
            <a:spAutoFit/>
          </a:bodyPr>
          <a:lstStyle/>
          <a:p>
            <a:pPr defTabSz="1727942">
              <a:spcBef>
                <a:spcPct val="0"/>
              </a:spcBef>
            </a:pPr>
            <a:r>
              <a:rPr lang="ru-RU" altLang="ru-RU" sz="7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ГУ МЧС России по Краснодарскому краю</a:t>
            </a:r>
            <a:r>
              <a:rPr lang="ru-RU" altLang="ru-RU" sz="700" i="1" u="sng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</a:p>
          <a:p>
            <a:pPr defTabSz="1727942">
              <a:spcBef>
                <a:spcPct val="0"/>
              </a:spcBef>
            </a:pPr>
            <a:r>
              <a:rPr lang="ru-RU" altLang="ru-RU" sz="7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АРМ № 7 </a:t>
            </a:r>
          </a:p>
          <a:p>
            <a:pPr defTabSz="1727942">
              <a:spcBef>
                <a:spcPct val="0"/>
              </a:spcBef>
            </a:pPr>
            <a:r>
              <a:rPr lang="ru-RU" alt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15:00 </a:t>
            </a:r>
            <a:r>
              <a:rPr lang="ru-RU" altLang="ru-RU" sz="7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alt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04.11.2024</a:t>
            </a:r>
          </a:p>
          <a:p>
            <a:pPr defTabSz="1727942">
              <a:spcBef>
                <a:spcPct val="0"/>
              </a:spcBef>
            </a:pPr>
            <a:r>
              <a:rPr lang="ru-RU" alt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Исп</a:t>
            </a:r>
            <a:r>
              <a:rPr lang="ru-RU" altLang="ru-RU" sz="7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. </a:t>
            </a:r>
            <a:r>
              <a:rPr lang="ru-RU" alt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Л.А. Давиденко</a:t>
            </a:r>
            <a:endParaRPr lang="ru-RU" altLang="ru-RU" sz="7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defTabSz="1727942">
              <a:spcBef>
                <a:spcPct val="0"/>
              </a:spcBef>
            </a:pPr>
            <a:r>
              <a:rPr 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Тел</a:t>
            </a:r>
            <a:r>
              <a:rPr lang="ru-RU" sz="7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. 3220-5507</a:t>
            </a:r>
          </a:p>
        </p:txBody>
      </p:sp>
      <p:grpSp>
        <p:nvGrpSpPr>
          <p:cNvPr id="461" name="Группа 460"/>
          <p:cNvGrpSpPr/>
          <p:nvPr/>
        </p:nvGrpSpPr>
        <p:grpSpPr>
          <a:xfrm>
            <a:off x="3152687" y="2627130"/>
            <a:ext cx="1581368" cy="723767"/>
            <a:chOff x="406713" y="1180365"/>
            <a:chExt cx="1581368" cy="723767"/>
          </a:xfrm>
        </p:grpSpPr>
        <p:cxnSp>
          <p:nvCxnSpPr>
            <p:cNvPr id="462" name="Прямая соединительная линия 461"/>
            <p:cNvCxnSpPr/>
            <p:nvPr/>
          </p:nvCxnSpPr>
          <p:spPr>
            <a:xfrm>
              <a:off x="1484224" y="1515603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6" name="Прямая соединительная линия 465"/>
            <p:cNvCxnSpPr/>
            <p:nvPr/>
          </p:nvCxnSpPr>
          <p:spPr>
            <a:xfrm>
              <a:off x="1594082" y="1662606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67" name="Скругленный прямоугольник 466"/>
            <p:cNvSpPr/>
            <p:nvPr/>
          </p:nvSpPr>
          <p:spPr>
            <a:xfrm>
              <a:off x="640108" y="1561908"/>
              <a:ext cx="250314" cy="147532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ru-RU" sz="800" b="1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31%</a:t>
              </a:r>
            </a:p>
          </p:txBody>
        </p:sp>
        <p:sp>
          <p:nvSpPr>
            <p:cNvPr id="468" name="TextBox 23"/>
            <p:cNvSpPr txBox="1">
              <a:spLocks noChangeAspect="1"/>
            </p:cNvSpPr>
            <p:nvPr/>
          </p:nvSpPr>
          <p:spPr>
            <a:xfrm>
              <a:off x="892969" y="1704077"/>
              <a:ext cx="392468" cy="200055"/>
            </a:xfrm>
            <a:prstGeom prst="rect">
              <a:avLst/>
            </a:prstGeom>
            <a:solidFill>
              <a:srgbClr val="4F81BD">
                <a:lumMod val="75000"/>
              </a:srgb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>
                  <a:solidFill>
                    <a:prstClr val="black"/>
                  </a:solidFill>
                </a:rPr>
                <a:t>1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  <p:sp>
          <p:nvSpPr>
            <p:cNvPr id="469" name="Прямоугольник 468"/>
            <p:cNvSpPr/>
            <p:nvPr/>
          </p:nvSpPr>
          <p:spPr>
            <a:xfrm>
              <a:off x="895333" y="1552996"/>
              <a:ext cx="780208" cy="156444"/>
            </a:xfrm>
            <a:prstGeom prst="rect">
              <a:avLst/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2052/824 </a:t>
              </a:r>
              <a:endParaRPr lang="ru-RU" sz="8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70" name="Прямоугольник 469"/>
            <p:cNvSpPr/>
            <p:nvPr/>
          </p:nvSpPr>
          <p:spPr bwMode="auto">
            <a:xfrm>
              <a:off x="895333" y="1411197"/>
              <a:ext cx="780208" cy="141799"/>
            </a:xfrm>
            <a:prstGeom prst="rect">
              <a:avLst/>
            </a:prstGeom>
            <a:solidFill>
              <a:srgbClr val="00B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r>
                <a:rPr lang="ru-RU" sz="7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31306/140838 </a:t>
              </a:r>
            </a:p>
          </p:txBody>
        </p:sp>
        <p:sp>
          <p:nvSpPr>
            <p:cNvPr id="481" name="TextBox 10"/>
            <p:cNvSpPr txBox="1"/>
            <p:nvPr/>
          </p:nvSpPr>
          <p:spPr>
            <a:xfrm>
              <a:off x="406713" y="1180365"/>
              <a:ext cx="1581368" cy="230832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sz="900" dirty="0" err="1"/>
                <a:t>Ейский</a:t>
              </a:r>
              <a:r>
                <a:rPr lang="ru-RU" sz="900" dirty="0"/>
                <a:t> р-н</a:t>
              </a:r>
            </a:p>
          </p:txBody>
        </p:sp>
        <p:sp>
          <p:nvSpPr>
            <p:cNvPr id="482" name="TextBox 23"/>
            <p:cNvSpPr txBox="1">
              <a:spLocks noChangeAspect="1"/>
            </p:cNvSpPr>
            <p:nvPr/>
          </p:nvSpPr>
          <p:spPr>
            <a:xfrm>
              <a:off x="1302123" y="1704077"/>
              <a:ext cx="392468" cy="200055"/>
            </a:xfrm>
            <a:prstGeom prst="rect">
              <a:avLst/>
            </a:prstGeom>
            <a:solidFill>
              <a:schemeClr val="accent4">
                <a:lumMod val="75000"/>
              </a:scheme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17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96509914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Рисунок 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6809" y="707399"/>
            <a:ext cx="12210817" cy="6150601"/>
          </a:xfrm>
          <a:prstGeom prst="rect">
            <a:avLst/>
          </a:prstGeom>
        </p:spPr>
      </p:pic>
      <p:grpSp>
        <p:nvGrpSpPr>
          <p:cNvPr id="4" name="Группа 3"/>
          <p:cNvGrpSpPr/>
          <p:nvPr/>
        </p:nvGrpSpPr>
        <p:grpSpPr>
          <a:xfrm>
            <a:off x="11461411" y="76626"/>
            <a:ext cx="625999" cy="526433"/>
            <a:chOff x="9625856" y="4064"/>
            <a:chExt cx="625999" cy="526433"/>
          </a:xfrm>
        </p:grpSpPr>
        <p:sp>
          <p:nvSpPr>
            <p:cNvPr id="5" name="Oval 44"/>
            <p:cNvSpPr>
              <a:spLocks noChangeArrowheads="1"/>
            </p:cNvSpPr>
            <p:nvPr/>
          </p:nvSpPr>
          <p:spPr bwMode="auto">
            <a:xfrm>
              <a:off x="9625856" y="4064"/>
              <a:ext cx="625999" cy="52643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" name="Oval 45"/>
            <p:cNvSpPr>
              <a:spLocks noChangeArrowheads="1"/>
            </p:cNvSpPr>
            <p:nvPr/>
          </p:nvSpPr>
          <p:spPr bwMode="auto">
            <a:xfrm>
              <a:off x="9640446" y="10526"/>
              <a:ext cx="600673" cy="505200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" name="Oval 46"/>
            <p:cNvSpPr>
              <a:spLocks noChangeArrowheads="1"/>
            </p:cNvSpPr>
            <p:nvPr/>
          </p:nvSpPr>
          <p:spPr bwMode="auto">
            <a:xfrm>
              <a:off x="9715875" y="76994"/>
              <a:ext cx="454772" cy="38334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" name="Oval 47"/>
            <p:cNvSpPr>
              <a:spLocks noChangeArrowheads="1"/>
            </p:cNvSpPr>
            <p:nvPr/>
          </p:nvSpPr>
          <p:spPr bwMode="auto">
            <a:xfrm>
              <a:off x="9727987" y="87610"/>
              <a:ext cx="437704" cy="368803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9" name="Freeform 48"/>
            <p:cNvSpPr>
              <a:spLocks noEditPoints="1"/>
            </p:cNvSpPr>
            <p:nvPr/>
          </p:nvSpPr>
          <p:spPr bwMode="auto">
            <a:xfrm>
              <a:off x="9765151" y="25297"/>
              <a:ext cx="362001" cy="84931"/>
            </a:xfrm>
            <a:custGeom>
              <a:avLst/>
              <a:gdLst>
                <a:gd name="T0" fmla="*/ 2147483647 w 115"/>
                <a:gd name="T1" fmla="*/ 2147483647 h 32"/>
                <a:gd name="T2" fmla="*/ 2147483647 w 115"/>
                <a:gd name="T3" fmla="*/ 2147483647 h 32"/>
                <a:gd name="T4" fmla="*/ 2147483647 w 115"/>
                <a:gd name="T5" fmla="*/ 2147483647 h 32"/>
                <a:gd name="T6" fmla="*/ 2147483647 w 115"/>
                <a:gd name="T7" fmla="*/ 2147483647 h 32"/>
                <a:gd name="T8" fmla="*/ 2147483647 w 115"/>
                <a:gd name="T9" fmla="*/ 2147483647 h 32"/>
                <a:gd name="T10" fmla="*/ 2147483647 w 115"/>
                <a:gd name="T11" fmla="*/ 2147483647 h 32"/>
                <a:gd name="T12" fmla="*/ 2147483647 w 115"/>
                <a:gd name="T13" fmla="*/ 2147483647 h 32"/>
                <a:gd name="T14" fmla="*/ 2147483647 w 115"/>
                <a:gd name="T15" fmla="*/ 2147483647 h 32"/>
                <a:gd name="T16" fmla="*/ 2147483647 w 115"/>
                <a:gd name="T17" fmla="*/ 2147483647 h 32"/>
                <a:gd name="T18" fmla="*/ 2147483647 w 115"/>
                <a:gd name="T19" fmla="*/ 2147483647 h 32"/>
                <a:gd name="T20" fmla="*/ 2147483647 w 115"/>
                <a:gd name="T21" fmla="*/ 2147483647 h 32"/>
                <a:gd name="T22" fmla="*/ 2147483647 w 115"/>
                <a:gd name="T23" fmla="*/ 2147483647 h 32"/>
                <a:gd name="T24" fmla="*/ 2147483647 w 115"/>
                <a:gd name="T25" fmla="*/ 2147483647 h 32"/>
                <a:gd name="T26" fmla="*/ 2147483647 w 115"/>
                <a:gd name="T27" fmla="*/ 2147483647 h 32"/>
                <a:gd name="T28" fmla="*/ 2147483647 w 115"/>
                <a:gd name="T29" fmla="*/ 2147483647 h 32"/>
                <a:gd name="T30" fmla="*/ 2147483647 w 115"/>
                <a:gd name="T31" fmla="*/ 2147483647 h 32"/>
                <a:gd name="T32" fmla="*/ 2147483647 w 115"/>
                <a:gd name="T33" fmla="*/ 2147483647 h 32"/>
                <a:gd name="T34" fmla="*/ 2147483647 w 115"/>
                <a:gd name="T35" fmla="*/ 2147483647 h 32"/>
                <a:gd name="T36" fmla="*/ 2147483647 w 115"/>
                <a:gd name="T37" fmla="*/ 2147483647 h 32"/>
                <a:gd name="T38" fmla="*/ 2147483647 w 115"/>
                <a:gd name="T39" fmla="*/ 2147483647 h 32"/>
                <a:gd name="T40" fmla="*/ 2147483647 w 115"/>
                <a:gd name="T41" fmla="*/ 2147483647 h 32"/>
                <a:gd name="T42" fmla="*/ 2147483647 w 115"/>
                <a:gd name="T43" fmla="*/ 0 h 32"/>
                <a:gd name="T44" fmla="*/ 2147483647 w 115"/>
                <a:gd name="T45" fmla="*/ 2147483647 h 32"/>
                <a:gd name="T46" fmla="*/ 2147483647 w 115"/>
                <a:gd name="T47" fmla="*/ 2147483647 h 32"/>
                <a:gd name="T48" fmla="*/ 2147483647 w 115"/>
                <a:gd name="T49" fmla="*/ 2147483647 h 32"/>
                <a:gd name="T50" fmla="*/ 2147483647 w 115"/>
                <a:gd name="T51" fmla="*/ 0 h 32"/>
                <a:gd name="T52" fmla="*/ 2147483647 w 115"/>
                <a:gd name="T53" fmla="*/ 2147483647 h 32"/>
                <a:gd name="T54" fmla="*/ 2147483647 w 115"/>
                <a:gd name="T55" fmla="*/ 2147483647 h 32"/>
                <a:gd name="T56" fmla="*/ 2147483647 w 115"/>
                <a:gd name="T57" fmla="*/ 2147483647 h 32"/>
                <a:gd name="T58" fmla="*/ 2147483647 w 115"/>
                <a:gd name="T59" fmla="*/ 2147483647 h 32"/>
                <a:gd name="T60" fmla="*/ 2147483647 w 115"/>
                <a:gd name="T61" fmla="*/ 2147483647 h 32"/>
                <a:gd name="T62" fmla="*/ 2147483647 w 115"/>
                <a:gd name="T63" fmla="*/ 2147483647 h 32"/>
                <a:gd name="T64" fmla="*/ 2147483647 w 115"/>
                <a:gd name="T65" fmla="*/ 2147483647 h 32"/>
                <a:gd name="T66" fmla="*/ 2147483647 w 115"/>
                <a:gd name="T67" fmla="*/ 2147483647 h 32"/>
                <a:gd name="T68" fmla="*/ 2147483647 w 115"/>
                <a:gd name="T69" fmla="*/ 2147483647 h 32"/>
                <a:gd name="T70" fmla="*/ 2147483647 w 115"/>
                <a:gd name="T71" fmla="*/ 2147483647 h 32"/>
                <a:gd name="T72" fmla="*/ 2147483647 w 115"/>
                <a:gd name="T73" fmla="*/ 2147483647 h 32"/>
                <a:gd name="T74" fmla="*/ 2147483647 w 115"/>
                <a:gd name="T75" fmla="*/ 2147483647 h 32"/>
                <a:gd name="T76" fmla="*/ 2147483647 w 115"/>
                <a:gd name="T77" fmla="*/ 2147483647 h 32"/>
                <a:gd name="T78" fmla="*/ 2147483647 w 115"/>
                <a:gd name="T79" fmla="*/ 2147483647 h 32"/>
                <a:gd name="T80" fmla="*/ 2147483647 w 115"/>
                <a:gd name="T81" fmla="*/ 2147483647 h 32"/>
                <a:gd name="T82" fmla="*/ 2147483647 w 115"/>
                <a:gd name="T83" fmla="*/ 2147483647 h 32"/>
                <a:gd name="T84" fmla="*/ 2147483647 w 115"/>
                <a:gd name="T85" fmla="*/ 2147483647 h 32"/>
                <a:gd name="T86" fmla="*/ 2147483647 w 115"/>
                <a:gd name="T87" fmla="*/ 2147483647 h 32"/>
                <a:gd name="T88" fmla="*/ 2147483647 w 115"/>
                <a:gd name="T89" fmla="*/ 2147483647 h 32"/>
                <a:gd name="T90" fmla="*/ 2147483647 w 115"/>
                <a:gd name="T91" fmla="*/ 2147483647 h 32"/>
                <a:gd name="T92" fmla="*/ 2147483647 w 115"/>
                <a:gd name="T93" fmla="*/ 2147483647 h 32"/>
                <a:gd name="T94" fmla="*/ 2147483647 w 115"/>
                <a:gd name="T95" fmla="*/ 2147483647 h 32"/>
                <a:gd name="T96" fmla="*/ 2147483647 w 115"/>
                <a:gd name="T97" fmla="*/ 2147483647 h 32"/>
                <a:gd name="T98" fmla="*/ 2147483647 w 115"/>
                <a:gd name="T99" fmla="*/ 2147483647 h 32"/>
                <a:gd name="T100" fmla="*/ 2147483647 w 115"/>
                <a:gd name="T101" fmla="*/ 2147483647 h 32"/>
                <a:gd name="T102" fmla="*/ 2147483647 w 115"/>
                <a:gd name="T103" fmla="*/ 2147483647 h 32"/>
                <a:gd name="T104" fmla="*/ 2147483647 w 115"/>
                <a:gd name="T105" fmla="*/ 2147483647 h 3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15"/>
                <a:gd name="T160" fmla="*/ 0 h 32"/>
                <a:gd name="T161" fmla="*/ 115 w 115"/>
                <a:gd name="T162" fmla="*/ 32 h 3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15" h="32">
                  <a:moveTo>
                    <a:pt x="6" y="29"/>
                  </a:moveTo>
                  <a:lnTo>
                    <a:pt x="7" y="29"/>
                  </a:lnTo>
                  <a:cubicBezTo>
                    <a:pt x="7" y="29"/>
                    <a:pt x="7" y="29"/>
                    <a:pt x="8" y="28"/>
                  </a:cubicBezTo>
                  <a:cubicBezTo>
                    <a:pt x="8" y="28"/>
                    <a:pt x="8" y="28"/>
                    <a:pt x="7" y="28"/>
                  </a:cubicBezTo>
                  <a:lnTo>
                    <a:pt x="4" y="22"/>
                  </a:lnTo>
                  <a:cubicBezTo>
                    <a:pt x="4" y="22"/>
                    <a:pt x="3" y="22"/>
                    <a:pt x="3" y="22"/>
                  </a:cubicBezTo>
                  <a:cubicBezTo>
                    <a:pt x="3" y="22"/>
                    <a:pt x="3" y="22"/>
                    <a:pt x="2" y="22"/>
                  </a:cubicBezTo>
                  <a:lnTo>
                    <a:pt x="0" y="20"/>
                  </a:lnTo>
                  <a:lnTo>
                    <a:pt x="8" y="15"/>
                  </a:lnTo>
                  <a:lnTo>
                    <a:pt x="9" y="18"/>
                  </a:lnTo>
                  <a:cubicBezTo>
                    <a:pt x="9" y="18"/>
                    <a:pt x="8" y="18"/>
                    <a:pt x="8" y="18"/>
                  </a:cubicBezTo>
                  <a:cubicBezTo>
                    <a:pt x="8" y="18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lnTo>
                    <a:pt x="9" y="20"/>
                  </a:lnTo>
                  <a:lnTo>
                    <a:pt x="13" y="18"/>
                  </a:lnTo>
                  <a:lnTo>
                    <a:pt x="12" y="17"/>
                  </a:lnTo>
                  <a:cubicBezTo>
                    <a:pt x="12" y="17"/>
                    <a:pt x="12" y="16"/>
                    <a:pt x="12" y="16"/>
                  </a:cubicBezTo>
                  <a:cubicBezTo>
                    <a:pt x="11" y="16"/>
                    <a:pt x="11" y="16"/>
                    <a:pt x="11" y="17"/>
                  </a:cubicBezTo>
                  <a:lnTo>
                    <a:pt x="9" y="14"/>
                  </a:lnTo>
                  <a:lnTo>
                    <a:pt x="16" y="10"/>
                  </a:lnTo>
                  <a:lnTo>
                    <a:pt x="18" y="12"/>
                  </a:lnTo>
                  <a:lnTo>
                    <a:pt x="17" y="13"/>
                  </a:ln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7" y="14"/>
                    <a:pt x="17" y="14"/>
                  </a:cubicBezTo>
                  <a:lnTo>
                    <a:pt x="20" y="20"/>
                  </a:lnTo>
                  <a:lnTo>
                    <a:pt x="21" y="20"/>
                  </a:ln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2" y="20"/>
                  </a:cubicBezTo>
                  <a:lnTo>
                    <a:pt x="22" y="19"/>
                  </a:lnTo>
                  <a:lnTo>
                    <a:pt x="24" y="22"/>
                  </a:lnTo>
                  <a:lnTo>
                    <a:pt x="17" y="26"/>
                  </a:lnTo>
                  <a:lnTo>
                    <a:pt x="15" y="24"/>
                  </a:lnTo>
                  <a:cubicBezTo>
                    <a:pt x="16" y="24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lnTo>
                    <a:pt x="14" y="21"/>
                  </a:lnTo>
                  <a:lnTo>
                    <a:pt x="11" y="23"/>
                  </a:lnTo>
                  <a:lnTo>
                    <a:pt x="12" y="25"/>
                  </a:lnTo>
                  <a:cubicBezTo>
                    <a:pt x="12" y="25"/>
                    <a:pt x="12" y="25"/>
                    <a:pt x="13" y="25"/>
                  </a:cubicBezTo>
                  <a:cubicBezTo>
                    <a:pt x="13" y="25"/>
                    <a:pt x="13" y="25"/>
                    <a:pt x="13" y="25"/>
                  </a:cubicBezTo>
                  <a:lnTo>
                    <a:pt x="14" y="25"/>
                  </a:lnTo>
                  <a:lnTo>
                    <a:pt x="15" y="27"/>
                  </a:lnTo>
                  <a:lnTo>
                    <a:pt x="8" y="32"/>
                  </a:lnTo>
                  <a:lnTo>
                    <a:pt x="6" y="29"/>
                  </a:lnTo>
                  <a:close/>
                  <a:moveTo>
                    <a:pt x="33" y="3"/>
                  </a:moveTo>
                  <a:lnTo>
                    <a:pt x="34" y="6"/>
                  </a:lnTo>
                  <a:lnTo>
                    <a:pt x="33" y="6"/>
                  </a:lnTo>
                  <a:cubicBezTo>
                    <a:pt x="33" y="6"/>
                    <a:pt x="33" y="6"/>
                    <a:pt x="33" y="6"/>
                  </a:cubicBezTo>
                  <a:cubicBezTo>
                    <a:pt x="33" y="7"/>
                    <a:pt x="33" y="7"/>
                    <a:pt x="33" y="7"/>
                  </a:cubicBezTo>
                  <a:lnTo>
                    <a:pt x="35" y="14"/>
                  </a:lnTo>
                  <a:lnTo>
                    <a:pt x="38" y="13"/>
                  </a:lnTo>
                  <a:lnTo>
                    <a:pt x="37" y="6"/>
                  </a:lnTo>
                  <a:cubicBezTo>
                    <a:pt x="37" y="6"/>
                    <a:pt x="36" y="6"/>
                    <a:pt x="36" y="6"/>
                  </a:cubicBezTo>
                  <a:cubicBezTo>
                    <a:pt x="36" y="5"/>
                    <a:pt x="36" y="5"/>
                    <a:pt x="36" y="6"/>
                  </a:cubicBezTo>
                  <a:lnTo>
                    <a:pt x="35" y="6"/>
                  </a:lnTo>
                  <a:lnTo>
                    <a:pt x="35" y="3"/>
                  </a:lnTo>
                  <a:lnTo>
                    <a:pt x="43" y="1"/>
                  </a:lnTo>
                  <a:lnTo>
                    <a:pt x="44" y="3"/>
                  </a:lnTo>
                  <a:lnTo>
                    <a:pt x="43" y="4"/>
                  </a:lnTo>
                  <a:cubicBezTo>
                    <a:pt x="42" y="4"/>
                    <a:pt x="42" y="4"/>
                    <a:pt x="42" y="4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lnTo>
                    <a:pt x="44" y="10"/>
                  </a:lnTo>
                  <a:cubicBezTo>
                    <a:pt x="44" y="10"/>
                    <a:pt x="44" y="10"/>
                    <a:pt x="44" y="10"/>
                  </a:cubicBezTo>
                  <a:cubicBezTo>
                    <a:pt x="44" y="10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5" y="11"/>
                  </a:cubicBezTo>
                  <a:lnTo>
                    <a:pt x="46" y="11"/>
                  </a:lnTo>
                  <a:lnTo>
                    <a:pt x="48" y="17"/>
                  </a:lnTo>
                  <a:lnTo>
                    <a:pt x="45" y="18"/>
                  </a:lnTo>
                  <a:lnTo>
                    <a:pt x="44" y="17"/>
                  </a:ln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5"/>
                    <a:pt x="44" y="15"/>
                  </a:cubicBezTo>
                  <a:cubicBezTo>
                    <a:pt x="43" y="15"/>
                    <a:pt x="43" y="15"/>
                    <a:pt x="42" y="15"/>
                  </a:cubicBezTo>
                  <a:lnTo>
                    <a:pt x="28" y="19"/>
                  </a:lnTo>
                  <a:lnTo>
                    <a:pt x="27" y="16"/>
                  </a:lnTo>
                  <a:lnTo>
                    <a:pt x="28" y="16"/>
                  </a:lnTo>
                  <a:cubicBezTo>
                    <a:pt x="29" y="16"/>
                    <a:pt x="29" y="16"/>
                    <a:pt x="29" y="16"/>
                  </a:cubicBezTo>
                  <a:cubicBezTo>
                    <a:pt x="29" y="16"/>
                    <a:pt x="29" y="16"/>
                    <a:pt x="29" y="15"/>
                  </a:cubicBezTo>
                  <a:lnTo>
                    <a:pt x="27" y="9"/>
                  </a:ln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6" y="8"/>
                    <a:pt x="26" y="8"/>
                  </a:cubicBezTo>
                  <a:lnTo>
                    <a:pt x="25" y="8"/>
                  </a:lnTo>
                  <a:lnTo>
                    <a:pt x="25" y="6"/>
                  </a:lnTo>
                  <a:lnTo>
                    <a:pt x="33" y="3"/>
                  </a:lnTo>
                  <a:close/>
                  <a:moveTo>
                    <a:pt x="61" y="0"/>
                  </a:moveTo>
                  <a:lnTo>
                    <a:pt x="61" y="3"/>
                  </a:lnTo>
                  <a:cubicBezTo>
                    <a:pt x="61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4"/>
                  </a:cubicBezTo>
                  <a:lnTo>
                    <a:pt x="62" y="6"/>
                  </a:lnTo>
                  <a:lnTo>
                    <a:pt x="63" y="4"/>
                  </a:ln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3" y="3"/>
                  </a:cubicBezTo>
                  <a:cubicBezTo>
                    <a:pt x="63" y="3"/>
                    <a:pt x="63" y="3"/>
                    <a:pt x="63" y="3"/>
                  </a:cubicBezTo>
                  <a:lnTo>
                    <a:pt x="63" y="0"/>
                  </a:lnTo>
                  <a:lnTo>
                    <a:pt x="70" y="0"/>
                  </a:lnTo>
                  <a:lnTo>
                    <a:pt x="70" y="3"/>
                  </a:lnTo>
                  <a:lnTo>
                    <a:pt x="69" y="3"/>
                  </a:lnTo>
                  <a:cubicBezTo>
                    <a:pt x="69" y="3"/>
                    <a:pt x="68" y="3"/>
                    <a:pt x="68" y="3"/>
                  </a:cubicBezTo>
                  <a:cubicBezTo>
                    <a:pt x="68" y="3"/>
                    <a:pt x="68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lnTo>
                    <a:pt x="65" y="8"/>
                  </a:lnTo>
                  <a:cubicBezTo>
                    <a:pt x="65" y="9"/>
                    <a:pt x="64" y="11"/>
                    <a:pt x="64" y="11"/>
                  </a:cubicBezTo>
                  <a:cubicBezTo>
                    <a:pt x="63" y="12"/>
                    <a:pt x="62" y="13"/>
                    <a:pt x="62" y="13"/>
                  </a:cubicBezTo>
                  <a:cubicBezTo>
                    <a:pt x="61" y="14"/>
                    <a:pt x="61" y="14"/>
                    <a:pt x="60" y="14"/>
                  </a:cubicBezTo>
                  <a:cubicBezTo>
                    <a:pt x="59" y="14"/>
                    <a:pt x="58" y="14"/>
                    <a:pt x="58" y="14"/>
                  </a:cubicBezTo>
                  <a:cubicBezTo>
                    <a:pt x="57" y="14"/>
                    <a:pt x="57" y="14"/>
                    <a:pt x="56" y="14"/>
                  </a:cubicBezTo>
                  <a:cubicBezTo>
                    <a:pt x="56" y="14"/>
                    <a:pt x="55" y="14"/>
                    <a:pt x="54" y="14"/>
                  </a:cubicBezTo>
                  <a:lnTo>
                    <a:pt x="54" y="10"/>
                  </a:lnTo>
                  <a:cubicBezTo>
                    <a:pt x="55" y="10"/>
                    <a:pt x="55" y="10"/>
                    <a:pt x="56" y="10"/>
                  </a:cubicBezTo>
                  <a:cubicBezTo>
                    <a:pt x="56" y="10"/>
                    <a:pt x="57" y="10"/>
                    <a:pt x="57" y="10"/>
                  </a:cubicBezTo>
                  <a:cubicBezTo>
                    <a:pt x="57" y="10"/>
                    <a:pt x="57" y="10"/>
                    <a:pt x="58" y="10"/>
                  </a:cubicBezTo>
                  <a:cubicBezTo>
                    <a:pt x="58" y="10"/>
                    <a:pt x="58" y="10"/>
                    <a:pt x="58" y="10"/>
                  </a:cubicBezTo>
                  <a:lnTo>
                    <a:pt x="54" y="4"/>
                  </a:lnTo>
                  <a:cubicBezTo>
                    <a:pt x="54" y="4"/>
                    <a:pt x="54" y="3"/>
                    <a:pt x="54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3"/>
                    <a:pt x="53" y="3"/>
                    <a:pt x="53" y="2"/>
                  </a:cubicBezTo>
                  <a:cubicBezTo>
                    <a:pt x="52" y="2"/>
                    <a:pt x="52" y="2"/>
                    <a:pt x="52" y="2"/>
                  </a:cubicBezTo>
                  <a:lnTo>
                    <a:pt x="51" y="2"/>
                  </a:lnTo>
                  <a:lnTo>
                    <a:pt x="52" y="0"/>
                  </a:lnTo>
                  <a:lnTo>
                    <a:pt x="61" y="0"/>
                  </a:lnTo>
                  <a:close/>
                  <a:moveTo>
                    <a:pt x="86" y="7"/>
                  </a:moveTo>
                  <a:lnTo>
                    <a:pt x="85" y="7"/>
                  </a:lnTo>
                  <a:cubicBezTo>
                    <a:pt x="85" y="7"/>
                    <a:pt x="85" y="7"/>
                    <a:pt x="84" y="7"/>
                  </a:cubicBezTo>
                  <a:cubicBezTo>
                    <a:pt x="84" y="7"/>
                    <a:pt x="84" y="7"/>
                    <a:pt x="84" y="7"/>
                  </a:cubicBezTo>
                  <a:lnTo>
                    <a:pt x="84" y="9"/>
                  </a:ln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5" y="9"/>
                    <a:pt x="85" y="9"/>
                  </a:cubicBezTo>
                  <a:cubicBezTo>
                    <a:pt x="85" y="9"/>
                    <a:pt x="85" y="9"/>
                    <a:pt x="85" y="8"/>
                  </a:cubicBezTo>
                  <a:cubicBezTo>
                    <a:pt x="86" y="8"/>
                    <a:pt x="86" y="8"/>
                    <a:pt x="86" y="8"/>
                  </a:cubicBezTo>
                  <a:cubicBezTo>
                    <a:pt x="86" y="8"/>
                    <a:pt x="86" y="8"/>
                    <a:pt x="86" y="7"/>
                  </a:cubicBezTo>
                  <a:cubicBezTo>
                    <a:pt x="87" y="7"/>
                    <a:pt x="87" y="7"/>
                    <a:pt x="87" y="7"/>
                  </a:cubicBezTo>
                  <a:cubicBezTo>
                    <a:pt x="87" y="7"/>
                    <a:pt x="87" y="7"/>
                    <a:pt x="87" y="6"/>
                  </a:cubicBezTo>
                  <a:cubicBezTo>
                    <a:pt x="88" y="6"/>
                    <a:pt x="88" y="6"/>
                    <a:pt x="89" y="5"/>
                  </a:cubicBezTo>
                  <a:cubicBezTo>
                    <a:pt x="90" y="5"/>
                    <a:pt x="91" y="5"/>
                    <a:pt x="92" y="6"/>
                  </a:cubicBezTo>
                  <a:cubicBezTo>
                    <a:pt x="92" y="6"/>
                    <a:pt x="92" y="6"/>
                    <a:pt x="93" y="6"/>
                  </a:cubicBezTo>
                  <a:cubicBezTo>
                    <a:pt x="93" y="6"/>
                    <a:pt x="93" y="6"/>
                    <a:pt x="93" y="6"/>
                  </a:cubicBezTo>
                  <a:cubicBezTo>
                    <a:pt x="94" y="6"/>
                    <a:pt x="94" y="6"/>
                    <a:pt x="94" y="6"/>
                  </a:cubicBezTo>
                  <a:cubicBezTo>
                    <a:pt x="94" y="6"/>
                    <a:pt x="94" y="7"/>
                    <a:pt x="94" y="7"/>
                  </a:cubicBezTo>
                  <a:lnTo>
                    <a:pt x="93" y="10"/>
                  </a:ln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2" y="10"/>
                    <a:pt x="92" y="10"/>
                  </a:cubicBezTo>
                  <a:cubicBezTo>
                    <a:pt x="92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1"/>
                  </a:cubicBezTo>
                  <a:cubicBezTo>
                    <a:pt x="90" y="11"/>
                    <a:pt x="90" y="11"/>
                    <a:pt x="89" y="11"/>
                  </a:cubicBezTo>
                  <a:cubicBezTo>
                    <a:pt x="89" y="11"/>
                    <a:pt x="88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8" y="12"/>
                    <a:pt x="89" y="12"/>
                    <a:pt x="89" y="13"/>
                  </a:cubicBezTo>
                  <a:cubicBezTo>
                    <a:pt x="90" y="13"/>
                    <a:pt x="90" y="14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6"/>
                  </a:cubicBezTo>
                  <a:cubicBezTo>
                    <a:pt x="90" y="16"/>
                    <a:pt x="90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2" y="16"/>
                  </a:cubicBezTo>
                  <a:lnTo>
                    <a:pt x="90" y="20"/>
                  </a:lnTo>
                  <a:cubicBezTo>
                    <a:pt x="90" y="20"/>
                    <a:pt x="90" y="20"/>
                    <a:pt x="90" y="20"/>
                  </a:cubicBezTo>
                  <a:cubicBezTo>
                    <a:pt x="89" y="20"/>
                    <a:pt x="89" y="20"/>
                    <a:pt x="89" y="20"/>
                  </a:cubicBezTo>
                  <a:cubicBezTo>
                    <a:pt x="89" y="20"/>
                    <a:pt x="89" y="20"/>
                    <a:pt x="88" y="20"/>
                  </a:cubicBezTo>
                  <a:cubicBezTo>
                    <a:pt x="88" y="20"/>
                    <a:pt x="88" y="20"/>
                    <a:pt x="88" y="20"/>
                  </a:cubicBezTo>
                  <a:cubicBezTo>
                    <a:pt x="87" y="19"/>
                    <a:pt x="86" y="19"/>
                    <a:pt x="85" y="18"/>
                  </a:cubicBezTo>
                  <a:cubicBezTo>
                    <a:pt x="85" y="18"/>
                    <a:pt x="84" y="17"/>
                    <a:pt x="84" y="15"/>
                  </a:cubicBezTo>
                  <a:cubicBezTo>
                    <a:pt x="84" y="15"/>
                    <a:pt x="84" y="15"/>
                    <a:pt x="84" y="15"/>
                  </a:cubicBezTo>
                  <a:cubicBezTo>
                    <a:pt x="84" y="14"/>
                    <a:pt x="84" y="14"/>
                    <a:pt x="84" y="14"/>
                  </a:cubicBezTo>
                  <a:cubicBezTo>
                    <a:pt x="84" y="14"/>
                    <a:pt x="84" y="14"/>
                    <a:pt x="84" y="13"/>
                  </a:cubicBezTo>
                  <a:cubicBezTo>
                    <a:pt x="84" y="13"/>
                    <a:pt x="84" y="13"/>
                    <a:pt x="84" y="13"/>
                  </a:cubicBezTo>
                  <a:cubicBezTo>
                    <a:pt x="84" y="13"/>
                    <a:pt x="84" y="12"/>
                    <a:pt x="84" y="12"/>
                  </a:cubicBezTo>
                  <a:cubicBezTo>
                    <a:pt x="83" y="12"/>
                    <a:pt x="83" y="12"/>
                    <a:pt x="83" y="12"/>
                  </a:cubicBezTo>
                  <a:lnTo>
                    <a:pt x="82" y="14"/>
                  </a:lnTo>
                  <a:cubicBezTo>
                    <a:pt x="82" y="14"/>
                    <a:pt x="82" y="14"/>
                    <a:pt x="82" y="14"/>
                  </a:cubicBezTo>
                  <a:cubicBezTo>
                    <a:pt x="82" y="14"/>
                    <a:pt x="82" y="15"/>
                    <a:pt x="83" y="15"/>
                  </a:cubicBezTo>
                  <a:lnTo>
                    <a:pt x="82" y="18"/>
                  </a:lnTo>
                  <a:lnTo>
                    <a:pt x="74" y="15"/>
                  </a:lnTo>
                  <a:lnTo>
                    <a:pt x="75" y="12"/>
                  </a:lnTo>
                  <a:cubicBezTo>
                    <a:pt x="76" y="12"/>
                    <a:pt x="76" y="12"/>
                    <a:pt x="76" y="12"/>
                  </a:cubicBezTo>
                  <a:cubicBezTo>
                    <a:pt x="76" y="12"/>
                    <a:pt x="76" y="12"/>
                    <a:pt x="77" y="12"/>
                  </a:cubicBezTo>
                  <a:lnTo>
                    <a:pt x="79" y="5"/>
                  </a:lnTo>
                  <a:cubicBezTo>
                    <a:pt x="79" y="5"/>
                    <a:pt x="79" y="5"/>
                    <a:pt x="79" y="5"/>
                  </a:cubicBezTo>
                  <a:cubicBezTo>
                    <a:pt x="79" y="5"/>
                    <a:pt x="78" y="4"/>
                    <a:pt x="78" y="4"/>
                  </a:cubicBezTo>
                  <a:lnTo>
                    <a:pt x="77" y="4"/>
                  </a:lnTo>
                  <a:lnTo>
                    <a:pt x="78" y="1"/>
                  </a:lnTo>
                  <a:lnTo>
                    <a:pt x="87" y="4"/>
                  </a:lnTo>
                  <a:lnTo>
                    <a:pt x="86" y="7"/>
                  </a:lnTo>
                  <a:close/>
                  <a:moveTo>
                    <a:pt x="112" y="28"/>
                  </a:moveTo>
                  <a:cubicBezTo>
                    <a:pt x="111" y="29"/>
                    <a:pt x="110" y="30"/>
                    <a:pt x="108" y="30"/>
                  </a:cubicBezTo>
                  <a:cubicBezTo>
                    <a:pt x="106" y="30"/>
                    <a:pt x="104" y="29"/>
                    <a:pt x="102" y="28"/>
                  </a:cubicBezTo>
                  <a:cubicBezTo>
                    <a:pt x="101" y="27"/>
                    <a:pt x="101" y="27"/>
                    <a:pt x="101" y="27"/>
                  </a:cubicBezTo>
                  <a:cubicBezTo>
                    <a:pt x="100" y="27"/>
                    <a:pt x="100" y="26"/>
                    <a:pt x="100" y="26"/>
                  </a:cubicBezTo>
                  <a:cubicBezTo>
                    <a:pt x="99" y="25"/>
                    <a:pt x="99" y="25"/>
                    <a:pt x="98" y="24"/>
                  </a:cubicBezTo>
                  <a:cubicBezTo>
                    <a:pt x="98" y="23"/>
                    <a:pt x="97" y="22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0"/>
                    <a:pt x="97" y="20"/>
                    <a:pt x="97" y="19"/>
                  </a:cubicBezTo>
                  <a:cubicBezTo>
                    <a:pt x="98" y="18"/>
                    <a:pt x="98" y="17"/>
                    <a:pt x="99" y="16"/>
                  </a:cubicBezTo>
                  <a:cubicBezTo>
                    <a:pt x="99" y="16"/>
                    <a:pt x="99" y="15"/>
                    <a:pt x="100" y="15"/>
                  </a:cubicBezTo>
                  <a:cubicBezTo>
                    <a:pt x="101" y="14"/>
                    <a:pt x="101" y="14"/>
                    <a:pt x="101" y="14"/>
                  </a:cubicBezTo>
                  <a:cubicBezTo>
                    <a:pt x="102" y="14"/>
                    <a:pt x="102" y="14"/>
                    <a:pt x="102" y="14"/>
                  </a:cubicBezTo>
                  <a:cubicBezTo>
                    <a:pt x="103" y="14"/>
                    <a:pt x="103" y="14"/>
                    <a:pt x="103" y="14"/>
                  </a:cubicBezTo>
                  <a:cubicBezTo>
                    <a:pt x="104" y="13"/>
                    <a:pt x="105" y="13"/>
                    <a:pt x="105" y="14"/>
                  </a:cubicBezTo>
                  <a:cubicBezTo>
                    <a:pt x="106" y="14"/>
                    <a:pt x="107" y="14"/>
                    <a:pt x="108" y="14"/>
                  </a:cubicBezTo>
                  <a:cubicBezTo>
                    <a:pt x="108" y="14"/>
                    <a:pt x="109" y="15"/>
                    <a:pt x="109" y="15"/>
                  </a:cubicBezTo>
                  <a:cubicBezTo>
                    <a:pt x="109" y="15"/>
                    <a:pt x="110" y="15"/>
                    <a:pt x="110" y="15"/>
                  </a:cubicBezTo>
                  <a:cubicBezTo>
                    <a:pt x="112" y="17"/>
                    <a:pt x="113" y="18"/>
                    <a:pt x="114" y="20"/>
                  </a:cubicBezTo>
                  <a:cubicBezTo>
                    <a:pt x="115" y="22"/>
                    <a:pt x="115" y="24"/>
                    <a:pt x="114" y="25"/>
                  </a:cubicBezTo>
                  <a:lnTo>
                    <a:pt x="109" y="21"/>
                  </a:lnTo>
                  <a:cubicBezTo>
                    <a:pt x="109" y="21"/>
                    <a:pt x="109" y="20"/>
                    <a:pt x="109" y="20"/>
                  </a:cubicBezTo>
                  <a:cubicBezTo>
                    <a:pt x="109" y="19"/>
                    <a:pt x="109" y="19"/>
                    <a:pt x="109" y="19"/>
                  </a:cubicBezTo>
                  <a:cubicBezTo>
                    <a:pt x="109" y="19"/>
                    <a:pt x="109" y="19"/>
                    <a:pt x="109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7" y="18"/>
                    <a:pt x="107" y="18"/>
                    <a:pt x="107" y="18"/>
                  </a:cubicBezTo>
                  <a:cubicBezTo>
                    <a:pt x="106" y="18"/>
                    <a:pt x="105" y="19"/>
                    <a:pt x="105" y="20"/>
                  </a:cubicBezTo>
                  <a:lnTo>
                    <a:pt x="104" y="21"/>
                  </a:lnTo>
                  <a:cubicBezTo>
                    <a:pt x="103" y="22"/>
                    <a:pt x="103" y="22"/>
                    <a:pt x="103" y="23"/>
                  </a:cubicBezTo>
                  <a:cubicBezTo>
                    <a:pt x="103" y="24"/>
                    <a:pt x="103" y="24"/>
                    <a:pt x="104" y="25"/>
                  </a:cubicBezTo>
                  <a:cubicBezTo>
                    <a:pt x="104" y="25"/>
                    <a:pt x="105" y="25"/>
                    <a:pt x="105" y="25"/>
                  </a:cubicBezTo>
                  <a:cubicBezTo>
                    <a:pt x="106" y="25"/>
                    <a:pt x="106" y="25"/>
                    <a:pt x="107" y="24"/>
                  </a:cubicBezTo>
                  <a:lnTo>
                    <a:pt x="112" y="2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101780" tIns="50892" rIns="101780" bIns="50892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pic>
          <p:nvPicPr>
            <p:cNvPr id="10" name="Picture 49" descr="original_metal_w"/>
            <p:cNvPicPr>
              <a:picLocks noChangeAspect="1" noChangeArrowheads="1" noCrop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750010" y="193774"/>
              <a:ext cx="374664" cy="2617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" name="AutoShape 50"/>
            <p:cNvSpPr>
              <a:spLocks noChangeArrowheads="1"/>
            </p:cNvSpPr>
            <p:nvPr/>
          </p:nvSpPr>
          <p:spPr bwMode="auto">
            <a:xfrm>
              <a:off x="9677610" y="119459"/>
              <a:ext cx="523868" cy="40849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w 21600"/>
                <a:gd name="T9" fmla="*/ 0 h 21600"/>
                <a:gd name="T10" fmla="*/ 0 w 21600"/>
                <a:gd name="T11" fmla="*/ 0 h 21600"/>
                <a:gd name="T12" fmla="*/ 0 w 21600"/>
                <a:gd name="T13" fmla="*/ 0 h 21600"/>
                <a:gd name="T14" fmla="*/ 0 w 21600"/>
                <a:gd name="T15" fmla="*/ 0 h 2160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3163 w 21600"/>
                <a:gd name="T25" fmla="*/ 3161 h 21600"/>
                <a:gd name="T26" fmla="*/ 18437 w 21600"/>
                <a:gd name="T27" fmla="*/ 18439 h 2160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1600" h="21600">
                  <a:moveTo>
                    <a:pt x="0" y="10800"/>
                  </a:moveTo>
                  <a:cubicBezTo>
                    <a:pt x="0" y="4835"/>
                    <a:pt x="4835" y="0"/>
                    <a:pt x="10800" y="0"/>
                  </a:cubicBezTo>
                  <a:cubicBezTo>
                    <a:pt x="16765" y="0"/>
                    <a:pt x="21600" y="4835"/>
                    <a:pt x="21600" y="10800"/>
                  </a:cubicBez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lose/>
                  <a:moveTo>
                    <a:pt x="5400" y="10800"/>
                  </a:moveTo>
                  <a:cubicBezTo>
                    <a:pt x="5400" y="13782"/>
                    <a:pt x="7818" y="16200"/>
                    <a:pt x="10800" y="16200"/>
                  </a:cubicBezTo>
                  <a:cubicBezTo>
                    <a:pt x="13782" y="16200"/>
                    <a:pt x="16200" y="13782"/>
                    <a:pt x="16200" y="10800"/>
                  </a:cubicBezTo>
                  <a:cubicBezTo>
                    <a:pt x="16200" y="7818"/>
                    <a:pt x="13782" y="5400"/>
                    <a:pt x="10800" y="5400"/>
                  </a:cubicBezTo>
                  <a:cubicBezTo>
                    <a:pt x="7818" y="5400"/>
                    <a:pt x="5400" y="7818"/>
                    <a:pt x="5400" y="10800"/>
                  </a:cubicBezTo>
                  <a:close/>
                </a:path>
              </a:pathLst>
            </a:custGeom>
            <a:solidFill>
              <a:srgbClr val="0000FF">
                <a:alpha val="70195"/>
              </a:srgbClr>
            </a:solidFill>
            <a:ln w="9525">
              <a:noFill/>
              <a:miter lim="800000"/>
              <a:headEnd/>
              <a:tailEnd/>
            </a:ln>
          </p:spPr>
          <p:txBody>
            <a:bodyPr wrap="none" lIns="101780" tIns="50892" rIns="101780" bIns="50892" anchor="ctr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12" name="Group 51"/>
            <p:cNvGrpSpPr>
              <a:grpSpLocks/>
            </p:cNvGrpSpPr>
            <p:nvPr/>
          </p:nvGrpSpPr>
          <p:grpSpPr bwMode="auto">
            <a:xfrm>
              <a:off x="9857371" y="76763"/>
              <a:ext cx="161042" cy="177940"/>
              <a:chOff x="3374" y="926"/>
              <a:chExt cx="585" cy="771"/>
            </a:xfrm>
          </p:grpSpPr>
          <p:sp>
            <p:nvSpPr>
              <p:cNvPr id="20" name="Freeform 52"/>
              <p:cNvSpPr>
                <a:spLocks/>
              </p:cNvSpPr>
              <p:nvPr/>
            </p:nvSpPr>
            <p:spPr bwMode="auto">
              <a:xfrm>
                <a:off x="3511" y="1317"/>
                <a:ext cx="313" cy="379"/>
              </a:xfrm>
              <a:custGeom>
                <a:avLst/>
                <a:gdLst>
                  <a:gd name="T0" fmla="*/ 2147483647 w 27"/>
                  <a:gd name="T1" fmla="*/ 0 h 33"/>
                  <a:gd name="T2" fmla="*/ 2147483647 w 27"/>
                  <a:gd name="T3" fmla="*/ 0 h 33"/>
                  <a:gd name="T4" fmla="*/ 2147483647 w 27"/>
                  <a:gd name="T5" fmla="*/ 2147483647 h 33"/>
                  <a:gd name="T6" fmla="*/ 2147483647 w 27"/>
                  <a:gd name="T7" fmla="*/ 2147483647 h 33"/>
                  <a:gd name="T8" fmla="*/ 2147483647 w 27"/>
                  <a:gd name="T9" fmla="*/ 2147483647 h 33"/>
                  <a:gd name="T10" fmla="*/ 2147483647 w 27"/>
                  <a:gd name="T11" fmla="*/ 2147483647 h 33"/>
                  <a:gd name="T12" fmla="*/ 2147483647 w 27"/>
                  <a:gd name="T13" fmla="*/ 2147483647 h 33"/>
                  <a:gd name="T14" fmla="*/ 2147483647 w 27"/>
                  <a:gd name="T15" fmla="*/ 2147483647 h 33"/>
                  <a:gd name="T16" fmla="*/ 2147483647 w 27"/>
                  <a:gd name="T17" fmla="*/ 2147483647 h 33"/>
                  <a:gd name="T18" fmla="*/ 2147483647 w 27"/>
                  <a:gd name="T19" fmla="*/ 2147483647 h 33"/>
                  <a:gd name="T20" fmla="*/ 2147483647 w 27"/>
                  <a:gd name="T21" fmla="*/ 2147483647 h 33"/>
                  <a:gd name="T22" fmla="*/ 2147483647 w 27"/>
                  <a:gd name="T23" fmla="*/ 2147483647 h 33"/>
                  <a:gd name="T24" fmla="*/ 2147483647 w 27"/>
                  <a:gd name="T25" fmla="*/ 2147483647 h 33"/>
                  <a:gd name="T26" fmla="*/ 2147483647 w 27"/>
                  <a:gd name="T27" fmla="*/ 2147483647 h 33"/>
                  <a:gd name="T28" fmla="*/ 2147483647 w 27"/>
                  <a:gd name="T29" fmla="*/ 2147483647 h 33"/>
                  <a:gd name="T30" fmla="*/ 2147483647 w 27"/>
                  <a:gd name="T31" fmla="*/ 2147483647 h 33"/>
                  <a:gd name="T32" fmla="*/ 2147483647 w 27"/>
                  <a:gd name="T33" fmla="*/ 2147483647 h 33"/>
                  <a:gd name="T34" fmla="*/ 2147483647 w 27"/>
                  <a:gd name="T35" fmla="*/ 2147483647 h 33"/>
                  <a:gd name="T36" fmla="*/ 2147483647 w 27"/>
                  <a:gd name="T37" fmla="*/ 2147483647 h 33"/>
                  <a:gd name="T38" fmla="*/ 2147483647 w 27"/>
                  <a:gd name="T39" fmla="*/ 2147483647 h 33"/>
                  <a:gd name="T40" fmla="*/ 2147483647 w 27"/>
                  <a:gd name="T41" fmla="*/ 2147483647 h 33"/>
                  <a:gd name="T42" fmla="*/ 2147483647 w 27"/>
                  <a:gd name="T43" fmla="*/ 2147483647 h 33"/>
                  <a:gd name="T44" fmla="*/ 2147483647 w 27"/>
                  <a:gd name="T45" fmla="*/ 2147483647 h 33"/>
                  <a:gd name="T46" fmla="*/ 2147483647 w 27"/>
                  <a:gd name="T47" fmla="*/ 2147483647 h 33"/>
                  <a:gd name="T48" fmla="*/ 2147483647 w 27"/>
                  <a:gd name="T49" fmla="*/ 2147483647 h 33"/>
                  <a:gd name="T50" fmla="*/ 2147483647 w 27"/>
                  <a:gd name="T51" fmla="*/ 2147483647 h 33"/>
                  <a:gd name="T52" fmla="*/ 0 w 27"/>
                  <a:gd name="T53" fmla="*/ 2147483647 h 33"/>
                  <a:gd name="T54" fmla="*/ 2147483647 w 27"/>
                  <a:gd name="T55" fmla="*/ 2147483647 h 33"/>
                  <a:gd name="T56" fmla="*/ 0 w 27"/>
                  <a:gd name="T57" fmla="*/ 2147483647 h 33"/>
                  <a:gd name="T58" fmla="*/ 2147483647 w 27"/>
                  <a:gd name="T59" fmla="*/ 2147483647 h 33"/>
                  <a:gd name="T60" fmla="*/ 2147483647 w 27"/>
                  <a:gd name="T61" fmla="*/ 2147483647 h 33"/>
                  <a:gd name="T62" fmla="*/ 2147483647 w 27"/>
                  <a:gd name="T63" fmla="*/ 0 h 33"/>
                  <a:gd name="T64" fmla="*/ 2147483647 w 27"/>
                  <a:gd name="T65" fmla="*/ 0 h 33"/>
                  <a:gd name="T66" fmla="*/ 2147483647 w 27"/>
                  <a:gd name="T67" fmla="*/ 0 h 3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7"/>
                  <a:gd name="T103" fmla="*/ 0 h 33"/>
                  <a:gd name="T104" fmla="*/ 27 w 27"/>
                  <a:gd name="T105" fmla="*/ 33 h 3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7" h="33">
                    <a:moveTo>
                      <a:pt x="14" y="0"/>
                    </a:moveTo>
                    <a:lnTo>
                      <a:pt x="14" y="0"/>
                    </a:lnTo>
                    <a:lnTo>
                      <a:pt x="21" y="6"/>
                    </a:lnTo>
                    <a:cubicBezTo>
                      <a:pt x="22" y="8"/>
                      <a:pt x="22" y="9"/>
                      <a:pt x="21" y="10"/>
                    </a:cubicBezTo>
                    <a:cubicBezTo>
                      <a:pt x="24" y="10"/>
                      <a:pt x="27" y="11"/>
                      <a:pt x="27" y="14"/>
                    </a:cubicBezTo>
                    <a:lnTo>
                      <a:pt x="26" y="14"/>
                    </a:lnTo>
                    <a:lnTo>
                      <a:pt x="27" y="15"/>
                    </a:lnTo>
                    <a:lnTo>
                      <a:pt x="25" y="16"/>
                    </a:lnTo>
                    <a:lnTo>
                      <a:pt x="26" y="17"/>
                    </a:lnTo>
                    <a:cubicBezTo>
                      <a:pt x="25" y="17"/>
                      <a:pt x="24" y="17"/>
                      <a:pt x="24" y="16"/>
                    </a:cubicBezTo>
                    <a:cubicBezTo>
                      <a:pt x="24" y="17"/>
                      <a:pt x="23" y="18"/>
                      <a:pt x="22" y="18"/>
                    </a:cubicBezTo>
                    <a:cubicBezTo>
                      <a:pt x="22" y="16"/>
                      <a:pt x="21" y="15"/>
                      <a:pt x="19" y="15"/>
                    </a:cubicBezTo>
                    <a:cubicBezTo>
                      <a:pt x="17" y="16"/>
                      <a:pt x="16" y="16"/>
                      <a:pt x="16" y="14"/>
                    </a:cubicBezTo>
                    <a:lnTo>
                      <a:pt x="16" y="21"/>
                    </a:lnTo>
                    <a:cubicBezTo>
                      <a:pt x="18" y="28"/>
                      <a:pt x="16" y="31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1" y="31"/>
                      <a:pt x="9" y="28"/>
                      <a:pt x="11" y="21"/>
                    </a:cubicBezTo>
                    <a:lnTo>
                      <a:pt x="11" y="14"/>
                    </a:lnTo>
                    <a:cubicBezTo>
                      <a:pt x="11" y="16"/>
                      <a:pt x="10" y="16"/>
                      <a:pt x="8" y="15"/>
                    </a:cubicBezTo>
                    <a:cubicBezTo>
                      <a:pt x="6" y="15"/>
                      <a:pt x="5" y="16"/>
                      <a:pt x="5" y="18"/>
                    </a:cubicBezTo>
                    <a:cubicBezTo>
                      <a:pt x="4" y="18"/>
                      <a:pt x="4" y="17"/>
                      <a:pt x="3" y="16"/>
                    </a:cubicBezTo>
                    <a:cubicBezTo>
                      <a:pt x="3" y="17"/>
                      <a:pt x="2" y="17"/>
                      <a:pt x="1" y="17"/>
                    </a:cubicBezTo>
                    <a:lnTo>
                      <a:pt x="2" y="16"/>
                    </a:lnTo>
                    <a:lnTo>
                      <a:pt x="0" y="15"/>
                    </a:lnTo>
                    <a:lnTo>
                      <a:pt x="1" y="14"/>
                    </a:lnTo>
                    <a:lnTo>
                      <a:pt x="0" y="14"/>
                    </a:lnTo>
                    <a:cubicBezTo>
                      <a:pt x="0" y="11"/>
                      <a:pt x="3" y="10"/>
                      <a:pt x="6" y="10"/>
                    </a:cubicBezTo>
                    <a:cubicBezTo>
                      <a:pt x="5" y="9"/>
                      <a:pt x="5" y="8"/>
                      <a:pt x="6" y="6"/>
                    </a:cubicBez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" name="Freeform 53"/>
              <p:cNvSpPr>
                <a:spLocks/>
              </p:cNvSpPr>
              <p:nvPr/>
            </p:nvSpPr>
            <p:spPr bwMode="auto">
              <a:xfrm>
                <a:off x="3569" y="1226"/>
                <a:ext cx="198" cy="92"/>
              </a:xfrm>
              <a:custGeom>
                <a:avLst/>
                <a:gdLst>
                  <a:gd name="T0" fmla="*/ 0 w 17"/>
                  <a:gd name="T1" fmla="*/ 2147483647 h 8"/>
                  <a:gd name="T2" fmla="*/ 2147483647 w 17"/>
                  <a:gd name="T3" fmla="*/ 2147483647 h 8"/>
                  <a:gd name="T4" fmla="*/ 2147483647 w 17"/>
                  <a:gd name="T5" fmla="*/ 0 h 8"/>
                  <a:gd name="T6" fmla="*/ 2147483647 w 17"/>
                  <a:gd name="T7" fmla="*/ 0 h 8"/>
                  <a:gd name="T8" fmla="*/ 2147483647 w 17"/>
                  <a:gd name="T9" fmla="*/ 0 h 8"/>
                  <a:gd name="T10" fmla="*/ 2147483647 w 17"/>
                  <a:gd name="T11" fmla="*/ 2147483647 h 8"/>
                  <a:gd name="T12" fmla="*/ 2147483647 w 17"/>
                  <a:gd name="T13" fmla="*/ 2147483647 h 8"/>
                  <a:gd name="T14" fmla="*/ 2147483647 w 17"/>
                  <a:gd name="T15" fmla="*/ 2147483647 h 8"/>
                  <a:gd name="T16" fmla="*/ 2147483647 w 17"/>
                  <a:gd name="T17" fmla="*/ 2147483647 h 8"/>
                  <a:gd name="T18" fmla="*/ 2147483647 w 17"/>
                  <a:gd name="T19" fmla="*/ 2147483647 h 8"/>
                  <a:gd name="T20" fmla="*/ 2147483647 w 17"/>
                  <a:gd name="T21" fmla="*/ 2147483647 h 8"/>
                  <a:gd name="T22" fmla="*/ 2147483647 w 17"/>
                  <a:gd name="T23" fmla="*/ 2147483647 h 8"/>
                  <a:gd name="T24" fmla="*/ 2147483647 w 17"/>
                  <a:gd name="T25" fmla="*/ 2147483647 h 8"/>
                  <a:gd name="T26" fmla="*/ 2147483647 w 17"/>
                  <a:gd name="T27" fmla="*/ 2147483647 h 8"/>
                  <a:gd name="T28" fmla="*/ 2147483647 w 17"/>
                  <a:gd name="T29" fmla="*/ 2147483647 h 8"/>
                  <a:gd name="T30" fmla="*/ 2147483647 w 17"/>
                  <a:gd name="T31" fmla="*/ 2147483647 h 8"/>
                  <a:gd name="T32" fmla="*/ 2147483647 w 17"/>
                  <a:gd name="T33" fmla="*/ 2147483647 h 8"/>
                  <a:gd name="T34" fmla="*/ 2147483647 w 17"/>
                  <a:gd name="T35" fmla="*/ 2147483647 h 8"/>
                  <a:gd name="T36" fmla="*/ 2147483647 w 17"/>
                  <a:gd name="T37" fmla="*/ 2147483647 h 8"/>
                  <a:gd name="T38" fmla="*/ 2147483647 w 17"/>
                  <a:gd name="T39" fmla="*/ 2147483647 h 8"/>
                  <a:gd name="T40" fmla="*/ 2147483647 w 17"/>
                  <a:gd name="T41" fmla="*/ 2147483647 h 8"/>
                  <a:gd name="T42" fmla="*/ 2147483647 w 17"/>
                  <a:gd name="T43" fmla="*/ 2147483647 h 8"/>
                  <a:gd name="T44" fmla="*/ 2147483647 w 17"/>
                  <a:gd name="T45" fmla="*/ 2147483647 h 8"/>
                  <a:gd name="T46" fmla="*/ 2147483647 w 17"/>
                  <a:gd name="T47" fmla="*/ 2147483647 h 8"/>
                  <a:gd name="T48" fmla="*/ 0 w 17"/>
                  <a:gd name="T49" fmla="*/ 2147483647 h 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7"/>
                  <a:gd name="T76" fmla="*/ 0 h 8"/>
                  <a:gd name="T77" fmla="*/ 17 w 17"/>
                  <a:gd name="T78" fmla="*/ 8 h 8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7" h="8">
                    <a:moveTo>
                      <a:pt x="0" y="3"/>
                    </a:moveTo>
                    <a:cubicBezTo>
                      <a:pt x="2" y="3"/>
                      <a:pt x="3" y="3"/>
                      <a:pt x="2" y="1"/>
                    </a:cubicBezTo>
                    <a:lnTo>
                      <a:pt x="8" y="0"/>
                    </a:lnTo>
                    <a:lnTo>
                      <a:pt x="15" y="1"/>
                    </a:lnTo>
                    <a:cubicBezTo>
                      <a:pt x="14" y="3"/>
                      <a:pt x="15" y="3"/>
                      <a:pt x="17" y="3"/>
                    </a:cubicBezTo>
                    <a:cubicBezTo>
                      <a:pt x="16" y="4"/>
                      <a:pt x="15" y="5"/>
                      <a:pt x="14" y="4"/>
                    </a:cubicBezTo>
                    <a:cubicBezTo>
                      <a:pt x="14" y="5"/>
                      <a:pt x="14" y="6"/>
                      <a:pt x="15" y="7"/>
                    </a:cubicBezTo>
                    <a:cubicBezTo>
                      <a:pt x="14" y="6"/>
                      <a:pt x="13" y="6"/>
                      <a:pt x="13" y="5"/>
                    </a:cubicBezTo>
                    <a:lnTo>
                      <a:pt x="13" y="8"/>
                    </a:lnTo>
                    <a:cubicBezTo>
                      <a:pt x="12" y="7"/>
                      <a:pt x="12" y="6"/>
                      <a:pt x="11" y="5"/>
                    </a:cubicBezTo>
                    <a:lnTo>
                      <a:pt x="11" y="8"/>
                    </a:lnTo>
                    <a:lnTo>
                      <a:pt x="10" y="6"/>
                    </a:lnTo>
                    <a:lnTo>
                      <a:pt x="8" y="8"/>
                    </a:lnTo>
                    <a:lnTo>
                      <a:pt x="7" y="6"/>
                    </a:lnTo>
                    <a:lnTo>
                      <a:pt x="6" y="8"/>
                    </a:lnTo>
                    <a:lnTo>
                      <a:pt x="6" y="5"/>
                    </a:lnTo>
                    <a:cubicBezTo>
                      <a:pt x="5" y="6"/>
                      <a:pt x="5" y="7"/>
                      <a:pt x="4" y="8"/>
                    </a:cubicBezTo>
                    <a:lnTo>
                      <a:pt x="4" y="5"/>
                    </a:lnTo>
                    <a:cubicBezTo>
                      <a:pt x="4" y="6"/>
                      <a:pt x="3" y="6"/>
                      <a:pt x="2" y="7"/>
                    </a:cubicBezTo>
                    <a:cubicBezTo>
                      <a:pt x="3" y="6"/>
                      <a:pt x="3" y="5"/>
                      <a:pt x="3" y="4"/>
                    </a:cubicBezTo>
                    <a:cubicBezTo>
                      <a:pt x="2" y="5"/>
                      <a:pt x="1" y="4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" name="Freeform 54"/>
              <p:cNvSpPr>
                <a:spLocks/>
              </p:cNvSpPr>
              <p:nvPr/>
            </p:nvSpPr>
            <p:spPr bwMode="auto">
              <a:xfrm>
                <a:off x="3569" y="1180"/>
                <a:ext cx="198" cy="103"/>
              </a:xfrm>
              <a:custGeom>
                <a:avLst/>
                <a:gdLst>
                  <a:gd name="T0" fmla="*/ 2147483647 w 17"/>
                  <a:gd name="T1" fmla="*/ 2147483647 h 9"/>
                  <a:gd name="T2" fmla="*/ 2147483647 w 17"/>
                  <a:gd name="T3" fmla="*/ 0 h 9"/>
                  <a:gd name="T4" fmla="*/ 2147483647 w 17"/>
                  <a:gd name="T5" fmla="*/ 0 h 9"/>
                  <a:gd name="T6" fmla="*/ 2147483647 w 17"/>
                  <a:gd name="T7" fmla="*/ 0 h 9"/>
                  <a:gd name="T8" fmla="*/ 2147483647 w 17"/>
                  <a:gd name="T9" fmla="*/ 0 h 9"/>
                  <a:gd name="T10" fmla="*/ 2147483647 w 17"/>
                  <a:gd name="T11" fmla="*/ 0 h 9"/>
                  <a:gd name="T12" fmla="*/ 2147483647 w 17"/>
                  <a:gd name="T13" fmla="*/ 2147483647 h 9"/>
                  <a:gd name="T14" fmla="*/ 0 w 17"/>
                  <a:gd name="T15" fmla="*/ 2147483647 h 9"/>
                  <a:gd name="T16" fmla="*/ 2147483647 w 17"/>
                  <a:gd name="T17" fmla="*/ 2147483647 h 9"/>
                  <a:gd name="T18" fmla="*/ 2147483647 w 17"/>
                  <a:gd name="T19" fmla="*/ 2147483647 h 9"/>
                  <a:gd name="T20" fmla="*/ 2147483647 w 17"/>
                  <a:gd name="T21" fmla="*/ 2147483647 h 9"/>
                  <a:gd name="T22" fmla="*/ 2147483647 w 17"/>
                  <a:gd name="T23" fmla="*/ 2147483647 h 9"/>
                  <a:gd name="T24" fmla="*/ 2147483647 w 17"/>
                  <a:gd name="T25" fmla="*/ 2147483647 h 9"/>
                  <a:gd name="T26" fmla="*/ 2147483647 w 17"/>
                  <a:gd name="T27" fmla="*/ 2147483647 h 9"/>
                  <a:gd name="T28" fmla="*/ 2147483647 w 17"/>
                  <a:gd name="T29" fmla="*/ 2147483647 h 9"/>
                  <a:gd name="T30" fmla="*/ 2147483647 w 17"/>
                  <a:gd name="T31" fmla="*/ 2147483647 h 9"/>
                  <a:gd name="T32" fmla="*/ 2147483647 w 17"/>
                  <a:gd name="T33" fmla="*/ 2147483647 h 9"/>
                  <a:gd name="T34" fmla="*/ 2147483647 w 17"/>
                  <a:gd name="T35" fmla="*/ 2147483647 h 9"/>
                  <a:gd name="T36" fmla="*/ 2147483647 w 17"/>
                  <a:gd name="T37" fmla="*/ 2147483647 h 9"/>
                  <a:gd name="T38" fmla="*/ 2147483647 w 17"/>
                  <a:gd name="T39" fmla="*/ 2147483647 h 9"/>
                  <a:gd name="T40" fmla="*/ 2147483647 w 17"/>
                  <a:gd name="T41" fmla="*/ 2147483647 h 9"/>
                  <a:gd name="T42" fmla="*/ 2147483647 w 17"/>
                  <a:gd name="T43" fmla="*/ 2147483647 h 9"/>
                  <a:gd name="T44" fmla="*/ 2147483647 w 17"/>
                  <a:gd name="T45" fmla="*/ 2147483647 h 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7"/>
                  <a:gd name="T70" fmla="*/ 0 h 9"/>
                  <a:gd name="T71" fmla="*/ 17 w 17"/>
                  <a:gd name="T72" fmla="*/ 9 h 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7" h="9">
                    <a:moveTo>
                      <a:pt x="14" y="2"/>
                    </a:moveTo>
                    <a:lnTo>
                      <a:pt x="12" y="0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3" y="2"/>
                    </a:lnTo>
                    <a:cubicBezTo>
                      <a:pt x="4" y="4"/>
                      <a:pt x="3" y="5"/>
                      <a:pt x="0" y="6"/>
                    </a:cubicBezTo>
                    <a:cubicBezTo>
                      <a:pt x="1" y="7"/>
                      <a:pt x="2" y="7"/>
                      <a:pt x="4" y="6"/>
                    </a:cubicBezTo>
                    <a:lnTo>
                      <a:pt x="2" y="8"/>
                    </a:lnTo>
                    <a:cubicBezTo>
                      <a:pt x="4" y="8"/>
                      <a:pt x="5" y="7"/>
                      <a:pt x="6" y="5"/>
                    </a:cubicBezTo>
                    <a:lnTo>
                      <a:pt x="6" y="9"/>
                    </a:lnTo>
                    <a:cubicBezTo>
                      <a:pt x="7" y="8"/>
                      <a:pt x="8" y="6"/>
                      <a:pt x="7" y="4"/>
                    </a:cubicBezTo>
                    <a:lnTo>
                      <a:pt x="9" y="7"/>
                    </a:lnTo>
                    <a:lnTo>
                      <a:pt x="10" y="4"/>
                    </a:lnTo>
                    <a:cubicBezTo>
                      <a:pt x="9" y="6"/>
                      <a:pt x="10" y="8"/>
                      <a:pt x="11" y="9"/>
                    </a:cubicBezTo>
                    <a:lnTo>
                      <a:pt x="11" y="5"/>
                    </a:lnTo>
                    <a:cubicBezTo>
                      <a:pt x="12" y="7"/>
                      <a:pt x="13" y="8"/>
                      <a:pt x="15" y="8"/>
                    </a:cubicBezTo>
                    <a:lnTo>
                      <a:pt x="13" y="6"/>
                    </a:lnTo>
                    <a:cubicBezTo>
                      <a:pt x="15" y="7"/>
                      <a:pt x="16" y="7"/>
                      <a:pt x="17" y="6"/>
                    </a:cubicBezTo>
                    <a:cubicBezTo>
                      <a:pt x="14" y="5"/>
                      <a:pt x="13" y="4"/>
                      <a:pt x="1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" name="Freeform 55"/>
              <p:cNvSpPr>
                <a:spLocks/>
              </p:cNvSpPr>
              <p:nvPr/>
            </p:nvSpPr>
            <p:spPr bwMode="auto">
              <a:xfrm>
                <a:off x="3559" y="1260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2147483647 w 5"/>
                  <a:gd name="T5" fmla="*/ 2147483647 h 3"/>
                  <a:gd name="T6" fmla="*/ 2147483647 w 5"/>
                  <a:gd name="T7" fmla="*/ 2147483647 h 3"/>
                  <a:gd name="T8" fmla="*/ 0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0" y="2"/>
                    </a:moveTo>
                    <a:lnTo>
                      <a:pt x="2" y="0"/>
                    </a:lnTo>
                    <a:lnTo>
                      <a:pt x="5" y="1"/>
                    </a:lnTo>
                    <a:lnTo>
                      <a:pt x="4" y="3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" name="Freeform 56"/>
              <p:cNvSpPr>
                <a:spLocks/>
              </p:cNvSpPr>
              <p:nvPr/>
            </p:nvSpPr>
            <p:spPr bwMode="auto">
              <a:xfrm>
                <a:off x="3718" y="1260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2147483647 w 5"/>
                  <a:gd name="T3" fmla="*/ 0 h 3"/>
                  <a:gd name="T4" fmla="*/ 0 w 5"/>
                  <a:gd name="T5" fmla="*/ 2147483647 h 3"/>
                  <a:gd name="T6" fmla="*/ 2147483647 w 5"/>
                  <a:gd name="T7" fmla="*/ 2147483647 h 3"/>
                  <a:gd name="T8" fmla="*/ 2147483647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5" y="2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" name="Freeform 57"/>
              <p:cNvSpPr>
                <a:spLocks/>
              </p:cNvSpPr>
              <p:nvPr/>
            </p:nvSpPr>
            <p:spPr bwMode="auto">
              <a:xfrm>
                <a:off x="3544" y="1478"/>
                <a:ext cx="92" cy="149"/>
              </a:xfrm>
              <a:custGeom>
                <a:avLst/>
                <a:gdLst>
                  <a:gd name="T0" fmla="*/ 2147483647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2147483647 w 8"/>
                  <a:gd name="T11" fmla="*/ 0 h 13"/>
                  <a:gd name="T12" fmla="*/ 2147483647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8" y="4"/>
                    </a:moveTo>
                    <a:cubicBezTo>
                      <a:pt x="5" y="6"/>
                      <a:pt x="4" y="9"/>
                      <a:pt x="5" y="13"/>
                    </a:cubicBezTo>
                    <a:cubicBezTo>
                      <a:pt x="2" y="13"/>
                      <a:pt x="2" y="12"/>
                      <a:pt x="2" y="10"/>
                    </a:cubicBezTo>
                    <a:cubicBezTo>
                      <a:pt x="0" y="9"/>
                      <a:pt x="0" y="8"/>
                      <a:pt x="1" y="7"/>
                    </a:cubicBezTo>
                    <a:cubicBezTo>
                      <a:pt x="1" y="7"/>
                      <a:pt x="3" y="7"/>
                      <a:pt x="4" y="5"/>
                    </a:cubicBezTo>
                    <a:cubicBezTo>
                      <a:pt x="7" y="4"/>
                      <a:pt x="8" y="2"/>
                      <a:pt x="8" y="0"/>
                    </a:cubicBez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" name="Freeform 58"/>
              <p:cNvSpPr>
                <a:spLocks/>
              </p:cNvSpPr>
              <p:nvPr/>
            </p:nvSpPr>
            <p:spPr bwMode="auto">
              <a:xfrm>
                <a:off x="3593" y="1524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0 w 4"/>
                  <a:gd name="T7" fmla="*/ 2147483647 h 13"/>
                  <a:gd name="T8" fmla="*/ 2147483647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4" y="13"/>
                    </a:moveTo>
                    <a:cubicBezTo>
                      <a:pt x="3" y="10"/>
                      <a:pt x="3" y="7"/>
                      <a:pt x="4" y="3"/>
                    </a:cubicBezTo>
                    <a:lnTo>
                      <a:pt x="4" y="0"/>
                    </a:lnTo>
                    <a:cubicBezTo>
                      <a:pt x="1" y="2"/>
                      <a:pt x="0" y="5"/>
                      <a:pt x="0" y="9"/>
                    </a:cubicBezTo>
                    <a:cubicBezTo>
                      <a:pt x="1" y="12"/>
                      <a:pt x="3" y="13"/>
                      <a:pt x="4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" name="Freeform 59"/>
              <p:cNvSpPr>
                <a:spLocks/>
              </p:cNvSpPr>
              <p:nvPr/>
            </p:nvSpPr>
            <p:spPr bwMode="auto">
              <a:xfrm>
                <a:off x="3535" y="1432"/>
                <a:ext cx="67" cy="69"/>
              </a:xfrm>
              <a:custGeom>
                <a:avLst/>
                <a:gdLst>
                  <a:gd name="T0" fmla="*/ 0 w 6"/>
                  <a:gd name="T1" fmla="*/ 2147483647 h 6"/>
                  <a:gd name="T2" fmla="*/ 2147483647 w 6"/>
                  <a:gd name="T3" fmla="*/ 0 h 6"/>
                  <a:gd name="T4" fmla="*/ 0 60000 65536"/>
                  <a:gd name="T5" fmla="*/ 0 60000 65536"/>
                  <a:gd name="T6" fmla="*/ 0 w 6"/>
                  <a:gd name="T7" fmla="*/ 0 h 6"/>
                  <a:gd name="T8" fmla="*/ 6 w 6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6" h="6">
                    <a:moveTo>
                      <a:pt x="0" y="6"/>
                    </a:moveTo>
                    <a:cubicBezTo>
                      <a:pt x="1" y="5"/>
                      <a:pt x="2" y="0"/>
                      <a:pt x="6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" name="Freeform 60"/>
              <p:cNvSpPr>
                <a:spLocks/>
              </p:cNvSpPr>
              <p:nvPr/>
            </p:nvSpPr>
            <p:spPr bwMode="auto">
              <a:xfrm>
                <a:off x="3544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2147483647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2" y="8"/>
                    </a:moveTo>
                    <a:cubicBezTo>
                      <a:pt x="0" y="5"/>
                      <a:pt x="2" y="3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" name="Freeform 61"/>
              <p:cNvSpPr>
                <a:spLocks/>
              </p:cNvSpPr>
              <p:nvPr/>
            </p:nvSpPr>
            <p:spPr bwMode="auto">
              <a:xfrm>
                <a:off x="3578" y="1432"/>
                <a:ext cx="58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2147483647 w 5"/>
                  <a:gd name="T3" fmla="*/ 0 h 5"/>
                  <a:gd name="T4" fmla="*/ 0 60000 65536"/>
                  <a:gd name="T5" fmla="*/ 0 60000 65536"/>
                  <a:gd name="T6" fmla="*/ 0 w 5"/>
                  <a:gd name="T7" fmla="*/ 0 h 5"/>
                  <a:gd name="T8" fmla="*/ 5 w 5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5">
                    <a:moveTo>
                      <a:pt x="1" y="5"/>
                    </a:moveTo>
                    <a:cubicBezTo>
                      <a:pt x="0" y="4"/>
                      <a:pt x="2" y="2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" name="Freeform 62"/>
              <p:cNvSpPr>
                <a:spLocks/>
              </p:cNvSpPr>
              <p:nvPr/>
            </p:nvSpPr>
            <p:spPr bwMode="auto">
              <a:xfrm>
                <a:off x="3593" y="1467"/>
                <a:ext cx="43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0" y="2"/>
                    </a:moveTo>
                    <a:cubicBezTo>
                      <a:pt x="1" y="1"/>
                      <a:pt x="3" y="0"/>
                      <a:pt x="4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" name="Freeform 63"/>
              <p:cNvSpPr>
                <a:spLocks/>
              </p:cNvSpPr>
              <p:nvPr/>
            </p:nvSpPr>
            <p:spPr bwMode="auto">
              <a:xfrm>
                <a:off x="3525" y="1444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0" y="3"/>
                    </a:moveTo>
                    <a:cubicBezTo>
                      <a:pt x="0" y="2"/>
                      <a:pt x="2" y="0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" name="Freeform 64"/>
              <p:cNvSpPr>
                <a:spLocks/>
              </p:cNvSpPr>
              <p:nvPr/>
            </p:nvSpPr>
            <p:spPr bwMode="auto">
              <a:xfrm>
                <a:off x="3544" y="1432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0" y="6"/>
                    </a:moveTo>
                    <a:cubicBezTo>
                      <a:pt x="1" y="3"/>
                      <a:pt x="2" y="1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" name="Freeform 65"/>
              <p:cNvSpPr>
                <a:spLocks/>
              </p:cNvSpPr>
              <p:nvPr/>
            </p:nvSpPr>
            <p:spPr bwMode="auto">
              <a:xfrm>
                <a:off x="3559" y="1513"/>
                <a:ext cx="77" cy="57"/>
              </a:xfrm>
              <a:custGeom>
                <a:avLst/>
                <a:gdLst>
                  <a:gd name="T0" fmla="*/ 0 w 7"/>
                  <a:gd name="T1" fmla="*/ 2147483647 h 5"/>
                  <a:gd name="T2" fmla="*/ 2147483647 w 7"/>
                  <a:gd name="T3" fmla="*/ 2147483647 h 5"/>
                  <a:gd name="T4" fmla="*/ 2147483647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0" y="5"/>
                    </a:moveTo>
                    <a:cubicBezTo>
                      <a:pt x="1" y="5"/>
                      <a:pt x="2" y="5"/>
                      <a:pt x="3" y="4"/>
                    </a:cubicBezTo>
                    <a:lnTo>
                      <a:pt x="7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" name="Freeform 66"/>
              <p:cNvSpPr>
                <a:spLocks/>
              </p:cNvSpPr>
              <p:nvPr/>
            </p:nvSpPr>
            <p:spPr bwMode="auto">
              <a:xfrm>
                <a:off x="3569" y="1559"/>
                <a:ext cx="24" cy="57"/>
              </a:xfrm>
              <a:custGeom>
                <a:avLst/>
                <a:gdLst>
                  <a:gd name="T0" fmla="*/ 2147483647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2" y="0"/>
                    </a:moveTo>
                    <a:cubicBezTo>
                      <a:pt x="1" y="2"/>
                      <a:pt x="0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" name="Freeform 67"/>
              <p:cNvSpPr>
                <a:spLocks/>
              </p:cNvSpPr>
              <p:nvPr/>
            </p:nvSpPr>
            <p:spPr bwMode="auto">
              <a:xfrm>
                <a:off x="3602" y="1536"/>
                <a:ext cx="34" cy="115"/>
              </a:xfrm>
              <a:custGeom>
                <a:avLst/>
                <a:gdLst>
                  <a:gd name="T0" fmla="*/ 2147483647 w 3"/>
                  <a:gd name="T1" fmla="*/ 0 h 10"/>
                  <a:gd name="T2" fmla="*/ 2147483647 w 3"/>
                  <a:gd name="T3" fmla="*/ 2147483647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0"/>
                    </a:moveTo>
                    <a:cubicBezTo>
                      <a:pt x="0" y="2"/>
                      <a:pt x="0" y="6"/>
                      <a:pt x="1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" name="Freeform 68"/>
              <p:cNvSpPr>
                <a:spLocks/>
              </p:cNvSpPr>
              <p:nvPr/>
            </p:nvSpPr>
            <p:spPr bwMode="auto">
              <a:xfrm>
                <a:off x="3602" y="1547"/>
                <a:ext cx="34" cy="115"/>
              </a:xfrm>
              <a:custGeom>
                <a:avLst/>
                <a:gdLst>
                  <a:gd name="T0" fmla="*/ 2147483647 w 3"/>
                  <a:gd name="T1" fmla="*/ 2147483647 h 10"/>
                  <a:gd name="T2" fmla="*/ 2147483647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10"/>
                    </a:moveTo>
                    <a:cubicBezTo>
                      <a:pt x="0" y="8"/>
                      <a:pt x="1" y="4"/>
                      <a:pt x="3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" name="Freeform 69"/>
              <p:cNvSpPr>
                <a:spLocks/>
              </p:cNvSpPr>
              <p:nvPr/>
            </p:nvSpPr>
            <p:spPr bwMode="auto">
              <a:xfrm>
                <a:off x="3636" y="1559"/>
                <a:ext cx="34" cy="126"/>
              </a:xfrm>
              <a:custGeom>
                <a:avLst/>
                <a:gdLst>
                  <a:gd name="T0" fmla="*/ 2147483647 w 3"/>
                  <a:gd name="T1" fmla="*/ 0 h 11"/>
                  <a:gd name="T2" fmla="*/ 2147483647 w 3"/>
                  <a:gd name="T3" fmla="*/ 2147483647 h 11"/>
                  <a:gd name="T4" fmla="*/ 0 60000 65536"/>
                  <a:gd name="T5" fmla="*/ 0 60000 65536"/>
                  <a:gd name="T6" fmla="*/ 0 w 3"/>
                  <a:gd name="T7" fmla="*/ 0 h 11"/>
                  <a:gd name="T8" fmla="*/ 3 w 3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1">
                    <a:moveTo>
                      <a:pt x="3" y="0"/>
                    </a:moveTo>
                    <a:cubicBezTo>
                      <a:pt x="0" y="6"/>
                      <a:pt x="1" y="9"/>
                      <a:pt x="3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" name="Freeform 70"/>
              <p:cNvSpPr>
                <a:spLocks/>
              </p:cNvSpPr>
              <p:nvPr/>
            </p:nvSpPr>
            <p:spPr bwMode="auto">
              <a:xfrm>
                <a:off x="3699" y="1478"/>
                <a:ext cx="92" cy="149"/>
              </a:xfrm>
              <a:custGeom>
                <a:avLst/>
                <a:gdLst>
                  <a:gd name="T0" fmla="*/ 0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0 w 8"/>
                  <a:gd name="T11" fmla="*/ 0 h 13"/>
                  <a:gd name="T12" fmla="*/ 0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0" y="4"/>
                    </a:moveTo>
                    <a:cubicBezTo>
                      <a:pt x="3" y="6"/>
                      <a:pt x="4" y="9"/>
                      <a:pt x="4" y="13"/>
                    </a:cubicBezTo>
                    <a:cubicBezTo>
                      <a:pt x="6" y="13"/>
                      <a:pt x="7" y="12"/>
                      <a:pt x="6" y="10"/>
                    </a:cubicBezTo>
                    <a:cubicBezTo>
                      <a:pt x="8" y="9"/>
                      <a:pt x="8" y="8"/>
                      <a:pt x="8" y="7"/>
                    </a:cubicBezTo>
                    <a:cubicBezTo>
                      <a:pt x="7" y="7"/>
                      <a:pt x="5" y="7"/>
                      <a:pt x="4" y="5"/>
                    </a:cubicBezTo>
                    <a:cubicBezTo>
                      <a:pt x="1" y="4"/>
                      <a:pt x="0" y="2"/>
                      <a:pt x="0" y="0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" name="Freeform 71"/>
              <p:cNvSpPr>
                <a:spLocks/>
              </p:cNvSpPr>
              <p:nvPr/>
            </p:nvSpPr>
            <p:spPr bwMode="auto">
              <a:xfrm>
                <a:off x="3699" y="1524"/>
                <a:ext cx="43" cy="149"/>
              </a:xfrm>
              <a:custGeom>
                <a:avLst/>
                <a:gdLst>
                  <a:gd name="T0" fmla="*/ 0 w 4"/>
                  <a:gd name="T1" fmla="*/ 2147483647 h 13"/>
                  <a:gd name="T2" fmla="*/ 0 w 4"/>
                  <a:gd name="T3" fmla="*/ 2147483647 h 13"/>
                  <a:gd name="T4" fmla="*/ 0 w 4"/>
                  <a:gd name="T5" fmla="*/ 0 h 13"/>
                  <a:gd name="T6" fmla="*/ 2147483647 w 4"/>
                  <a:gd name="T7" fmla="*/ 2147483647 h 13"/>
                  <a:gd name="T8" fmla="*/ 0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0" y="13"/>
                    </a:moveTo>
                    <a:cubicBezTo>
                      <a:pt x="1" y="10"/>
                      <a:pt x="1" y="7"/>
                      <a:pt x="0" y="3"/>
                    </a:cubicBezTo>
                    <a:lnTo>
                      <a:pt x="0" y="0"/>
                    </a:lnTo>
                    <a:cubicBezTo>
                      <a:pt x="3" y="2"/>
                      <a:pt x="4" y="5"/>
                      <a:pt x="4" y="9"/>
                    </a:cubicBezTo>
                    <a:cubicBezTo>
                      <a:pt x="3" y="12"/>
                      <a:pt x="2" y="13"/>
                      <a:pt x="0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" name="Freeform 72"/>
              <p:cNvSpPr>
                <a:spLocks/>
              </p:cNvSpPr>
              <p:nvPr/>
            </p:nvSpPr>
            <p:spPr bwMode="auto">
              <a:xfrm>
                <a:off x="3732" y="1432"/>
                <a:ext cx="77" cy="69"/>
              </a:xfrm>
              <a:custGeom>
                <a:avLst/>
                <a:gdLst>
                  <a:gd name="T0" fmla="*/ 2147483647 w 7"/>
                  <a:gd name="T1" fmla="*/ 2147483647 h 6"/>
                  <a:gd name="T2" fmla="*/ 0 w 7"/>
                  <a:gd name="T3" fmla="*/ 0 h 6"/>
                  <a:gd name="T4" fmla="*/ 0 60000 65536"/>
                  <a:gd name="T5" fmla="*/ 0 60000 65536"/>
                  <a:gd name="T6" fmla="*/ 0 w 7"/>
                  <a:gd name="T7" fmla="*/ 0 h 6"/>
                  <a:gd name="T8" fmla="*/ 7 w 7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7" h="6">
                    <a:moveTo>
                      <a:pt x="7" y="6"/>
                    </a:moveTo>
                    <a:cubicBezTo>
                      <a:pt x="5" y="5"/>
                      <a:pt x="5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" name="Freeform 73"/>
              <p:cNvSpPr>
                <a:spLocks/>
              </p:cNvSpPr>
              <p:nvPr/>
            </p:nvSpPr>
            <p:spPr bwMode="auto">
              <a:xfrm>
                <a:off x="3732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0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3" y="8"/>
                    </a:moveTo>
                    <a:cubicBezTo>
                      <a:pt x="5" y="5"/>
                      <a:pt x="3" y="3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2" name="Freeform 74"/>
              <p:cNvSpPr>
                <a:spLocks/>
              </p:cNvSpPr>
              <p:nvPr/>
            </p:nvSpPr>
            <p:spPr bwMode="auto">
              <a:xfrm>
                <a:off x="3703" y="1432"/>
                <a:ext cx="48" cy="57"/>
              </a:xfrm>
              <a:custGeom>
                <a:avLst/>
                <a:gdLst>
                  <a:gd name="T0" fmla="*/ 2147483647 w 4"/>
                  <a:gd name="T1" fmla="*/ 2147483647 h 5"/>
                  <a:gd name="T2" fmla="*/ 0 w 4"/>
                  <a:gd name="T3" fmla="*/ 0 h 5"/>
                  <a:gd name="T4" fmla="*/ 0 60000 65536"/>
                  <a:gd name="T5" fmla="*/ 0 60000 65536"/>
                  <a:gd name="T6" fmla="*/ 0 w 4"/>
                  <a:gd name="T7" fmla="*/ 0 h 5"/>
                  <a:gd name="T8" fmla="*/ 4 w 4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5">
                    <a:moveTo>
                      <a:pt x="4" y="5"/>
                    </a:moveTo>
                    <a:cubicBezTo>
                      <a:pt x="4" y="4"/>
                      <a:pt x="2" y="2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3" name="Freeform 75"/>
              <p:cNvSpPr>
                <a:spLocks/>
              </p:cNvSpPr>
              <p:nvPr/>
            </p:nvSpPr>
            <p:spPr bwMode="auto">
              <a:xfrm>
                <a:off x="3699" y="1467"/>
                <a:ext cx="43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4" name="Freeform 76"/>
              <p:cNvSpPr>
                <a:spLocks/>
              </p:cNvSpPr>
              <p:nvPr/>
            </p:nvSpPr>
            <p:spPr bwMode="auto">
              <a:xfrm>
                <a:off x="3752" y="1444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0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5" y="3"/>
                    </a:moveTo>
                    <a:cubicBezTo>
                      <a:pt x="5" y="2"/>
                      <a:pt x="3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5" name="Freeform 77"/>
              <p:cNvSpPr>
                <a:spLocks/>
              </p:cNvSpPr>
              <p:nvPr/>
            </p:nvSpPr>
            <p:spPr bwMode="auto">
              <a:xfrm>
                <a:off x="3732" y="1432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0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5" y="6"/>
                    </a:moveTo>
                    <a:cubicBezTo>
                      <a:pt x="4" y="3"/>
                      <a:pt x="3" y="1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6" name="Freeform 78"/>
              <p:cNvSpPr>
                <a:spLocks/>
              </p:cNvSpPr>
              <p:nvPr/>
            </p:nvSpPr>
            <p:spPr bwMode="auto">
              <a:xfrm>
                <a:off x="3699" y="1513"/>
                <a:ext cx="77" cy="57"/>
              </a:xfrm>
              <a:custGeom>
                <a:avLst/>
                <a:gdLst>
                  <a:gd name="T0" fmla="*/ 2147483647 w 7"/>
                  <a:gd name="T1" fmla="*/ 2147483647 h 5"/>
                  <a:gd name="T2" fmla="*/ 2147483647 w 7"/>
                  <a:gd name="T3" fmla="*/ 2147483647 h 5"/>
                  <a:gd name="T4" fmla="*/ 0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7" y="5"/>
                    </a:moveTo>
                    <a:cubicBezTo>
                      <a:pt x="6" y="5"/>
                      <a:pt x="5" y="5"/>
                      <a:pt x="4" y="4"/>
                    </a:cubicBez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7" name="Freeform 79"/>
              <p:cNvSpPr>
                <a:spLocks/>
              </p:cNvSpPr>
              <p:nvPr/>
            </p:nvSpPr>
            <p:spPr bwMode="auto">
              <a:xfrm>
                <a:off x="3742" y="1559"/>
                <a:ext cx="24" cy="57"/>
              </a:xfrm>
              <a:custGeom>
                <a:avLst/>
                <a:gdLst>
                  <a:gd name="T0" fmla="*/ 0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0" y="0"/>
                    </a:moveTo>
                    <a:cubicBezTo>
                      <a:pt x="1" y="2"/>
                      <a:pt x="2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8" name="Freeform 80"/>
              <p:cNvSpPr>
                <a:spLocks/>
              </p:cNvSpPr>
              <p:nvPr/>
            </p:nvSpPr>
            <p:spPr bwMode="auto">
              <a:xfrm>
                <a:off x="3699" y="1536"/>
                <a:ext cx="43" cy="115"/>
              </a:xfrm>
              <a:custGeom>
                <a:avLst/>
                <a:gdLst>
                  <a:gd name="T0" fmla="*/ 0 w 4"/>
                  <a:gd name="T1" fmla="*/ 0 h 10"/>
                  <a:gd name="T2" fmla="*/ 2147483647 w 4"/>
                  <a:gd name="T3" fmla="*/ 2147483647 h 10"/>
                  <a:gd name="T4" fmla="*/ 0 60000 65536"/>
                  <a:gd name="T5" fmla="*/ 0 60000 65536"/>
                  <a:gd name="T6" fmla="*/ 0 w 4"/>
                  <a:gd name="T7" fmla="*/ 0 h 10"/>
                  <a:gd name="T8" fmla="*/ 4 w 4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10">
                    <a:moveTo>
                      <a:pt x="0" y="0"/>
                    </a:moveTo>
                    <a:cubicBezTo>
                      <a:pt x="3" y="2"/>
                      <a:pt x="4" y="6"/>
                      <a:pt x="2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9" name="Freeform 81"/>
              <p:cNvSpPr>
                <a:spLocks/>
              </p:cNvSpPr>
              <p:nvPr/>
            </p:nvSpPr>
            <p:spPr bwMode="auto">
              <a:xfrm>
                <a:off x="3699" y="1547"/>
                <a:ext cx="34" cy="115"/>
              </a:xfrm>
              <a:custGeom>
                <a:avLst/>
                <a:gdLst>
                  <a:gd name="T0" fmla="*/ 0 w 3"/>
                  <a:gd name="T1" fmla="*/ 2147483647 h 10"/>
                  <a:gd name="T2" fmla="*/ 0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0" y="10"/>
                    </a:moveTo>
                    <a:cubicBezTo>
                      <a:pt x="3" y="8"/>
                      <a:pt x="2" y="4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0" name="Freeform 82"/>
              <p:cNvSpPr>
                <a:spLocks/>
              </p:cNvSpPr>
              <p:nvPr/>
            </p:nvSpPr>
            <p:spPr bwMode="auto">
              <a:xfrm>
                <a:off x="3670" y="1559"/>
                <a:ext cx="29" cy="126"/>
              </a:xfrm>
              <a:custGeom>
                <a:avLst/>
                <a:gdLst>
                  <a:gd name="T0" fmla="*/ 0 w 2"/>
                  <a:gd name="T1" fmla="*/ 0 h 11"/>
                  <a:gd name="T2" fmla="*/ 0 w 2"/>
                  <a:gd name="T3" fmla="*/ 2147483647 h 11"/>
                  <a:gd name="T4" fmla="*/ 0 60000 65536"/>
                  <a:gd name="T5" fmla="*/ 0 60000 65536"/>
                  <a:gd name="T6" fmla="*/ 0 w 2"/>
                  <a:gd name="T7" fmla="*/ 0 h 11"/>
                  <a:gd name="T8" fmla="*/ 2 w 2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11">
                    <a:moveTo>
                      <a:pt x="0" y="0"/>
                    </a:moveTo>
                    <a:cubicBezTo>
                      <a:pt x="2" y="6"/>
                      <a:pt x="1" y="9"/>
                      <a:pt x="0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1" name="Freeform 8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2" name="Freeform 8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3" name="Freeform 8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4" name="Freeform 8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5" name="Freeform 8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6" name="Freeform 8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7" name="Freeform 8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8" name="Freeform 9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9" name="Freeform 9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0" name="Freeform 9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1" name="Freeform 9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2" name="Freeform 9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3" name="Freeform 9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4" name="Freeform 9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5" name="Freeform 9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6" name="Freeform 9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7" name="Freeform 9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8" name="Freeform 10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9" name="Freeform 10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0" name="Freeform 10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1" name="Freeform 10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2" name="Freeform 10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3" name="Freeform 10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4" name="Freeform 106"/>
              <p:cNvSpPr>
                <a:spLocks/>
              </p:cNvSpPr>
              <p:nvPr/>
            </p:nvSpPr>
            <p:spPr bwMode="auto">
              <a:xfrm>
                <a:off x="3410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1" y="1"/>
                    </a:moveTo>
                    <a:cubicBezTo>
                      <a:pt x="0" y="7"/>
                      <a:pt x="0" y="12"/>
                      <a:pt x="2" y="16"/>
                    </a:cubicBezTo>
                    <a:cubicBezTo>
                      <a:pt x="3" y="10"/>
                      <a:pt x="4" y="5"/>
                      <a:pt x="3" y="0"/>
                    </a:cubicBezTo>
                    <a:cubicBezTo>
                      <a:pt x="2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5" name="Freeform 107"/>
              <p:cNvSpPr>
                <a:spLocks/>
              </p:cNvSpPr>
              <p:nvPr/>
            </p:nvSpPr>
            <p:spPr bwMode="auto">
              <a:xfrm>
                <a:off x="3434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1" y="1"/>
                    </a:moveTo>
                    <a:cubicBezTo>
                      <a:pt x="0" y="6"/>
                      <a:pt x="0" y="11"/>
                      <a:pt x="2" y="15"/>
                    </a:cubicBezTo>
                    <a:cubicBezTo>
                      <a:pt x="4" y="9"/>
                      <a:pt x="4" y="4"/>
                      <a:pt x="3" y="0"/>
                    </a:cubicBezTo>
                    <a:cubicBezTo>
                      <a:pt x="3" y="0"/>
                      <a:pt x="2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6" name="Freeform 108"/>
              <p:cNvSpPr>
                <a:spLocks/>
              </p:cNvSpPr>
              <p:nvPr/>
            </p:nvSpPr>
            <p:spPr bwMode="auto">
              <a:xfrm>
                <a:off x="3458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2147483647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1" y="6"/>
                      <a:pt x="0" y="11"/>
                      <a:pt x="2" y="14"/>
                    </a:cubicBezTo>
                    <a:cubicBezTo>
                      <a:pt x="4" y="9"/>
                      <a:pt x="4" y="4"/>
                      <a:pt x="4" y="0"/>
                    </a:cubicBezTo>
                    <a:cubicBezTo>
                      <a:pt x="3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7" name="Freeform 109"/>
              <p:cNvSpPr>
                <a:spLocks/>
              </p:cNvSpPr>
              <p:nvPr/>
            </p:nvSpPr>
            <p:spPr bwMode="auto">
              <a:xfrm>
                <a:off x="3491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1" y="1"/>
                    </a:moveTo>
                    <a:cubicBezTo>
                      <a:pt x="0" y="5"/>
                      <a:pt x="0" y="10"/>
                      <a:pt x="2" y="13"/>
                    </a:cubicBezTo>
                    <a:cubicBezTo>
                      <a:pt x="3" y="8"/>
                      <a:pt x="4" y="4"/>
                      <a:pt x="3" y="0"/>
                    </a:cubicBezTo>
                    <a:cubicBezTo>
                      <a:pt x="2" y="0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8" name="Freeform 110"/>
              <p:cNvSpPr>
                <a:spLocks/>
              </p:cNvSpPr>
              <p:nvPr/>
            </p:nvSpPr>
            <p:spPr bwMode="auto">
              <a:xfrm>
                <a:off x="3511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1" y="5"/>
                      <a:pt x="0" y="9"/>
                      <a:pt x="2" y="12"/>
                    </a:cubicBezTo>
                    <a:cubicBezTo>
                      <a:pt x="4" y="7"/>
                      <a:pt x="4" y="3"/>
                      <a:pt x="3" y="0"/>
                    </a:cubicBezTo>
                    <a:cubicBezTo>
                      <a:pt x="3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9" name="Freeform 111"/>
              <p:cNvSpPr>
                <a:spLocks/>
              </p:cNvSpPr>
              <p:nvPr/>
            </p:nvSpPr>
            <p:spPr bwMode="auto">
              <a:xfrm>
                <a:off x="3535" y="1306"/>
                <a:ext cx="43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2147483647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1" y="5"/>
                      <a:pt x="0" y="9"/>
                      <a:pt x="2" y="11"/>
                    </a:cubicBezTo>
                    <a:cubicBezTo>
                      <a:pt x="4" y="7"/>
                      <a:pt x="4" y="4"/>
                      <a:pt x="4" y="0"/>
                    </a:cubicBezTo>
                    <a:cubicBezTo>
                      <a:pt x="3" y="1"/>
                      <a:pt x="3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0" name="Freeform 112"/>
              <p:cNvSpPr>
                <a:spLocks/>
              </p:cNvSpPr>
              <p:nvPr/>
            </p:nvSpPr>
            <p:spPr bwMode="auto">
              <a:xfrm>
                <a:off x="3559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2147483647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3" y="1"/>
                    </a:moveTo>
                    <a:cubicBezTo>
                      <a:pt x="2" y="4"/>
                      <a:pt x="0" y="8"/>
                      <a:pt x="2" y="10"/>
                    </a:cubicBezTo>
                    <a:cubicBezTo>
                      <a:pt x="4" y="7"/>
                      <a:pt x="4" y="3"/>
                      <a:pt x="4" y="0"/>
                    </a:cubicBezTo>
                    <a:cubicBezTo>
                      <a:pt x="4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1" name="Freeform 11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2" name="Freeform 11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3" name="Freeform 11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4" name="Freeform 11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5" name="Freeform 11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6" name="Freeform 11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7" name="Freeform 11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8" name="Freeform 12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9" name="Freeform 12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0" name="Freeform 12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1" name="Freeform 12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2" name="Freeform 12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3" name="Freeform 12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4" name="Freeform 12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5" name="Freeform 12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6" name="Freeform 12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7" name="Freeform 12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8" name="Freeform 13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9" name="Freeform 13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0" name="Freeform 13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1" name="Freeform 13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2" name="Freeform 13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3" name="Freeform 13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4" name="Freeform 136"/>
              <p:cNvSpPr>
                <a:spLocks/>
              </p:cNvSpPr>
              <p:nvPr/>
            </p:nvSpPr>
            <p:spPr bwMode="auto">
              <a:xfrm>
                <a:off x="3386" y="1329"/>
                <a:ext cx="72" cy="103"/>
              </a:xfrm>
              <a:custGeom>
                <a:avLst/>
                <a:gdLst>
                  <a:gd name="T0" fmla="*/ 0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0" y="9"/>
                    </a:moveTo>
                    <a:cubicBezTo>
                      <a:pt x="0" y="9"/>
                      <a:pt x="0" y="6"/>
                      <a:pt x="1" y="3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3" y="0"/>
                      <a:pt x="5" y="0"/>
                      <a:pt x="6" y="0"/>
                    </a:cubicBezTo>
                    <a:cubicBezTo>
                      <a:pt x="6" y="1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8"/>
                      <a:pt x="2" y="9"/>
                      <a:pt x="0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5" name="Freeform 137"/>
              <p:cNvSpPr>
                <a:spLocks/>
              </p:cNvSpPr>
              <p:nvPr/>
            </p:nvSpPr>
            <p:spPr bwMode="auto">
              <a:xfrm>
                <a:off x="3424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1" y="9"/>
                    </a:moveTo>
                    <a:cubicBezTo>
                      <a:pt x="0" y="8"/>
                      <a:pt x="1" y="6"/>
                      <a:pt x="2" y="4"/>
                    </a:cubicBezTo>
                    <a:cubicBezTo>
                      <a:pt x="3" y="2"/>
                      <a:pt x="4" y="0"/>
                      <a:pt x="6" y="1"/>
                    </a:cubicBezTo>
                    <a:cubicBezTo>
                      <a:pt x="5" y="2"/>
                      <a:pt x="5" y="3"/>
                      <a:pt x="5" y="4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8"/>
                      <a:pt x="2" y="8"/>
                      <a:pt x="1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6" name="Freeform 138"/>
              <p:cNvSpPr>
                <a:spLocks/>
              </p:cNvSpPr>
              <p:nvPr/>
            </p:nvSpPr>
            <p:spPr bwMode="auto">
              <a:xfrm>
                <a:off x="3467" y="1317"/>
                <a:ext cx="43" cy="92"/>
              </a:xfrm>
              <a:custGeom>
                <a:avLst/>
                <a:gdLst>
                  <a:gd name="T0" fmla="*/ 0 w 4"/>
                  <a:gd name="T1" fmla="*/ 2147483647 h 8"/>
                  <a:gd name="T2" fmla="*/ 2147483647 w 4"/>
                  <a:gd name="T3" fmla="*/ 2147483647 h 8"/>
                  <a:gd name="T4" fmla="*/ 2147483647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0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0" y="8"/>
                    </a:moveTo>
                    <a:cubicBezTo>
                      <a:pt x="0" y="7"/>
                      <a:pt x="0" y="5"/>
                      <a:pt x="1" y="3"/>
                    </a:cubicBezTo>
                    <a:cubicBezTo>
                      <a:pt x="1" y="1"/>
                      <a:pt x="3" y="0"/>
                      <a:pt x="4" y="0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4"/>
                      <a:pt x="3" y="5"/>
                      <a:pt x="3" y="6"/>
                    </a:cubicBezTo>
                    <a:cubicBezTo>
                      <a:pt x="2" y="7"/>
                      <a:pt x="1" y="7"/>
                      <a:pt x="0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7" name="Freeform 139"/>
              <p:cNvSpPr>
                <a:spLocks/>
              </p:cNvSpPr>
              <p:nvPr/>
            </p:nvSpPr>
            <p:spPr bwMode="auto">
              <a:xfrm>
                <a:off x="3501" y="1317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0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3" y="1"/>
                      <a:pt x="3" y="2"/>
                      <a:pt x="2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6"/>
                      <a:pt x="1" y="6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8" name="Freeform 140"/>
              <p:cNvSpPr>
                <a:spLocks/>
              </p:cNvSpPr>
              <p:nvPr/>
            </p:nvSpPr>
            <p:spPr bwMode="auto">
              <a:xfrm>
                <a:off x="3525" y="1306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7"/>
                      <a:pt x="0" y="5"/>
                      <a:pt x="0" y="3"/>
                    </a:cubicBezTo>
                    <a:cubicBezTo>
                      <a:pt x="1" y="2"/>
                      <a:pt x="2" y="0"/>
                      <a:pt x="3" y="1"/>
                    </a:cubicBezTo>
                    <a:cubicBezTo>
                      <a:pt x="3" y="2"/>
                      <a:pt x="2" y="3"/>
                      <a:pt x="2" y="3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9" name="Freeform 141"/>
              <p:cNvSpPr>
                <a:spLocks/>
              </p:cNvSpPr>
              <p:nvPr/>
            </p:nvSpPr>
            <p:spPr bwMode="auto">
              <a:xfrm>
                <a:off x="3544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0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6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0" name="Freeform 142"/>
              <p:cNvSpPr>
                <a:spLocks/>
              </p:cNvSpPr>
              <p:nvPr/>
            </p:nvSpPr>
            <p:spPr bwMode="auto">
              <a:xfrm>
                <a:off x="3559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1" name="Freeform 143"/>
              <p:cNvSpPr>
                <a:spLocks/>
              </p:cNvSpPr>
              <p:nvPr/>
            </p:nvSpPr>
            <p:spPr bwMode="auto">
              <a:xfrm>
                <a:off x="3578" y="1306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2" name="Freeform 144"/>
              <p:cNvSpPr>
                <a:spLocks/>
              </p:cNvSpPr>
              <p:nvPr/>
            </p:nvSpPr>
            <p:spPr bwMode="auto">
              <a:xfrm>
                <a:off x="3593" y="1306"/>
                <a:ext cx="19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3" name="Freeform 145"/>
              <p:cNvSpPr>
                <a:spLocks/>
              </p:cNvSpPr>
              <p:nvPr/>
            </p:nvSpPr>
            <p:spPr bwMode="auto">
              <a:xfrm>
                <a:off x="360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4" name="Freeform 146"/>
              <p:cNvSpPr>
                <a:spLocks/>
              </p:cNvSpPr>
              <p:nvPr/>
            </p:nvSpPr>
            <p:spPr bwMode="auto">
              <a:xfrm>
                <a:off x="361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5" name="Freeform 147"/>
              <p:cNvSpPr>
                <a:spLocks/>
              </p:cNvSpPr>
              <p:nvPr/>
            </p:nvSpPr>
            <p:spPr bwMode="auto">
              <a:xfrm>
                <a:off x="3626" y="1306"/>
                <a:ext cx="19" cy="46"/>
              </a:xfrm>
              <a:custGeom>
                <a:avLst/>
                <a:gdLst>
                  <a:gd name="T0" fmla="*/ 0 w 2"/>
                  <a:gd name="T1" fmla="*/ 2147483647 h 4"/>
                  <a:gd name="T2" fmla="*/ 0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0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6" name="Freeform 148"/>
              <p:cNvSpPr>
                <a:spLocks/>
              </p:cNvSpPr>
              <p:nvPr/>
            </p:nvSpPr>
            <p:spPr bwMode="auto">
              <a:xfrm>
                <a:off x="3410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0" y="4"/>
                      <a:pt x="1" y="2"/>
                    </a:cubicBezTo>
                    <a:cubicBezTo>
                      <a:pt x="2" y="1"/>
                      <a:pt x="2" y="0"/>
                      <a:pt x="3" y="0"/>
                    </a:cubicBezTo>
                    <a:cubicBezTo>
                      <a:pt x="4" y="0"/>
                      <a:pt x="5" y="0"/>
                      <a:pt x="6" y="1"/>
                    </a:cubicBezTo>
                    <a:cubicBezTo>
                      <a:pt x="5" y="2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7" name="Freeform 149"/>
              <p:cNvSpPr>
                <a:spLocks/>
              </p:cNvSpPr>
              <p:nvPr/>
            </p:nvSpPr>
            <p:spPr bwMode="auto">
              <a:xfrm>
                <a:off x="3443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1" y="4"/>
                      <a:pt x="2" y="3"/>
                    </a:cubicBezTo>
                    <a:cubicBezTo>
                      <a:pt x="3" y="1"/>
                      <a:pt x="4" y="0"/>
                      <a:pt x="6" y="1"/>
                    </a:cubicBezTo>
                    <a:cubicBezTo>
                      <a:pt x="5" y="2"/>
                      <a:pt x="4" y="3"/>
                      <a:pt x="4" y="3"/>
                    </a:cubicBezTo>
                    <a:cubicBezTo>
                      <a:pt x="4" y="4"/>
                      <a:pt x="3" y="5"/>
                      <a:pt x="3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8" name="Freeform 150"/>
              <p:cNvSpPr>
                <a:spLocks/>
              </p:cNvSpPr>
              <p:nvPr/>
            </p:nvSpPr>
            <p:spPr bwMode="auto">
              <a:xfrm>
                <a:off x="3477" y="1271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2147483647 h 6"/>
                  <a:gd name="T4" fmla="*/ 2147483647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0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0" y="6"/>
                    </a:moveTo>
                    <a:cubicBezTo>
                      <a:pt x="0" y="5"/>
                      <a:pt x="0" y="3"/>
                      <a:pt x="1" y="2"/>
                    </a:cubicBezTo>
                    <a:cubicBezTo>
                      <a:pt x="2" y="0"/>
                      <a:pt x="3" y="0"/>
                      <a:pt x="5" y="1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9" name="Freeform 151"/>
              <p:cNvSpPr>
                <a:spLocks/>
              </p:cNvSpPr>
              <p:nvPr/>
            </p:nvSpPr>
            <p:spPr bwMode="auto">
              <a:xfrm>
                <a:off x="3501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3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4" y="1"/>
                      <a:pt x="3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0" name="Freeform 152"/>
              <p:cNvSpPr>
                <a:spLocks/>
              </p:cNvSpPr>
              <p:nvPr/>
            </p:nvSpPr>
            <p:spPr bwMode="auto">
              <a:xfrm>
                <a:off x="3525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4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1" name="Freeform 153"/>
              <p:cNvSpPr>
                <a:spLocks/>
              </p:cNvSpPr>
              <p:nvPr/>
            </p:nvSpPr>
            <p:spPr bwMode="auto">
              <a:xfrm>
                <a:off x="3544" y="1271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2"/>
                      <a:pt x="3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2" name="Freeform 154"/>
              <p:cNvSpPr>
                <a:spLocks/>
              </p:cNvSpPr>
              <p:nvPr/>
            </p:nvSpPr>
            <p:spPr bwMode="auto">
              <a:xfrm>
                <a:off x="3569" y="1283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4"/>
                    </a:moveTo>
                    <a:cubicBezTo>
                      <a:pt x="0" y="4"/>
                      <a:pt x="0" y="3"/>
                      <a:pt x="0" y="2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0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3" name="Freeform 155"/>
              <p:cNvSpPr>
                <a:spLocks/>
              </p:cNvSpPr>
              <p:nvPr/>
            </p:nvSpPr>
            <p:spPr bwMode="auto">
              <a:xfrm>
                <a:off x="3578" y="1283"/>
                <a:ext cx="34" cy="57"/>
              </a:xfrm>
              <a:custGeom>
                <a:avLst/>
                <a:gdLst>
                  <a:gd name="T0" fmla="*/ 0 w 3"/>
                  <a:gd name="T1" fmla="*/ 2147483647 h 5"/>
                  <a:gd name="T2" fmla="*/ 2147483647 w 3"/>
                  <a:gd name="T3" fmla="*/ 2147483647 h 5"/>
                  <a:gd name="T4" fmla="*/ 2147483647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0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4" name="Freeform 156"/>
              <p:cNvSpPr>
                <a:spLocks/>
              </p:cNvSpPr>
              <p:nvPr/>
            </p:nvSpPr>
            <p:spPr bwMode="auto">
              <a:xfrm>
                <a:off x="3593" y="1283"/>
                <a:ext cx="34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2147483647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0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5" name="Freeform 157"/>
              <p:cNvSpPr>
                <a:spLocks/>
              </p:cNvSpPr>
              <p:nvPr/>
            </p:nvSpPr>
            <p:spPr bwMode="auto">
              <a:xfrm>
                <a:off x="360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6" name="Freeform 158"/>
              <p:cNvSpPr>
                <a:spLocks/>
              </p:cNvSpPr>
              <p:nvPr/>
            </p:nvSpPr>
            <p:spPr bwMode="auto">
              <a:xfrm>
                <a:off x="361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7" name="Freeform 159"/>
              <p:cNvSpPr>
                <a:spLocks/>
              </p:cNvSpPr>
              <p:nvPr/>
            </p:nvSpPr>
            <p:spPr bwMode="auto">
              <a:xfrm>
                <a:off x="3626" y="1294"/>
                <a:ext cx="19" cy="34"/>
              </a:xfrm>
              <a:custGeom>
                <a:avLst/>
                <a:gdLst>
                  <a:gd name="T0" fmla="*/ 0 w 2"/>
                  <a:gd name="T1" fmla="*/ 2147483647 h 3"/>
                  <a:gd name="T2" fmla="*/ 2147483647 w 2"/>
                  <a:gd name="T3" fmla="*/ 2147483647 h 3"/>
                  <a:gd name="T4" fmla="*/ 2147483647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0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0" y="3"/>
                    </a:moveTo>
                    <a:cubicBezTo>
                      <a:pt x="0" y="3"/>
                      <a:pt x="0" y="2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8" name="Freeform 16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9" name="Freeform 16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0" name="Freeform 16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1" name="Freeform 16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2" name="Freeform 16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3" name="Freeform 16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4" name="Freeform 16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5" name="Freeform 16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6" name="Freeform 16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7" name="Freeform 16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8" name="Freeform 17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9" name="Freeform 17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0" name="Freeform 17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1" name="Freeform 17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2" name="Freeform 17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3" name="Freeform 17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4" name="Freeform 17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5" name="Freeform 17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6" name="Freeform 17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7" name="Freeform 17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8" name="Freeform 18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9" name="Freeform 18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0" name="Freeform 18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1" name="Freeform 183"/>
              <p:cNvSpPr>
                <a:spLocks/>
              </p:cNvSpPr>
              <p:nvPr/>
            </p:nvSpPr>
            <p:spPr bwMode="auto">
              <a:xfrm>
                <a:off x="3443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1"/>
                      <a:pt x="5" y="0"/>
                    </a:cubicBezTo>
                    <a:cubicBezTo>
                      <a:pt x="4" y="0"/>
                      <a:pt x="4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2" name="Freeform 184"/>
              <p:cNvSpPr>
                <a:spLocks/>
              </p:cNvSpPr>
              <p:nvPr/>
            </p:nvSpPr>
            <p:spPr bwMode="auto">
              <a:xfrm>
                <a:off x="3467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2"/>
                      <a:pt x="4" y="1"/>
                    </a:cubicBezTo>
                    <a:cubicBezTo>
                      <a:pt x="4" y="1"/>
                      <a:pt x="3" y="1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3" name="Freeform 185"/>
              <p:cNvSpPr>
                <a:spLocks/>
              </p:cNvSpPr>
              <p:nvPr/>
            </p:nvSpPr>
            <p:spPr bwMode="auto">
              <a:xfrm>
                <a:off x="3491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2"/>
                      <a:pt x="3" y="1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4" name="Freeform 186"/>
              <p:cNvSpPr>
                <a:spLocks/>
              </p:cNvSpPr>
              <p:nvPr/>
            </p:nvSpPr>
            <p:spPr bwMode="auto">
              <a:xfrm>
                <a:off x="3511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1" y="3"/>
                      <a:pt x="1" y="2"/>
                      <a:pt x="2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5" name="Freeform 18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6" name="Freeform 18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7" name="Freeform 18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8" name="Freeform 19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9" name="Freeform 19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0" name="Freeform 19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1" name="Freeform 19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2" name="Freeform 19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3" name="Freeform 19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4" name="Freeform 19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5" name="Freeform 19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6" name="Freeform 19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7" name="Freeform 19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8" name="Freeform 20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9" name="Freeform 20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0" name="Freeform 20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1" name="Freeform 20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2" name="Freeform 20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3" name="Freeform 20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4" name="Freeform 20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5" name="Freeform 20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6" name="Freeform 20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7" name="Freeform 20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8" name="Freeform 210"/>
              <p:cNvSpPr>
                <a:spLocks/>
              </p:cNvSpPr>
              <p:nvPr/>
            </p:nvSpPr>
            <p:spPr bwMode="auto">
              <a:xfrm>
                <a:off x="3477" y="1203"/>
                <a:ext cx="48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2147483647 w 4"/>
                  <a:gd name="T5" fmla="*/ 2147483647 h 2"/>
                  <a:gd name="T6" fmla="*/ 2147483647 w 4"/>
                  <a:gd name="T7" fmla="*/ 2147483647 h 2"/>
                  <a:gd name="T8" fmla="*/ 0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0" y="2"/>
                    </a:moveTo>
                    <a:cubicBezTo>
                      <a:pt x="2" y="1"/>
                      <a:pt x="3" y="1"/>
                      <a:pt x="4" y="0"/>
                    </a:cubicBezTo>
                    <a:lnTo>
                      <a:pt x="4" y="1"/>
                    </a:lnTo>
                    <a:cubicBezTo>
                      <a:pt x="4" y="2"/>
                      <a:pt x="3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9" name="Freeform 211"/>
              <p:cNvSpPr>
                <a:spLocks/>
              </p:cNvSpPr>
              <p:nvPr/>
            </p:nvSpPr>
            <p:spPr bwMode="auto">
              <a:xfrm>
                <a:off x="3501" y="1214"/>
                <a:ext cx="34" cy="23"/>
              </a:xfrm>
              <a:custGeom>
                <a:avLst/>
                <a:gdLst>
                  <a:gd name="T0" fmla="*/ 0 w 3"/>
                  <a:gd name="T1" fmla="*/ 2147483647 h 2"/>
                  <a:gd name="T2" fmla="*/ 2147483647 w 3"/>
                  <a:gd name="T3" fmla="*/ 0 h 2"/>
                  <a:gd name="T4" fmla="*/ 2147483647 w 3"/>
                  <a:gd name="T5" fmla="*/ 2147483647 h 2"/>
                  <a:gd name="T6" fmla="*/ 2147483647 w 3"/>
                  <a:gd name="T7" fmla="*/ 2147483647 h 2"/>
                  <a:gd name="T8" fmla="*/ 0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0" y="1"/>
                    </a:moveTo>
                    <a:cubicBezTo>
                      <a:pt x="1" y="1"/>
                      <a:pt x="2" y="0"/>
                      <a:pt x="3" y="0"/>
                    </a:cubicBezTo>
                    <a:lnTo>
                      <a:pt x="3" y="1"/>
                    </a:lnTo>
                    <a:cubicBezTo>
                      <a:pt x="3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0" name="Freeform 212"/>
              <p:cNvSpPr>
                <a:spLocks/>
              </p:cNvSpPr>
              <p:nvPr/>
            </p:nvSpPr>
            <p:spPr bwMode="auto">
              <a:xfrm>
                <a:off x="3511" y="122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cubicBezTo>
                      <a:pt x="1" y="1"/>
                      <a:pt x="2" y="0"/>
                      <a:pt x="2" y="0"/>
                    </a:cubicBezTo>
                    <a:lnTo>
                      <a:pt x="3" y="1"/>
                    </a:ln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1" name="Freeform 213"/>
              <p:cNvSpPr>
                <a:spLocks/>
              </p:cNvSpPr>
              <p:nvPr/>
            </p:nvSpPr>
            <p:spPr bwMode="auto">
              <a:xfrm>
                <a:off x="3544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1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2"/>
                      <a:pt x="2" y="2"/>
                      <a:pt x="3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2" name="Freeform 214"/>
              <p:cNvSpPr>
                <a:spLocks/>
              </p:cNvSpPr>
              <p:nvPr/>
            </p:nvSpPr>
            <p:spPr bwMode="auto">
              <a:xfrm>
                <a:off x="3511" y="1191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0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0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0" y="1"/>
                    </a:moveTo>
                    <a:lnTo>
                      <a:pt x="0" y="1"/>
                    </a:lnTo>
                    <a:cubicBezTo>
                      <a:pt x="1" y="2"/>
                      <a:pt x="2" y="2"/>
                      <a:pt x="2" y="3"/>
                    </a:cubicBezTo>
                    <a:cubicBezTo>
                      <a:pt x="2" y="4"/>
                      <a:pt x="2" y="5"/>
                      <a:pt x="3" y="5"/>
                    </a:cubicBezTo>
                    <a:cubicBezTo>
                      <a:pt x="3" y="6"/>
                      <a:pt x="4" y="7"/>
                      <a:pt x="5" y="7"/>
                    </a:cubicBezTo>
                    <a:lnTo>
                      <a:pt x="6" y="6"/>
                    </a:lnTo>
                    <a:cubicBezTo>
                      <a:pt x="5" y="6"/>
                      <a:pt x="4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1"/>
                      <a:pt x="2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3" name="Freeform 215"/>
              <p:cNvSpPr>
                <a:spLocks/>
              </p:cNvSpPr>
              <p:nvPr/>
            </p:nvSpPr>
            <p:spPr bwMode="auto">
              <a:xfrm>
                <a:off x="3602" y="1157"/>
                <a:ext cx="130" cy="69"/>
              </a:xfrm>
              <a:custGeom>
                <a:avLst/>
                <a:gdLst>
                  <a:gd name="T0" fmla="*/ 0 w 11"/>
                  <a:gd name="T1" fmla="*/ 2147483647 h 6"/>
                  <a:gd name="T2" fmla="*/ 0 w 11"/>
                  <a:gd name="T3" fmla="*/ 2147483647 h 6"/>
                  <a:gd name="T4" fmla="*/ 2147483647 w 11"/>
                  <a:gd name="T5" fmla="*/ 2147483647 h 6"/>
                  <a:gd name="T6" fmla="*/ 2147483647 w 11"/>
                  <a:gd name="T7" fmla="*/ 2147483647 h 6"/>
                  <a:gd name="T8" fmla="*/ 2147483647 w 11"/>
                  <a:gd name="T9" fmla="*/ 2147483647 h 6"/>
                  <a:gd name="T10" fmla="*/ 2147483647 w 11"/>
                  <a:gd name="T11" fmla="*/ 2147483647 h 6"/>
                  <a:gd name="T12" fmla="*/ 2147483647 w 11"/>
                  <a:gd name="T13" fmla="*/ 2147483647 h 6"/>
                  <a:gd name="T14" fmla="*/ 2147483647 w 11"/>
                  <a:gd name="T15" fmla="*/ 2147483647 h 6"/>
                  <a:gd name="T16" fmla="*/ 2147483647 w 11"/>
                  <a:gd name="T17" fmla="*/ 2147483647 h 6"/>
                  <a:gd name="T18" fmla="*/ 2147483647 w 11"/>
                  <a:gd name="T19" fmla="*/ 2147483647 h 6"/>
                  <a:gd name="T20" fmla="*/ 2147483647 w 11"/>
                  <a:gd name="T21" fmla="*/ 2147483647 h 6"/>
                  <a:gd name="T22" fmla="*/ 2147483647 w 11"/>
                  <a:gd name="T23" fmla="*/ 2147483647 h 6"/>
                  <a:gd name="T24" fmla="*/ 2147483647 w 11"/>
                  <a:gd name="T25" fmla="*/ 2147483647 h 6"/>
                  <a:gd name="T26" fmla="*/ 2147483647 w 11"/>
                  <a:gd name="T27" fmla="*/ 2147483647 h 6"/>
                  <a:gd name="T28" fmla="*/ 2147483647 w 11"/>
                  <a:gd name="T29" fmla="*/ 2147483647 h 6"/>
                  <a:gd name="T30" fmla="*/ 2147483647 w 11"/>
                  <a:gd name="T31" fmla="*/ 2147483647 h 6"/>
                  <a:gd name="T32" fmla="*/ 2147483647 w 11"/>
                  <a:gd name="T33" fmla="*/ 2147483647 h 6"/>
                  <a:gd name="T34" fmla="*/ 2147483647 w 11"/>
                  <a:gd name="T35" fmla="*/ 0 h 6"/>
                  <a:gd name="T36" fmla="*/ 2147483647 w 11"/>
                  <a:gd name="T37" fmla="*/ 0 h 6"/>
                  <a:gd name="T38" fmla="*/ 2147483647 w 11"/>
                  <a:gd name="T39" fmla="*/ 2147483647 h 6"/>
                  <a:gd name="T40" fmla="*/ 2147483647 w 11"/>
                  <a:gd name="T41" fmla="*/ 2147483647 h 6"/>
                  <a:gd name="T42" fmla="*/ 2147483647 w 11"/>
                  <a:gd name="T43" fmla="*/ 2147483647 h 6"/>
                  <a:gd name="T44" fmla="*/ 2147483647 w 11"/>
                  <a:gd name="T45" fmla="*/ 0 h 6"/>
                  <a:gd name="T46" fmla="*/ 2147483647 w 11"/>
                  <a:gd name="T47" fmla="*/ 0 h 6"/>
                  <a:gd name="T48" fmla="*/ 0 w 11"/>
                  <a:gd name="T49" fmla="*/ 2147483647 h 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1"/>
                  <a:gd name="T76" fmla="*/ 0 h 6"/>
                  <a:gd name="T77" fmla="*/ 11 w 11"/>
                  <a:gd name="T78" fmla="*/ 6 h 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1" h="6">
                    <a:moveTo>
                      <a:pt x="0" y="4"/>
                    </a:moveTo>
                    <a:lnTo>
                      <a:pt x="0" y="6"/>
                    </a:lnTo>
                    <a:cubicBezTo>
                      <a:pt x="1" y="6"/>
                      <a:pt x="1" y="5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6"/>
                      <a:pt x="3" y="5"/>
                      <a:pt x="3" y="3"/>
                    </a:cubicBezTo>
                    <a:lnTo>
                      <a:pt x="5" y="6"/>
                    </a:lnTo>
                    <a:lnTo>
                      <a:pt x="5" y="3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6" y="6"/>
                    </a:lnTo>
                    <a:lnTo>
                      <a:pt x="8" y="3"/>
                    </a:lnTo>
                    <a:cubicBezTo>
                      <a:pt x="8" y="5"/>
                      <a:pt x="8" y="6"/>
                      <a:pt x="9" y="6"/>
                    </a:cubicBezTo>
                    <a:cubicBezTo>
                      <a:pt x="9" y="5"/>
                      <a:pt x="9" y="4"/>
                      <a:pt x="9" y="3"/>
                    </a:cubicBezTo>
                    <a:cubicBezTo>
                      <a:pt x="10" y="5"/>
                      <a:pt x="10" y="6"/>
                      <a:pt x="11" y="6"/>
                    </a:cubicBezTo>
                    <a:lnTo>
                      <a:pt x="11" y="4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1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4" name="Freeform 21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5" name="Freeform 21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6" name="Freeform 21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7" name="Freeform 21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8" name="Freeform 22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9" name="Freeform 22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0" name="Freeform 22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1" name="Freeform 22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2" name="Freeform 22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3" name="Freeform 22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4" name="Freeform 22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5" name="Freeform 22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6" name="Freeform 22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7" name="Freeform 22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8" name="Freeform 23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9" name="Freeform 23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0" name="Freeform 23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1" name="Freeform 23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2" name="Freeform 23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3" name="Freeform 23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4" name="Freeform 23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5" name="Freeform 23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6" name="Freeform 23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7" name="Freeform 239"/>
              <p:cNvSpPr>
                <a:spLocks/>
              </p:cNvSpPr>
              <p:nvPr/>
            </p:nvSpPr>
            <p:spPr bwMode="auto">
              <a:xfrm>
                <a:off x="3877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3" y="1"/>
                    </a:moveTo>
                    <a:cubicBezTo>
                      <a:pt x="4" y="7"/>
                      <a:pt x="4" y="12"/>
                      <a:pt x="2" y="16"/>
                    </a:cubicBezTo>
                    <a:cubicBezTo>
                      <a:pt x="1" y="10"/>
                      <a:pt x="0" y="5"/>
                      <a:pt x="1" y="0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8" name="Freeform 240"/>
              <p:cNvSpPr>
                <a:spLocks/>
              </p:cNvSpPr>
              <p:nvPr/>
            </p:nvSpPr>
            <p:spPr bwMode="auto">
              <a:xfrm>
                <a:off x="3858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3" y="1"/>
                    </a:moveTo>
                    <a:cubicBezTo>
                      <a:pt x="4" y="6"/>
                      <a:pt x="4" y="11"/>
                      <a:pt x="2" y="15"/>
                    </a:cubicBezTo>
                    <a:cubicBezTo>
                      <a:pt x="0" y="9"/>
                      <a:pt x="0" y="4"/>
                      <a:pt x="1" y="0"/>
                    </a:cubicBezTo>
                    <a:cubicBezTo>
                      <a:pt x="1" y="0"/>
                      <a:pt x="2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9" name="Freeform 241"/>
              <p:cNvSpPr>
                <a:spLocks/>
              </p:cNvSpPr>
              <p:nvPr/>
            </p:nvSpPr>
            <p:spPr bwMode="auto">
              <a:xfrm>
                <a:off x="3834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0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3" y="6"/>
                      <a:pt x="4" y="11"/>
                      <a:pt x="2" y="14"/>
                    </a:cubicBezTo>
                    <a:cubicBezTo>
                      <a:pt x="0" y="9"/>
                      <a:pt x="0" y="4"/>
                      <a:pt x="0" y="0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0" name="Freeform 242"/>
              <p:cNvSpPr>
                <a:spLocks/>
              </p:cNvSpPr>
              <p:nvPr/>
            </p:nvSpPr>
            <p:spPr bwMode="auto">
              <a:xfrm>
                <a:off x="3800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3" y="1"/>
                    </a:moveTo>
                    <a:cubicBezTo>
                      <a:pt x="4" y="5"/>
                      <a:pt x="4" y="10"/>
                      <a:pt x="2" y="13"/>
                    </a:cubicBezTo>
                    <a:cubicBezTo>
                      <a:pt x="1" y="8"/>
                      <a:pt x="0" y="4"/>
                      <a:pt x="1" y="0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1" name="Freeform 243"/>
              <p:cNvSpPr>
                <a:spLocks/>
              </p:cNvSpPr>
              <p:nvPr/>
            </p:nvSpPr>
            <p:spPr bwMode="auto">
              <a:xfrm>
                <a:off x="3776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3" y="5"/>
                      <a:pt x="4" y="9"/>
                      <a:pt x="2" y="12"/>
                    </a:cubicBezTo>
                    <a:cubicBezTo>
                      <a:pt x="0" y="7"/>
                      <a:pt x="0" y="3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2" name="Freeform 244"/>
              <p:cNvSpPr>
                <a:spLocks/>
              </p:cNvSpPr>
              <p:nvPr/>
            </p:nvSpPr>
            <p:spPr bwMode="auto">
              <a:xfrm>
                <a:off x="3752" y="1306"/>
                <a:ext cx="48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0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3" y="5"/>
                      <a:pt x="4" y="9"/>
                      <a:pt x="2" y="11"/>
                    </a:cubicBezTo>
                    <a:cubicBezTo>
                      <a:pt x="0" y="7"/>
                      <a:pt x="0" y="4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3" name="Freeform 245"/>
              <p:cNvSpPr>
                <a:spLocks/>
              </p:cNvSpPr>
              <p:nvPr/>
            </p:nvSpPr>
            <p:spPr bwMode="auto">
              <a:xfrm>
                <a:off x="3732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0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1" y="1"/>
                    </a:moveTo>
                    <a:cubicBezTo>
                      <a:pt x="2" y="4"/>
                      <a:pt x="4" y="8"/>
                      <a:pt x="2" y="10"/>
                    </a:cubicBezTo>
                    <a:cubicBezTo>
                      <a:pt x="0" y="7"/>
                      <a:pt x="0" y="3"/>
                      <a:pt x="0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4" name="Freeform 24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5" name="Freeform 24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6" name="Freeform 24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7" name="Freeform 24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8" name="Freeform 25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9" name="Freeform 25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0" name="Freeform 25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1" name="Freeform 25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2" name="Freeform 25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3" name="Freeform 25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4" name="Freeform 25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5" name="Freeform 25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6" name="Freeform 25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7" name="Freeform 25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8" name="Freeform 26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9" name="Freeform 26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0" name="Freeform 26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1" name="Freeform 26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2" name="Freeform 26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3" name="Freeform 26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4" name="Freeform 26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5" name="Freeform 26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6" name="Freeform 26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7" name="Freeform 269"/>
              <p:cNvSpPr>
                <a:spLocks/>
              </p:cNvSpPr>
              <p:nvPr/>
            </p:nvSpPr>
            <p:spPr bwMode="auto">
              <a:xfrm>
                <a:off x="3877" y="1329"/>
                <a:ext cx="72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0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2147483647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6" y="9"/>
                    </a:moveTo>
                    <a:cubicBezTo>
                      <a:pt x="6" y="9"/>
                      <a:pt x="6" y="6"/>
                      <a:pt x="5" y="3"/>
                    </a:cubicBezTo>
                    <a:cubicBezTo>
                      <a:pt x="5" y="2"/>
                      <a:pt x="5" y="2"/>
                      <a:pt x="4" y="1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0" y="1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8"/>
                      <a:pt x="4" y="9"/>
                      <a:pt x="6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8" name="Freeform 270"/>
              <p:cNvSpPr>
                <a:spLocks/>
              </p:cNvSpPr>
              <p:nvPr/>
            </p:nvSpPr>
            <p:spPr bwMode="auto">
              <a:xfrm>
                <a:off x="3843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0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5" y="9"/>
                    </a:moveTo>
                    <a:cubicBezTo>
                      <a:pt x="6" y="8"/>
                      <a:pt x="5" y="6"/>
                      <a:pt x="4" y="4"/>
                    </a:cubicBezTo>
                    <a:cubicBezTo>
                      <a:pt x="4" y="2"/>
                      <a:pt x="2" y="0"/>
                      <a:pt x="0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3" y="8"/>
                      <a:pt x="4" y="8"/>
                      <a:pt x="5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9" name="Freeform 271"/>
              <p:cNvSpPr>
                <a:spLocks/>
              </p:cNvSpPr>
              <p:nvPr/>
            </p:nvSpPr>
            <p:spPr bwMode="auto">
              <a:xfrm>
                <a:off x="3824" y="1317"/>
                <a:ext cx="43" cy="92"/>
              </a:xfrm>
              <a:custGeom>
                <a:avLst/>
                <a:gdLst>
                  <a:gd name="T0" fmla="*/ 2147483647 w 4"/>
                  <a:gd name="T1" fmla="*/ 2147483647 h 8"/>
                  <a:gd name="T2" fmla="*/ 2147483647 w 4"/>
                  <a:gd name="T3" fmla="*/ 2147483647 h 8"/>
                  <a:gd name="T4" fmla="*/ 0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2147483647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4" y="8"/>
                    </a:moveTo>
                    <a:cubicBezTo>
                      <a:pt x="4" y="7"/>
                      <a:pt x="4" y="5"/>
                      <a:pt x="3" y="3"/>
                    </a:cubicBez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2" y="7"/>
                      <a:pt x="3" y="7"/>
                      <a:pt x="4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0" name="Freeform 272"/>
              <p:cNvSpPr>
                <a:spLocks/>
              </p:cNvSpPr>
              <p:nvPr/>
            </p:nvSpPr>
            <p:spPr bwMode="auto">
              <a:xfrm>
                <a:off x="3800" y="1317"/>
                <a:ext cx="43" cy="80"/>
              </a:xfrm>
              <a:custGeom>
                <a:avLst/>
                <a:gdLst>
                  <a:gd name="T0" fmla="*/ 2147483647 w 4"/>
                  <a:gd name="T1" fmla="*/ 2147483647 h 7"/>
                  <a:gd name="T2" fmla="*/ 2147483647 w 4"/>
                  <a:gd name="T3" fmla="*/ 2147483647 h 7"/>
                  <a:gd name="T4" fmla="*/ 0 w 4"/>
                  <a:gd name="T5" fmla="*/ 0 h 7"/>
                  <a:gd name="T6" fmla="*/ 2147483647 w 4"/>
                  <a:gd name="T7" fmla="*/ 2147483647 h 7"/>
                  <a:gd name="T8" fmla="*/ 2147483647 w 4"/>
                  <a:gd name="T9" fmla="*/ 2147483647 h 7"/>
                  <a:gd name="T10" fmla="*/ 2147483647 w 4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7"/>
                  <a:gd name="T20" fmla="*/ 4 w 4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7">
                    <a:moveTo>
                      <a:pt x="3" y="7"/>
                    </a:moveTo>
                    <a:cubicBezTo>
                      <a:pt x="4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1" y="3"/>
                      <a:pt x="1" y="4"/>
                      <a:pt x="1" y="5"/>
                    </a:cubicBezTo>
                    <a:cubicBezTo>
                      <a:pt x="1" y="6"/>
                      <a:pt x="2" y="6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1" name="Freeform 273"/>
              <p:cNvSpPr>
                <a:spLocks/>
              </p:cNvSpPr>
              <p:nvPr/>
            </p:nvSpPr>
            <p:spPr bwMode="auto">
              <a:xfrm>
                <a:off x="3776" y="1306"/>
                <a:ext cx="34" cy="80"/>
              </a:xfrm>
              <a:custGeom>
                <a:avLst/>
                <a:gdLst>
                  <a:gd name="T0" fmla="*/ 2147483647 w 3"/>
                  <a:gd name="T1" fmla="*/ 2147483647 h 7"/>
                  <a:gd name="T2" fmla="*/ 2147483647 w 3"/>
                  <a:gd name="T3" fmla="*/ 2147483647 h 7"/>
                  <a:gd name="T4" fmla="*/ 0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2147483647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3" y="7"/>
                    </a:moveTo>
                    <a:cubicBezTo>
                      <a:pt x="3" y="7"/>
                      <a:pt x="3" y="5"/>
                      <a:pt x="3" y="3"/>
                    </a:cubicBezTo>
                    <a:cubicBezTo>
                      <a:pt x="2" y="2"/>
                      <a:pt x="1" y="0"/>
                      <a:pt x="0" y="1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2" y="6"/>
                      <a:pt x="2" y="7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2" name="Freeform 274"/>
              <p:cNvSpPr>
                <a:spLocks/>
              </p:cNvSpPr>
              <p:nvPr/>
            </p:nvSpPr>
            <p:spPr bwMode="auto">
              <a:xfrm>
                <a:off x="375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4"/>
                      <a:pt x="2" y="4"/>
                      <a:pt x="2" y="5"/>
                    </a:cubicBezTo>
                    <a:cubicBezTo>
                      <a:pt x="2" y="6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3" name="Freeform 275"/>
              <p:cNvSpPr>
                <a:spLocks/>
              </p:cNvSpPr>
              <p:nvPr/>
            </p:nvSpPr>
            <p:spPr bwMode="auto">
              <a:xfrm>
                <a:off x="374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4" name="Freeform 276"/>
              <p:cNvSpPr>
                <a:spLocks/>
              </p:cNvSpPr>
              <p:nvPr/>
            </p:nvSpPr>
            <p:spPr bwMode="auto">
              <a:xfrm>
                <a:off x="3732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5" name="Freeform 277"/>
              <p:cNvSpPr>
                <a:spLocks/>
              </p:cNvSpPr>
              <p:nvPr/>
            </p:nvSpPr>
            <p:spPr bwMode="auto">
              <a:xfrm>
                <a:off x="3718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6" name="Freeform 278"/>
              <p:cNvSpPr>
                <a:spLocks/>
              </p:cNvSpPr>
              <p:nvPr/>
            </p:nvSpPr>
            <p:spPr bwMode="auto">
              <a:xfrm>
                <a:off x="3703" y="1306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7" name="Freeform 279"/>
              <p:cNvSpPr>
                <a:spLocks/>
              </p:cNvSpPr>
              <p:nvPr/>
            </p:nvSpPr>
            <p:spPr bwMode="auto">
              <a:xfrm>
                <a:off x="3699" y="1306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8" name="Freeform 280"/>
              <p:cNvSpPr>
                <a:spLocks/>
              </p:cNvSpPr>
              <p:nvPr/>
            </p:nvSpPr>
            <p:spPr bwMode="auto">
              <a:xfrm>
                <a:off x="3684" y="1306"/>
                <a:ext cx="1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2"/>
                      <a:pt x="2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2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9" name="Freeform 281"/>
              <p:cNvSpPr>
                <a:spLocks/>
              </p:cNvSpPr>
              <p:nvPr/>
            </p:nvSpPr>
            <p:spPr bwMode="auto">
              <a:xfrm>
                <a:off x="3858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0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6" y="4"/>
                      <a:pt x="5" y="2"/>
                    </a:cubicBezTo>
                    <a:cubicBezTo>
                      <a:pt x="4" y="1"/>
                      <a:pt x="4" y="0"/>
                      <a:pt x="3" y="0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1" y="2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0" name="Freeform 282"/>
              <p:cNvSpPr>
                <a:spLocks/>
              </p:cNvSpPr>
              <p:nvPr/>
            </p:nvSpPr>
            <p:spPr bwMode="auto">
              <a:xfrm>
                <a:off x="3824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0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5" y="4"/>
                      <a:pt x="4" y="3"/>
                    </a:cubicBezTo>
                    <a:cubicBezTo>
                      <a:pt x="4" y="1"/>
                      <a:pt x="2" y="0"/>
                      <a:pt x="0" y="1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1" name="Freeform 283"/>
              <p:cNvSpPr>
                <a:spLocks/>
              </p:cNvSpPr>
              <p:nvPr/>
            </p:nvSpPr>
            <p:spPr bwMode="auto">
              <a:xfrm>
                <a:off x="3800" y="1271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2147483647 w 5"/>
                  <a:gd name="T3" fmla="*/ 2147483647 h 6"/>
                  <a:gd name="T4" fmla="*/ 0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2147483647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5" y="6"/>
                    </a:moveTo>
                    <a:cubicBezTo>
                      <a:pt x="5" y="5"/>
                      <a:pt x="5" y="3"/>
                      <a:pt x="4" y="2"/>
                    </a:cubicBezTo>
                    <a:cubicBezTo>
                      <a:pt x="3" y="0"/>
                      <a:pt x="2" y="0"/>
                      <a:pt x="0" y="1"/>
                    </a:cubicBezTo>
                    <a:cubicBezTo>
                      <a:pt x="1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3" y="5"/>
                    </a:cubicBezTo>
                    <a:cubicBezTo>
                      <a:pt x="3" y="5"/>
                      <a:pt x="4" y="6"/>
                      <a:pt x="5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2" name="Freeform 284"/>
              <p:cNvSpPr>
                <a:spLocks/>
              </p:cNvSpPr>
              <p:nvPr/>
            </p:nvSpPr>
            <p:spPr bwMode="auto">
              <a:xfrm>
                <a:off x="3790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3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3" name="Freeform 285"/>
              <p:cNvSpPr>
                <a:spLocks/>
              </p:cNvSpPr>
              <p:nvPr/>
            </p:nvSpPr>
            <p:spPr bwMode="auto">
              <a:xfrm>
                <a:off x="3766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4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4" name="Freeform 286"/>
              <p:cNvSpPr>
                <a:spLocks/>
              </p:cNvSpPr>
              <p:nvPr/>
            </p:nvSpPr>
            <p:spPr bwMode="auto">
              <a:xfrm>
                <a:off x="3752" y="1271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2"/>
                      <a:pt x="1" y="2"/>
                      <a:pt x="1" y="3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2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5" name="Freeform 287"/>
              <p:cNvSpPr>
                <a:spLocks/>
              </p:cNvSpPr>
              <p:nvPr/>
            </p:nvSpPr>
            <p:spPr bwMode="auto">
              <a:xfrm>
                <a:off x="3742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0 h 5"/>
                  <a:gd name="T6" fmla="*/ 0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6" name="Freeform 288"/>
              <p:cNvSpPr>
                <a:spLocks/>
              </p:cNvSpPr>
              <p:nvPr/>
            </p:nvSpPr>
            <p:spPr bwMode="auto">
              <a:xfrm>
                <a:off x="3718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7" name="Freeform 289"/>
              <p:cNvSpPr>
                <a:spLocks/>
              </p:cNvSpPr>
              <p:nvPr/>
            </p:nvSpPr>
            <p:spPr bwMode="auto">
              <a:xfrm>
                <a:off x="3703" y="1283"/>
                <a:ext cx="39" cy="46"/>
              </a:xfrm>
              <a:custGeom>
                <a:avLst/>
                <a:gdLst>
                  <a:gd name="T0" fmla="*/ 2147483647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2147483647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3"/>
                      <a:pt x="2" y="3"/>
                      <a:pt x="2" y="4"/>
                    </a:cubicBezTo>
                    <a:cubicBezTo>
                      <a:pt x="2" y="4"/>
                      <a:pt x="2" y="4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8" name="Freeform 290"/>
              <p:cNvSpPr>
                <a:spLocks/>
              </p:cNvSpPr>
              <p:nvPr/>
            </p:nvSpPr>
            <p:spPr bwMode="auto">
              <a:xfrm>
                <a:off x="3703" y="1283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9" name="Freeform 291"/>
              <p:cNvSpPr>
                <a:spLocks/>
              </p:cNvSpPr>
              <p:nvPr/>
            </p:nvSpPr>
            <p:spPr bwMode="auto">
              <a:xfrm>
                <a:off x="3699" y="1283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0" name="Freeform 292"/>
              <p:cNvSpPr>
                <a:spLocks/>
              </p:cNvSpPr>
              <p:nvPr/>
            </p:nvSpPr>
            <p:spPr bwMode="auto">
              <a:xfrm>
                <a:off x="3684" y="1294"/>
                <a:ext cx="19" cy="34"/>
              </a:xfrm>
              <a:custGeom>
                <a:avLst/>
                <a:gdLst>
                  <a:gd name="T0" fmla="*/ 2147483647 w 2"/>
                  <a:gd name="T1" fmla="*/ 2147483647 h 3"/>
                  <a:gd name="T2" fmla="*/ 2147483647 w 2"/>
                  <a:gd name="T3" fmla="*/ 2147483647 h 3"/>
                  <a:gd name="T4" fmla="*/ 0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2147483647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2" y="3"/>
                    </a:moveTo>
                    <a:cubicBezTo>
                      <a:pt x="2" y="3"/>
                      <a:pt x="2" y="2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1" name="Freeform 29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2" name="Freeform 29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3" name="Freeform 29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4" name="Freeform 29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5" name="Freeform 29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6" name="Freeform 29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7" name="Freeform 29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8" name="Freeform 30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9" name="Freeform 30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0" name="Freeform 30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1" name="Freeform 30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2" name="Freeform 30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3" name="Freeform 30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4" name="Freeform 30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5" name="Freeform 30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6" name="Freeform 30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7" name="Freeform 30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8" name="Freeform 31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9" name="Freeform 31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0" name="Freeform 31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1" name="Freeform 31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2" name="Freeform 31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3" name="Freeform 31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4" name="Freeform 316"/>
              <p:cNvSpPr>
                <a:spLocks/>
              </p:cNvSpPr>
              <p:nvPr/>
            </p:nvSpPr>
            <p:spPr bwMode="auto">
              <a:xfrm>
                <a:off x="3834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2" y="0"/>
                    </a:moveTo>
                    <a:cubicBezTo>
                      <a:pt x="3" y="1"/>
                      <a:pt x="4" y="2"/>
                      <a:pt x="5" y="4"/>
                    </a:cubicBezTo>
                    <a:cubicBezTo>
                      <a:pt x="4" y="4"/>
                      <a:pt x="3" y="4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5" name="Freeform 317"/>
              <p:cNvSpPr>
                <a:spLocks/>
              </p:cNvSpPr>
              <p:nvPr/>
            </p:nvSpPr>
            <p:spPr bwMode="auto">
              <a:xfrm>
                <a:off x="3824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4"/>
                    </a:cubicBezTo>
                    <a:cubicBezTo>
                      <a:pt x="3" y="4"/>
                      <a:pt x="2" y="4"/>
                      <a:pt x="1" y="3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6" name="Freeform 318"/>
              <p:cNvSpPr>
                <a:spLocks/>
              </p:cNvSpPr>
              <p:nvPr/>
            </p:nvSpPr>
            <p:spPr bwMode="auto">
              <a:xfrm>
                <a:off x="3800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3"/>
                    </a:cubicBezTo>
                    <a:cubicBezTo>
                      <a:pt x="3" y="4"/>
                      <a:pt x="2" y="3"/>
                      <a:pt x="1" y="2"/>
                    </a:cubicBezTo>
                    <a:cubicBezTo>
                      <a:pt x="1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7" name="Freeform 319"/>
              <p:cNvSpPr>
                <a:spLocks/>
              </p:cNvSpPr>
              <p:nvPr/>
            </p:nvSpPr>
            <p:spPr bwMode="auto">
              <a:xfrm>
                <a:off x="3790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cubicBezTo>
                      <a:pt x="2" y="0"/>
                      <a:pt x="2" y="1"/>
                      <a:pt x="3" y="2"/>
                    </a:cubicBezTo>
                    <a:cubicBezTo>
                      <a:pt x="2" y="3"/>
                      <a:pt x="2" y="2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8" name="Freeform 32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9" name="Freeform 32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0" name="Freeform 32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1" name="Freeform 32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2" name="Freeform 32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3" name="Freeform 32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4" name="Freeform 32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5" name="Freeform 32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6" name="Freeform 32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7" name="Freeform 32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8" name="Freeform 33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9" name="Freeform 33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0" name="Freeform 33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1" name="Freeform 33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2" name="Freeform 33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3" name="Freeform 33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4" name="Freeform 33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5" name="Freeform 33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6" name="Freeform 33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7" name="Freeform 33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8" name="Freeform 34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9" name="Freeform 34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0" name="Freeform 34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1" name="Freeform 343"/>
              <p:cNvSpPr>
                <a:spLocks/>
              </p:cNvSpPr>
              <p:nvPr/>
            </p:nvSpPr>
            <p:spPr bwMode="auto">
              <a:xfrm>
                <a:off x="3809" y="1203"/>
                <a:ext cx="48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w 4"/>
                  <a:gd name="T5" fmla="*/ 2147483647 h 2"/>
                  <a:gd name="T6" fmla="*/ 2147483647 w 4"/>
                  <a:gd name="T7" fmla="*/ 2147483647 h 2"/>
                  <a:gd name="T8" fmla="*/ 2147483647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1"/>
                      <a:pt x="0" y="0"/>
                    </a:cubicBezTo>
                    <a:lnTo>
                      <a:pt x="0" y="1"/>
                    </a:lnTo>
                    <a:cubicBezTo>
                      <a:pt x="1" y="2"/>
                      <a:pt x="1" y="2"/>
                      <a:pt x="2" y="2"/>
                    </a:cubicBezTo>
                    <a:cubicBezTo>
                      <a:pt x="3" y="2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2" name="Freeform 344"/>
              <p:cNvSpPr>
                <a:spLocks/>
              </p:cNvSpPr>
              <p:nvPr/>
            </p:nvSpPr>
            <p:spPr bwMode="auto">
              <a:xfrm>
                <a:off x="3800" y="1214"/>
                <a:ext cx="34" cy="23"/>
              </a:xfrm>
              <a:custGeom>
                <a:avLst/>
                <a:gdLst>
                  <a:gd name="T0" fmla="*/ 2147483647 w 3"/>
                  <a:gd name="T1" fmla="*/ 2147483647 h 2"/>
                  <a:gd name="T2" fmla="*/ 0 w 3"/>
                  <a:gd name="T3" fmla="*/ 0 h 2"/>
                  <a:gd name="T4" fmla="*/ 0 w 3"/>
                  <a:gd name="T5" fmla="*/ 2147483647 h 2"/>
                  <a:gd name="T6" fmla="*/ 2147483647 w 3"/>
                  <a:gd name="T7" fmla="*/ 2147483647 h 2"/>
                  <a:gd name="T8" fmla="*/ 2147483647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3" y="1"/>
                    </a:moveTo>
                    <a:cubicBezTo>
                      <a:pt x="2" y="1"/>
                      <a:pt x="1" y="0"/>
                      <a:pt x="0" y="0"/>
                    </a:cubicBezTo>
                    <a:lnTo>
                      <a:pt x="0" y="1"/>
                    </a:lnTo>
                    <a:cubicBezTo>
                      <a:pt x="0" y="1"/>
                      <a:pt x="1" y="2"/>
                      <a:pt x="2" y="2"/>
                    </a:cubicBezTo>
                    <a:cubicBezTo>
                      <a:pt x="2" y="2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3" name="Freeform 345"/>
              <p:cNvSpPr>
                <a:spLocks/>
              </p:cNvSpPr>
              <p:nvPr/>
            </p:nvSpPr>
            <p:spPr bwMode="auto">
              <a:xfrm>
                <a:off x="3790" y="1226"/>
                <a:ext cx="34" cy="11"/>
              </a:xfrm>
              <a:custGeom>
                <a:avLst/>
                <a:gdLst>
                  <a:gd name="T0" fmla="*/ 2147483647 w 3"/>
                  <a:gd name="T1" fmla="*/ 2147483647 h 1"/>
                  <a:gd name="T2" fmla="*/ 2147483647 w 3"/>
                  <a:gd name="T3" fmla="*/ 0 h 1"/>
                  <a:gd name="T4" fmla="*/ 0 w 3"/>
                  <a:gd name="T5" fmla="*/ 2147483647 h 1"/>
                  <a:gd name="T6" fmla="*/ 2147483647 w 3"/>
                  <a:gd name="T7" fmla="*/ 2147483647 h 1"/>
                  <a:gd name="T8" fmla="*/ 2147483647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1" y="0"/>
                      <a:pt x="1" y="0"/>
                    </a:cubicBezTo>
                    <a:lnTo>
                      <a:pt x="0" y="1"/>
                    </a:ln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4" name="Freeform 346"/>
              <p:cNvSpPr>
                <a:spLocks/>
              </p:cNvSpPr>
              <p:nvPr/>
            </p:nvSpPr>
            <p:spPr bwMode="auto">
              <a:xfrm>
                <a:off x="3752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2147483647 w 3"/>
                  <a:gd name="T3" fmla="*/ 2147483647 h 2"/>
                  <a:gd name="T4" fmla="*/ 0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2" y="0"/>
                    </a:moveTo>
                    <a:cubicBezTo>
                      <a:pt x="2" y="1"/>
                      <a:pt x="2" y="1"/>
                      <a:pt x="3" y="2"/>
                    </a:cubicBezTo>
                    <a:cubicBezTo>
                      <a:pt x="2" y="2"/>
                      <a:pt x="1" y="2"/>
                      <a:pt x="0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5" name="Freeform 347"/>
              <p:cNvSpPr>
                <a:spLocks/>
              </p:cNvSpPr>
              <p:nvPr/>
            </p:nvSpPr>
            <p:spPr bwMode="auto">
              <a:xfrm>
                <a:off x="3752" y="1191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2147483647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6" y="1"/>
                    </a:moveTo>
                    <a:lnTo>
                      <a:pt x="6" y="1"/>
                    </a:lnTo>
                    <a:cubicBezTo>
                      <a:pt x="5" y="2"/>
                      <a:pt x="4" y="2"/>
                      <a:pt x="4" y="3"/>
                    </a:cubicBezTo>
                    <a:cubicBezTo>
                      <a:pt x="4" y="4"/>
                      <a:pt x="4" y="5"/>
                      <a:pt x="3" y="5"/>
                    </a:cubicBezTo>
                    <a:cubicBezTo>
                      <a:pt x="3" y="6"/>
                      <a:pt x="2" y="7"/>
                      <a:pt x="1" y="7"/>
                    </a:cubicBezTo>
                    <a:lnTo>
                      <a:pt x="0" y="6"/>
                    </a:lnTo>
                    <a:cubicBezTo>
                      <a:pt x="1" y="6"/>
                      <a:pt x="2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6" y="0"/>
                      <a:pt x="6" y="1"/>
                      <a:pt x="6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6" name="Freeform 348"/>
              <p:cNvSpPr>
                <a:spLocks/>
              </p:cNvSpPr>
              <p:nvPr/>
            </p:nvSpPr>
            <p:spPr bwMode="auto">
              <a:xfrm>
                <a:off x="3400" y="1363"/>
                <a:ext cx="178" cy="241"/>
              </a:xfrm>
              <a:custGeom>
                <a:avLst/>
                <a:gdLst>
                  <a:gd name="T0" fmla="*/ 2147483647 w 16"/>
                  <a:gd name="T1" fmla="*/ 2147483647 h 21"/>
                  <a:gd name="T2" fmla="*/ 2147483647 w 16"/>
                  <a:gd name="T3" fmla="*/ 2147483647 h 21"/>
                  <a:gd name="T4" fmla="*/ 2147483647 w 16"/>
                  <a:gd name="T5" fmla="*/ 2147483647 h 21"/>
                  <a:gd name="T6" fmla="*/ 2147483647 w 16"/>
                  <a:gd name="T7" fmla="*/ 2147483647 h 21"/>
                  <a:gd name="T8" fmla="*/ 2147483647 w 16"/>
                  <a:gd name="T9" fmla="*/ 2147483647 h 21"/>
                  <a:gd name="T10" fmla="*/ 2147483647 w 16"/>
                  <a:gd name="T11" fmla="*/ 2147483647 h 21"/>
                  <a:gd name="T12" fmla="*/ 2147483647 w 16"/>
                  <a:gd name="T13" fmla="*/ 2147483647 h 21"/>
                  <a:gd name="T14" fmla="*/ 2147483647 w 16"/>
                  <a:gd name="T15" fmla="*/ 2147483647 h 21"/>
                  <a:gd name="T16" fmla="*/ 2147483647 w 16"/>
                  <a:gd name="T17" fmla="*/ 2147483647 h 21"/>
                  <a:gd name="T18" fmla="*/ 2147483647 w 16"/>
                  <a:gd name="T19" fmla="*/ 2147483647 h 21"/>
                  <a:gd name="T20" fmla="*/ 2147483647 w 16"/>
                  <a:gd name="T21" fmla="*/ 2147483647 h 21"/>
                  <a:gd name="T22" fmla="*/ 2147483647 w 16"/>
                  <a:gd name="T23" fmla="*/ 2147483647 h 21"/>
                  <a:gd name="T24" fmla="*/ 2147483647 w 16"/>
                  <a:gd name="T25" fmla="*/ 2147483647 h 21"/>
                  <a:gd name="T26" fmla="*/ 2147483647 w 16"/>
                  <a:gd name="T27" fmla="*/ 2147483647 h 21"/>
                  <a:gd name="T28" fmla="*/ 2147483647 w 16"/>
                  <a:gd name="T29" fmla="*/ 2147483647 h 21"/>
                  <a:gd name="T30" fmla="*/ 2147483647 w 16"/>
                  <a:gd name="T31" fmla="*/ 2147483647 h 21"/>
                  <a:gd name="T32" fmla="*/ 2147483647 w 16"/>
                  <a:gd name="T33" fmla="*/ 2147483647 h 21"/>
                  <a:gd name="T34" fmla="*/ 2147483647 w 16"/>
                  <a:gd name="T35" fmla="*/ 2147483647 h 21"/>
                  <a:gd name="T36" fmla="*/ 2147483647 w 16"/>
                  <a:gd name="T37" fmla="*/ 2147483647 h 21"/>
                  <a:gd name="T38" fmla="*/ 2147483647 w 16"/>
                  <a:gd name="T39" fmla="*/ 2147483647 h 21"/>
                  <a:gd name="T40" fmla="*/ 2147483647 w 16"/>
                  <a:gd name="T41" fmla="*/ 2147483647 h 21"/>
                  <a:gd name="T42" fmla="*/ 2147483647 w 16"/>
                  <a:gd name="T43" fmla="*/ 2147483647 h 21"/>
                  <a:gd name="T44" fmla="*/ 2147483647 w 16"/>
                  <a:gd name="T45" fmla="*/ 2147483647 h 21"/>
                  <a:gd name="T46" fmla="*/ 2147483647 w 16"/>
                  <a:gd name="T47" fmla="*/ 2147483647 h 21"/>
                  <a:gd name="T48" fmla="*/ 2147483647 w 16"/>
                  <a:gd name="T49" fmla="*/ 2147483647 h 21"/>
                  <a:gd name="T50" fmla="*/ 2147483647 w 16"/>
                  <a:gd name="T51" fmla="*/ 2147483647 h 21"/>
                  <a:gd name="T52" fmla="*/ 2147483647 w 16"/>
                  <a:gd name="T53" fmla="*/ 2147483647 h 21"/>
                  <a:gd name="T54" fmla="*/ 2147483647 w 16"/>
                  <a:gd name="T55" fmla="*/ 2147483647 h 21"/>
                  <a:gd name="T56" fmla="*/ 2147483647 w 16"/>
                  <a:gd name="T57" fmla="*/ 2147483647 h 21"/>
                  <a:gd name="T58" fmla="*/ 2147483647 w 16"/>
                  <a:gd name="T59" fmla="*/ 2147483647 h 21"/>
                  <a:gd name="T60" fmla="*/ 2147483647 w 16"/>
                  <a:gd name="T61" fmla="*/ 2147483647 h 21"/>
                  <a:gd name="T62" fmla="*/ 2147483647 w 16"/>
                  <a:gd name="T63" fmla="*/ 2147483647 h 21"/>
                  <a:gd name="T64" fmla="*/ 0 w 16"/>
                  <a:gd name="T65" fmla="*/ 2147483647 h 21"/>
                  <a:gd name="T66" fmla="*/ 0 w 16"/>
                  <a:gd name="T67" fmla="*/ 2147483647 h 21"/>
                  <a:gd name="T68" fmla="*/ 0 w 16"/>
                  <a:gd name="T69" fmla="*/ 2147483647 h 21"/>
                  <a:gd name="T70" fmla="*/ 2147483647 w 16"/>
                  <a:gd name="T71" fmla="*/ 2147483647 h 21"/>
                  <a:gd name="T72" fmla="*/ 0 w 16"/>
                  <a:gd name="T73" fmla="*/ 2147483647 h 21"/>
                  <a:gd name="T74" fmla="*/ 2147483647 w 16"/>
                  <a:gd name="T75" fmla="*/ 0 h 21"/>
                  <a:gd name="T76" fmla="*/ 2147483647 w 16"/>
                  <a:gd name="T77" fmla="*/ 2147483647 h 21"/>
                  <a:gd name="T78" fmla="*/ 2147483647 w 16"/>
                  <a:gd name="T79" fmla="*/ 2147483647 h 21"/>
                  <a:gd name="T80" fmla="*/ 2147483647 w 16"/>
                  <a:gd name="T81" fmla="*/ 2147483647 h 21"/>
                  <a:gd name="T82" fmla="*/ 2147483647 w 16"/>
                  <a:gd name="T83" fmla="*/ 2147483647 h 21"/>
                  <a:gd name="T84" fmla="*/ 2147483647 w 16"/>
                  <a:gd name="T85" fmla="*/ 2147483647 h 21"/>
                  <a:gd name="T86" fmla="*/ 2147483647 w 16"/>
                  <a:gd name="T87" fmla="*/ 2147483647 h 21"/>
                  <a:gd name="T88" fmla="*/ 2147483647 w 16"/>
                  <a:gd name="T89" fmla="*/ 2147483647 h 21"/>
                  <a:gd name="T90" fmla="*/ 2147483647 w 16"/>
                  <a:gd name="T91" fmla="*/ 2147483647 h 21"/>
                  <a:gd name="T92" fmla="*/ 2147483647 w 16"/>
                  <a:gd name="T93" fmla="*/ 2147483647 h 21"/>
                  <a:gd name="T94" fmla="*/ 2147483647 w 16"/>
                  <a:gd name="T95" fmla="*/ 2147483647 h 21"/>
                  <a:gd name="T96" fmla="*/ 2147483647 w 16"/>
                  <a:gd name="T97" fmla="*/ 2147483647 h 21"/>
                  <a:gd name="T98" fmla="*/ 2147483647 w 16"/>
                  <a:gd name="T99" fmla="*/ 2147483647 h 21"/>
                  <a:gd name="T100" fmla="*/ 2147483647 w 16"/>
                  <a:gd name="T101" fmla="*/ 2147483647 h 21"/>
                  <a:gd name="T102" fmla="*/ 2147483647 w 16"/>
                  <a:gd name="T103" fmla="*/ 2147483647 h 21"/>
                  <a:gd name="T104" fmla="*/ 2147483647 w 16"/>
                  <a:gd name="T105" fmla="*/ 2147483647 h 21"/>
                  <a:gd name="T106" fmla="*/ 2147483647 w 16"/>
                  <a:gd name="T107" fmla="*/ 2147483647 h 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16"/>
                  <a:gd name="T163" fmla="*/ 0 h 21"/>
                  <a:gd name="T164" fmla="*/ 16 w 16"/>
                  <a:gd name="T165" fmla="*/ 21 h 2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16" h="21">
                    <a:moveTo>
                      <a:pt x="12" y="13"/>
                    </a:moveTo>
                    <a:lnTo>
                      <a:pt x="14" y="12"/>
                    </a:lnTo>
                    <a:lnTo>
                      <a:pt x="14" y="14"/>
                    </a:lnTo>
                    <a:lnTo>
                      <a:pt x="15" y="14"/>
                    </a:lnTo>
                    <a:lnTo>
                      <a:pt x="16" y="15"/>
                    </a:lnTo>
                    <a:lnTo>
                      <a:pt x="15" y="16"/>
                    </a:lnTo>
                    <a:lnTo>
                      <a:pt x="14" y="16"/>
                    </a:lnTo>
                    <a:lnTo>
                      <a:pt x="13" y="15"/>
                    </a:lnTo>
                    <a:lnTo>
                      <a:pt x="11" y="15"/>
                    </a:lnTo>
                    <a:lnTo>
                      <a:pt x="10" y="17"/>
                    </a:lnTo>
                    <a:lnTo>
                      <a:pt x="10" y="18"/>
                    </a:lnTo>
                    <a:lnTo>
                      <a:pt x="11" y="19"/>
                    </a:lnTo>
                    <a:lnTo>
                      <a:pt x="11" y="21"/>
                    </a:lnTo>
                    <a:lnTo>
                      <a:pt x="10" y="21"/>
                    </a:lnTo>
                    <a:lnTo>
                      <a:pt x="9" y="20"/>
                    </a:lnTo>
                    <a:lnTo>
                      <a:pt x="8" y="19"/>
                    </a:lnTo>
                    <a:lnTo>
                      <a:pt x="7" y="19"/>
                    </a:lnTo>
                    <a:lnTo>
                      <a:pt x="7" y="18"/>
                    </a:lnTo>
                    <a:lnTo>
                      <a:pt x="7" y="17"/>
                    </a:lnTo>
                    <a:lnTo>
                      <a:pt x="6" y="17"/>
                    </a:lnTo>
                    <a:lnTo>
                      <a:pt x="7" y="16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5" y="14"/>
                    </a:lnTo>
                    <a:lnTo>
                      <a:pt x="5" y="12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3" y="4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6" y="12"/>
                    </a:lnTo>
                    <a:lnTo>
                      <a:pt x="7" y="13"/>
                    </a:lnTo>
                    <a:lnTo>
                      <a:pt x="8" y="14"/>
                    </a:lnTo>
                    <a:lnTo>
                      <a:pt x="10" y="15"/>
                    </a:lnTo>
                    <a:lnTo>
                      <a:pt x="13" y="14"/>
                    </a:lnTo>
                    <a:lnTo>
                      <a:pt x="13" y="13"/>
                    </a:lnTo>
                    <a:lnTo>
                      <a:pt x="12" y="13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7" name="Line 349"/>
              <p:cNvSpPr>
                <a:spLocks noChangeShapeType="1"/>
              </p:cNvSpPr>
              <p:nvPr/>
            </p:nvSpPr>
            <p:spPr bwMode="auto">
              <a:xfrm flipH="1">
                <a:off x="3477" y="1524"/>
                <a:ext cx="14" cy="11"/>
              </a:xfrm>
              <a:prstGeom prst="line">
                <a:avLst/>
              </a:pr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8" name="Freeform 350"/>
              <p:cNvSpPr>
                <a:spLocks/>
              </p:cNvSpPr>
              <p:nvPr/>
            </p:nvSpPr>
            <p:spPr bwMode="auto">
              <a:xfrm>
                <a:off x="3477" y="153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1"/>
                  <a:gd name="T14" fmla="*/ 3 w 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1">
                    <a:moveTo>
                      <a:pt x="0" y="1"/>
                    </a:moveTo>
                    <a:lnTo>
                      <a:pt x="1" y="0"/>
                    </a:lnTo>
                    <a:lnTo>
                      <a:pt x="2" y="1"/>
                    </a:lnTo>
                    <a:lnTo>
                      <a:pt x="3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9" name="Freeform 351"/>
              <p:cNvSpPr>
                <a:spLocks/>
              </p:cNvSpPr>
              <p:nvPr/>
            </p:nvSpPr>
            <p:spPr bwMode="auto">
              <a:xfrm>
                <a:off x="3477" y="1536"/>
                <a:ext cx="24" cy="11"/>
              </a:xfrm>
              <a:custGeom>
                <a:avLst/>
                <a:gdLst>
                  <a:gd name="T0" fmla="*/ 0 w 2"/>
                  <a:gd name="T1" fmla="*/ 0 h 1"/>
                  <a:gd name="T2" fmla="*/ 2147483647 w 2"/>
                  <a:gd name="T3" fmla="*/ 2147483647 h 1"/>
                  <a:gd name="T4" fmla="*/ 2147483647 w 2"/>
                  <a:gd name="T5" fmla="*/ 2147483647 h 1"/>
                  <a:gd name="T6" fmla="*/ 0 w 2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"/>
                  <a:gd name="T13" fmla="*/ 0 h 1"/>
                  <a:gd name="T14" fmla="*/ 2 w 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1"/>
                    </a:lnTo>
                    <a:lnTo>
                      <a:pt x="0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0" name="Freeform 352"/>
              <p:cNvSpPr>
                <a:spLocks/>
              </p:cNvSpPr>
              <p:nvPr/>
            </p:nvSpPr>
            <p:spPr bwMode="auto">
              <a:xfrm>
                <a:off x="3477" y="1547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2147483647 h 1"/>
                  <a:gd name="T6" fmla="*/ 2147483647 w 3"/>
                  <a:gd name="T7" fmla="*/ 0 h 1"/>
                  <a:gd name="T8" fmla="*/ 2147483647 w 3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1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1" name="Freeform 353"/>
              <p:cNvSpPr>
                <a:spLocks/>
              </p:cNvSpPr>
              <p:nvPr/>
            </p:nvSpPr>
            <p:spPr bwMode="auto">
              <a:xfrm>
                <a:off x="3477" y="1559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1"/>
                  <a:gd name="T11" fmla="*/ 3 w 3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1">
                    <a:moveTo>
                      <a:pt x="0" y="1"/>
                    </a:moveTo>
                    <a:lnTo>
                      <a:pt x="2" y="1"/>
                    </a:lnTo>
                    <a:lnTo>
                      <a:pt x="3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2" name="Freeform 354"/>
              <p:cNvSpPr>
                <a:spLocks/>
              </p:cNvSpPr>
              <p:nvPr/>
            </p:nvSpPr>
            <p:spPr bwMode="auto">
              <a:xfrm>
                <a:off x="3491" y="1570"/>
                <a:ext cx="19" cy="11"/>
              </a:xfrm>
              <a:custGeom>
                <a:avLst/>
                <a:gdLst>
                  <a:gd name="T0" fmla="*/ 0 w 2"/>
                  <a:gd name="T1" fmla="*/ 2147483647 h 1"/>
                  <a:gd name="T2" fmla="*/ 2147483647 w 2"/>
                  <a:gd name="T3" fmla="*/ 2147483647 h 1"/>
                  <a:gd name="T4" fmla="*/ 2147483647 w 2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2"/>
                  <a:gd name="T10" fmla="*/ 0 h 1"/>
                  <a:gd name="T11" fmla="*/ 2 w 2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" h="1">
                    <a:moveTo>
                      <a:pt x="0" y="1"/>
                    </a:moveTo>
                    <a:lnTo>
                      <a:pt x="1" y="1"/>
                    </a:lnTo>
                    <a:lnTo>
                      <a:pt x="2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3" name="Freeform 355"/>
              <p:cNvSpPr>
                <a:spLocks/>
              </p:cNvSpPr>
              <p:nvPr/>
            </p:nvSpPr>
            <p:spPr bwMode="auto">
              <a:xfrm>
                <a:off x="3858" y="1455"/>
                <a:ext cx="10" cy="23"/>
              </a:xfrm>
              <a:custGeom>
                <a:avLst/>
                <a:gdLst>
                  <a:gd name="T0" fmla="*/ 0 w 1"/>
                  <a:gd name="T1" fmla="*/ 2147483647 h 2"/>
                  <a:gd name="T2" fmla="*/ 0 w 1"/>
                  <a:gd name="T3" fmla="*/ 0 h 2"/>
                  <a:gd name="T4" fmla="*/ 2147483647 w 1"/>
                  <a:gd name="T5" fmla="*/ 2147483647 h 2"/>
                  <a:gd name="T6" fmla="*/ 2147483647 w 1"/>
                  <a:gd name="T7" fmla="*/ 2147483647 h 2"/>
                  <a:gd name="T8" fmla="*/ 0 w 1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2"/>
                  <a:gd name="T17" fmla="*/ 1 w 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2">
                    <a:moveTo>
                      <a:pt x="0" y="1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4" name="Oval 356"/>
              <p:cNvSpPr>
                <a:spLocks noChangeArrowheads="1"/>
              </p:cNvSpPr>
              <p:nvPr/>
            </p:nvSpPr>
            <p:spPr bwMode="auto">
              <a:xfrm>
                <a:off x="3809" y="1467"/>
                <a:ext cx="82" cy="80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5" name="Freeform 357"/>
              <p:cNvSpPr>
                <a:spLocks/>
              </p:cNvSpPr>
              <p:nvPr/>
            </p:nvSpPr>
            <p:spPr bwMode="auto">
              <a:xfrm>
                <a:off x="3809" y="1490"/>
                <a:ext cx="82" cy="34"/>
              </a:xfrm>
              <a:custGeom>
                <a:avLst/>
                <a:gdLst>
                  <a:gd name="T0" fmla="*/ 2147483647 w 7"/>
                  <a:gd name="T1" fmla="*/ 0 h 3"/>
                  <a:gd name="T2" fmla="*/ 2147483647 w 7"/>
                  <a:gd name="T3" fmla="*/ 2147483647 h 3"/>
                  <a:gd name="T4" fmla="*/ 2147483647 w 7"/>
                  <a:gd name="T5" fmla="*/ 2147483647 h 3"/>
                  <a:gd name="T6" fmla="*/ 0 w 7"/>
                  <a:gd name="T7" fmla="*/ 2147483647 h 3"/>
                  <a:gd name="T8" fmla="*/ 2147483647 w 7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3"/>
                  <a:gd name="T17" fmla="*/ 7 w 7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3">
                    <a:moveTo>
                      <a:pt x="1" y="0"/>
                    </a:moveTo>
                    <a:lnTo>
                      <a:pt x="7" y="2"/>
                    </a:lnTo>
                    <a:lnTo>
                      <a:pt x="7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6" name="Freeform 358"/>
              <p:cNvSpPr>
                <a:spLocks/>
              </p:cNvSpPr>
              <p:nvPr/>
            </p:nvSpPr>
            <p:spPr bwMode="auto">
              <a:xfrm>
                <a:off x="3843" y="1432"/>
                <a:ext cx="34" cy="34"/>
              </a:xfrm>
              <a:custGeom>
                <a:avLst/>
                <a:gdLst>
                  <a:gd name="T0" fmla="*/ 2147483647 w 3"/>
                  <a:gd name="T1" fmla="*/ 2147483647 h 3"/>
                  <a:gd name="T2" fmla="*/ 2147483647 w 3"/>
                  <a:gd name="T3" fmla="*/ 2147483647 h 3"/>
                  <a:gd name="T4" fmla="*/ 0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2147483647 h 3"/>
                  <a:gd name="T10" fmla="*/ 2147483647 w 3"/>
                  <a:gd name="T11" fmla="*/ 0 h 3"/>
                  <a:gd name="T12" fmla="*/ 2147483647 w 3"/>
                  <a:gd name="T13" fmla="*/ 0 h 3"/>
                  <a:gd name="T14" fmla="*/ 2147483647 w 3"/>
                  <a:gd name="T15" fmla="*/ 2147483647 h 3"/>
                  <a:gd name="T16" fmla="*/ 2147483647 w 3"/>
                  <a:gd name="T17" fmla="*/ 2147483647 h 3"/>
                  <a:gd name="T18" fmla="*/ 2147483647 w 3"/>
                  <a:gd name="T19" fmla="*/ 2147483647 h 3"/>
                  <a:gd name="T20" fmla="*/ 2147483647 w 3"/>
                  <a:gd name="T21" fmla="*/ 2147483647 h 3"/>
                  <a:gd name="T22" fmla="*/ 2147483647 w 3"/>
                  <a:gd name="T23" fmla="*/ 2147483647 h 3"/>
                  <a:gd name="T24" fmla="*/ 2147483647 w 3"/>
                  <a:gd name="T25" fmla="*/ 2147483647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"/>
                  <a:gd name="T40" fmla="*/ 0 h 3"/>
                  <a:gd name="T41" fmla="*/ 3 w 3"/>
                  <a:gd name="T42" fmla="*/ 3 h 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" h="3">
                    <a:moveTo>
                      <a:pt x="1" y="2"/>
                    </a:moveTo>
                    <a:lnTo>
                      <a:pt x="1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7" name="Freeform 359"/>
              <p:cNvSpPr>
                <a:spLocks/>
              </p:cNvSpPr>
              <p:nvPr/>
            </p:nvSpPr>
            <p:spPr bwMode="auto">
              <a:xfrm>
                <a:off x="3752" y="1501"/>
                <a:ext cx="140" cy="57"/>
              </a:xfrm>
              <a:custGeom>
                <a:avLst/>
                <a:gdLst>
                  <a:gd name="T0" fmla="*/ 2147483647 w 12"/>
                  <a:gd name="T1" fmla="*/ 0 h 5"/>
                  <a:gd name="T2" fmla="*/ 2147483647 w 12"/>
                  <a:gd name="T3" fmla="*/ 2147483647 h 5"/>
                  <a:gd name="T4" fmla="*/ 2147483647 w 12"/>
                  <a:gd name="T5" fmla="*/ 2147483647 h 5"/>
                  <a:gd name="T6" fmla="*/ 0 w 12"/>
                  <a:gd name="T7" fmla="*/ 2147483647 h 5"/>
                  <a:gd name="T8" fmla="*/ 2147483647 w 12"/>
                  <a:gd name="T9" fmla="*/ 2147483647 h 5"/>
                  <a:gd name="T10" fmla="*/ 2147483647 w 12"/>
                  <a:gd name="T11" fmla="*/ 2147483647 h 5"/>
                  <a:gd name="T12" fmla="*/ 2147483647 w 12"/>
                  <a:gd name="T13" fmla="*/ 2147483647 h 5"/>
                  <a:gd name="T14" fmla="*/ 2147483647 w 12"/>
                  <a:gd name="T15" fmla="*/ 2147483647 h 5"/>
                  <a:gd name="T16" fmla="*/ 2147483647 w 12"/>
                  <a:gd name="T17" fmla="*/ 2147483647 h 5"/>
                  <a:gd name="T18" fmla="*/ 2147483647 w 12"/>
                  <a:gd name="T19" fmla="*/ 2147483647 h 5"/>
                  <a:gd name="T20" fmla="*/ 2147483647 w 12"/>
                  <a:gd name="T21" fmla="*/ 2147483647 h 5"/>
                  <a:gd name="T22" fmla="*/ 2147483647 w 12"/>
                  <a:gd name="T23" fmla="*/ 2147483647 h 5"/>
                  <a:gd name="T24" fmla="*/ 2147483647 w 12"/>
                  <a:gd name="T25" fmla="*/ 2147483647 h 5"/>
                  <a:gd name="T26" fmla="*/ 2147483647 w 12"/>
                  <a:gd name="T27" fmla="*/ 2147483647 h 5"/>
                  <a:gd name="T28" fmla="*/ 2147483647 w 12"/>
                  <a:gd name="T29" fmla="*/ 2147483647 h 5"/>
                  <a:gd name="T30" fmla="*/ 2147483647 w 12"/>
                  <a:gd name="T31" fmla="*/ 2147483647 h 5"/>
                  <a:gd name="T32" fmla="*/ 2147483647 w 12"/>
                  <a:gd name="T33" fmla="*/ 2147483647 h 5"/>
                  <a:gd name="T34" fmla="*/ 2147483647 w 12"/>
                  <a:gd name="T35" fmla="*/ 2147483647 h 5"/>
                  <a:gd name="T36" fmla="*/ 2147483647 w 12"/>
                  <a:gd name="T37" fmla="*/ 2147483647 h 5"/>
                  <a:gd name="T38" fmla="*/ 2147483647 w 12"/>
                  <a:gd name="T39" fmla="*/ 2147483647 h 5"/>
                  <a:gd name="T40" fmla="*/ 2147483647 w 12"/>
                  <a:gd name="T41" fmla="*/ 2147483647 h 5"/>
                  <a:gd name="T42" fmla="*/ 2147483647 w 12"/>
                  <a:gd name="T43" fmla="*/ 2147483647 h 5"/>
                  <a:gd name="T44" fmla="*/ 2147483647 w 12"/>
                  <a:gd name="T45" fmla="*/ 2147483647 h 5"/>
                  <a:gd name="T46" fmla="*/ 2147483647 w 12"/>
                  <a:gd name="T47" fmla="*/ 2147483647 h 5"/>
                  <a:gd name="T48" fmla="*/ 2147483647 w 12"/>
                  <a:gd name="T49" fmla="*/ 2147483647 h 5"/>
                  <a:gd name="T50" fmla="*/ 2147483647 w 12"/>
                  <a:gd name="T51" fmla="*/ 2147483647 h 5"/>
                  <a:gd name="T52" fmla="*/ 2147483647 w 12"/>
                  <a:gd name="T53" fmla="*/ 2147483647 h 5"/>
                  <a:gd name="T54" fmla="*/ 2147483647 w 12"/>
                  <a:gd name="T55" fmla="*/ 0 h 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2"/>
                  <a:gd name="T85" fmla="*/ 0 h 5"/>
                  <a:gd name="T86" fmla="*/ 12 w 12"/>
                  <a:gd name="T87" fmla="*/ 5 h 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2" h="5">
                    <a:moveTo>
                      <a:pt x="2" y="0"/>
                    </a:moveTo>
                    <a:lnTo>
                      <a:pt x="1" y="1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5" y="4"/>
                    </a:lnTo>
                    <a:lnTo>
                      <a:pt x="7" y="5"/>
                    </a:lnTo>
                    <a:lnTo>
                      <a:pt x="9" y="5"/>
                    </a:lnTo>
                    <a:lnTo>
                      <a:pt x="11" y="5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10" y="2"/>
                    </a:lnTo>
                    <a:lnTo>
                      <a:pt x="10" y="3"/>
                    </a:lnTo>
                    <a:lnTo>
                      <a:pt x="10" y="4"/>
                    </a:lnTo>
                    <a:lnTo>
                      <a:pt x="9" y="4"/>
                    </a:lnTo>
                    <a:lnTo>
                      <a:pt x="9" y="3"/>
                    </a:lnTo>
                    <a:lnTo>
                      <a:pt x="9" y="2"/>
                    </a:lnTo>
                    <a:lnTo>
                      <a:pt x="7" y="1"/>
                    </a:lnTo>
                    <a:lnTo>
                      <a:pt x="8" y="2"/>
                    </a:lnTo>
                    <a:lnTo>
                      <a:pt x="7" y="4"/>
                    </a:lnTo>
                    <a:lnTo>
                      <a:pt x="6" y="3"/>
                    </a:lnTo>
                    <a:lnTo>
                      <a:pt x="5" y="2"/>
                    </a:lnTo>
                    <a:lnTo>
                      <a:pt x="4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8" name="Oval 360"/>
              <p:cNvSpPr>
                <a:spLocks noChangeArrowheads="1"/>
              </p:cNvSpPr>
              <p:nvPr/>
            </p:nvSpPr>
            <p:spPr bwMode="auto">
              <a:xfrm>
                <a:off x="3612" y="1099"/>
                <a:ext cx="106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9" name="Freeform 361"/>
              <p:cNvSpPr>
                <a:spLocks/>
              </p:cNvSpPr>
              <p:nvPr/>
            </p:nvSpPr>
            <p:spPr bwMode="auto">
              <a:xfrm>
                <a:off x="3593" y="996"/>
                <a:ext cx="149" cy="115"/>
              </a:xfrm>
              <a:custGeom>
                <a:avLst/>
                <a:gdLst>
                  <a:gd name="T0" fmla="*/ 2147483647 w 13"/>
                  <a:gd name="T1" fmla="*/ 2147483647 h 10"/>
                  <a:gd name="T2" fmla="*/ 2147483647 w 13"/>
                  <a:gd name="T3" fmla="*/ 2147483647 h 10"/>
                  <a:gd name="T4" fmla="*/ 2147483647 w 13"/>
                  <a:gd name="T5" fmla="*/ 2147483647 h 10"/>
                  <a:gd name="T6" fmla="*/ 2147483647 w 13"/>
                  <a:gd name="T7" fmla="*/ 0 h 10"/>
                  <a:gd name="T8" fmla="*/ 2147483647 w 13"/>
                  <a:gd name="T9" fmla="*/ 2147483647 h 10"/>
                  <a:gd name="T10" fmla="*/ 2147483647 w 13"/>
                  <a:gd name="T11" fmla="*/ 0 h 10"/>
                  <a:gd name="T12" fmla="*/ 0 w 13"/>
                  <a:gd name="T13" fmla="*/ 2147483647 h 10"/>
                  <a:gd name="T14" fmla="*/ 2147483647 w 13"/>
                  <a:gd name="T15" fmla="*/ 2147483647 h 10"/>
                  <a:gd name="T16" fmla="*/ 2147483647 w 13"/>
                  <a:gd name="T17" fmla="*/ 2147483647 h 10"/>
                  <a:gd name="T18" fmla="*/ 2147483647 w 13"/>
                  <a:gd name="T19" fmla="*/ 2147483647 h 10"/>
                  <a:gd name="T20" fmla="*/ 2147483647 w 13"/>
                  <a:gd name="T21" fmla="*/ 2147483647 h 10"/>
                  <a:gd name="T22" fmla="*/ 2147483647 w 13"/>
                  <a:gd name="T23" fmla="*/ 2147483647 h 1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3"/>
                  <a:gd name="T37" fmla="*/ 0 h 10"/>
                  <a:gd name="T38" fmla="*/ 13 w 13"/>
                  <a:gd name="T39" fmla="*/ 10 h 1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3" h="10">
                    <a:moveTo>
                      <a:pt x="11" y="10"/>
                    </a:moveTo>
                    <a:lnTo>
                      <a:pt x="11" y="9"/>
                    </a:lnTo>
                    <a:cubicBezTo>
                      <a:pt x="13" y="6"/>
                      <a:pt x="13" y="4"/>
                      <a:pt x="13" y="2"/>
                    </a:cubicBezTo>
                    <a:cubicBezTo>
                      <a:pt x="12" y="0"/>
                      <a:pt x="10" y="0"/>
                      <a:pt x="9" y="0"/>
                    </a:cubicBezTo>
                    <a:lnTo>
                      <a:pt x="7" y="7"/>
                    </a:lnTo>
                    <a:lnTo>
                      <a:pt x="4" y="0"/>
                    </a:lnTo>
                    <a:cubicBezTo>
                      <a:pt x="3" y="0"/>
                      <a:pt x="1" y="0"/>
                      <a:pt x="0" y="2"/>
                    </a:cubicBezTo>
                    <a:cubicBezTo>
                      <a:pt x="0" y="4"/>
                      <a:pt x="0" y="6"/>
                      <a:pt x="2" y="9"/>
                    </a:cubicBezTo>
                    <a:lnTo>
                      <a:pt x="2" y="10"/>
                    </a:lnTo>
                    <a:cubicBezTo>
                      <a:pt x="2" y="9"/>
                      <a:pt x="4" y="9"/>
                      <a:pt x="7" y="9"/>
                    </a:cubicBezTo>
                    <a:cubicBezTo>
                      <a:pt x="9" y="9"/>
                      <a:pt x="11" y="9"/>
                      <a:pt x="11" y="1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0" name="Freeform 362"/>
              <p:cNvSpPr>
                <a:spLocks/>
              </p:cNvSpPr>
              <p:nvPr/>
            </p:nvSpPr>
            <p:spPr bwMode="auto">
              <a:xfrm>
                <a:off x="3646" y="927"/>
                <a:ext cx="39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0 w 3"/>
                  <a:gd name="T7" fmla="*/ 2147483647 h 4"/>
                  <a:gd name="T8" fmla="*/ 0 w 3"/>
                  <a:gd name="T9" fmla="*/ 2147483647 h 4"/>
                  <a:gd name="T10" fmla="*/ 0 w 3"/>
                  <a:gd name="T11" fmla="*/ 2147483647 h 4"/>
                  <a:gd name="T12" fmla="*/ 2147483647 w 3"/>
                  <a:gd name="T13" fmla="*/ 2147483647 h 4"/>
                  <a:gd name="T14" fmla="*/ 0 w 3"/>
                  <a:gd name="T15" fmla="*/ 0 h 4"/>
                  <a:gd name="T16" fmla="*/ 2147483647 w 3"/>
                  <a:gd name="T17" fmla="*/ 0 h 4"/>
                  <a:gd name="T18" fmla="*/ 2147483647 w 3"/>
                  <a:gd name="T19" fmla="*/ 2147483647 h 4"/>
                  <a:gd name="T20" fmla="*/ 2147483647 w 3"/>
                  <a:gd name="T21" fmla="*/ 2147483647 h 4"/>
                  <a:gd name="T22" fmla="*/ 2147483647 w 3"/>
                  <a:gd name="T23" fmla="*/ 2147483647 h 4"/>
                  <a:gd name="T24" fmla="*/ 2147483647 w 3"/>
                  <a:gd name="T25" fmla="*/ 2147483647 h 4"/>
                  <a:gd name="T26" fmla="*/ 2147483647 w 3"/>
                  <a:gd name="T27" fmla="*/ 2147483647 h 4"/>
                  <a:gd name="T28" fmla="*/ 2147483647 w 3"/>
                  <a:gd name="T29" fmla="*/ 2147483647 h 4"/>
                  <a:gd name="T30" fmla="*/ 2147483647 w 3"/>
                  <a:gd name="T31" fmla="*/ 2147483647 h 4"/>
                  <a:gd name="T32" fmla="*/ 0 w 3"/>
                  <a:gd name="T33" fmla="*/ 2147483647 h 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"/>
                  <a:gd name="T52" fmla="*/ 0 h 4"/>
                  <a:gd name="T53" fmla="*/ 3 w 3"/>
                  <a:gd name="T54" fmla="*/ 4 h 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" h="4">
                    <a:moveTo>
                      <a:pt x="0" y="4"/>
                    </a:moveTo>
                    <a:lnTo>
                      <a:pt x="1" y="2"/>
                    </a:lnTo>
                    <a:lnTo>
                      <a:pt x="0" y="3"/>
                    </a:lnTo>
                    <a:lnTo>
                      <a:pt x="0" y="2"/>
                    </a:ln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lnTo>
                      <a:pt x="1" y="2"/>
                    </a:lnTo>
                    <a:lnTo>
                      <a:pt x="0" y="0"/>
                    </a:lnTo>
                    <a:cubicBezTo>
                      <a:pt x="1" y="0"/>
                      <a:pt x="2" y="0"/>
                      <a:pt x="3" y="0"/>
                    </a:cubicBez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cubicBezTo>
                      <a:pt x="3" y="2"/>
                      <a:pt x="3" y="2"/>
                      <a:pt x="3" y="2"/>
                    </a:cubicBezTo>
                    <a:lnTo>
                      <a:pt x="3" y="3"/>
                    </a:lnTo>
                    <a:lnTo>
                      <a:pt x="2" y="2"/>
                    </a:lnTo>
                    <a:lnTo>
                      <a:pt x="3" y="4"/>
                    </a:lnTo>
                    <a:cubicBezTo>
                      <a:pt x="2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1" name="Freeform 363"/>
              <p:cNvSpPr>
                <a:spLocks/>
              </p:cNvSpPr>
              <p:nvPr/>
            </p:nvSpPr>
            <p:spPr bwMode="auto">
              <a:xfrm>
                <a:off x="3593" y="1030"/>
                <a:ext cx="149" cy="57"/>
              </a:xfrm>
              <a:custGeom>
                <a:avLst/>
                <a:gdLst>
                  <a:gd name="T0" fmla="*/ 2147483647 w 13"/>
                  <a:gd name="T1" fmla="*/ 2147483647 h 5"/>
                  <a:gd name="T2" fmla="*/ 0 w 13"/>
                  <a:gd name="T3" fmla="*/ 0 h 5"/>
                  <a:gd name="T4" fmla="*/ 2147483647 w 13"/>
                  <a:gd name="T5" fmla="*/ 2147483647 h 5"/>
                  <a:gd name="T6" fmla="*/ 2147483647 w 13"/>
                  <a:gd name="T7" fmla="*/ 2147483647 h 5"/>
                  <a:gd name="T8" fmla="*/ 2147483647 w 13"/>
                  <a:gd name="T9" fmla="*/ 2147483647 h 5"/>
                  <a:gd name="T10" fmla="*/ 2147483647 w 13"/>
                  <a:gd name="T11" fmla="*/ 2147483647 h 5"/>
                  <a:gd name="T12" fmla="*/ 2147483647 w 13"/>
                  <a:gd name="T13" fmla="*/ 2147483647 h 5"/>
                  <a:gd name="T14" fmla="*/ 2147483647 w 13"/>
                  <a:gd name="T15" fmla="*/ 2147483647 h 5"/>
                  <a:gd name="T16" fmla="*/ 2147483647 w 13"/>
                  <a:gd name="T17" fmla="*/ 2147483647 h 5"/>
                  <a:gd name="T18" fmla="*/ 2147483647 w 13"/>
                  <a:gd name="T19" fmla="*/ 2147483647 h 5"/>
                  <a:gd name="T20" fmla="*/ 2147483647 w 13"/>
                  <a:gd name="T21" fmla="*/ 2147483647 h 5"/>
                  <a:gd name="T22" fmla="*/ 2147483647 w 13"/>
                  <a:gd name="T23" fmla="*/ 2147483647 h 5"/>
                  <a:gd name="T24" fmla="*/ 2147483647 w 13"/>
                  <a:gd name="T25" fmla="*/ 2147483647 h 5"/>
                  <a:gd name="T26" fmla="*/ 2147483647 w 13"/>
                  <a:gd name="T27" fmla="*/ 2147483647 h 5"/>
                  <a:gd name="T28" fmla="*/ 2147483647 w 13"/>
                  <a:gd name="T29" fmla="*/ 2147483647 h 5"/>
                  <a:gd name="T30" fmla="*/ 2147483647 w 13"/>
                  <a:gd name="T31" fmla="*/ 0 h 5"/>
                  <a:gd name="T32" fmla="*/ 2147483647 w 13"/>
                  <a:gd name="T33" fmla="*/ 2147483647 h 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3"/>
                  <a:gd name="T52" fmla="*/ 0 h 5"/>
                  <a:gd name="T53" fmla="*/ 13 w 13"/>
                  <a:gd name="T54" fmla="*/ 5 h 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3" h="5">
                    <a:moveTo>
                      <a:pt x="7" y="4"/>
                    </a:moveTo>
                    <a:cubicBezTo>
                      <a:pt x="5" y="2"/>
                      <a:pt x="3" y="0"/>
                      <a:pt x="0" y="0"/>
                    </a:cubicBezTo>
                    <a:cubicBezTo>
                      <a:pt x="1" y="1"/>
                      <a:pt x="2" y="2"/>
                      <a:pt x="3" y="2"/>
                    </a:cubicBezTo>
                    <a:lnTo>
                      <a:pt x="1" y="2"/>
                    </a:lnTo>
                    <a:cubicBezTo>
                      <a:pt x="2" y="3"/>
                      <a:pt x="3" y="3"/>
                      <a:pt x="4" y="3"/>
                    </a:cubicBezTo>
                    <a:lnTo>
                      <a:pt x="2" y="4"/>
                    </a:lnTo>
                    <a:cubicBezTo>
                      <a:pt x="4" y="3"/>
                      <a:pt x="5" y="4"/>
                      <a:pt x="6" y="5"/>
                    </a:cubicBezTo>
                    <a:cubicBezTo>
                      <a:pt x="6" y="5"/>
                      <a:pt x="6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4"/>
                      <a:pt x="9" y="3"/>
                      <a:pt x="11" y="4"/>
                    </a:cubicBezTo>
                    <a:lnTo>
                      <a:pt x="9" y="3"/>
                    </a:lnTo>
                    <a:cubicBezTo>
                      <a:pt x="10" y="3"/>
                      <a:pt x="11" y="3"/>
                      <a:pt x="12" y="2"/>
                    </a:cubicBezTo>
                    <a:lnTo>
                      <a:pt x="11" y="2"/>
                    </a:lnTo>
                    <a:cubicBezTo>
                      <a:pt x="11" y="2"/>
                      <a:pt x="12" y="1"/>
                      <a:pt x="13" y="0"/>
                    </a:cubicBezTo>
                    <a:cubicBezTo>
                      <a:pt x="10" y="0"/>
                      <a:pt x="8" y="2"/>
                      <a:pt x="7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2" name="Freeform 364"/>
              <p:cNvSpPr>
                <a:spLocks noEditPoints="1"/>
              </p:cNvSpPr>
              <p:nvPr/>
            </p:nvSpPr>
            <p:spPr bwMode="auto">
              <a:xfrm>
                <a:off x="3670" y="996"/>
                <a:ext cx="63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0 w 5"/>
                  <a:gd name="T3" fmla="*/ 2147483647 h 5"/>
                  <a:gd name="T4" fmla="*/ 2147483647 w 5"/>
                  <a:gd name="T5" fmla="*/ 2147483647 h 5"/>
                  <a:gd name="T6" fmla="*/ 2147483647 w 5"/>
                  <a:gd name="T7" fmla="*/ 0 h 5"/>
                  <a:gd name="T8" fmla="*/ 2147483647 w 5"/>
                  <a:gd name="T9" fmla="*/ 2147483647 h 5"/>
                  <a:gd name="T10" fmla="*/ 2147483647 w 5"/>
                  <a:gd name="T11" fmla="*/ 0 h 5"/>
                  <a:gd name="T12" fmla="*/ 2147483647 w 5"/>
                  <a:gd name="T13" fmla="*/ 2147483647 h 5"/>
                  <a:gd name="T14" fmla="*/ 2147483647 w 5"/>
                  <a:gd name="T15" fmla="*/ 2147483647 h 5"/>
                  <a:gd name="T16" fmla="*/ 2147483647 w 5"/>
                  <a:gd name="T17" fmla="*/ 2147483647 h 5"/>
                  <a:gd name="T18" fmla="*/ 2147483647 w 5"/>
                  <a:gd name="T19" fmla="*/ 2147483647 h 5"/>
                  <a:gd name="T20" fmla="*/ 2147483647 w 5"/>
                  <a:gd name="T21" fmla="*/ 2147483647 h 5"/>
                  <a:gd name="T22" fmla="*/ 2147483647 w 5"/>
                  <a:gd name="T23" fmla="*/ 2147483647 h 5"/>
                  <a:gd name="T24" fmla="*/ 2147483647 w 5"/>
                  <a:gd name="T25" fmla="*/ 2147483647 h 5"/>
                  <a:gd name="T26" fmla="*/ 2147483647 w 5"/>
                  <a:gd name="T27" fmla="*/ 2147483647 h 5"/>
                  <a:gd name="T28" fmla="*/ 2147483647 w 5"/>
                  <a:gd name="T29" fmla="*/ 2147483647 h 5"/>
                  <a:gd name="T30" fmla="*/ 2147483647 w 5"/>
                  <a:gd name="T31" fmla="*/ 2147483647 h 5"/>
                  <a:gd name="T32" fmla="*/ 2147483647 w 5"/>
                  <a:gd name="T33" fmla="*/ 2147483647 h 5"/>
                  <a:gd name="T34" fmla="*/ 2147483647 w 5"/>
                  <a:gd name="T35" fmla="*/ 2147483647 h 5"/>
                  <a:gd name="T36" fmla="*/ 2147483647 w 5"/>
                  <a:gd name="T37" fmla="*/ 2147483647 h 5"/>
                  <a:gd name="T38" fmla="*/ 2147483647 w 5"/>
                  <a:gd name="T39" fmla="*/ 2147483647 h 5"/>
                  <a:gd name="T40" fmla="*/ 2147483647 w 5"/>
                  <a:gd name="T41" fmla="*/ 2147483647 h 5"/>
                  <a:gd name="T42" fmla="*/ 2147483647 w 5"/>
                  <a:gd name="T43" fmla="*/ 2147483647 h 5"/>
                  <a:gd name="T44" fmla="*/ 2147483647 w 5"/>
                  <a:gd name="T45" fmla="*/ 0 h 5"/>
                  <a:gd name="T46" fmla="*/ 2147483647 w 5"/>
                  <a:gd name="T47" fmla="*/ 2147483647 h 5"/>
                  <a:gd name="T48" fmla="*/ 2147483647 w 5"/>
                  <a:gd name="T49" fmla="*/ 2147483647 h 5"/>
                  <a:gd name="T50" fmla="*/ 2147483647 w 5"/>
                  <a:gd name="T51" fmla="*/ 0 h 5"/>
                  <a:gd name="T52" fmla="*/ 2147483647 w 5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"/>
                  <a:gd name="T82" fmla="*/ 0 h 5"/>
                  <a:gd name="T83" fmla="*/ 5 w 5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" h="5">
                    <a:moveTo>
                      <a:pt x="1" y="5"/>
                    </a:moveTo>
                    <a:lnTo>
                      <a:pt x="0" y="4"/>
                    </a:lnTo>
                    <a:lnTo>
                      <a:pt x="1" y="5"/>
                    </a:lnTo>
                    <a:close/>
                    <a:moveTo>
                      <a:pt x="2" y="0"/>
                    </a:moveTo>
                    <a:lnTo>
                      <a:pt x="5" y="3"/>
                    </a:lnTo>
                    <a:lnTo>
                      <a:pt x="2" y="0"/>
                    </a:lnTo>
                    <a:close/>
                    <a:moveTo>
                      <a:pt x="4" y="3"/>
                    </a:moveTo>
                    <a:lnTo>
                      <a:pt x="1" y="1"/>
                    </a:lnTo>
                    <a:lnTo>
                      <a:pt x="4" y="3"/>
                    </a:lnTo>
                    <a:close/>
                    <a:moveTo>
                      <a:pt x="3" y="4"/>
                    </a:moveTo>
                    <a:lnTo>
                      <a:pt x="1" y="2"/>
                    </a:lnTo>
                    <a:lnTo>
                      <a:pt x="3" y="4"/>
                    </a:lnTo>
                    <a:close/>
                    <a:moveTo>
                      <a:pt x="2" y="4"/>
                    </a:moveTo>
                    <a:lnTo>
                      <a:pt x="1" y="3"/>
                    </a:lnTo>
                    <a:lnTo>
                      <a:pt x="2" y="4"/>
                    </a:lnTo>
                    <a:close/>
                    <a:moveTo>
                      <a:pt x="5" y="3"/>
                    </a:moveTo>
                    <a:lnTo>
                      <a:pt x="5" y="1"/>
                    </a:lnTo>
                    <a:lnTo>
                      <a:pt x="5" y="3"/>
                    </a:lnTo>
                    <a:close/>
                    <a:moveTo>
                      <a:pt x="4" y="4"/>
                    </a:moveTo>
                    <a:lnTo>
                      <a:pt x="5" y="1"/>
                    </a:lnTo>
                    <a:lnTo>
                      <a:pt x="4" y="4"/>
                    </a:lnTo>
                    <a:close/>
                    <a:moveTo>
                      <a:pt x="1" y="5"/>
                    </a:moveTo>
                    <a:lnTo>
                      <a:pt x="3" y="0"/>
                    </a:lnTo>
                    <a:lnTo>
                      <a:pt x="1" y="5"/>
                    </a:lnTo>
                    <a:close/>
                    <a:moveTo>
                      <a:pt x="2" y="4"/>
                    </a:moveTo>
                    <a:lnTo>
                      <a:pt x="4" y="0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3" name="Freeform 365"/>
              <p:cNvSpPr>
                <a:spLocks noEditPoints="1"/>
              </p:cNvSpPr>
              <p:nvPr/>
            </p:nvSpPr>
            <p:spPr bwMode="auto">
              <a:xfrm>
                <a:off x="3593" y="996"/>
                <a:ext cx="72" cy="57"/>
              </a:xfrm>
              <a:custGeom>
                <a:avLst/>
                <a:gdLst>
                  <a:gd name="T0" fmla="*/ 2147483647 w 6"/>
                  <a:gd name="T1" fmla="*/ 2147483647 h 5"/>
                  <a:gd name="T2" fmla="*/ 2147483647 w 6"/>
                  <a:gd name="T3" fmla="*/ 2147483647 h 5"/>
                  <a:gd name="T4" fmla="*/ 2147483647 w 6"/>
                  <a:gd name="T5" fmla="*/ 2147483647 h 5"/>
                  <a:gd name="T6" fmla="*/ 2147483647 w 6"/>
                  <a:gd name="T7" fmla="*/ 0 h 5"/>
                  <a:gd name="T8" fmla="*/ 0 w 6"/>
                  <a:gd name="T9" fmla="*/ 2147483647 h 5"/>
                  <a:gd name="T10" fmla="*/ 2147483647 w 6"/>
                  <a:gd name="T11" fmla="*/ 0 h 5"/>
                  <a:gd name="T12" fmla="*/ 2147483647 w 6"/>
                  <a:gd name="T13" fmla="*/ 2147483647 h 5"/>
                  <a:gd name="T14" fmla="*/ 2147483647 w 6"/>
                  <a:gd name="T15" fmla="*/ 2147483647 h 5"/>
                  <a:gd name="T16" fmla="*/ 2147483647 w 6"/>
                  <a:gd name="T17" fmla="*/ 2147483647 h 5"/>
                  <a:gd name="T18" fmla="*/ 2147483647 w 6"/>
                  <a:gd name="T19" fmla="*/ 2147483647 h 5"/>
                  <a:gd name="T20" fmla="*/ 2147483647 w 6"/>
                  <a:gd name="T21" fmla="*/ 2147483647 h 5"/>
                  <a:gd name="T22" fmla="*/ 2147483647 w 6"/>
                  <a:gd name="T23" fmla="*/ 2147483647 h 5"/>
                  <a:gd name="T24" fmla="*/ 2147483647 w 6"/>
                  <a:gd name="T25" fmla="*/ 2147483647 h 5"/>
                  <a:gd name="T26" fmla="*/ 2147483647 w 6"/>
                  <a:gd name="T27" fmla="*/ 2147483647 h 5"/>
                  <a:gd name="T28" fmla="*/ 2147483647 w 6"/>
                  <a:gd name="T29" fmla="*/ 2147483647 h 5"/>
                  <a:gd name="T30" fmla="*/ 2147483647 w 6"/>
                  <a:gd name="T31" fmla="*/ 2147483647 h 5"/>
                  <a:gd name="T32" fmla="*/ 2147483647 w 6"/>
                  <a:gd name="T33" fmla="*/ 2147483647 h 5"/>
                  <a:gd name="T34" fmla="*/ 2147483647 w 6"/>
                  <a:gd name="T35" fmla="*/ 2147483647 h 5"/>
                  <a:gd name="T36" fmla="*/ 2147483647 w 6"/>
                  <a:gd name="T37" fmla="*/ 2147483647 h 5"/>
                  <a:gd name="T38" fmla="*/ 2147483647 w 6"/>
                  <a:gd name="T39" fmla="*/ 2147483647 h 5"/>
                  <a:gd name="T40" fmla="*/ 2147483647 w 6"/>
                  <a:gd name="T41" fmla="*/ 2147483647 h 5"/>
                  <a:gd name="T42" fmla="*/ 2147483647 w 6"/>
                  <a:gd name="T43" fmla="*/ 2147483647 h 5"/>
                  <a:gd name="T44" fmla="*/ 2147483647 w 6"/>
                  <a:gd name="T45" fmla="*/ 0 h 5"/>
                  <a:gd name="T46" fmla="*/ 2147483647 w 6"/>
                  <a:gd name="T47" fmla="*/ 2147483647 h 5"/>
                  <a:gd name="T48" fmla="*/ 2147483647 w 6"/>
                  <a:gd name="T49" fmla="*/ 2147483647 h 5"/>
                  <a:gd name="T50" fmla="*/ 2147483647 w 6"/>
                  <a:gd name="T51" fmla="*/ 0 h 5"/>
                  <a:gd name="T52" fmla="*/ 2147483647 w 6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6"/>
                  <a:gd name="T82" fmla="*/ 0 h 5"/>
                  <a:gd name="T83" fmla="*/ 6 w 6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6" h="5">
                    <a:moveTo>
                      <a:pt x="5" y="5"/>
                    </a:moveTo>
                    <a:lnTo>
                      <a:pt x="6" y="4"/>
                    </a:lnTo>
                    <a:lnTo>
                      <a:pt x="5" y="5"/>
                    </a:lnTo>
                    <a:close/>
                    <a:moveTo>
                      <a:pt x="4" y="0"/>
                    </a:moveTo>
                    <a:lnTo>
                      <a:pt x="0" y="3"/>
                    </a:lnTo>
                    <a:lnTo>
                      <a:pt x="4" y="0"/>
                    </a:lnTo>
                    <a:close/>
                    <a:moveTo>
                      <a:pt x="2" y="3"/>
                    </a:moveTo>
                    <a:lnTo>
                      <a:pt x="5" y="1"/>
                    </a:lnTo>
                    <a:lnTo>
                      <a:pt x="2" y="3"/>
                    </a:lnTo>
                    <a:close/>
                    <a:moveTo>
                      <a:pt x="3" y="4"/>
                    </a:moveTo>
                    <a:lnTo>
                      <a:pt x="5" y="2"/>
                    </a:lnTo>
                    <a:lnTo>
                      <a:pt x="3" y="4"/>
                    </a:lnTo>
                    <a:close/>
                    <a:moveTo>
                      <a:pt x="4" y="4"/>
                    </a:moveTo>
                    <a:lnTo>
                      <a:pt x="5" y="3"/>
                    </a:lnTo>
                    <a:lnTo>
                      <a:pt x="4" y="4"/>
                    </a:lnTo>
                    <a:close/>
                    <a:moveTo>
                      <a:pt x="1" y="3"/>
                    </a:moveTo>
                    <a:lnTo>
                      <a:pt x="1" y="1"/>
                    </a:lnTo>
                    <a:lnTo>
                      <a:pt x="1" y="3"/>
                    </a:lnTo>
                    <a:close/>
                    <a:moveTo>
                      <a:pt x="2" y="4"/>
                    </a:moveTo>
                    <a:lnTo>
                      <a:pt x="1" y="1"/>
                    </a:lnTo>
                    <a:lnTo>
                      <a:pt x="2" y="4"/>
                    </a:lnTo>
                    <a:close/>
                    <a:moveTo>
                      <a:pt x="5" y="5"/>
                    </a:moveTo>
                    <a:lnTo>
                      <a:pt x="3" y="0"/>
                    </a:lnTo>
                    <a:lnTo>
                      <a:pt x="5" y="5"/>
                    </a:lnTo>
                    <a:close/>
                    <a:moveTo>
                      <a:pt x="4" y="4"/>
                    </a:moveTo>
                    <a:lnTo>
                      <a:pt x="2" y="0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4" name="Freeform 366"/>
              <p:cNvSpPr>
                <a:spLocks/>
              </p:cNvSpPr>
              <p:nvPr/>
            </p:nvSpPr>
            <p:spPr bwMode="auto">
              <a:xfrm>
                <a:off x="3646" y="973"/>
                <a:ext cx="39" cy="103"/>
              </a:xfrm>
              <a:custGeom>
                <a:avLst/>
                <a:gdLst>
                  <a:gd name="T0" fmla="*/ 2147483647 w 3"/>
                  <a:gd name="T1" fmla="*/ 2147483647 h 9"/>
                  <a:gd name="T2" fmla="*/ 0 w 3"/>
                  <a:gd name="T3" fmla="*/ 0 h 9"/>
                  <a:gd name="T4" fmla="*/ 2147483647 w 3"/>
                  <a:gd name="T5" fmla="*/ 0 h 9"/>
                  <a:gd name="T6" fmla="*/ 2147483647 w 3"/>
                  <a:gd name="T7" fmla="*/ 2147483647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9"/>
                  <a:gd name="T14" fmla="*/ 3 w 3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9">
                    <a:moveTo>
                      <a:pt x="2" y="9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2" y="9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5" name="Oval 367"/>
              <p:cNvSpPr>
                <a:spLocks noChangeArrowheads="1"/>
              </p:cNvSpPr>
              <p:nvPr/>
            </p:nvSpPr>
            <p:spPr bwMode="auto">
              <a:xfrm>
                <a:off x="3626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6" name="Oval 368"/>
              <p:cNvSpPr>
                <a:spLocks noChangeArrowheads="1"/>
              </p:cNvSpPr>
              <p:nvPr/>
            </p:nvSpPr>
            <p:spPr bwMode="auto">
              <a:xfrm>
                <a:off x="3612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7" name="Oval 369"/>
              <p:cNvSpPr>
                <a:spLocks noChangeArrowheads="1"/>
              </p:cNvSpPr>
              <p:nvPr/>
            </p:nvSpPr>
            <p:spPr bwMode="auto">
              <a:xfrm>
                <a:off x="3684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8" name="Oval 370"/>
              <p:cNvSpPr>
                <a:spLocks noChangeArrowheads="1"/>
              </p:cNvSpPr>
              <p:nvPr/>
            </p:nvSpPr>
            <p:spPr bwMode="auto">
              <a:xfrm>
                <a:off x="3703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9" name="Oval 371"/>
              <p:cNvSpPr>
                <a:spLocks noChangeArrowheads="1"/>
              </p:cNvSpPr>
              <p:nvPr/>
            </p:nvSpPr>
            <p:spPr bwMode="auto">
              <a:xfrm>
                <a:off x="3665" y="1076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0" name="Oval 372"/>
              <p:cNvSpPr>
                <a:spLocks noChangeArrowheads="1"/>
              </p:cNvSpPr>
              <p:nvPr/>
            </p:nvSpPr>
            <p:spPr bwMode="auto">
              <a:xfrm>
                <a:off x="3602" y="1065"/>
                <a:ext cx="10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1" name="Oval 373"/>
              <p:cNvSpPr>
                <a:spLocks noChangeArrowheads="1"/>
              </p:cNvSpPr>
              <p:nvPr/>
            </p:nvSpPr>
            <p:spPr bwMode="auto">
              <a:xfrm>
                <a:off x="3612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2" name="Oval 374"/>
              <p:cNvSpPr>
                <a:spLocks noChangeArrowheads="1"/>
              </p:cNvSpPr>
              <p:nvPr/>
            </p:nvSpPr>
            <p:spPr bwMode="auto">
              <a:xfrm>
                <a:off x="3718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3" name="Oval 375"/>
              <p:cNvSpPr>
                <a:spLocks noChangeArrowheads="1"/>
              </p:cNvSpPr>
              <p:nvPr/>
            </p:nvSpPr>
            <p:spPr bwMode="auto">
              <a:xfrm>
                <a:off x="3703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4" name="Freeform 376"/>
              <p:cNvSpPr>
                <a:spLocks/>
              </p:cNvSpPr>
              <p:nvPr/>
            </p:nvSpPr>
            <p:spPr bwMode="auto">
              <a:xfrm>
                <a:off x="3593" y="1042"/>
                <a:ext cx="10" cy="23"/>
              </a:xfrm>
              <a:custGeom>
                <a:avLst/>
                <a:gdLst>
                  <a:gd name="T0" fmla="*/ 0 w 1"/>
                  <a:gd name="T1" fmla="*/ 0 h 2"/>
                  <a:gd name="T2" fmla="*/ 2147483647 w 1"/>
                  <a:gd name="T3" fmla="*/ 2147483647 h 2"/>
                  <a:gd name="T4" fmla="*/ 0 w 1"/>
                  <a:gd name="T5" fmla="*/ 2147483647 h 2"/>
                  <a:gd name="T6" fmla="*/ 2147483647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0" y="0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1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5" name="Freeform 377"/>
              <p:cNvSpPr>
                <a:spLocks/>
              </p:cNvSpPr>
              <p:nvPr/>
            </p:nvSpPr>
            <p:spPr bwMode="auto">
              <a:xfrm>
                <a:off x="3732" y="1042"/>
                <a:ext cx="10" cy="23"/>
              </a:xfrm>
              <a:custGeom>
                <a:avLst/>
                <a:gdLst>
                  <a:gd name="T0" fmla="*/ 2147483647 w 1"/>
                  <a:gd name="T1" fmla="*/ 0 h 2"/>
                  <a:gd name="T2" fmla="*/ 0 w 1"/>
                  <a:gd name="T3" fmla="*/ 2147483647 h 2"/>
                  <a:gd name="T4" fmla="*/ 2147483647 w 1"/>
                  <a:gd name="T5" fmla="*/ 2147483647 h 2"/>
                  <a:gd name="T6" fmla="*/ 0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0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6" name="Oval 378"/>
              <p:cNvSpPr>
                <a:spLocks noChangeArrowheads="1"/>
              </p:cNvSpPr>
              <p:nvPr/>
            </p:nvSpPr>
            <p:spPr bwMode="auto">
              <a:xfrm>
                <a:off x="3646" y="973"/>
                <a:ext cx="39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7" name="Oval 379"/>
              <p:cNvSpPr>
                <a:spLocks noChangeArrowheads="1"/>
              </p:cNvSpPr>
              <p:nvPr/>
            </p:nvSpPr>
            <p:spPr bwMode="auto">
              <a:xfrm>
                <a:off x="3665" y="996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8" name="Oval 380"/>
              <p:cNvSpPr>
                <a:spLocks noChangeArrowheads="1"/>
              </p:cNvSpPr>
              <p:nvPr/>
            </p:nvSpPr>
            <p:spPr bwMode="auto">
              <a:xfrm>
                <a:off x="3665" y="1007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9" name="Oval 381"/>
              <p:cNvSpPr>
                <a:spLocks noChangeArrowheads="1"/>
              </p:cNvSpPr>
              <p:nvPr/>
            </p:nvSpPr>
            <p:spPr bwMode="auto">
              <a:xfrm>
                <a:off x="3665" y="1019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0" name="Freeform 382"/>
              <p:cNvSpPr>
                <a:spLocks/>
              </p:cNvSpPr>
              <p:nvPr/>
            </p:nvSpPr>
            <p:spPr bwMode="auto">
              <a:xfrm>
                <a:off x="3458" y="1203"/>
                <a:ext cx="53" cy="23"/>
              </a:xfrm>
              <a:custGeom>
                <a:avLst/>
                <a:gdLst>
                  <a:gd name="T0" fmla="*/ 0 w 5"/>
                  <a:gd name="T1" fmla="*/ 2147483647 h 2"/>
                  <a:gd name="T2" fmla="*/ 2147483647 w 5"/>
                  <a:gd name="T3" fmla="*/ 0 h 2"/>
                  <a:gd name="T4" fmla="*/ 2147483647 w 5"/>
                  <a:gd name="T5" fmla="*/ 0 h 2"/>
                  <a:gd name="T6" fmla="*/ 2147483647 w 5"/>
                  <a:gd name="T7" fmla="*/ 2147483647 h 2"/>
                  <a:gd name="T8" fmla="*/ 0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0" y="2"/>
                    </a:moveTo>
                    <a:cubicBezTo>
                      <a:pt x="2" y="1"/>
                      <a:pt x="3" y="0"/>
                      <a:pt x="5" y="0"/>
                    </a:cubicBezTo>
                    <a:cubicBezTo>
                      <a:pt x="4" y="1"/>
                      <a:pt x="4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1" name="Freeform 383"/>
              <p:cNvSpPr>
                <a:spLocks/>
              </p:cNvSpPr>
              <p:nvPr/>
            </p:nvSpPr>
            <p:spPr bwMode="auto">
              <a:xfrm>
                <a:off x="3491" y="1134"/>
                <a:ext cx="101" cy="23"/>
              </a:xfrm>
              <a:custGeom>
                <a:avLst/>
                <a:gdLst>
                  <a:gd name="T0" fmla="*/ 0 w 9"/>
                  <a:gd name="T1" fmla="*/ 0 h 2"/>
                  <a:gd name="T2" fmla="*/ 2147483647 w 9"/>
                  <a:gd name="T3" fmla="*/ 0 h 2"/>
                  <a:gd name="T4" fmla="*/ 2147483647 w 9"/>
                  <a:gd name="T5" fmla="*/ 2147483647 h 2"/>
                  <a:gd name="T6" fmla="*/ 0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0" y="0"/>
                    </a:moveTo>
                    <a:cubicBezTo>
                      <a:pt x="3" y="1"/>
                      <a:pt x="5" y="1"/>
                      <a:pt x="8" y="0"/>
                    </a:cubicBezTo>
                    <a:lnTo>
                      <a:pt x="9" y="2"/>
                    </a:lnTo>
                    <a:cubicBezTo>
                      <a:pt x="5" y="2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2" name="Freeform 384"/>
              <p:cNvSpPr>
                <a:spLocks/>
              </p:cNvSpPr>
              <p:nvPr/>
            </p:nvSpPr>
            <p:spPr bwMode="auto">
              <a:xfrm>
                <a:off x="3544" y="1134"/>
                <a:ext cx="58" cy="46"/>
              </a:xfrm>
              <a:custGeom>
                <a:avLst/>
                <a:gdLst>
                  <a:gd name="T0" fmla="*/ 0 w 5"/>
                  <a:gd name="T1" fmla="*/ 2147483647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0" y="4"/>
                    </a:moveTo>
                    <a:cubicBezTo>
                      <a:pt x="1" y="2"/>
                      <a:pt x="2" y="2"/>
                      <a:pt x="5" y="4"/>
                    </a:cubicBezTo>
                    <a:lnTo>
                      <a:pt x="4" y="1"/>
                    </a:lnTo>
                    <a:cubicBezTo>
                      <a:pt x="1" y="0"/>
                      <a:pt x="0" y="1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3" name="Freeform 385"/>
              <p:cNvSpPr>
                <a:spLocks/>
              </p:cNvSpPr>
              <p:nvPr/>
            </p:nvSpPr>
            <p:spPr bwMode="auto">
              <a:xfrm>
                <a:off x="3559" y="1053"/>
                <a:ext cx="111" cy="80"/>
              </a:xfrm>
              <a:custGeom>
                <a:avLst/>
                <a:gdLst>
                  <a:gd name="T0" fmla="*/ 2147483647 w 10"/>
                  <a:gd name="T1" fmla="*/ 2147483647 h 7"/>
                  <a:gd name="T2" fmla="*/ 0 w 10"/>
                  <a:gd name="T3" fmla="*/ 2147483647 h 7"/>
                  <a:gd name="T4" fmla="*/ 2147483647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10" y="6"/>
                    </a:moveTo>
                    <a:cubicBezTo>
                      <a:pt x="6" y="6"/>
                      <a:pt x="0" y="6"/>
                      <a:pt x="0" y="4"/>
                    </a:cubicBezTo>
                    <a:cubicBezTo>
                      <a:pt x="0" y="0"/>
                      <a:pt x="5" y="7"/>
                      <a:pt x="1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4" name="Freeform 386"/>
              <p:cNvSpPr>
                <a:spLocks/>
              </p:cNvSpPr>
              <p:nvPr/>
            </p:nvSpPr>
            <p:spPr bwMode="auto">
              <a:xfrm>
                <a:off x="3544" y="1099"/>
                <a:ext cx="58" cy="80"/>
              </a:xfrm>
              <a:custGeom>
                <a:avLst/>
                <a:gdLst>
                  <a:gd name="T0" fmla="*/ 2147483647 w 5"/>
                  <a:gd name="T1" fmla="*/ 2147483647 h 7"/>
                  <a:gd name="T2" fmla="*/ 2147483647 w 5"/>
                  <a:gd name="T3" fmla="*/ 2147483647 h 7"/>
                  <a:gd name="T4" fmla="*/ 0 w 5"/>
                  <a:gd name="T5" fmla="*/ 0 h 7"/>
                  <a:gd name="T6" fmla="*/ 2147483647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5" y="7"/>
                    </a:moveTo>
                    <a:lnTo>
                      <a:pt x="3" y="2"/>
                    </a:ln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3" y="3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5" name="Freeform 387"/>
              <p:cNvSpPr>
                <a:spLocks/>
              </p:cNvSpPr>
              <p:nvPr/>
            </p:nvSpPr>
            <p:spPr bwMode="auto">
              <a:xfrm>
                <a:off x="3511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2147483647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1" y="4"/>
                    </a:moveTo>
                    <a:cubicBezTo>
                      <a:pt x="1" y="2"/>
                      <a:pt x="1" y="2"/>
                      <a:pt x="2" y="2"/>
                    </a:cubicBezTo>
                    <a:lnTo>
                      <a:pt x="7" y="4"/>
                    </a:lnTo>
                    <a:cubicBezTo>
                      <a:pt x="6" y="3"/>
                      <a:pt x="5" y="2"/>
                      <a:pt x="3" y="0"/>
                    </a:cubicBezTo>
                    <a:cubicBezTo>
                      <a:pt x="0" y="0"/>
                      <a:pt x="0" y="1"/>
                      <a:pt x="1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6" name="Freeform 388"/>
              <p:cNvSpPr>
                <a:spLocks/>
              </p:cNvSpPr>
              <p:nvPr/>
            </p:nvSpPr>
            <p:spPr bwMode="auto">
              <a:xfrm>
                <a:off x="3578" y="1122"/>
                <a:ext cx="87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0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2147483647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2" y="7"/>
                    </a:moveTo>
                    <a:lnTo>
                      <a:pt x="0" y="0"/>
                    </a:lnTo>
                    <a:cubicBezTo>
                      <a:pt x="1" y="0"/>
                      <a:pt x="2" y="0"/>
                      <a:pt x="3" y="1"/>
                    </a:cubicBezTo>
                    <a:lnTo>
                      <a:pt x="5" y="1"/>
                    </a:lnTo>
                    <a:lnTo>
                      <a:pt x="7" y="4"/>
                    </a:lnTo>
                    <a:lnTo>
                      <a:pt x="5" y="3"/>
                    </a:lnTo>
                    <a:cubicBezTo>
                      <a:pt x="5" y="4"/>
                      <a:pt x="5" y="5"/>
                      <a:pt x="5" y="6"/>
                    </a:cubicBezTo>
                    <a:cubicBezTo>
                      <a:pt x="5" y="5"/>
                      <a:pt x="4" y="4"/>
                      <a:pt x="3" y="3"/>
                    </a:cubicBezTo>
                    <a:cubicBezTo>
                      <a:pt x="3" y="5"/>
                      <a:pt x="3" y="6"/>
                      <a:pt x="2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7" name="Freeform 389"/>
              <p:cNvSpPr>
                <a:spLocks/>
              </p:cNvSpPr>
              <p:nvPr/>
            </p:nvSpPr>
            <p:spPr bwMode="auto">
              <a:xfrm>
                <a:off x="3593" y="1111"/>
                <a:ext cx="77" cy="34"/>
              </a:xfrm>
              <a:custGeom>
                <a:avLst/>
                <a:gdLst>
                  <a:gd name="T0" fmla="*/ 2147483647 w 7"/>
                  <a:gd name="T1" fmla="*/ 2147483647 h 3"/>
                  <a:gd name="T2" fmla="*/ 0 w 7"/>
                  <a:gd name="T3" fmla="*/ 2147483647 h 3"/>
                  <a:gd name="T4" fmla="*/ 2147483647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7" y="3"/>
                    </a:moveTo>
                    <a:cubicBezTo>
                      <a:pt x="4" y="1"/>
                      <a:pt x="0" y="0"/>
                      <a:pt x="0" y="1"/>
                    </a:cubicBezTo>
                    <a:cubicBezTo>
                      <a:pt x="0" y="2"/>
                      <a:pt x="5" y="3"/>
                      <a:pt x="7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8" name="Freeform 390"/>
              <p:cNvSpPr>
                <a:spLocks/>
              </p:cNvSpPr>
              <p:nvPr/>
            </p:nvSpPr>
            <p:spPr bwMode="auto">
              <a:xfrm>
                <a:off x="3569" y="1111"/>
                <a:ext cx="34" cy="23"/>
              </a:xfrm>
              <a:custGeom>
                <a:avLst/>
                <a:gdLst>
                  <a:gd name="T0" fmla="*/ 0 w 3"/>
                  <a:gd name="T1" fmla="*/ 0 h 2"/>
                  <a:gd name="T2" fmla="*/ 2147483647 w 3"/>
                  <a:gd name="T3" fmla="*/ 2147483647 h 2"/>
                  <a:gd name="T4" fmla="*/ 0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0" y="0"/>
                    </a:moveTo>
                    <a:cubicBezTo>
                      <a:pt x="0" y="1"/>
                      <a:pt x="2" y="2"/>
                      <a:pt x="3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9" name="Freeform 391"/>
              <p:cNvSpPr>
                <a:spLocks/>
              </p:cNvSpPr>
              <p:nvPr/>
            </p:nvSpPr>
            <p:spPr bwMode="auto">
              <a:xfrm>
                <a:off x="3824" y="1203"/>
                <a:ext cx="53" cy="23"/>
              </a:xfrm>
              <a:custGeom>
                <a:avLst/>
                <a:gdLst>
                  <a:gd name="T0" fmla="*/ 2147483647 w 5"/>
                  <a:gd name="T1" fmla="*/ 2147483647 h 2"/>
                  <a:gd name="T2" fmla="*/ 0 w 5"/>
                  <a:gd name="T3" fmla="*/ 0 h 2"/>
                  <a:gd name="T4" fmla="*/ 0 w 5"/>
                  <a:gd name="T5" fmla="*/ 0 h 2"/>
                  <a:gd name="T6" fmla="*/ 2147483647 w 5"/>
                  <a:gd name="T7" fmla="*/ 2147483647 h 2"/>
                  <a:gd name="T8" fmla="*/ 2147483647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5" y="2"/>
                    </a:moveTo>
                    <a:cubicBezTo>
                      <a:pt x="3" y="1"/>
                      <a:pt x="2" y="0"/>
                      <a:pt x="0" y="0"/>
                    </a:cubicBezTo>
                    <a:cubicBezTo>
                      <a:pt x="1" y="1"/>
                      <a:pt x="1" y="2"/>
                      <a:pt x="3" y="2"/>
                    </a:cubicBezTo>
                    <a:cubicBezTo>
                      <a:pt x="4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0" name="Freeform 392"/>
              <p:cNvSpPr>
                <a:spLocks/>
              </p:cNvSpPr>
              <p:nvPr/>
            </p:nvSpPr>
            <p:spPr bwMode="auto">
              <a:xfrm>
                <a:off x="3742" y="1134"/>
                <a:ext cx="101" cy="23"/>
              </a:xfrm>
              <a:custGeom>
                <a:avLst/>
                <a:gdLst>
                  <a:gd name="T0" fmla="*/ 2147483647 w 9"/>
                  <a:gd name="T1" fmla="*/ 0 h 2"/>
                  <a:gd name="T2" fmla="*/ 2147483647 w 9"/>
                  <a:gd name="T3" fmla="*/ 0 h 2"/>
                  <a:gd name="T4" fmla="*/ 0 w 9"/>
                  <a:gd name="T5" fmla="*/ 2147483647 h 2"/>
                  <a:gd name="T6" fmla="*/ 2147483647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9" y="0"/>
                    </a:moveTo>
                    <a:cubicBezTo>
                      <a:pt x="6" y="1"/>
                      <a:pt x="4" y="1"/>
                      <a:pt x="1" y="0"/>
                    </a:cubicBezTo>
                    <a:lnTo>
                      <a:pt x="0" y="2"/>
                    </a:lnTo>
                    <a:cubicBezTo>
                      <a:pt x="4" y="2"/>
                      <a:pt x="8" y="2"/>
                      <a:pt x="9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1" name="Freeform 393"/>
              <p:cNvSpPr>
                <a:spLocks/>
              </p:cNvSpPr>
              <p:nvPr/>
            </p:nvSpPr>
            <p:spPr bwMode="auto">
              <a:xfrm>
                <a:off x="3732" y="1134"/>
                <a:ext cx="58" cy="46"/>
              </a:xfrm>
              <a:custGeom>
                <a:avLst/>
                <a:gdLst>
                  <a:gd name="T0" fmla="*/ 2147483647 w 5"/>
                  <a:gd name="T1" fmla="*/ 2147483647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5" y="4"/>
                    </a:moveTo>
                    <a:cubicBezTo>
                      <a:pt x="4" y="2"/>
                      <a:pt x="3" y="2"/>
                      <a:pt x="0" y="4"/>
                    </a:cubicBezTo>
                    <a:lnTo>
                      <a:pt x="1" y="1"/>
                    </a:lnTo>
                    <a:cubicBezTo>
                      <a:pt x="4" y="0"/>
                      <a:pt x="5" y="1"/>
                      <a:pt x="5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2" name="Freeform 394"/>
              <p:cNvSpPr>
                <a:spLocks/>
              </p:cNvSpPr>
              <p:nvPr/>
            </p:nvSpPr>
            <p:spPr bwMode="auto">
              <a:xfrm>
                <a:off x="3665" y="1053"/>
                <a:ext cx="111" cy="80"/>
              </a:xfrm>
              <a:custGeom>
                <a:avLst/>
                <a:gdLst>
                  <a:gd name="T0" fmla="*/ 0 w 10"/>
                  <a:gd name="T1" fmla="*/ 2147483647 h 7"/>
                  <a:gd name="T2" fmla="*/ 2147483647 w 10"/>
                  <a:gd name="T3" fmla="*/ 2147483647 h 7"/>
                  <a:gd name="T4" fmla="*/ 0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0" y="6"/>
                    </a:moveTo>
                    <a:cubicBezTo>
                      <a:pt x="4" y="6"/>
                      <a:pt x="10" y="6"/>
                      <a:pt x="10" y="4"/>
                    </a:cubicBezTo>
                    <a:cubicBezTo>
                      <a:pt x="10" y="0"/>
                      <a:pt x="5" y="7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3" name="Freeform 395"/>
              <p:cNvSpPr>
                <a:spLocks/>
              </p:cNvSpPr>
              <p:nvPr/>
            </p:nvSpPr>
            <p:spPr bwMode="auto">
              <a:xfrm>
                <a:off x="3732" y="1099"/>
                <a:ext cx="58" cy="80"/>
              </a:xfrm>
              <a:custGeom>
                <a:avLst/>
                <a:gdLst>
                  <a:gd name="T0" fmla="*/ 0 w 5"/>
                  <a:gd name="T1" fmla="*/ 2147483647 h 7"/>
                  <a:gd name="T2" fmla="*/ 2147483647 w 5"/>
                  <a:gd name="T3" fmla="*/ 2147483647 h 7"/>
                  <a:gd name="T4" fmla="*/ 2147483647 w 5"/>
                  <a:gd name="T5" fmla="*/ 0 h 7"/>
                  <a:gd name="T6" fmla="*/ 0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0" y="7"/>
                    </a:moveTo>
                    <a:lnTo>
                      <a:pt x="2" y="2"/>
                    </a:lnTo>
                    <a:cubicBezTo>
                      <a:pt x="2" y="1"/>
                      <a:pt x="4" y="0"/>
                      <a:pt x="5" y="0"/>
                    </a:cubicBezTo>
                    <a:cubicBezTo>
                      <a:pt x="5" y="1"/>
                      <a:pt x="2" y="3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4" name="Freeform 396"/>
              <p:cNvSpPr>
                <a:spLocks/>
              </p:cNvSpPr>
              <p:nvPr/>
            </p:nvSpPr>
            <p:spPr bwMode="auto">
              <a:xfrm>
                <a:off x="3742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0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6" y="4"/>
                    </a:moveTo>
                    <a:cubicBezTo>
                      <a:pt x="6" y="2"/>
                      <a:pt x="6" y="2"/>
                      <a:pt x="5" y="2"/>
                    </a:cubicBezTo>
                    <a:lnTo>
                      <a:pt x="0" y="4"/>
                    </a:lnTo>
                    <a:cubicBezTo>
                      <a:pt x="1" y="3"/>
                      <a:pt x="2" y="2"/>
                      <a:pt x="4" y="0"/>
                    </a:cubicBezTo>
                    <a:cubicBezTo>
                      <a:pt x="7" y="0"/>
                      <a:pt x="7" y="1"/>
                      <a:pt x="6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5" name="Freeform 397"/>
              <p:cNvSpPr>
                <a:spLocks/>
              </p:cNvSpPr>
              <p:nvPr/>
            </p:nvSpPr>
            <p:spPr bwMode="auto">
              <a:xfrm>
                <a:off x="3670" y="1122"/>
                <a:ext cx="82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2147483647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0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5" y="7"/>
                    </a:moveTo>
                    <a:lnTo>
                      <a:pt x="7" y="0"/>
                    </a:lnTo>
                    <a:cubicBezTo>
                      <a:pt x="6" y="0"/>
                      <a:pt x="5" y="0"/>
                      <a:pt x="4" y="1"/>
                    </a:cubicBezTo>
                    <a:lnTo>
                      <a:pt x="2" y="1"/>
                    </a:lnTo>
                    <a:lnTo>
                      <a:pt x="0" y="4"/>
                    </a:lnTo>
                    <a:lnTo>
                      <a:pt x="2" y="3"/>
                    </a:lnTo>
                    <a:cubicBezTo>
                      <a:pt x="2" y="4"/>
                      <a:pt x="2" y="5"/>
                      <a:pt x="2" y="6"/>
                    </a:cubicBezTo>
                    <a:cubicBezTo>
                      <a:pt x="2" y="5"/>
                      <a:pt x="3" y="4"/>
                      <a:pt x="4" y="3"/>
                    </a:cubicBezTo>
                    <a:cubicBezTo>
                      <a:pt x="4" y="5"/>
                      <a:pt x="4" y="6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6" name="Freeform 398"/>
              <p:cNvSpPr>
                <a:spLocks/>
              </p:cNvSpPr>
              <p:nvPr/>
            </p:nvSpPr>
            <p:spPr bwMode="auto">
              <a:xfrm>
                <a:off x="3665" y="1111"/>
                <a:ext cx="77" cy="34"/>
              </a:xfrm>
              <a:custGeom>
                <a:avLst/>
                <a:gdLst>
                  <a:gd name="T0" fmla="*/ 0 w 7"/>
                  <a:gd name="T1" fmla="*/ 2147483647 h 3"/>
                  <a:gd name="T2" fmla="*/ 2147483647 w 7"/>
                  <a:gd name="T3" fmla="*/ 2147483647 h 3"/>
                  <a:gd name="T4" fmla="*/ 0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0" y="3"/>
                    </a:moveTo>
                    <a:cubicBezTo>
                      <a:pt x="3" y="1"/>
                      <a:pt x="7" y="0"/>
                      <a:pt x="7" y="1"/>
                    </a:cubicBezTo>
                    <a:cubicBezTo>
                      <a:pt x="7" y="2"/>
                      <a:pt x="2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7" name="Freeform 399"/>
              <p:cNvSpPr>
                <a:spLocks/>
              </p:cNvSpPr>
              <p:nvPr/>
            </p:nvSpPr>
            <p:spPr bwMode="auto">
              <a:xfrm>
                <a:off x="3732" y="1111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3" y="0"/>
                    </a:moveTo>
                    <a:cubicBezTo>
                      <a:pt x="3" y="1"/>
                      <a:pt x="1" y="2"/>
                      <a:pt x="0" y="1"/>
                    </a:cubicBez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8" name="Freeform 400"/>
              <p:cNvSpPr>
                <a:spLocks/>
              </p:cNvSpPr>
              <p:nvPr/>
            </p:nvSpPr>
            <p:spPr bwMode="auto">
              <a:xfrm>
                <a:off x="3458" y="1134"/>
                <a:ext cx="410" cy="517"/>
              </a:xfrm>
              <a:custGeom>
                <a:avLst/>
                <a:gdLst>
                  <a:gd name="T0" fmla="*/ 2147483647 w 36"/>
                  <a:gd name="T1" fmla="*/ 2147483647 h 45"/>
                  <a:gd name="T2" fmla="*/ 2147483647 w 36"/>
                  <a:gd name="T3" fmla="*/ 2147483647 h 45"/>
                  <a:gd name="T4" fmla="*/ 0 w 36"/>
                  <a:gd name="T5" fmla="*/ 2147483647 h 45"/>
                  <a:gd name="T6" fmla="*/ 2147483647 w 36"/>
                  <a:gd name="T7" fmla="*/ 2147483647 h 45"/>
                  <a:gd name="T8" fmla="*/ 2147483647 w 36"/>
                  <a:gd name="T9" fmla="*/ 2147483647 h 45"/>
                  <a:gd name="T10" fmla="*/ 2147483647 w 36"/>
                  <a:gd name="T11" fmla="*/ 2147483647 h 45"/>
                  <a:gd name="T12" fmla="*/ 2147483647 w 36"/>
                  <a:gd name="T13" fmla="*/ 2147483647 h 45"/>
                  <a:gd name="T14" fmla="*/ 2147483647 w 36"/>
                  <a:gd name="T15" fmla="*/ 2147483647 h 45"/>
                  <a:gd name="T16" fmla="*/ 2147483647 w 36"/>
                  <a:gd name="T17" fmla="*/ 2147483647 h 45"/>
                  <a:gd name="T18" fmla="*/ 2147483647 w 36"/>
                  <a:gd name="T19" fmla="*/ 2147483647 h 45"/>
                  <a:gd name="T20" fmla="*/ 2147483647 w 36"/>
                  <a:gd name="T21" fmla="*/ 2147483647 h 45"/>
                  <a:gd name="T22" fmla="*/ 2147483647 w 36"/>
                  <a:gd name="T23" fmla="*/ 2147483647 h 45"/>
                  <a:gd name="T24" fmla="*/ 2147483647 w 36"/>
                  <a:gd name="T25" fmla="*/ 2147483647 h 45"/>
                  <a:gd name="T26" fmla="*/ 2147483647 w 36"/>
                  <a:gd name="T27" fmla="*/ 2147483647 h 45"/>
                  <a:gd name="T28" fmla="*/ 2147483647 w 36"/>
                  <a:gd name="T29" fmla="*/ 0 h 45"/>
                  <a:gd name="T30" fmla="*/ 2147483647 w 36"/>
                  <a:gd name="T31" fmla="*/ 2147483647 h 45"/>
                  <a:gd name="T32" fmla="*/ 2147483647 w 36"/>
                  <a:gd name="T33" fmla="*/ 2147483647 h 4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45"/>
                  <a:gd name="T53" fmla="*/ 36 w 36"/>
                  <a:gd name="T54" fmla="*/ 45 h 4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45">
                    <a:moveTo>
                      <a:pt x="10" y="14"/>
                    </a:moveTo>
                    <a:lnTo>
                      <a:pt x="13" y="20"/>
                    </a:lnTo>
                    <a:lnTo>
                      <a:pt x="0" y="23"/>
                    </a:lnTo>
                    <a:lnTo>
                      <a:pt x="13" y="25"/>
                    </a:lnTo>
                    <a:lnTo>
                      <a:pt x="10" y="32"/>
                    </a:lnTo>
                    <a:lnTo>
                      <a:pt x="16" y="28"/>
                    </a:lnTo>
                    <a:lnTo>
                      <a:pt x="18" y="45"/>
                    </a:lnTo>
                    <a:lnTo>
                      <a:pt x="21" y="28"/>
                    </a:lnTo>
                    <a:lnTo>
                      <a:pt x="27" y="32"/>
                    </a:lnTo>
                    <a:lnTo>
                      <a:pt x="24" y="25"/>
                    </a:lnTo>
                    <a:lnTo>
                      <a:pt x="36" y="23"/>
                    </a:lnTo>
                    <a:lnTo>
                      <a:pt x="24" y="20"/>
                    </a:lnTo>
                    <a:lnTo>
                      <a:pt x="27" y="14"/>
                    </a:lnTo>
                    <a:lnTo>
                      <a:pt x="21" y="17"/>
                    </a:lnTo>
                    <a:lnTo>
                      <a:pt x="18" y="0"/>
                    </a:lnTo>
                    <a:lnTo>
                      <a:pt x="16" y="17"/>
                    </a:lnTo>
                    <a:lnTo>
                      <a:pt x="10" y="14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9" name="Oval 401"/>
              <p:cNvSpPr>
                <a:spLocks noChangeArrowheads="1"/>
              </p:cNvSpPr>
              <p:nvPr/>
            </p:nvSpPr>
            <p:spPr bwMode="auto">
              <a:xfrm>
                <a:off x="3602" y="1329"/>
                <a:ext cx="130" cy="126"/>
              </a:xfrm>
              <a:prstGeom prst="ellipse">
                <a:avLst/>
              </a:prstGeom>
              <a:solidFill>
                <a:srgbClr val="F480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0" name="Freeform 402"/>
              <p:cNvSpPr>
                <a:spLocks/>
              </p:cNvSpPr>
              <p:nvPr/>
            </p:nvSpPr>
            <p:spPr bwMode="auto">
              <a:xfrm>
                <a:off x="3612" y="1340"/>
                <a:ext cx="92" cy="80"/>
              </a:xfrm>
              <a:custGeom>
                <a:avLst/>
                <a:gdLst>
                  <a:gd name="T0" fmla="*/ 2147483647 w 8"/>
                  <a:gd name="T1" fmla="*/ 0 h 7"/>
                  <a:gd name="T2" fmla="*/ 0 w 8"/>
                  <a:gd name="T3" fmla="*/ 2147483647 h 7"/>
                  <a:gd name="T4" fmla="*/ 2147483647 w 8"/>
                  <a:gd name="T5" fmla="*/ 2147483647 h 7"/>
                  <a:gd name="T6" fmla="*/ 2147483647 w 8"/>
                  <a:gd name="T7" fmla="*/ 2147483647 h 7"/>
                  <a:gd name="T8" fmla="*/ 2147483647 w 8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7"/>
                  <a:gd name="T17" fmla="*/ 8 w 8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7">
                    <a:moveTo>
                      <a:pt x="4" y="0"/>
                    </a:moveTo>
                    <a:lnTo>
                      <a:pt x="0" y="7"/>
                    </a:lnTo>
                    <a:lnTo>
                      <a:pt x="4" y="7"/>
                    </a:lnTo>
                    <a:lnTo>
                      <a:pt x="8" y="7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74C5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3" name="Freeform 403"/>
            <p:cNvSpPr>
              <a:spLocks noEditPoints="1"/>
            </p:cNvSpPr>
            <p:nvPr/>
          </p:nvSpPr>
          <p:spPr bwMode="auto">
            <a:xfrm>
              <a:off x="9765151" y="411178"/>
              <a:ext cx="364753" cy="84931"/>
            </a:xfrm>
            <a:custGeom>
              <a:avLst/>
              <a:gdLst>
                <a:gd name="T0" fmla="*/ 2147483647 w 116"/>
                <a:gd name="T1" fmla="*/ 2147483647 h 32"/>
                <a:gd name="T2" fmla="*/ 2147483647 w 116"/>
                <a:gd name="T3" fmla="*/ 2147483647 h 32"/>
                <a:gd name="T4" fmla="*/ 2147483647 w 116"/>
                <a:gd name="T5" fmla="*/ 2147483647 h 32"/>
                <a:gd name="T6" fmla="*/ 2147483647 w 116"/>
                <a:gd name="T7" fmla="*/ 2147483647 h 32"/>
                <a:gd name="T8" fmla="*/ 2147483647 w 116"/>
                <a:gd name="T9" fmla="*/ 2147483647 h 32"/>
                <a:gd name="T10" fmla="*/ 2147483647 w 116"/>
                <a:gd name="T11" fmla="*/ 2147483647 h 32"/>
                <a:gd name="T12" fmla="*/ 2147483647 w 116"/>
                <a:gd name="T13" fmla="*/ 2147483647 h 32"/>
                <a:gd name="T14" fmla="*/ 2147483647 w 116"/>
                <a:gd name="T15" fmla="*/ 2147483647 h 32"/>
                <a:gd name="T16" fmla="*/ 2147483647 w 116"/>
                <a:gd name="T17" fmla="*/ 2147483647 h 32"/>
                <a:gd name="T18" fmla="*/ 2147483647 w 116"/>
                <a:gd name="T19" fmla="*/ 2147483647 h 32"/>
                <a:gd name="T20" fmla="*/ 2147483647 w 116"/>
                <a:gd name="T21" fmla="*/ 2147483647 h 32"/>
                <a:gd name="T22" fmla="*/ 2147483647 w 116"/>
                <a:gd name="T23" fmla="*/ 2147483647 h 32"/>
                <a:gd name="T24" fmla="*/ 2147483647 w 116"/>
                <a:gd name="T25" fmla="*/ 2147483647 h 32"/>
                <a:gd name="T26" fmla="*/ 2147483647 w 116"/>
                <a:gd name="T27" fmla="*/ 2147483647 h 32"/>
                <a:gd name="T28" fmla="*/ 2147483647 w 116"/>
                <a:gd name="T29" fmla="*/ 2147483647 h 32"/>
                <a:gd name="T30" fmla="*/ 2147483647 w 116"/>
                <a:gd name="T31" fmla="*/ 2147483647 h 32"/>
                <a:gd name="T32" fmla="*/ 2147483647 w 116"/>
                <a:gd name="T33" fmla="*/ 2147483647 h 32"/>
                <a:gd name="T34" fmla="*/ 2147483647 w 116"/>
                <a:gd name="T35" fmla="*/ 2147483647 h 32"/>
                <a:gd name="T36" fmla="*/ 2147483647 w 116"/>
                <a:gd name="T37" fmla="*/ 2147483647 h 32"/>
                <a:gd name="T38" fmla="*/ 2147483647 w 116"/>
                <a:gd name="T39" fmla="*/ 2147483647 h 32"/>
                <a:gd name="T40" fmla="*/ 2147483647 w 116"/>
                <a:gd name="T41" fmla="*/ 2147483647 h 32"/>
                <a:gd name="T42" fmla="*/ 2147483647 w 116"/>
                <a:gd name="T43" fmla="*/ 2147483647 h 32"/>
                <a:gd name="T44" fmla="*/ 2147483647 w 116"/>
                <a:gd name="T45" fmla="*/ 2147483647 h 32"/>
                <a:gd name="T46" fmla="*/ 2147483647 w 116"/>
                <a:gd name="T47" fmla="*/ 2147483647 h 32"/>
                <a:gd name="T48" fmla="*/ 2147483647 w 116"/>
                <a:gd name="T49" fmla="*/ 2147483647 h 32"/>
                <a:gd name="T50" fmla="*/ 2147483647 w 116"/>
                <a:gd name="T51" fmla="*/ 2147483647 h 32"/>
                <a:gd name="T52" fmla="*/ 2147483647 w 116"/>
                <a:gd name="T53" fmla="*/ 2147483647 h 32"/>
                <a:gd name="T54" fmla="*/ 2147483647 w 116"/>
                <a:gd name="T55" fmla="*/ 2147483647 h 32"/>
                <a:gd name="T56" fmla="*/ 2147483647 w 116"/>
                <a:gd name="T57" fmla="*/ 2147483647 h 32"/>
                <a:gd name="T58" fmla="*/ 2147483647 w 116"/>
                <a:gd name="T59" fmla="*/ 2147483647 h 32"/>
                <a:gd name="T60" fmla="*/ 2147483647 w 116"/>
                <a:gd name="T61" fmla="*/ 2147483647 h 32"/>
                <a:gd name="T62" fmla="*/ 2147483647 w 116"/>
                <a:gd name="T63" fmla="*/ 2147483647 h 32"/>
                <a:gd name="T64" fmla="*/ 2147483647 w 116"/>
                <a:gd name="T65" fmla="*/ 2147483647 h 32"/>
                <a:gd name="T66" fmla="*/ 2147483647 w 116"/>
                <a:gd name="T67" fmla="*/ 2147483647 h 32"/>
                <a:gd name="T68" fmla="*/ 2147483647 w 116"/>
                <a:gd name="T69" fmla="*/ 2147483647 h 32"/>
                <a:gd name="T70" fmla="*/ 2147483647 w 116"/>
                <a:gd name="T71" fmla="*/ 2147483647 h 32"/>
                <a:gd name="T72" fmla="*/ 2147483647 w 116"/>
                <a:gd name="T73" fmla="*/ 2147483647 h 32"/>
                <a:gd name="T74" fmla="*/ 2147483647 w 116"/>
                <a:gd name="T75" fmla="*/ 2147483647 h 32"/>
                <a:gd name="T76" fmla="*/ 2147483647 w 116"/>
                <a:gd name="T77" fmla="*/ 2147483647 h 32"/>
                <a:gd name="T78" fmla="*/ 2147483647 w 116"/>
                <a:gd name="T79" fmla="*/ 2147483647 h 32"/>
                <a:gd name="T80" fmla="*/ 2147483647 w 116"/>
                <a:gd name="T81" fmla="*/ 2147483647 h 32"/>
                <a:gd name="T82" fmla="*/ 2147483647 w 116"/>
                <a:gd name="T83" fmla="*/ 2147483647 h 32"/>
                <a:gd name="T84" fmla="*/ 2147483647 w 116"/>
                <a:gd name="T85" fmla="*/ 2147483647 h 32"/>
                <a:gd name="T86" fmla="*/ 2147483647 w 116"/>
                <a:gd name="T87" fmla="*/ 2147483647 h 32"/>
                <a:gd name="T88" fmla="*/ 2147483647 w 116"/>
                <a:gd name="T89" fmla="*/ 2147483647 h 32"/>
                <a:gd name="T90" fmla="*/ 2147483647 w 116"/>
                <a:gd name="T91" fmla="*/ 2147483647 h 32"/>
                <a:gd name="T92" fmla="*/ 2147483647 w 116"/>
                <a:gd name="T93" fmla="*/ 2147483647 h 32"/>
                <a:gd name="T94" fmla="*/ 2147483647 w 116"/>
                <a:gd name="T95" fmla="*/ 2147483647 h 32"/>
                <a:gd name="T96" fmla="*/ 2147483647 w 116"/>
                <a:gd name="T97" fmla="*/ 2147483647 h 32"/>
                <a:gd name="T98" fmla="*/ 2147483647 w 116"/>
                <a:gd name="T99" fmla="*/ 2147483647 h 32"/>
                <a:gd name="T100" fmla="*/ 2147483647 w 116"/>
                <a:gd name="T101" fmla="*/ 2147483647 h 32"/>
                <a:gd name="T102" fmla="*/ 2147483647 w 116"/>
                <a:gd name="T103" fmla="*/ 2147483647 h 3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16"/>
                <a:gd name="T157" fmla="*/ 0 h 32"/>
                <a:gd name="T158" fmla="*/ 116 w 116"/>
                <a:gd name="T159" fmla="*/ 32 h 3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16" h="32">
                  <a:moveTo>
                    <a:pt x="16" y="6"/>
                  </a:moveTo>
                  <a:cubicBezTo>
                    <a:pt x="18" y="7"/>
                    <a:pt x="20" y="8"/>
                    <a:pt x="20" y="9"/>
                  </a:cubicBezTo>
                  <a:cubicBezTo>
                    <a:pt x="21" y="10"/>
                    <a:pt x="21" y="11"/>
                    <a:pt x="21" y="12"/>
                  </a:cubicBezTo>
                  <a:cubicBezTo>
                    <a:pt x="21" y="12"/>
                    <a:pt x="21" y="12"/>
                    <a:pt x="20" y="12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4"/>
                    <a:pt x="19" y="14"/>
                    <a:pt x="18" y="14"/>
                  </a:cubicBezTo>
                  <a:cubicBezTo>
                    <a:pt x="18" y="14"/>
                    <a:pt x="17" y="14"/>
                    <a:pt x="16" y="14"/>
                  </a:cubicBezTo>
                  <a:lnTo>
                    <a:pt x="17" y="18"/>
                  </a:ln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lnTo>
                    <a:pt x="16" y="22"/>
                  </a:lnTo>
                  <a:lnTo>
                    <a:pt x="9" y="17"/>
                  </a:lnTo>
                  <a:lnTo>
                    <a:pt x="10" y="15"/>
                  </a:ln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4"/>
                    <a:pt x="11" y="14"/>
                  </a:cubicBezTo>
                  <a:lnTo>
                    <a:pt x="11" y="13"/>
                  </a:lnTo>
                  <a:lnTo>
                    <a:pt x="10" y="12"/>
                  </a:lnTo>
                  <a:lnTo>
                    <a:pt x="9" y="13"/>
                  </a:ln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lnTo>
                    <a:pt x="8" y="17"/>
                  </a:lnTo>
                  <a:lnTo>
                    <a:pt x="0" y="12"/>
                  </a:lnTo>
                  <a:lnTo>
                    <a:pt x="2" y="10"/>
                  </a:lnTo>
                  <a:lnTo>
                    <a:pt x="3" y="10"/>
                  </a:lnTo>
                  <a:cubicBezTo>
                    <a:pt x="3" y="10"/>
                    <a:pt x="3" y="10"/>
                    <a:pt x="3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lnTo>
                    <a:pt x="7" y="5"/>
                  </a:lnTo>
                  <a:cubicBezTo>
                    <a:pt x="7" y="5"/>
                    <a:pt x="7" y="4"/>
                    <a:pt x="7" y="4"/>
                  </a:cubicBezTo>
                  <a:cubicBezTo>
                    <a:pt x="7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3"/>
                    <a:pt x="7" y="3"/>
                  </a:cubicBezTo>
                  <a:lnTo>
                    <a:pt x="8" y="0"/>
                  </a:lnTo>
                  <a:lnTo>
                    <a:pt x="16" y="6"/>
                  </a:lnTo>
                  <a:close/>
                  <a:moveTo>
                    <a:pt x="11" y="9"/>
                  </a:moveTo>
                  <a:lnTo>
                    <a:pt x="12" y="9"/>
                  </a:lnTo>
                  <a:cubicBezTo>
                    <a:pt x="12" y="10"/>
                    <a:pt x="13" y="10"/>
                    <a:pt x="13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lnTo>
                    <a:pt x="11" y="9"/>
                  </a:lnTo>
                  <a:close/>
                  <a:moveTo>
                    <a:pt x="40" y="26"/>
                  </a:moveTo>
                  <a:cubicBezTo>
                    <a:pt x="40" y="26"/>
                    <a:pt x="40" y="27"/>
                    <a:pt x="40" y="27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7"/>
                    <a:pt x="40" y="27"/>
                    <a:pt x="41" y="28"/>
                  </a:cubicBezTo>
                  <a:cubicBezTo>
                    <a:pt x="41" y="28"/>
                    <a:pt x="41" y="28"/>
                    <a:pt x="41" y="28"/>
                  </a:cubicBezTo>
                  <a:lnTo>
                    <a:pt x="42" y="28"/>
                  </a:lnTo>
                  <a:lnTo>
                    <a:pt x="41" y="31"/>
                  </a:lnTo>
                  <a:lnTo>
                    <a:pt x="33" y="28"/>
                  </a:lnTo>
                  <a:lnTo>
                    <a:pt x="33" y="26"/>
                  </a:lnTo>
                  <a:lnTo>
                    <a:pt x="34" y="26"/>
                  </a:lnTo>
                  <a:cubicBezTo>
                    <a:pt x="34" y="26"/>
                    <a:pt x="34" y="26"/>
                    <a:pt x="34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lnTo>
                    <a:pt x="35" y="25"/>
                  </a:lnTo>
                  <a:lnTo>
                    <a:pt x="29" y="24"/>
                  </a:ln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5"/>
                    <a:pt x="29" y="25"/>
                    <a:pt x="30" y="25"/>
                  </a:cubicBezTo>
                  <a:lnTo>
                    <a:pt x="29" y="27"/>
                  </a:lnTo>
                  <a:lnTo>
                    <a:pt x="22" y="26"/>
                  </a:lnTo>
                  <a:lnTo>
                    <a:pt x="23" y="23"/>
                  </a:lnTo>
                  <a:lnTo>
                    <a:pt x="24" y="23"/>
                  </a:lnTo>
                  <a:cubicBezTo>
                    <a:pt x="24" y="23"/>
                    <a:pt x="24" y="23"/>
                    <a:pt x="25" y="23"/>
                  </a:cubicBezTo>
                  <a:cubicBezTo>
                    <a:pt x="25" y="23"/>
                    <a:pt x="25" y="23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lnTo>
                    <a:pt x="30" y="17"/>
                  </a:ln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lnTo>
                    <a:pt x="29" y="16"/>
                  </a:lnTo>
                  <a:lnTo>
                    <a:pt x="30" y="13"/>
                  </a:lnTo>
                  <a:lnTo>
                    <a:pt x="39" y="16"/>
                  </a:lnTo>
                  <a:lnTo>
                    <a:pt x="40" y="26"/>
                  </a:lnTo>
                  <a:close/>
                  <a:moveTo>
                    <a:pt x="34" y="18"/>
                  </a:moveTo>
                  <a:lnTo>
                    <a:pt x="34" y="18"/>
                  </a:lnTo>
                  <a:lnTo>
                    <a:pt x="31" y="21"/>
                  </a:lnTo>
                  <a:lnTo>
                    <a:pt x="34" y="22"/>
                  </a:lnTo>
                  <a:lnTo>
                    <a:pt x="34" y="18"/>
                  </a:lnTo>
                  <a:close/>
                  <a:moveTo>
                    <a:pt x="58" y="18"/>
                  </a:moveTo>
                  <a:cubicBezTo>
                    <a:pt x="61" y="18"/>
                    <a:pt x="63" y="19"/>
                    <a:pt x="65" y="20"/>
                  </a:cubicBezTo>
                  <a:cubicBezTo>
                    <a:pt x="67" y="21"/>
                    <a:pt x="67" y="23"/>
                    <a:pt x="67" y="26"/>
                  </a:cubicBezTo>
                  <a:cubicBezTo>
                    <a:pt x="67" y="27"/>
                    <a:pt x="67" y="28"/>
                    <a:pt x="66" y="29"/>
                  </a:cubicBezTo>
                  <a:cubicBezTo>
                    <a:pt x="66" y="30"/>
                    <a:pt x="65" y="30"/>
                    <a:pt x="65" y="31"/>
                  </a:cubicBezTo>
                  <a:cubicBezTo>
                    <a:pt x="64" y="32"/>
                    <a:pt x="62" y="32"/>
                    <a:pt x="61" y="32"/>
                  </a:cubicBezTo>
                  <a:cubicBezTo>
                    <a:pt x="60" y="32"/>
                    <a:pt x="58" y="32"/>
                    <a:pt x="56" y="32"/>
                  </a:cubicBezTo>
                  <a:lnTo>
                    <a:pt x="49" y="32"/>
                  </a:lnTo>
                  <a:lnTo>
                    <a:pt x="49" y="29"/>
                  </a:lnTo>
                  <a:lnTo>
                    <a:pt x="50" y="29"/>
                  </a:lnTo>
                  <a:cubicBezTo>
                    <a:pt x="50" y="29"/>
                    <a:pt x="50" y="29"/>
                    <a:pt x="50" y="29"/>
                  </a:cubicBezTo>
                  <a:cubicBezTo>
                    <a:pt x="50" y="29"/>
                    <a:pt x="51" y="29"/>
                    <a:pt x="51" y="29"/>
                  </a:cubicBezTo>
                  <a:cubicBezTo>
                    <a:pt x="51" y="29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lnTo>
                    <a:pt x="51" y="22"/>
                  </a:ln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0" y="21"/>
                    <a:pt x="50" y="21"/>
                  </a:cubicBezTo>
                  <a:lnTo>
                    <a:pt x="49" y="21"/>
                  </a:lnTo>
                  <a:lnTo>
                    <a:pt x="49" y="18"/>
                  </a:lnTo>
                  <a:lnTo>
                    <a:pt x="58" y="18"/>
                  </a:lnTo>
                  <a:close/>
                  <a:moveTo>
                    <a:pt x="56" y="28"/>
                  </a:move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9"/>
                    <a:pt x="56" y="29"/>
                    <a:pt x="57" y="29"/>
                  </a:cubicBezTo>
                  <a:cubicBezTo>
                    <a:pt x="57" y="29"/>
                    <a:pt x="57" y="29"/>
                    <a:pt x="57" y="29"/>
                  </a:cubicBezTo>
                  <a:lnTo>
                    <a:pt x="58" y="29"/>
                  </a:lnTo>
                  <a:cubicBezTo>
                    <a:pt x="59" y="29"/>
                    <a:pt x="60" y="29"/>
                    <a:pt x="60" y="28"/>
                  </a:cubicBezTo>
                  <a:cubicBezTo>
                    <a:pt x="60" y="28"/>
                    <a:pt x="60" y="27"/>
                    <a:pt x="60" y="26"/>
                  </a:cubicBezTo>
                  <a:lnTo>
                    <a:pt x="60" y="25"/>
                  </a:lnTo>
                  <a:cubicBezTo>
                    <a:pt x="60" y="24"/>
                    <a:pt x="60" y="23"/>
                    <a:pt x="60" y="23"/>
                  </a:cubicBezTo>
                  <a:cubicBezTo>
                    <a:pt x="60" y="22"/>
                    <a:pt x="59" y="22"/>
                    <a:pt x="58" y="22"/>
                  </a:cubicBezTo>
                  <a:cubicBezTo>
                    <a:pt x="57" y="21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lnTo>
                    <a:pt x="56" y="28"/>
                  </a:lnTo>
                  <a:close/>
                  <a:moveTo>
                    <a:pt x="74" y="28"/>
                  </a:moveTo>
                  <a:lnTo>
                    <a:pt x="75" y="28"/>
                  </a:ln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6" y="28"/>
                    <a:pt x="76" y="28"/>
                  </a:cubicBezTo>
                  <a:cubicBezTo>
                    <a:pt x="76" y="28"/>
                    <a:pt x="76" y="28"/>
                    <a:pt x="76" y="27"/>
                  </a:cubicBezTo>
                  <a:lnTo>
                    <a:pt x="74" y="21"/>
                  </a:lnTo>
                  <a:cubicBezTo>
                    <a:pt x="74" y="20"/>
                    <a:pt x="74" y="20"/>
                    <a:pt x="74" y="20"/>
                  </a:cubicBezTo>
                  <a:cubicBezTo>
                    <a:pt x="73" y="20"/>
                    <a:pt x="73" y="20"/>
                    <a:pt x="73" y="20"/>
                  </a:cubicBezTo>
                  <a:lnTo>
                    <a:pt x="72" y="20"/>
                  </a:lnTo>
                  <a:lnTo>
                    <a:pt x="71" y="18"/>
                  </a:lnTo>
                  <a:lnTo>
                    <a:pt x="85" y="14"/>
                  </a:lnTo>
                  <a:lnTo>
                    <a:pt x="87" y="18"/>
                  </a:lnTo>
                  <a:lnTo>
                    <a:pt x="84" y="19"/>
                  </a:lnTo>
                  <a:lnTo>
                    <a:pt x="84" y="18"/>
                  </a:lnTo>
                  <a:cubicBezTo>
                    <a:pt x="83" y="18"/>
                    <a:pt x="83" y="18"/>
                    <a:pt x="83" y="18"/>
                  </a:cubicBezTo>
                  <a:cubicBezTo>
                    <a:pt x="83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lnTo>
                    <a:pt x="79" y="19"/>
                  </a:lnTo>
                  <a:lnTo>
                    <a:pt x="80" y="21"/>
                  </a:lnTo>
                  <a:lnTo>
                    <a:pt x="84" y="20"/>
                  </a:lnTo>
                  <a:lnTo>
                    <a:pt x="85" y="23"/>
                  </a:lnTo>
                  <a:lnTo>
                    <a:pt x="81" y="24"/>
                  </a:lnTo>
                  <a:lnTo>
                    <a:pt x="82" y="26"/>
                  </a:lnTo>
                  <a:lnTo>
                    <a:pt x="84" y="25"/>
                  </a:lnTo>
                  <a:cubicBezTo>
                    <a:pt x="84" y="25"/>
                    <a:pt x="84" y="25"/>
                    <a:pt x="84" y="25"/>
                  </a:cubicBezTo>
                  <a:cubicBezTo>
                    <a:pt x="84" y="25"/>
                    <a:pt x="84" y="25"/>
                    <a:pt x="85" y="25"/>
                  </a:cubicBezTo>
                  <a:cubicBezTo>
                    <a:pt x="85" y="25"/>
                    <a:pt x="85" y="25"/>
                    <a:pt x="85" y="25"/>
                  </a:cubicBezTo>
                  <a:cubicBezTo>
                    <a:pt x="85" y="24"/>
                    <a:pt x="85" y="24"/>
                    <a:pt x="85" y="24"/>
                  </a:cubicBezTo>
                  <a:lnTo>
                    <a:pt x="86" y="23"/>
                  </a:lnTo>
                  <a:lnTo>
                    <a:pt x="88" y="22"/>
                  </a:lnTo>
                  <a:lnTo>
                    <a:pt x="89" y="27"/>
                  </a:lnTo>
                  <a:lnTo>
                    <a:pt x="75" y="31"/>
                  </a:lnTo>
                  <a:lnTo>
                    <a:pt x="74" y="28"/>
                  </a:lnTo>
                  <a:close/>
                  <a:moveTo>
                    <a:pt x="96" y="8"/>
                  </a:moveTo>
                  <a:lnTo>
                    <a:pt x="102" y="11"/>
                  </a:lnTo>
                  <a:lnTo>
                    <a:pt x="102" y="5"/>
                  </a:lnTo>
                  <a:lnTo>
                    <a:pt x="109" y="0"/>
                  </a:lnTo>
                  <a:lnTo>
                    <a:pt x="110" y="2"/>
                  </a:lnTo>
                  <a:lnTo>
                    <a:pt x="109" y="3"/>
                  </a:lnTo>
                  <a:cubicBezTo>
                    <a:pt x="109" y="3"/>
                    <a:pt x="109" y="3"/>
                    <a:pt x="109" y="4"/>
                  </a:cubicBezTo>
                  <a:cubicBezTo>
                    <a:pt x="109" y="4"/>
                    <a:pt x="109" y="4"/>
                    <a:pt x="109" y="4"/>
                  </a:cubicBezTo>
                  <a:lnTo>
                    <a:pt x="113" y="10"/>
                  </a:lnTo>
                  <a:cubicBezTo>
                    <a:pt x="113" y="10"/>
                    <a:pt x="113" y="10"/>
                    <a:pt x="113" y="10"/>
                  </a:cubicBezTo>
                  <a:cubicBezTo>
                    <a:pt x="114" y="10"/>
                    <a:pt x="114" y="10"/>
                    <a:pt x="114" y="10"/>
                  </a:cubicBezTo>
                  <a:lnTo>
                    <a:pt x="115" y="9"/>
                  </a:lnTo>
                  <a:lnTo>
                    <a:pt x="116" y="12"/>
                  </a:lnTo>
                  <a:lnTo>
                    <a:pt x="109" y="17"/>
                  </a:lnTo>
                  <a:lnTo>
                    <a:pt x="107" y="15"/>
                  </a:lnTo>
                  <a:lnTo>
                    <a:pt x="108" y="14"/>
                  </a:lnTo>
                  <a:cubicBezTo>
                    <a:pt x="108" y="14"/>
                    <a:pt x="108" y="14"/>
                    <a:pt x="108" y="14"/>
                  </a:cubicBezTo>
                  <a:cubicBezTo>
                    <a:pt x="108" y="14"/>
                    <a:pt x="108" y="13"/>
                    <a:pt x="108" y="13"/>
                  </a:cubicBezTo>
                  <a:lnTo>
                    <a:pt x="106" y="9"/>
                  </a:lnTo>
                  <a:lnTo>
                    <a:pt x="106" y="16"/>
                  </a:lnTo>
                  <a:lnTo>
                    <a:pt x="104" y="18"/>
                  </a:lnTo>
                  <a:lnTo>
                    <a:pt x="98" y="15"/>
                  </a:lnTo>
                  <a:lnTo>
                    <a:pt x="97" y="15"/>
                  </a:lnTo>
                  <a:lnTo>
                    <a:pt x="100" y="19"/>
                  </a:lnTo>
                  <a:cubicBezTo>
                    <a:pt x="100" y="19"/>
                    <a:pt x="100" y="19"/>
                    <a:pt x="101" y="19"/>
                  </a:cubicBezTo>
                  <a:cubicBezTo>
                    <a:pt x="101" y="19"/>
                    <a:pt x="101" y="19"/>
                    <a:pt x="101" y="19"/>
                  </a:cubicBezTo>
                  <a:lnTo>
                    <a:pt x="102" y="18"/>
                  </a:lnTo>
                  <a:lnTo>
                    <a:pt x="103" y="21"/>
                  </a:lnTo>
                  <a:lnTo>
                    <a:pt x="98" y="24"/>
                  </a:lnTo>
                  <a:lnTo>
                    <a:pt x="96" y="22"/>
                  </a:lnTo>
                  <a:lnTo>
                    <a:pt x="97" y="22"/>
                  </a:lnTo>
                  <a:cubicBezTo>
                    <a:pt x="97" y="21"/>
                    <a:pt x="97" y="21"/>
                    <a:pt x="98" y="21"/>
                  </a:cubicBezTo>
                  <a:cubicBezTo>
                    <a:pt x="98" y="21"/>
                    <a:pt x="97" y="21"/>
                    <a:pt x="97" y="20"/>
                  </a:cubicBezTo>
                  <a:lnTo>
                    <a:pt x="93" y="15"/>
                  </a:lnTo>
                  <a:cubicBezTo>
                    <a:pt x="93" y="14"/>
                    <a:pt x="93" y="14"/>
                    <a:pt x="93" y="14"/>
                  </a:cubicBezTo>
                  <a:cubicBezTo>
                    <a:pt x="93" y="14"/>
                    <a:pt x="93" y="14"/>
                    <a:pt x="92" y="15"/>
                  </a:cubicBezTo>
                  <a:lnTo>
                    <a:pt x="90" y="13"/>
                  </a:lnTo>
                  <a:lnTo>
                    <a:pt x="96" y="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101780" tIns="50892" rIns="101780" bIns="50892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14" name="Group 404"/>
            <p:cNvGrpSpPr>
              <a:grpSpLocks/>
            </p:cNvGrpSpPr>
            <p:nvPr/>
          </p:nvGrpSpPr>
          <p:grpSpPr bwMode="auto">
            <a:xfrm>
              <a:off x="9740375" y="139769"/>
              <a:ext cx="399990" cy="272794"/>
              <a:chOff x="4423" y="1252"/>
              <a:chExt cx="1453" cy="1182"/>
            </a:xfrm>
          </p:grpSpPr>
          <p:sp>
            <p:nvSpPr>
              <p:cNvPr id="17" name="Freeform 405"/>
              <p:cNvSpPr>
                <a:spLocks noEditPoints="1"/>
              </p:cNvSpPr>
              <p:nvPr/>
            </p:nvSpPr>
            <p:spPr bwMode="auto">
              <a:xfrm>
                <a:off x="4421" y="1250"/>
                <a:ext cx="1455" cy="1126"/>
              </a:xfrm>
              <a:custGeom>
                <a:avLst/>
                <a:gdLst>
                  <a:gd name="T0" fmla="*/ 2147483647 w 127"/>
                  <a:gd name="T1" fmla="*/ 2147483647 h 98"/>
                  <a:gd name="T2" fmla="*/ 2147483647 w 127"/>
                  <a:gd name="T3" fmla="*/ 2147483647 h 98"/>
                  <a:gd name="T4" fmla="*/ 2147483647 w 127"/>
                  <a:gd name="T5" fmla="*/ 2147483647 h 98"/>
                  <a:gd name="T6" fmla="*/ 2147483647 w 127"/>
                  <a:gd name="T7" fmla="*/ 2147483647 h 98"/>
                  <a:gd name="T8" fmla="*/ 2147483647 w 127"/>
                  <a:gd name="T9" fmla="*/ 0 h 98"/>
                  <a:gd name="T10" fmla="*/ 2147483647 w 127"/>
                  <a:gd name="T11" fmla="*/ 2147483647 h 98"/>
                  <a:gd name="T12" fmla="*/ 2147483647 w 127"/>
                  <a:gd name="T13" fmla="*/ 2147483647 h 98"/>
                  <a:gd name="T14" fmla="*/ 2147483647 w 127"/>
                  <a:gd name="T15" fmla="*/ 2147483647 h 98"/>
                  <a:gd name="T16" fmla="*/ 2147483647 w 127"/>
                  <a:gd name="T17" fmla="*/ 2147483647 h 98"/>
                  <a:gd name="T18" fmla="*/ 2147483647 w 127"/>
                  <a:gd name="T19" fmla="*/ 2147483647 h 98"/>
                  <a:gd name="T20" fmla="*/ 2147483647 w 127"/>
                  <a:gd name="T21" fmla="*/ 2147483647 h 98"/>
                  <a:gd name="T22" fmla="*/ 0 w 127"/>
                  <a:gd name="T23" fmla="*/ 2147483647 h 98"/>
                  <a:gd name="T24" fmla="*/ 2147483647 w 127"/>
                  <a:gd name="T25" fmla="*/ 0 h 98"/>
                  <a:gd name="T26" fmla="*/ 2147483647 w 127"/>
                  <a:gd name="T27" fmla="*/ 2147483647 h 9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27"/>
                  <a:gd name="T43" fmla="*/ 0 h 98"/>
                  <a:gd name="T44" fmla="*/ 127 w 127"/>
                  <a:gd name="T45" fmla="*/ 98 h 98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27" h="98">
                    <a:moveTo>
                      <a:pt x="111" y="89"/>
                    </a:moveTo>
                    <a:cubicBezTo>
                      <a:pt x="108" y="93"/>
                      <a:pt x="104" y="96"/>
                      <a:pt x="100" y="98"/>
                    </a:cubicBezTo>
                    <a:cubicBezTo>
                      <a:pt x="113" y="88"/>
                      <a:pt x="122" y="71"/>
                      <a:pt x="122" y="53"/>
                    </a:cubicBezTo>
                    <a:cubicBezTo>
                      <a:pt x="122" y="35"/>
                      <a:pt x="113" y="19"/>
                      <a:pt x="100" y="8"/>
                    </a:cubicBezTo>
                    <a:lnTo>
                      <a:pt x="104" y="0"/>
                    </a:lnTo>
                    <a:cubicBezTo>
                      <a:pt x="118" y="11"/>
                      <a:pt x="127" y="29"/>
                      <a:pt x="127" y="48"/>
                    </a:cubicBezTo>
                    <a:cubicBezTo>
                      <a:pt x="127" y="64"/>
                      <a:pt x="121" y="78"/>
                      <a:pt x="111" y="89"/>
                    </a:cubicBezTo>
                    <a:close/>
                    <a:moveTo>
                      <a:pt x="27" y="8"/>
                    </a:moveTo>
                    <a:cubicBezTo>
                      <a:pt x="14" y="19"/>
                      <a:pt x="5" y="35"/>
                      <a:pt x="5" y="53"/>
                    </a:cubicBezTo>
                    <a:cubicBezTo>
                      <a:pt x="5" y="71"/>
                      <a:pt x="14" y="88"/>
                      <a:pt x="27" y="98"/>
                    </a:cubicBezTo>
                    <a:cubicBezTo>
                      <a:pt x="23" y="96"/>
                      <a:pt x="19" y="93"/>
                      <a:pt x="16" y="89"/>
                    </a:cubicBezTo>
                    <a:cubicBezTo>
                      <a:pt x="6" y="78"/>
                      <a:pt x="0" y="64"/>
                      <a:pt x="0" y="48"/>
                    </a:cubicBezTo>
                    <a:cubicBezTo>
                      <a:pt x="0" y="29"/>
                      <a:pt x="9" y="11"/>
                      <a:pt x="23" y="0"/>
                    </a:cubicBezTo>
                    <a:lnTo>
                      <a:pt x="27" y="8"/>
                    </a:lnTo>
                    <a:close/>
                  </a:path>
                </a:pathLst>
              </a:custGeom>
              <a:solidFill>
                <a:srgbClr val="FFFFFF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" name="Freeform 406"/>
              <p:cNvSpPr>
                <a:spLocks noEditPoints="1"/>
              </p:cNvSpPr>
              <p:nvPr/>
            </p:nvSpPr>
            <p:spPr bwMode="auto">
              <a:xfrm>
                <a:off x="4474" y="1330"/>
                <a:ext cx="1339" cy="1086"/>
              </a:xfrm>
              <a:custGeom>
                <a:avLst/>
                <a:gdLst>
                  <a:gd name="T0" fmla="*/ 2147483647 w 117"/>
                  <a:gd name="T1" fmla="*/ 2147483647 h 94"/>
                  <a:gd name="T2" fmla="*/ 2147483647 w 117"/>
                  <a:gd name="T3" fmla="*/ 2147483647 h 94"/>
                  <a:gd name="T4" fmla="*/ 2147483647 w 117"/>
                  <a:gd name="T5" fmla="*/ 2147483647 h 94"/>
                  <a:gd name="T6" fmla="*/ 2147483647 w 117"/>
                  <a:gd name="T7" fmla="*/ 2147483647 h 94"/>
                  <a:gd name="T8" fmla="*/ 2147483647 w 117"/>
                  <a:gd name="T9" fmla="*/ 0 h 94"/>
                  <a:gd name="T10" fmla="*/ 2147483647 w 117"/>
                  <a:gd name="T11" fmla="*/ 2147483647 h 94"/>
                  <a:gd name="T12" fmla="*/ 2147483647 w 117"/>
                  <a:gd name="T13" fmla="*/ 2147483647 h 94"/>
                  <a:gd name="T14" fmla="*/ 2147483647 w 117"/>
                  <a:gd name="T15" fmla="*/ 2147483647 h 94"/>
                  <a:gd name="T16" fmla="*/ 2147483647 w 117"/>
                  <a:gd name="T17" fmla="*/ 2147483647 h 94"/>
                  <a:gd name="T18" fmla="*/ 2147483647 w 117"/>
                  <a:gd name="T19" fmla="*/ 2147483647 h 94"/>
                  <a:gd name="T20" fmla="*/ 2147483647 w 117"/>
                  <a:gd name="T21" fmla="*/ 2147483647 h 94"/>
                  <a:gd name="T22" fmla="*/ 0 w 117"/>
                  <a:gd name="T23" fmla="*/ 2147483647 h 94"/>
                  <a:gd name="T24" fmla="*/ 2147483647 w 117"/>
                  <a:gd name="T25" fmla="*/ 0 h 94"/>
                  <a:gd name="T26" fmla="*/ 2147483647 w 117"/>
                  <a:gd name="T27" fmla="*/ 2147483647 h 9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17"/>
                  <a:gd name="T43" fmla="*/ 0 h 94"/>
                  <a:gd name="T44" fmla="*/ 117 w 117"/>
                  <a:gd name="T45" fmla="*/ 94 h 9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17" h="94">
                    <a:moveTo>
                      <a:pt x="95" y="90"/>
                    </a:moveTo>
                    <a:cubicBezTo>
                      <a:pt x="93" y="92"/>
                      <a:pt x="91" y="93"/>
                      <a:pt x="88" y="94"/>
                    </a:cubicBezTo>
                    <a:cubicBezTo>
                      <a:pt x="102" y="84"/>
                      <a:pt x="111" y="68"/>
                      <a:pt x="111" y="50"/>
                    </a:cubicBezTo>
                    <a:cubicBezTo>
                      <a:pt x="111" y="34"/>
                      <a:pt x="103" y="18"/>
                      <a:pt x="91" y="9"/>
                    </a:cubicBezTo>
                    <a:lnTo>
                      <a:pt x="95" y="0"/>
                    </a:lnTo>
                    <a:cubicBezTo>
                      <a:pt x="108" y="11"/>
                      <a:pt x="117" y="27"/>
                      <a:pt x="117" y="45"/>
                    </a:cubicBezTo>
                    <a:cubicBezTo>
                      <a:pt x="117" y="63"/>
                      <a:pt x="108" y="80"/>
                      <a:pt x="95" y="90"/>
                    </a:cubicBezTo>
                    <a:close/>
                    <a:moveTo>
                      <a:pt x="26" y="9"/>
                    </a:moveTo>
                    <a:cubicBezTo>
                      <a:pt x="14" y="19"/>
                      <a:pt x="6" y="34"/>
                      <a:pt x="6" y="50"/>
                    </a:cubicBezTo>
                    <a:cubicBezTo>
                      <a:pt x="6" y="68"/>
                      <a:pt x="15" y="84"/>
                      <a:pt x="29" y="94"/>
                    </a:cubicBezTo>
                    <a:cubicBezTo>
                      <a:pt x="26" y="93"/>
                      <a:pt x="24" y="92"/>
                      <a:pt x="22" y="90"/>
                    </a:cubicBezTo>
                    <a:cubicBezTo>
                      <a:pt x="9" y="80"/>
                      <a:pt x="0" y="63"/>
                      <a:pt x="0" y="45"/>
                    </a:cubicBezTo>
                    <a:cubicBezTo>
                      <a:pt x="0" y="27"/>
                      <a:pt x="9" y="11"/>
                      <a:pt x="22" y="0"/>
                    </a:cubicBezTo>
                    <a:lnTo>
                      <a:pt x="26" y="9"/>
                    </a:lnTo>
                    <a:close/>
                  </a:path>
                </a:pathLst>
              </a:custGeom>
              <a:solidFill>
                <a:srgbClr val="0074C5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" name="Freeform 407"/>
              <p:cNvSpPr>
                <a:spLocks noEditPoints="1"/>
              </p:cNvSpPr>
              <p:nvPr/>
            </p:nvSpPr>
            <p:spPr bwMode="auto">
              <a:xfrm>
                <a:off x="4537" y="1434"/>
                <a:ext cx="1204" cy="1000"/>
              </a:xfrm>
              <a:custGeom>
                <a:avLst/>
                <a:gdLst>
                  <a:gd name="T0" fmla="*/ 2147483647 w 105"/>
                  <a:gd name="T1" fmla="*/ 2147483647 h 87"/>
                  <a:gd name="T2" fmla="*/ 2147483647 w 105"/>
                  <a:gd name="T3" fmla="*/ 2147483647 h 87"/>
                  <a:gd name="T4" fmla="*/ 2147483647 w 105"/>
                  <a:gd name="T5" fmla="*/ 2147483647 h 87"/>
                  <a:gd name="T6" fmla="*/ 2147483647 w 105"/>
                  <a:gd name="T7" fmla="*/ 2147483647 h 87"/>
                  <a:gd name="T8" fmla="*/ 2147483647 w 105"/>
                  <a:gd name="T9" fmla="*/ 0 h 87"/>
                  <a:gd name="T10" fmla="*/ 2147483647 w 105"/>
                  <a:gd name="T11" fmla="*/ 2147483647 h 87"/>
                  <a:gd name="T12" fmla="*/ 2147483647 w 105"/>
                  <a:gd name="T13" fmla="*/ 2147483647 h 87"/>
                  <a:gd name="T14" fmla="*/ 2147483647 w 105"/>
                  <a:gd name="T15" fmla="*/ 2147483647 h 87"/>
                  <a:gd name="T16" fmla="*/ 2147483647 w 105"/>
                  <a:gd name="T17" fmla="*/ 2147483647 h 87"/>
                  <a:gd name="T18" fmla="*/ 2147483647 w 105"/>
                  <a:gd name="T19" fmla="*/ 2147483647 h 87"/>
                  <a:gd name="T20" fmla="*/ 2147483647 w 105"/>
                  <a:gd name="T21" fmla="*/ 2147483647 h 87"/>
                  <a:gd name="T22" fmla="*/ 0 w 105"/>
                  <a:gd name="T23" fmla="*/ 2147483647 h 87"/>
                  <a:gd name="T24" fmla="*/ 2147483647 w 105"/>
                  <a:gd name="T25" fmla="*/ 0 h 87"/>
                  <a:gd name="T26" fmla="*/ 2147483647 w 105"/>
                  <a:gd name="T27" fmla="*/ 2147483647 h 8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05"/>
                  <a:gd name="T43" fmla="*/ 0 h 87"/>
                  <a:gd name="T44" fmla="*/ 105 w 105"/>
                  <a:gd name="T45" fmla="*/ 87 h 8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05" h="87">
                    <a:moveTo>
                      <a:pt x="82" y="85"/>
                    </a:moveTo>
                    <a:cubicBezTo>
                      <a:pt x="81" y="86"/>
                      <a:pt x="79" y="86"/>
                      <a:pt x="78" y="87"/>
                    </a:cubicBezTo>
                    <a:cubicBezTo>
                      <a:pt x="91" y="79"/>
                      <a:pt x="100" y="64"/>
                      <a:pt x="100" y="47"/>
                    </a:cubicBezTo>
                    <a:cubicBezTo>
                      <a:pt x="100" y="31"/>
                      <a:pt x="93" y="17"/>
                      <a:pt x="81" y="8"/>
                    </a:cubicBezTo>
                    <a:lnTo>
                      <a:pt x="85" y="0"/>
                    </a:lnTo>
                    <a:cubicBezTo>
                      <a:pt x="97" y="9"/>
                      <a:pt x="105" y="25"/>
                      <a:pt x="105" y="41"/>
                    </a:cubicBezTo>
                    <a:cubicBezTo>
                      <a:pt x="105" y="59"/>
                      <a:pt x="96" y="75"/>
                      <a:pt x="82" y="85"/>
                    </a:cubicBezTo>
                    <a:close/>
                    <a:moveTo>
                      <a:pt x="24" y="8"/>
                    </a:moveTo>
                    <a:cubicBezTo>
                      <a:pt x="12" y="17"/>
                      <a:pt x="5" y="31"/>
                      <a:pt x="5" y="47"/>
                    </a:cubicBezTo>
                    <a:cubicBezTo>
                      <a:pt x="5" y="64"/>
                      <a:pt x="14" y="79"/>
                      <a:pt x="27" y="87"/>
                    </a:cubicBezTo>
                    <a:cubicBezTo>
                      <a:pt x="26" y="86"/>
                      <a:pt x="24" y="86"/>
                      <a:pt x="23" y="85"/>
                    </a:cubicBezTo>
                    <a:cubicBezTo>
                      <a:pt x="9" y="75"/>
                      <a:pt x="0" y="59"/>
                      <a:pt x="0" y="41"/>
                    </a:cubicBezTo>
                    <a:cubicBezTo>
                      <a:pt x="0" y="25"/>
                      <a:pt x="8" y="10"/>
                      <a:pt x="20" y="0"/>
                    </a:cubicBezTo>
                    <a:lnTo>
                      <a:pt x="24" y="8"/>
                    </a:lnTo>
                    <a:close/>
                  </a:path>
                </a:pathLst>
              </a:custGeom>
              <a:solidFill>
                <a:srgbClr val="EB3D00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5" name="Oval 408"/>
            <p:cNvSpPr>
              <a:spLocks noChangeArrowheads="1"/>
            </p:cNvSpPr>
            <p:nvPr/>
          </p:nvSpPr>
          <p:spPr bwMode="auto">
            <a:xfrm>
              <a:off x="10180281" y="267857"/>
              <a:ext cx="34411" cy="29080"/>
            </a:xfrm>
            <a:prstGeom prst="ellipse">
              <a:avLst/>
            </a:prstGeom>
            <a:solidFill>
              <a:srgbClr val="FDFA0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6" name="Oval 409"/>
            <p:cNvSpPr>
              <a:spLocks noChangeArrowheads="1"/>
            </p:cNvSpPr>
            <p:nvPr/>
          </p:nvSpPr>
          <p:spPr bwMode="auto">
            <a:xfrm>
              <a:off x="9653660" y="265319"/>
              <a:ext cx="33034" cy="29080"/>
            </a:xfrm>
            <a:prstGeom prst="ellipse">
              <a:avLst/>
            </a:prstGeom>
            <a:solidFill>
              <a:srgbClr val="EFEC5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sp>
        <p:nvSpPr>
          <p:cNvPr id="372" name="Text Box 2"/>
          <p:cNvSpPr txBox="1">
            <a:spLocks noChangeArrowheads="1"/>
          </p:cNvSpPr>
          <p:nvPr/>
        </p:nvSpPr>
        <p:spPr bwMode="auto">
          <a:xfrm>
            <a:off x="-7936" y="-117"/>
            <a:ext cx="12193178" cy="723106"/>
          </a:xfrm>
          <a:prstGeom prst="rect">
            <a:avLst/>
          </a:prstGeom>
          <a:solidFill>
            <a:srgbClr val="204D84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7855" tIns="38928" rIns="77855" bIns="38928" anchor="ctr"/>
          <a:lstStyle>
            <a:defPPr>
              <a:defRPr lang="ru-RU"/>
            </a:defPPr>
            <a:lvl1pPr algn="ctr" defTabSz="778206" fontAlgn="base">
              <a:spcBef>
                <a:spcPct val="0"/>
              </a:spcBef>
              <a:spcAft>
                <a:spcPct val="0"/>
              </a:spcAft>
              <a:defRPr sz="1400" kern="0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389626" defTabSz="779252" fontAlgn="base">
              <a:spcBef>
                <a:spcPct val="0"/>
              </a:spcBef>
              <a:spcAft>
                <a:spcPct val="0"/>
              </a:spcAft>
              <a:defRPr sz="1500"/>
            </a:lvl2pPr>
            <a:lvl3pPr marL="779252" defTabSz="779252" fontAlgn="base">
              <a:spcBef>
                <a:spcPct val="0"/>
              </a:spcBef>
              <a:spcAft>
                <a:spcPct val="0"/>
              </a:spcAft>
              <a:defRPr sz="1500"/>
            </a:lvl3pPr>
            <a:lvl4pPr marL="1168878" defTabSz="779252" fontAlgn="base">
              <a:spcBef>
                <a:spcPct val="0"/>
              </a:spcBef>
              <a:spcAft>
                <a:spcPct val="0"/>
              </a:spcAft>
              <a:defRPr sz="1500"/>
            </a:lvl4pPr>
            <a:lvl5pPr marL="1558503" defTabSz="779252" fontAlgn="base">
              <a:spcBef>
                <a:spcPct val="0"/>
              </a:spcBef>
              <a:spcAft>
                <a:spcPct val="0"/>
              </a:spcAft>
              <a:defRPr sz="1500"/>
            </a:lvl5pPr>
            <a:lvl6pPr marL="1948129" defTabSz="779252">
              <a:defRPr sz="1500"/>
            </a:lvl6pPr>
            <a:lvl7pPr marL="2337755" defTabSz="779252">
              <a:defRPr sz="1500"/>
            </a:lvl7pPr>
            <a:lvl8pPr marL="2727381" defTabSz="779252">
              <a:defRPr sz="1500"/>
            </a:lvl8pPr>
            <a:lvl9pPr marL="3117007" defTabSz="779252">
              <a:defRPr sz="1500"/>
            </a:lvl9pPr>
          </a:lstStyle>
          <a:p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ИНФОРМАЦИОННЫЕ МАТЕРИАЛЫ ПО ОСАДКАМ И </a:t>
            </a:r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УСИЛЕНИЮ </a:t>
            </a:r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ВЕТРА</a:t>
            </a:r>
          </a:p>
          <a:p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 </a:t>
            </a:r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ТЕРРИТОРИИ  КРАСНОДАРСКОГО КРАЯ</a:t>
            </a:r>
          </a:p>
          <a:p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(РИСК НАРУШЕНИЯ ЭЛЕКТРОСНАБЖЕНИЯ </a:t>
            </a:r>
            <a:r>
              <a:rPr lang="ru-RU" alt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 </a:t>
            </a:r>
            <a:r>
              <a:rPr lang="ru-RU" alt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05.11.2024</a:t>
            </a:r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) </a:t>
            </a:r>
            <a:endParaRPr lang="ru-RU" kern="12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74" name="Прямоугольная выноска 4"/>
          <p:cNvSpPr>
            <a:spLocks noChangeArrowheads="1"/>
          </p:cNvSpPr>
          <p:nvPr/>
        </p:nvSpPr>
        <p:spPr bwMode="auto">
          <a:xfrm>
            <a:off x="3092689" y="5666"/>
            <a:ext cx="5966643" cy="701733"/>
          </a:xfrm>
          <a:prstGeom prst="wedgeRectCallout">
            <a:avLst>
              <a:gd name="adj1" fmla="val 57307"/>
              <a:gd name="adj2" fmla="val -18442"/>
            </a:avLst>
          </a:prstGeom>
          <a:noFill/>
          <a:ln w="9525" algn="ctr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ru-RU" altLang="ru-RU" dirty="0"/>
          </a:p>
        </p:txBody>
      </p:sp>
      <p:grpSp>
        <p:nvGrpSpPr>
          <p:cNvPr id="435" name="Группа 434"/>
          <p:cNvGrpSpPr/>
          <p:nvPr/>
        </p:nvGrpSpPr>
        <p:grpSpPr>
          <a:xfrm>
            <a:off x="9476045" y="2373019"/>
            <a:ext cx="3131213" cy="3743622"/>
            <a:chOff x="7765301" y="4457439"/>
            <a:chExt cx="2974026" cy="3743622"/>
          </a:xfrm>
        </p:grpSpPr>
        <p:grpSp>
          <p:nvGrpSpPr>
            <p:cNvPr id="436" name="Группа 435"/>
            <p:cNvGrpSpPr/>
            <p:nvPr/>
          </p:nvGrpSpPr>
          <p:grpSpPr>
            <a:xfrm>
              <a:off x="7765301" y="4457439"/>
              <a:ext cx="2974026" cy="3743622"/>
              <a:chOff x="6897578" y="4082211"/>
              <a:chExt cx="2644738" cy="2764039"/>
            </a:xfrm>
          </p:grpSpPr>
          <p:sp>
            <p:nvSpPr>
              <p:cNvPr id="439" name="Text Box 97"/>
              <p:cNvSpPr txBox="1">
                <a:spLocks noChangeArrowheads="1"/>
              </p:cNvSpPr>
              <p:nvPr/>
            </p:nvSpPr>
            <p:spPr bwMode="auto">
              <a:xfrm>
                <a:off x="7066917" y="6209278"/>
                <a:ext cx="1460939" cy="15222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127982" tIns="63992" rIns="127982" bIns="63992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endParaRPr lang="ru-RU" altLang="ru-RU" sz="500" b="0" dirty="0">
                  <a:solidFill>
                    <a:srgbClr val="000000"/>
                  </a:solidFill>
                  <a:cs typeface="Arial" panose="020B0604020202020204" pitchFamily="34" charset="0"/>
                </a:endParaRPr>
              </a:p>
            </p:txBody>
          </p:sp>
          <p:grpSp>
            <p:nvGrpSpPr>
              <p:cNvPr id="440" name="Группа 439"/>
              <p:cNvGrpSpPr/>
              <p:nvPr/>
            </p:nvGrpSpPr>
            <p:grpSpPr>
              <a:xfrm>
                <a:off x="6897578" y="4082211"/>
                <a:ext cx="2644738" cy="2764039"/>
                <a:chOff x="9401428" y="1559479"/>
                <a:chExt cx="3026400" cy="5253681"/>
              </a:xfrm>
            </p:grpSpPr>
            <p:grpSp>
              <p:nvGrpSpPr>
                <p:cNvPr id="445" name="Группа 444"/>
                <p:cNvGrpSpPr/>
                <p:nvPr/>
              </p:nvGrpSpPr>
              <p:grpSpPr>
                <a:xfrm>
                  <a:off x="9401428" y="1559479"/>
                  <a:ext cx="3026400" cy="5253681"/>
                  <a:chOff x="6759623" y="3727167"/>
                  <a:chExt cx="2464767" cy="3113013"/>
                </a:xfrm>
              </p:grpSpPr>
              <p:sp>
                <p:nvSpPr>
                  <p:cNvPr id="450" name="Rectangle 93"/>
                  <p:cNvSpPr>
                    <a:spLocks noChangeArrowheads="1"/>
                  </p:cNvSpPr>
                  <p:nvPr/>
                </p:nvSpPr>
                <p:spPr bwMode="auto">
                  <a:xfrm>
                    <a:off x="6759623" y="3767481"/>
                    <a:ext cx="2134158" cy="3072699"/>
                  </a:xfrm>
                  <a:prstGeom prst="rect">
                    <a:avLst/>
                  </a:prstGeom>
                  <a:solidFill>
                    <a:schemeClr val="bg1"/>
                  </a:solidFill>
                  <a:ln w="19050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defTabSz="912321">
                      <a:defRPr/>
                    </a:pPr>
                    <a:endParaRPr lang="ru-RU" altLang="ru-RU" sz="800" dirty="0">
                      <a:solidFill>
                        <a:srgbClr val="000000"/>
                      </a:solidFill>
                      <a:latin typeface="Calibri" panose="020F050202020403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51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165774" y="5712496"/>
                    <a:ext cx="1833906" cy="363400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- прогноз нарушения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ЛЭП </a:t>
                    </a:r>
                    <a:r>
                      <a:rPr lang="ru-RU" altLang="ru-RU" sz="1000" b="0" kern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(УГМС)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2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74325" y="3727167"/>
                    <a:ext cx="1606383" cy="241833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Условные обозначения</a:t>
                    </a:r>
                  </a:p>
                </p:txBody>
              </p:sp>
              <p:sp>
                <p:nvSpPr>
                  <p:cNvPr id="453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187581" y="6232909"/>
                    <a:ext cx="1609849" cy="209841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endParaRPr lang="ru-RU" altLang="ru-RU" sz="800" b="0" dirty="0">
                      <a:solidFill>
                        <a:srgbClr val="000000"/>
                      </a:solidFill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54" name="TextBox 10"/>
                  <p:cNvSpPr txBox="1"/>
                  <p:nvPr/>
                </p:nvSpPr>
                <p:spPr>
                  <a:xfrm>
                    <a:off x="6844151" y="6597757"/>
                    <a:ext cx="591514" cy="204745"/>
                  </a:xfrm>
                  <a:prstGeom prst="rect">
                    <a:avLst/>
                  </a:prstGeom>
                  <a:solidFill>
                    <a:schemeClr val="bg1"/>
                  </a:solidFill>
                  <a:effectLst>
                    <a:softEdge rad="63500"/>
                  </a:effectLst>
                </p:spPr>
                <p:txBody>
                  <a:bodyPr wrap="square" rtlCol="0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l" defTabSz="912321">
                      <a:defRPr/>
                    </a:pPr>
                    <a:r>
                      <a:rPr lang="ru-RU" sz="1000" dirty="0" smtClean="0">
                        <a:solidFill>
                          <a:prstClr val="black"/>
                        </a:solidFill>
                        <a:latin typeface="Arial" pitchFamily="34" charset="0"/>
                        <a:cs typeface="Arial" pitchFamily="34" charset="0"/>
                      </a:rPr>
                      <a:t>Город</a:t>
                    </a:r>
                    <a:endParaRPr lang="ru-RU" sz="1000" dirty="0">
                      <a:solidFill>
                        <a:prstClr val="black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5" name="Полилиния 454"/>
                  <p:cNvSpPr/>
                  <p:nvPr/>
                </p:nvSpPr>
                <p:spPr>
                  <a:xfrm>
                    <a:off x="6881233" y="5740396"/>
                    <a:ext cx="324905" cy="204788"/>
                  </a:xfrm>
                  <a:custGeom>
                    <a:avLst/>
                    <a:gdLst>
                      <a:gd name="connsiteX0" fmla="*/ 42863 w 324905"/>
                      <a:gd name="connsiteY0" fmla="*/ 28575 h 204788"/>
                      <a:gd name="connsiteX1" fmla="*/ 47625 w 324905"/>
                      <a:gd name="connsiteY1" fmla="*/ 4763 h 204788"/>
                      <a:gd name="connsiteX2" fmla="*/ 61913 w 324905"/>
                      <a:gd name="connsiteY2" fmla="*/ 0 h 204788"/>
                      <a:gd name="connsiteX3" fmla="*/ 95250 w 324905"/>
                      <a:gd name="connsiteY3" fmla="*/ 4763 h 204788"/>
                      <a:gd name="connsiteX4" fmla="*/ 200025 w 324905"/>
                      <a:gd name="connsiteY4" fmla="*/ 9525 h 204788"/>
                      <a:gd name="connsiteX5" fmla="*/ 252413 w 324905"/>
                      <a:gd name="connsiteY5" fmla="*/ 14288 h 204788"/>
                      <a:gd name="connsiteX6" fmla="*/ 280988 w 324905"/>
                      <a:gd name="connsiteY6" fmla="*/ 23813 h 204788"/>
                      <a:gd name="connsiteX7" fmla="*/ 285750 w 324905"/>
                      <a:gd name="connsiteY7" fmla="*/ 52388 h 204788"/>
                      <a:gd name="connsiteX8" fmla="*/ 300038 w 324905"/>
                      <a:gd name="connsiteY8" fmla="*/ 57150 h 204788"/>
                      <a:gd name="connsiteX9" fmla="*/ 314325 w 324905"/>
                      <a:gd name="connsiteY9" fmla="*/ 66675 h 204788"/>
                      <a:gd name="connsiteX10" fmla="*/ 323850 w 324905"/>
                      <a:gd name="connsiteY10" fmla="*/ 80963 h 204788"/>
                      <a:gd name="connsiteX11" fmla="*/ 319088 w 324905"/>
                      <a:gd name="connsiteY11" fmla="*/ 180975 h 204788"/>
                      <a:gd name="connsiteX12" fmla="*/ 300038 w 324905"/>
                      <a:gd name="connsiteY12" fmla="*/ 185738 h 204788"/>
                      <a:gd name="connsiteX13" fmla="*/ 228600 w 324905"/>
                      <a:gd name="connsiteY13" fmla="*/ 190500 h 204788"/>
                      <a:gd name="connsiteX14" fmla="*/ 209550 w 324905"/>
                      <a:gd name="connsiteY14" fmla="*/ 195263 h 204788"/>
                      <a:gd name="connsiteX15" fmla="*/ 185738 w 324905"/>
                      <a:gd name="connsiteY15" fmla="*/ 200025 h 204788"/>
                      <a:gd name="connsiteX16" fmla="*/ 171450 w 324905"/>
                      <a:gd name="connsiteY16" fmla="*/ 204788 h 204788"/>
                      <a:gd name="connsiteX17" fmla="*/ 152400 w 324905"/>
                      <a:gd name="connsiteY17" fmla="*/ 190500 h 204788"/>
                      <a:gd name="connsiteX18" fmla="*/ 138113 w 324905"/>
                      <a:gd name="connsiteY18" fmla="*/ 180975 h 204788"/>
                      <a:gd name="connsiteX19" fmla="*/ 123825 w 324905"/>
                      <a:gd name="connsiteY19" fmla="*/ 166688 h 204788"/>
                      <a:gd name="connsiteX20" fmla="*/ 95250 w 324905"/>
                      <a:gd name="connsiteY20" fmla="*/ 152400 h 204788"/>
                      <a:gd name="connsiteX21" fmla="*/ 42863 w 324905"/>
                      <a:gd name="connsiteY21" fmla="*/ 147638 h 204788"/>
                      <a:gd name="connsiteX22" fmla="*/ 14288 w 324905"/>
                      <a:gd name="connsiteY22" fmla="*/ 133350 h 204788"/>
                      <a:gd name="connsiteX23" fmla="*/ 4763 w 324905"/>
                      <a:gd name="connsiteY23" fmla="*/ 119063 h 204788"/>
                      <a:gd name="connsiteX24" fmla="*/ 0 w 324905"/>
                      <a:gd name="connsiteY24" fmla="*/ 104775 h 204788"/>
                      <a:gd name="connsiteX25" fmla="*/ 19050 w 324905"/>
                      <a:gd name="connsiteY25" fmla="*/ 42863 h 204788"/>
                      <a:gd name="connsiteX26" fmla="*/ 42863 w 324905"/>
                      <a:gd name="connsiteY26" fmla="*/ 28575 h 204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</a:cxnLst>
                    <a:rect l="l" t="t" r="r" b="b"/>
                    <a:pathLst>
                      <a:path w="324905" h="204788">
                        <a:moveTo>
                          <a:pt x="42863" y="28575"/>
                        </a:moveTo>
                        <a:cubicBezTo>
                          <a:pt x="44450" y="20638"/>
                          <a:pt x="43135" y="11498"/>
                          <a:pt x="47625" y="4763"/>
                        </a:cubicBezTo>
                        <a:cubicBezTo>
                          <a:pt x="50410" y="586"/>
                          <a:pt x="56893" y="0"/>
                          <a:pt x="61913" y="0"/>
                        </a:cubicBezTo>
                        <a:cubicBezTo>
                          <a:pt x="73138" y="0"/>
                          <a:pt x="84138" y="3175"/>
                          <a:pt x="95250" y="4763"/>
                        </a:cubicBezTo>
                        <a:cubicBezTo>
                          <a:pt x="147969" y="22336"/>
                          <a:pt x="113804" y="14914"/>
                          <a:pt x="200025" y="9525"/>
                        </a:cubicBezTo>
                        <a:cubicBezTo>
                          <a:pt x="217488" y="11113"/>
                          <a:pt x="235145" y="11241"/>
                          <a:pt x="252413" y="14288"/>
                        </a:cubicBezTo>
                        <a:cubicBezTo>
                          <a:pt x="262300" y="16033"/>
                          <a:pt x="280988" y="23813"/>
                          <a:pt x="280988" y="23813"/>
                        </a:cubicBezTo>
                        <a:cubicBezTo>
                          <a:pt x="282575" y="33338"/>
                          <a:pt x="280959" y="44004"/>
                          <a:pt x="285750" y="52388"/>
                        </a:cubicBezTo>
                        <a:cubicBezTo>
                          <a:pt x="288241" y="56747"/>
                          <a:pt x="295548" y="54905"/>
                          <a:pt x="300038" y="57150"/>
                        </a:cubicBezTo>
                        <a:cubicBezTo>
                          <a:pt x="305157" y="59710"/>
                          <a:pt x="309563" y="63500"/>
                          <a:pt x="314325" y="66675"/>
                        </a:cubicBezTo>
                        <a:cubicBezTo>
                          <a:pt x="317500" y="71438"/>
                          <a:pt x="323612" y="75244"/>
                          <a:pt x="323850" y="80963"/>
                        </a:cubicBezTo>
                        <a:cubicBezTo>
                          <a:pt x="325240" y="114309"/>
                          <a:pt x="326484" y="148430"/>
                          <a:pt x="319088" y="180975"/>
                        </a:cubicBezTo>
                        <a:cubicBezTo>
                          <a:pt x="317637" y="187358"/>
                          <a:pt x="306548" y="185053"/>
                          <a:pt x="300038" y="185738"/>
                        </a:cubicBezTo>
                        <a:cubicBezTo>
                          <a:pt x="276304" y="188236"/>
                          <a:pt x="252413" y="188913"/>
                          <a:pt x="228600" y="190500"/>
                        </a:cubicBezTo>
                        <a:cubicBezTo>
                          <a:pt x="222250" y="192088"/>
                          <a:pt x="215940" y="193843"/>
                          <a:pt x="209550" y="195263"/>
                        </a:cubicBezTo>
                        <a:cubicBezTo>
                          <a:pt x="201648" y="197019"/>
                          <a:pt x="193591" y="198062"/>
                          <a:pt x="185738" y="200025"/>
                        </a:cubicBezTo>
                        <a:cubicBezTo>
                          <a:pt x="180868" y="201243"/>
                          <a:pt x="176213" y="203200"/>
                          <a:pt x="171450" y="204788"/>
                        </a:cubicBezTo>
                        <a:cubicBezTo>
                          <a:pt x="165100" y="200025"/>
                          <a:pt x="158859" y="195114"/>
                          <a:pt x="152400" y="190500"/>
                        </a:cubicBezTo>
                        <a:cubicBezTo>
                          <a:pt x="147743" y="187173"/>
                          <a:pt x="142510" y="184639"/>
                          <a:pt x="138113" y="180975"/>
                        </a:cubicBezTo>
                        <a:cubicBezTo>
                          <a:pt x="132939" y="176663"/>
                          <a:pt x="128999" y="171000"/>
                          <a:pt x="123825" y="166688"/>
                        </a:cubicBezTo>
                        <a:cubicBezTo>
                          <a:pt x="116019" y="160183"/>
                          <a:pt x="105619" y="153881"/>
                          <a:pt x="95250" y="152400"/>
                        </a:cubicBezTo>
                        <a:cubicBezTo>
                          <a:pt x="77892" y="149920"/>
                          <a:pt x="60325" y="149225"/>
                          <a:pt x="42863" y="147638"/>
                        </a:cubicBezTo>
                        <a:cubicBezTo>
                          <a:pt x="31242" y="143764"/>
                          <a:pt x="23520" y="142582"/>
                          <a:pt x="14288" y="133350"/>
                        </a:cubicBezTo>
                        <a:cubicBezTo>
                          <a:pt x="10241" y="129303"/>
                          <a:pt x="7323" y="124182"/>
                          <a:pt x="4763" y="119063"/>
                        </a:cubicBezTo>
                        <a:cubicBezTo>
                          <a:pt x="2518" y="114573"/>
                          <a:pt x="1588" y="109538"/>
                          <a:pt x="0" y="104775"/>
                        </a:cubicBezTo>
                        <a:cubicBezTo>
                          <a:pt x="5433" y="50448"/>
                          <a:pt x="-6518" y="68431"/>
                          <a:pt x="19050" y="42863"/>
                        </a:cubicBezTo>
                        <a:lnTo>
                          <a:pt x="42863" y="28575"/>
                        </a:lnTo>
                        <a:close/>
                      </a:path>
                    </a:pathLst>
                  </a:custGeom>
                  <a:solidFill>
                    <a:srgbClr val="FF0000">
                      <a:alpha val="40000"/>
                    </a:srgbClr>
                  </a:solidFill>
                  <a:ln>
                    <a:solidFill>
                      <a:srgbClr val="FF0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912321">
                      <a:defRPr/>
                    </a:pPr>
                    <a:endParaRPr lang="ru-RU" sz="800" dirty="0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456" name="Прямоугольник 455"/>
                  <p:cNvSpPr/>
                  <p:nvPr/>
                </p:nvSpPr>
                <p:spPr>
                  <a:xfrm>
                    <a:off x="6789967" y="6011515"/>
                    <a:ext cx="527227" cy="138165"/>
                  </a:xfrm>
                  <a:prstGeom prst="rect">
                    <a:avLst/>
                  </a:prstGeom>
                  <a:solidFill>
                    <a:srgbClr val="FFFF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912321">
                      <a:defRPr/>
                    </a:pPr>
                    <a:r>
                      <a:rPr lang="ru-RU" sz="800" dirty="0">
                        <a:solidFill>
                          <a:prstClr val="black"/>
                        </a:solidFill>
                        <a:latin typeface="Times New Roman" panose="02020603050405020304" pitchFamily="18" charset="0"/>
                        <a:cs typeface="Times New Roman" panose="02020603050405020304" pitchFamily="18" charset="0"/>
                      </a:rPr>
                      <a:t>321/20</a:t>
                    </a:r>
                  </a:p>
                </p:txBody>
              </p:sp>
              <p:sp>
                <p:nvSpPr>
                  <p:cNvPr id="457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49111" y="6567185"/>
                    <a:ext cx="1831079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- муниципальное образование</a:t>
                    </a:r>
                  </a:p>
                </p:txBody>
              </p:sp>
              <p:sp>
                <p:nvSpPr>
                  <p:cNvPr id="458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327897" y="4656852"/>
                    <a:ext cx="1896493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- линии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электропередач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9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66267" y="5973077"/>
                    <a:ext cx="1898652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kern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- </a:t>
                    </a:r>
                    <a:r>
                      <a:rPr lang="ru-RU" altLang="ru-RU" sz="100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протяженность ЛЭП/ТП (шт.)</a:t>
                    </a:r>
                  </a:p>
                </p:txBody>
              </p:sp>
              <p:sp>
                <p:nvSpPr>
                  <p:cNvPr id="460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429220" y="4063712"/>
                    <a:ext cx="873125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осадки, мм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  <p:sp>
              <p:nvSpPr>
                <p:cNvPr id="446" name="Скругленный прямоугольник 445"/>
                <p:cNvSpPr/>
                <p:nvPr/>
              </p:nvSpPr>
              <p:spPr>
                <a:xfrm>
                  <a:off x="9637258" y="6127238"/>
                  <a:ext cx="282820" cy="225201"/>
                </a:xfrm>
                <a:prstGeom prst="roundRect">
                  <a:avLst/>
                </a:prstGeom>
                <a:solidFill>
                  <a:schemeClr val="accent6">
                    <a:lumMod val="20000"/>
                    <a:lumOff val="80000"/>
                  </a:schemeClr>
                </a:solidFill>
                <a:ln>
                  <a:solidFill>
                    <a:schemeClr val="tx1"/>
                  </a:solidFill>
                </a:ln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0" tIns="0" rIns="0" bIns="0" rtlCol="0" anchor="ctr"/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912321"/>
                  <a:r>
                    <a:rPr lang="ru-RU" sz="800" b="1" dirty="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60%</a:t>
                  </a:r>
                </a:p>
              </p:txBody>
            </p:sp>
            <p:sp>
              <p:nvSpPr>
                <p:cNvPr id="447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10008980" y="5925488"/>
                  <a:ext cx="2202328" cy="545576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80200" tIns="40101" rIns="80200" bIns="40101">
                  <a:spAutoFit/>
                </a:bodyPr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defTabSz="955471">
                    <a:defRPr/>
                  </a:pPr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 - </a:t>
                  </a:r>
                  <a:r>
                    <a:rPr lang="ru-RU" altLang="ru-RU" sz="1000" b="0" dirty="0" smtClean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износ электроэнергетических </a:t>
                  </a:r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систем </a:t>
                  </a:r>
                </a:p>
              </p:txBody>
            </p:sp>
            <p:sp>
              <p:nvSpPr>
                <p:cNvPr id="448" name="Прямоугольник 447"/>
                <p:cNvSpPr/>
                <p:nvPr/>
              </p:nvSpPr>
              <p:spPr>
                <a:xfrm>
                  <a:off x="9438681" y="5747122"/>
                  <a:ext cx="658385" cy="230603"/>
                </a:xfrm>
                <a:prstGeom prst="rect">
                  <a:avLst/>
                </a:prstGeom>
                <a:solidFill>
                  <a:srgbClr val="92D050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lIns="68571" tIns="34286" rIns="68571" bIns="34286" anchor="ctr"/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912321"/>
                  <a:r>
                    <a:rPr lang="ru-RU" sz="800" kern="0" dirty="0">
                      <a:solidFill>
                        <a:prstClr val="black"/>
                      </a:solidFill>
                      <a:cs typeface="Times New Roman" panose="02020603050405020304" pitchFamily="18" charset="0"/>
                    </a:rPr>
                    <a:t>19/330</a:t>
                  </a:r>
                </a:p>
              </p:txBody>
            </p:sp>
            <p:sp>
              <p:nvSpPr>
                <p:cNvPr id="449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10025082" y="5647837"/>
                  <a:ext cx="1868848" cy="397313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127973" tIns="63988" rIns="127973" bIns="63988">
                  <a:spAutoFit/>
                </a:bodyPr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- кол-во домов /населения</a:t>
                  </a:r>
                </a:p>
              </p:txBody>
            </p:sp>
          </p:grpSp>
          <p:sp>
            <p:nvSpPr>
              <p:cNvPr id="441" name="Text Box 97"/>
              <p:cNvSpPr txBox="1">
                <a:spLocks noChangeArrowheads="1"/>
              </p:cNvSpPr>
              <p:nvPr/>
            </p:nvSpPr>
            <p:spPr bwMode="auto">
              <a:xfrm>
                <a:off x="7335606" y="5464351"/>
                <a:ext cx="1948620" cy="18518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95989" tIns="47996" rIns="95989" bIns="47996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- количество </a:t>
                </a:r>
                <a:r>
                  <a:rPr lang="ru-RU" altLang="ru-RU" sz="1000" b="0" kern="0" dirty="0" smtClean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осадков (УГМС), </a:t>
                </a: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мм</a:t>
                </a:r>
              </a:p>
            </p:txBody>
          </p:sp>
          <p:sp>
            <p:nvSpPr>
              <p:cNvPr id="442" name="TextBox 23"/>
              <p:cNvSpPr txBox="1"/>
              <p:nvPr/>
            </p:nvSpPr>
            <p:spPr>
              <a:xfrm>
                <a:off x="7029503" y="5479167"/>
                <a:ext cx="383894" cy="181793"/>
              </a:xfrm>
              <a:prstGeom prst="rect">
                <a:avLst/>
              </a:prstGeom>
              <a:solidFill>
                <a:srgbClr val="4F81BD">
                  <a:lumMod val="75000"/>
                </a:srgbClr>
              </a:solidFill>
              <a:effectLst>
                <a:softEdge rad="63500"/>
              </a:effectLst>
            </p:spPr>
            <p:txBody>
              <a:bodyPr wrap="square" rtlCol="0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2321">
                  <a:defRPr/>
                </a:pPr>
                <a:r>
                  <a:rPr lang="ru-RU" sz="1000" dirty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2</a:t>
                </a:r>
                <a:r>
                  <a:rPr lang="ru-RU" sz="1000" kern="0" dirty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0</a:t>
                </a:r>
              </a:p>
            </p:txBody>
          </p:sp>
          <p:sp>
            <p:nvSpPr>
              <p:cNvPr id="443" name="TextBox 23"/>
              <p:cNvSpPr txBox="1"/>
              <p:nvPr/>
            </p:nvSpPr>
            <p:spPr>
              <a:xfrm>
                <a:off x="7041092" y="5647261"/>
                <a:ext cx="372305" cy="181793"/>
              </a:xfrm>
              <a:prstGeom prst="rect">
                <a:avLst/>
              </a:prstGeom>
              <a:solidFill>
                <a:srgbClr val="FF9900"/>
              </a:solidFill>
              <a:effectLst>
                <a:softEdge rad="63500"/>
              </a:effectLst>
            </p:spPr>
            <p:txBody>
              <a:bodyPr wrap="square" rtlCol="0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2321">
                  <a:defRPr/>
                </a:pPr>
                <a:r>
                  <a:rPr lang="ru-RU" sz="1000" kern="0" dirty="0" smtClean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15</a:t>
                </a:r>
                <a:endParaRPr lang="ru-RU" sz="1000" kern="0" dirty="0">
                  <a:solidFill>
                    <a:prstClr val="black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4" name="Text Box 97"/>
              <p:cNvSpPr txBox="1">
                <a:spLocks noChangeArrowheads="1"/>
              </p:cNvSpPr>
              <p:nvPr/>
            </p:nvSpPr>
            <p:spPr bwMode="auto">
              <a:xfrm>
                <a:off x="7449857" y="5637358"/>
                <a:ext cx="1659776" cy="18518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95989" tIns="47996" rIns="95989" bIns="47996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- порывы ветра (УГМС), м/с</a:t>
                </a:r>
              </a:p>
            </p:txBody>
          </p:sp>
        </p:grpSp>
        <p:pic>
          <p:nvPicPr>
            <p:cNvPr id="437" name="Рисунок 436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7899635" y="5141222"/>
              <a:ext cx="649048" cy="1206564"/>
            </a:xfrm>
            <a:prstGeom prst="rect">
              <a:avLst/>
            </a:prstGeom>
          </p:spPr>
        </p:pic>
        <p:pic>
          <p:nvPicPr>
            <p:cNvPr id="438" name="Рисунок 437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7897604" y="4711550"/>
              <a:ext cx="2310493" cy="215263"/>
            </a:xfrm>
            <a:prstGeom prst="rect">
              <a:avLst/>
            </a:prstGeom>
          </p:spPr>
        </p:pic>
      </p:grpSp>
      <p:sp>
        <p:nvSpPr>
          <p:cNvPr id="471" name="Rectangle 152"/>
          <p:cNvSpPr>
            <a:spLocks noChangeArrowheads="1"/>
          </p:cNvSpPr>
          <p:nvPr/>
        </p:nvSpPr>
        <p:spPr bwMode="auto">
          <a:xfrm>
            <a:off x="10435750" y="6254882"/>
            <a:ext cx="1728000" cy="538609"/>
          </a:xfrm>
          <a:prstGeom prst="rect">
            <a:avLst/>
          </a:prstGeom>
          <a:solidFill>
            <a:schemeClr val="bg1">
              <a:alpha val="96861"/>
            </a:schemeClr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square" lIns="22554" tIns="0" rIns="22554" bIns="0" anchor="ctr">
            <a:spAutoFit/>
          </a:bodyPr>
          <a:lstStyle/>
          <a:p>
            <a:pPr defTabSz="1727942">
              <a:spcBef>
                <a:spcPct val="0"/>
              </a:spcBef>
            </a:pPr>
            <a:r>
              <a:rPr lang="ru-RU" altLang="ru-RU" sz="7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ГУ МЧС России по Краснодарскому краю</a:t>
            </a:r>
            <a:r>
              <a:rPr lang="ru-RU" altLang="ru-RU" sz="700" i="1" u="sng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</a:p>
          <a:p>
            <a:pPr defTabSz="1727942">
              <a:spcBef>
                <a:spcPct val="0"/>
              </a:spcBef>
            </a:pPr>
            <a:r>
              <a:rPr lang="ru-RU" altLang="ru-RU" sz="7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АРМ № 7 </a:t>
            </a:r>
          </a:p>
          <a:p>
            <a:pPr defTabSz="1727942">
              <a:spcBef>
                <a:spcPct val="0"/>
              </a:spcBef>
            </a:pPr>
            <a:r>
              <a:rPr lang="ru-RU" alt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15:00 </a:t>
            </a:r>
            <a:r>
              <a:rPr lang="ru-RU" altLang="ru-RU" sz="7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alt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04.11.2024</a:t>
            </a:r>
          </a:p>
          <a:p>
            <a:pPr defTabSz="1727942">
              <a:spcBef>
                <a:spcPct val="0"/>
              </a:spcBef>
            </a:pPr>
            <a:r>
              <a:rPr lang="ru-RU" alt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Исп</a:t>
            </a:r>
            <a:r>
              <a:rPr lang="ru-RU" altLang="ru-RU" sz="7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. </a:t>
            </a:r>
            <a:r>
              <a:rPr lang="ru-RU" alt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Л.А. Давиденко</a:t>
            </a:r>
            <a:endParaRPr lang="ru-RU" altLang="ru-RU" sz="7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defTabSz="1727942">
              <a:spcBef>
                <a:spcPct val="0"/>
              </a:spcBef>
            </a:pPr>
            <a:r>
              <a:rPr 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Тел</a:t>
            </a:r>
            <a:r>
              <a:rPr lang="ru-RU" sz="7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. 3220-5507</a:t>
            </a:r>
          </a:p>
        </p:txBody>
      </p:sp>
      <p:grpSp>
        <p:nvGrpSpPr>
          <p:cNvPr id="483" name="Группа 482"/>
          <p:cNvGrpSpPr/>
          <p:nvPr/>
        </p:nvGrpSpPr>
        <p:grpSpPr>
          <a:xfrm>
            <a:off x="5089453" y="2777739"/>
            <a:ext cx="1581368" cy="723767"/>
            <a:chOff x="406713" y="1180365"/>
            <a:chExt cx="1581368" cy="723767"/>
          </a:xfrm>
        </p:grpSpPr>
        <p:cxnSp>
          <p:nvCxnSpPr>
            <p:cNvPr id="484" name="Прямая соединительная линия 483"/>
            <p:cNvCxnSpPr/>
            <p:nvPr/>
          </p:nvCxnSpPr>
          <p:spPr>
            <a:xfrm>
              <a:off x="1484224" y="1515603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5" name="Прямая соединительная линия 484"/>
            <p:cNvCxnSpPr/>
            <p:nvPr/>
          </p:nvCxnSpPr>
          <p:spPr>
            <a:xfrm>
              <a:off x="1594082" y="1662606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86" name="Скругленный прямоугольник 485"/>
            <p:cNvSpPr/>
            <p:nvPr/>
          </p:nvSpPr>
          <p:spPr>
            <a:xfrm>
              <a:off x="640108" y="1561908"/>
              <a:ext cx="250314" cy="147532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ru-RU" sz="800" b="1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12%</a:t>
              </a:r>
            </a:p>
          </p:txBody>
        </p:sp>
        <p:sp>
          <p:nvSpPr>
            <p:cNvPr id="487" name="TextBox 23"/>
            <p:cNvSpPr txBox="1">
              <a:spLocks noChangeAspect="1"/>
            </p:cNvSpPr>
            <p:nvPr/>
          </p:nvSpPr>
          <p:spPr>
            <a:xfrm>
              <a:off x="892969" y="1704077"/>
              <a:ext cx="392468" cy="200055"/>
            </a:xfrm>
            <a:prstGeom prst="rect">
              <a:avLst/>
            </a:prstGeom>
            <a:solidFill>
              <a:srgbClr val="4F81BD">
                <a:lumMod val="75000"/>
              </a:srgb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>
                  <a:solidFill>
                    <a:prstClr val="black"/>
                  </a:solidFill>
                </a:rPr>
                <a:t>0</a:t>
              </a:r>
            </a:p>
          </p:txBody>
        </p:sp>
        <p:sp>
          <p:nvSpPr>
            <p:cNvPr id="488" name="Прямоугольник 487"/>
            <p:cNvSpPr/>
            <p:nvPr/>
          </p:nvSpPr>
          <p:spPr>
            <a:xfrm>
              <a:off x="895333" y="1552996"/>
              <a:ext cx="780208" cy="156444"/>
            </a:xfrm>
            <a:prstGeom prst="rect">
              <a:avLst/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15562/156 </a:t>
              </a:r>
              <a:endParaRPr lang="ru-RU" sz="8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89" name="Прямоугольник 488"/>
            <p:cNvSpPr/>
            <p:nvPr/>
          </p:nvSpPr>
          <p:spPr bwMode="auto">
            <a:xfrm>
              <a:off x="895333" y="1411197"/>
              <a:ext cx="780208" cy="141799"/>
            </a:xfrm>
            <a:prstGeom prst="rect">
              <a:avLst/>
            </a:prstGeom>
            <a:solidFill>
              <a:srgbClr val="00B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14896/58334 </a:t>
              </a:r>
            </a:p>
          </p:txBody>
        </p:sp>
        <p:sp>
          <p:nvSpPr>
            <p:cNvPr id="490" name="TextBox 10"/>
            <p:cNvSpPr txBox="1"/>
            <p:nvPr/>
          </p:nvSpPr>
          <p:spPr>
            <a:xfrm>
              <a:off x="406713" y="1180365"/>
              <a:ext cx="1581368" cy="230832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sz="900" dirty="0" err="1"/>
                <a:t>Приморско-Ахтарский</a:t>
              </a:r>
              <a:r>
                <a:rPr lang="ru-RU" sz="900" dirty="0"/>
                <a:t> р-н</a:t>
              </a:r>
            </a:p>
          </p:txBody>
        </p:sp>
        <p:sp>
          <p:nvSpPr>
            <p:cNvPr id="491" name="TextBox 23"/>
            <p:cNvSpPr txBox="1">
              <a:spLocks noChangeAspect="1"/>
            </p:cNvSpPr>
            <p:nvPr/>
          </p:nvSpPr>
          <p:spPr>
            <a:xfrm>
              <a:off x="1302123" y="1704077"/>
              <a:ext cx="392468" cy="200055"/>
            </a:xfrm>
            <a:prstGeom prst="rect">
              <a:avLst/>
            </a:prstGeom>
            <a:solidFill>
              <a:schemeClr val="accent4">
                <a:lumMod val="75000"/>
              </a:scheme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16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65591616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Рисунок 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7936" y="722989"/>
            <a:ext cx="12199936" cy="6139732"/>
          </a:xfrm>
          <a:prstGeom prst="rect">
            <a:avLst/>
          </a:prstGeom>
        </p:spPr>
      </p:pic>
      <p:grpSp>
        <p:nvGrpSpPr>
          <p:cNvPr id="4" name="Группа 3"/>
          <p:cNvGrpSpPr/>
          <p:nvPr/>
        </p:nvGrpSpPr>
        <p:grpSpPr>
          <a:xfrm>
            <a:off x="11461411" y="76626"/>
            <a:ext cx="625999" cy="526433"/>
            <a:chOff x="9625856" y="4064"/>
            <a:chExt cx="625999" cy="526433"/>
          </a:xfrm>
        </p:grpSpPr>
        <p:sp>
          <p:nvSpPr>
            <p:cNvPr id="5" name="Oval 44"/>
            <p:cNvSpPr>
              <a:spLocks noChangeArrowheads="1"/>
            </p:cNvSpPr>
            <p:nvPr/>
          </p:nvSpPr>
          <p:spPr bwMode="auto">
            <a:xfrm>
              <a:off x="9625856" y="4064"/>
              <a:ext cx="625999" cy="52643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" name="Oval 45"/>
            <p:cNvSpPr>
              <a:spLocks noChangeArrowheads="1"/>
            </p:cNvSpPr>
            <p:nvPr/>
          </p:nvSpPr>
          <p:spPr bwMode="auto">
            <a:xfrm>
              <a:off x="9640446" y="10526"/>
              <a:ext cx="600673" cy="505200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" name="Oval 46"/>
            <p:cNvSpPr>
              <a:spLocks noChangeArrowheads="1"/>
            </p:cNvSpPr>
            <p:nvPr/>
          </p:nvSpPr>
          <p:spPr bwMode="auto">
            <a:xfrm>
              <a:off x="9715875" y="76994"/>
              <a:ext cx="454772" cy="38334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" name="Oval 47"/>
            <p:cNvSpPr>
              <a:spLocks noChangeArrowheads="1"/>
            </p:cNvSpPr>
            <p:nvPr/>
          </p:nvSpPr>
          <p:spPr bwMode="auto">
            <a:xfrm>
              <a:off x="9727987" y="87610"/>
              <a:ext cx="437704" cy="368803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9" name="Freeform 48"/>
            <p:cNvSpPr>
              <a:spLocks noEditPoints="1"/>
            </p:cNvSpPr>
            <p:nvPr/>
          </p:nvSpPr>
          <p:spPr bwMode="auto">
            <a:xfrm>
              <a:off x="9765151" y="25297"/>
              <a:ext cx="362001" cy="84931"/>
            </a:xfrm>
            <a:custGeom>
              <a:avLst/>
              <a:gdLst>
                <a:gd name="T0" fmla="*/ 2147483647 w 115"/>
                <a:gd name="T1" fmla="*/ 2147483647 h 32"/>
                <a:gd name="T2" fmla="*/ 2147483647 w 115"/>
                <a:gd name="T3" fmla="*/ 2147483647 h 32"/>
                <a:gd name="T4" fmla="*/ 2147483647 w 115"/>
                <a:gd name="T5" fmla="*/ 2147483647 h 32"/>
                <a:gd name="T6" fmla="*/ 2147483647 w 115"/>
                <a:gd name="T7" fmla="*/ 2147483647 h 32"/>
                <a:gd name="T8" fmla="*/ 2147483647 w 115"/>
                <a:gd name="T9" fmla="*/ 2147483647 h 32"/>
                <a:gd name="T10" fmla="*/ 2147483647 w 115"/>
                <a:gd name="T11" fmla="*/ 2147483647 h 32"/>
                <a:gd name="T12" fmla="*/ 2147483647 w 115"/>
                <a:gd name="T13" fmla="*/ 2147483647 h 32"/>
                <a:gd name="T14" fmla="*/ 2147483647 w 115"/>
                <a:gd name="T15" fmla="*/ 2147483647 h 32"/>
                <a:gd name="T16" fmla="*/ 2147483647 w 115"/>
                <a:gd name="T17" fmla="*/ 2147483647 h 32"/>
                <a:gd name="T18" fmla="*/ 2147483647 w 115"/>
                <a:gd name="T19" fmla="*/ 2147483647 h 32"/>
                <a:gd name="T20" fmla="*/ 2147483647 w 115"/>
                <a:gd name="T21" fmla="*/ 2147483647 h 32"/>
                <a:gd name="T22" fmla="*/ 2147483647 w 115"/>
                <a:gd name="T23" fmla="*/ 2147483647 h 32"/>
                <a:gd name="T24" fmla="*/ 2147483647 w 115"/>
                <a:gd name="T25" fmla="*/ 2147483647 h 32"/>
                <a:gd name="T26" fmla="*/ 2147483647 w 115"/>
                <a:gd name="T27" fmla="*/ 2147483647 h 32"/>
                <a:gd name="T28" fmla="*/ 2147483647 w 115"/>
                <a:gd name="T29" fmla="*/ 2147483647 h 32"/>
                <a:gd name="T30" fmla="*/ 2147483647 w 115"/>
                <a:gd name="T31" fmla="*/ 2147483647 h 32"/>
                <a:gd name="T32" fmla="*/ 2147483647 w 115"/>
                <a:gd name="T33" fmla="*/ 2147483647 h 32"/>
                <a:gd name="T34" fmla="*/ 2147483647 w 115"/>
                <a:gd name="T35" fmla="*/ 2147483647 h 32"/>
                <a:gd name="T36" fmla="*/ 2147483647 w 115"/>
                <a:gd name="T37" fmla="*/ 2147483647 h 32"/>
                <a:gd name="T38" fmla="*/ 2147483647 w 115"/>
                <a:gd name="T39" fmla="*/ 2147483647 h 32"/>
                <a:gd name="T40" fmla="*/ 2147483647 w 115"/>
                <a:gd name="T41" fmla="*/ 2147483647 h 32"/>
                <a:gd name="T42" fmla="*/ 2147483647 w 115"/>
                <a:gd name="T43" fmla="*/ 0 h 32"/>
                <a:gd name="T44" fmla="*/ 2147483647 w 115"/>
                <a:gd name="T45" fmla="*/ 2147483647 h 32"/>
                <a:gd name="T46" fmla="*/ 2147483647 w 115"/>
                <a:gd name="T47" fmla="*/ 2147483647 h 32"/>
                <a:gd name="T48" fmla="*/ 2147483647 w 115"/>
                <a:gd name="T49" fmla="*/ 2147483647 h 32"/>
                <a:gd name="T50" fmla="*/ 2147483647 w 115"/>
                <a:gd name="T51" fmla="*/ 0 h 32"/>
                <a:gd name="T52" fmla="*/ 2147483647 w 115"/>
                <a:gd name="T53" fmla="*/ 2147483647 h 32"/>
                <a:gd name="T54" fmla="*/ 2147483647 w 115"/>
                <a:gd name="T55" fmla="*/ 2147483647 h 32"/>
                <a:gd name="T56" fmla="*/ 2147483647 w 115"/>
                <a:gd name="T57" fmla="*/ 2147483647 h 32"/>
                <a:gd name="T58" fmla="*/ 2147483647 w 115"/>
                <a:gd name="T59" fmla="*/ 2147483647 h 32"/>
                <a:gd name="T60" fmla="*/ 2147483647 w 115"/>
                <a:gd name="T61" fmla="*/ 2147483647 h 32"/>
                <a:gd name="T62" fmla="*/ 2147483647 w 115"/>
                <a:gd name="T63" fmla="*/ 2147483647 h 32"/>
                <a:gd name="T64" fmla="*/ 2147483647 w 115"/>
                <a:gd name="T65" fmla="*/ 2147483647 h 32"/>
                <a:gd name="T66" fmla="*/ 2147483647 w 115"/>
                <a:gd name="T67" fmla="*/ 2147483647 h 32"/>
                <a:gd name="T68" fmla="*/ 2147483647 w 115"/>
                <a:gd name="T69" fmla="*/ 2147483647 h 32"/>
                <a:gd name="T70" fmla="*/ 2147483647 w 115"/>
                <a:gd name="T71" fmla="*/ 2147483647 h 32"/>
                <a:gd name="T72" fmla="*/ 2147483647 w 115"/>
                <a:gd name="T73" fmla="*/ 2147483647 h 32"/>
                <a:gd name="T74" fmla="*/ 2147483647 w 115"/>
                <a:gd name="T75" fmla="*/ 2147483647 h 32"/>
                <a:gd name="T76" fmla="*/ 2147483647 w 115"/>
                <a:gd name="T77" fmla="*/ 2147483647 h 32"/>
                <a:gd name="T78" fmla="*/ 2147483647 w 115"/>
                <a:gd name="T79" fmla="*/ 2147483647 h 32"/>
                <a:gd name="T80" fmla="*/ 2147483647 w 115"/>
                <a:gd name="T81" fmla="*/ 2147483647 h 32"/>
                <a:gd name="T82" fmla="*/ 2147483647 w 115"/>
                <a:gd name="T83" fmla="*/ 2147483647 h 32"/>
                <a:gd name="T84" fmla="*/ 2147483647 w 115"/>
                <a:gd name="T85" fmla="*/ 2147483647 h 32"/>
                <a:gd name="T86" fmla="*/ 2147483647 w 115"/>
                <a:gd name="T87" fmla="*/ 2147483647 h 32"/>
                <a:gd name="T88" fmla="*/ 2147483647 w 115"/>
                <a:gd name="T89" fmla="*/ 2147483647 h 32"/>
                <a:gd name="T90" fmla="*/ 2147483647 w 115"/>
                <a:gd name="T91" fmla="*/ 2147483647 h 32"/>
                <a:gd name="T92" fmla="*/ 2147483647 w 115"/>
                <a:gd name="T93" fmla="*/ 2147483647 h 32"/>
                <a:gd name="T94" fmla="*/ 2147483647 w 115"/>
                <a:gd name="T95" fmla="*/ 2147483647 h 32"/>
                <a:gd name="T96" fmla="*/ 2147483647 w 115"/>
                <a:gd name="T97" fmla="*/ 2147483647 h 32"/>
                <a:gd name="T98" fmla="*/ 2147483647 w 115"/>
                <a:gd name="T99" fmla="*/ 2147483647 h 32"/>
                <a:gd name="T100" fmla="*/ 2147483647 w 115"/>
                <a:gd name="T101" fmla="*/ 2147483647 h 32"/>
                <a:gd name="T102" fmla="*/ 2147483647 w 115"/>
                <a:gd name="T103" fmla="*/ 2147483647 h 32"/>
                <a:gd name="T104" fmla="*/ 2147483647 w 115"/>
                <a:gd name="T105" fmla="*/ 2147483647 h 3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15"/>
                <a:gd name="T160" fmla="*/ 0 h 32"/>
                <a:gd name="T161" fmla="*/ 115 w 115"/>
                <a:gd name="T162" fmla="*/ 32 h 3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15" h="32">
                  <a:moveTo>
                    <a:pt x="6" y="29"/>
                  </a:moveTo>
                  <a:lnTo>
                    <a:pt x="7" y="29"/>
                  </a:lnTo>
                  <a:cubicBezTo>
                    <a:pt x="7" y="29"/>
                    <a:pt x="7" y="29"/>
                    <a:pt x="8" y="28"/>
                  </a:cubicBezTo>
                  <a:cubicBezTo>
                    <a:pt x="8" y="28"/>
                    <a:pt x="8" y="28"/>
                    <a:pt x="7" y="28"/>
                  </a:cubicBezTo>
                  <a:lnTo>
                    <a:pt x="4" y="22"/>
                  </a:lnTo>
                  <a:cubicBezTo>
                    <a:pt x="4" y="22"/>
                    <a:pt x="3" y="22"/>
                    <a:pt x="3" y="22"/>
                  </a:cubicBezTo>
                  <a:cubicBezTo>
                    <a:pt x="3" y="22"/>
                    <a:pt x="3" y="22"/>
                    <a:pt x="2" y="22"/>
                  </a:cubicBezTo>
                  <a:lnTo>
                    <a:pt x="0" y="20"/>
                  </a:lnTo>
                  <a:lnTo>
                    <a:pt x="8" y="15"/>
                  </a:lnTo>
                  <a:lnTo>
                    <a:pt x="9" y="18"/>
                  </a:lnTo>
                  <a:cubicBezTo>
                    <a:pt x="9" y="18"/>
                    <a:pt x="8" y="18"/>
                    <a:pt x="8" y="18"/>
                  </a:cubicBezTo>
                  <a:cubicBezTo>
                    <a:pt x="8" y="18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lnTo>
                    <a:pt x="9" y="20"/>
                  </a:lnTo>
                  <a:lnTo>
                    <a:pt x="13" y="18"/>
                  </a:lnTo>
                  <a:lnTo>
                    <a:pt x="12" y="17"/>
                  </a:lnTo>
                  <a:cubicBezTo>
                    <a:pt x="12" y="17"/>
                    <a:pt x="12" y="16"/>
                    <a:pt x="12" y="16"/>
                  </a:cubicBezTo>
                  <a:cubicBezTo>
                    <a:pt x="11" y="16"/>
                    <a:pt x="11" y="16"/>
                    <a:pt x="11" y="17"/>
                  </a:cubicBezTo>
                  <a:lnTo>
                    <a:pt x="9" y="14"/>
                  </a:lnTo>
                  <a:lnTo>
                    <a:pt x="16" y="10"/>
                  </a:lnTo>
                  <a:lnTo>
                    <a:pt x="18" y="12"/>
                  </a:lnTo>
                  <a:lnTo>
                    <a:pt x="17" y="13"/>
                  </a:ln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7" y="14"/>
                    <a:pt x="17" y="14"/>
                  </a:cubicBezTo>
                  <a:lnTo>
                    <a:pt x="20" y="20"/>
                  </a:lnTo>
                  <a:lnTo>
                    <a:pt x="21" y="20"/>
                  </a:ln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2" y="20"/>
                  </a:cubicBezTo>
                  <a:lnTo>
                    <a:pt x="22" y="19"/>
                  </a:lnTo>
                  <a:lnTo>
                    <a:pt x="24" y="22"/>
                  </a:lnTo>
                  <a:lnTo>
                    <a:pt x="17" y="26"/>
                  </a:lnTo>
                  <a:lnTo>
                    <a:pt x="15" y="24"/>
                  </a:lnTo>
                  <a:cubicBezTo>
                    <a:pt x="16" y="24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lnTo>
                    <a:pt x="14" y="21"/>
                  </a:lnTo>
                  <a:lnTo>
                    <a:pt x="11" y="23"/>
                  </a:lnTo>
                  <a:lnTo>
                    <a:pt x="12" y="25"/>
                  </a:lnTo>
                  <a:cubicBezTo>
                    <a:pt x="12" y="25"/>
                    <a:pt x="12" y="25"/>
                    <a:pt x="13" y="25"/>
                  </a:cubicBezTo>
                  <a:cubicBezTo>
                    <a:pt x="13" y="25"/>
                    <a:pt x="13" y="25"/>
                    <a:pt x="13" y="25"/>
                  </a:cubicBezTo>
                  <a:lnTo>
                    <a:pt x="14" y="25"/>
                  </a:lnTo>
                  <a:lnTo>
                    <a:pt x="15" y="27"/>
                  </a:lnTo>
                  <a:lnTo>
                    <a:pt x="8" y="32"/>
                  </a:lnTo>
                  <a:lnTo>
                    <a:pt x="6" y="29"/>
                  </a:lnTo>
                  <a:close/>
                  <a:moveTo>
                    <a:pt x="33" y="3"/>
                  </a:moveTo>
                  <a:lnTo>
                    <a:pt x="34" y="6"/>
                  </a:lnTo>
                  <a:lnTo>
                    <a:pt x="33" y="6"/>
                  </a:lnTo>
                  <a:cubicBezTo>
                    <a:pt x="33" y="6"/>
                    <a:pt x="33" y="6"/>
                    <a:pt x="33" y="6"/>
                  </a:cubicBezTo>
                  <a:cubicBezTo>
                    <a:pt x="33" y="7"/>
                    <a:pt x="33" y="7"/>
                    <a:pt x="33" y="7"/>
                  </a:cubicBezTo>
                  <a:lnTo>
                    <a:pt x="35" y="14"/>
                  </a:lnTo>
                  <a:lnTo>
                    <a:pt x="38" y="13"/>
                  </a:lnTo>
                  <a:lnTo>
                    <a:pt x="37" y="6"/>
                  </a:lnTo>
                  <a:cubicBezTo>
                    <a:pt x="37" y="6"/>
                    <a:pt x="36" y="6"/>
                    <a:pt x="36" y="6"/>
                  </a:cubicBezTo>
                  <a:cubicBezTo>
                    <a:pt x="36" y="5"/>
                    <a:pt x="36" y="5"/>
                    <a:pt x="36" y="6"/>
                  </a:cubicBezTo>
                  <a:lnTo>
                    <a:pt x="35" y="6"/>
                  </a:lnTo>
                  <a:lnTo>
                    <a:pt x="35" y="3"/>
                  </a:lnTo>
                  <a:lnTo>
                    <a:pt x="43" y="1"/>
                  </a:lnTo>
                  <a:lnTo>
                    <a:pt x="44" y="3"/>
                  </a:lnTo>
                  <a:lnTo>
                    <a:pt x="43" y="4"/>
                  </a:lnTo>
                  <a:cubicBezTo>
                    <a:pt x="42" y="4"/>
                    <a:pt x="42" y="4"/>
                    <a:pt x="42" y="4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lnTo>
                    <a:pt x="44" y="10"/>
                  </a:lnTo>
                  <a:cubicBezTo>
                    <a:pt x="44" y="10"/>
                    <a:pt x="44" y="10"/>
                    <a:pt x="44" y="10"/>
                  </a:cubicBezTo>
                  <a:cubicBezTo>
                    <a:pt x="44" y="10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5" y="11"/>
                  </a:cubicBezTo>
                  <a:lnTo>
                    <a:pt x="46" y="11"/>
                  </a:lnTo>
                  <a:lnTo>
                    <a:pt x="48" y="17"/>
                  </a:lnTo>
                  <a:lnTo>
                    <a:pt x="45" y="18"/>
                  </a:lnTo>
                  <a:lnTo>
                    <a:pt x="44" y="17"/>
                  </a:ln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5"/>
                    <a:pt x="44" y="15"/>
                  </a:cubicBezTo>
                  <a:cubicBezTo>
                    <a:pt x="43" y="15"/>
                    <a:pt x="43" y="15"/>
                    <a:pt x="42" y="15"/>
                  </a:cubicBezTo>
                  <a:lnTo>
                    <a:pt x="28" y="19"/>
                  </a:lnTo>
                  <a:lnTo>
                    <a:pt x="27" y="16"/>
                  </a:lnTo>
                  <a:lnTo>
                    <a:pt x="28" y="16"/>
                  </a:lnTo>
                  <a:cubicBezTo>
                    <a:pt x="29" y="16"/>
                    <a:pt x="29" y="16"/>
                    <a:pt x="29" y="16"/>
                  </a:cubicBezTo>
                  <a:cubicBezTo>
                    <a:pt x="29" y="16"/>
                    <a:pt x="29" y="16"/>
                    <a:pt x="29" y="15"/>
                  </a:cubicBezTo>
                  <a:lnTo>
                    <a:pt x="27" y="9"/>
                  </a:ln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6" y="8"/>
                    <a:pt x="26" y="8"/>
                  </a:cubicBezTo>
                  <a:lnTo>
                    <a:pt x="25" y="8"/>
                  </a:lnTo>
                  <a:lnTo>
                    <a:pt x="25" y="6"/>
                  </a:lnTo>
                  <a:lnTo>
                    <a:pt x="33" y="3"/>
                  </a:lnTo>
                  <a:close/>
                  <a:moveTo>
                    <a:pt x="61" y="0"/>
                  </a:moveTo>
                  <a:lnTo>
                    <a:pt x="61" y="3"/>
                  </a:lnTo>
                  <a:cubicBezTo>
                    <a:pt x="61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4"/>
                  </a:cubicBezTo>
                  <a:lnTo>
                    <a:pt x="62" y="6"/>
                  </a:lnTo>
                  <a:lnTo>
                    <a:pt x="63" y="4"/>
                  </a:ln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3" y="3"/>
                  </a:cubicBezTo>
                  <a:cubicBezTo>
                    <a:pt x="63" y="3"/>
                    <a:pt x="63" y="3"/>
                    <a:pt x="63" y="3"/>
                  </a:cubicBezTo>
                  <a:lnTo>
                    <a:pt x="63" y="0"/>
                  </a:lnTo>
                  <a:lnTo>
                    <a:pt x="70" y="0"/>
                  </a:lnTo>
                  <a:lnTo>
                    <a:pt x="70" y="3"/>
                  </a:lnTo>
                  <a:lnTo>
                    <a:pt x="69" y="3"/>
                  </a:lnTo>
                  <a:cubicBezTo>
                    <a:pt x="69" y="3"/>
                    <a:pt x="68" y="3"/>
                    <a:pt x="68" y="3"/>
                  </a:cubicBezTo>
                  <a:cubicBezTo>
                    <a:pt x="68" y="3"/>
                    <a:pt x="68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lnTo>
                    <a:pt x="65" y="8"/>
                  </a:lnTo>
                  <a:cubicBezTo>
                    <a:pt x="65" y="9"/>
                    <a:pt x="64" y="11"/>
                    <a:pt x="64" y="11"/>
                  </a:cubicBezTo>
                  <a:cubicBezTo>
                    <a:pt x="63" y="12"/>
                    <a:pt x="62" y="13"/>
                    <a:pt x="62" y="13"/>
                  </a:cubicBezTo>
                  <a:cubicBezTo>
                    <a:pt x="61" y="14"/>
                    <a:pt x="61" y="14"/>
                    <a:pt x="60" y="14"/>
                  </a:cubicBezTo>
                  <a:cubicBezTo>
                    <a:pt x="59" y="14"/>
                    <a:pt x="58" y="14"/>
                    <a:pt x="58" y="14"/>
                  </a:cubicBezTo>
                  <a:cubicBezTo>
                    <a:pt x="57" y="14"/>
                    <a:pt x="57" y="14"/>
                    <a:pt x="56" y="14"/>
                  </a:cubicBezTo>
                  <a:cubicBezTo>
                    <a:pt x="56" y="14"/>
                    <a:pt x="55" y="14"/>
                    <a:pt x="54" y="14"/>
                  </a:cubicBezTo>
                  <a:lnTo>
                    <a:pt x="54" y="10"/>
                  </a:lnTo>
                  <a:cubicBezTo>
                    <a:pt x="55" y="10"/>
                    <a:pt x="55" y="10"/>
                    <a:pt x="56" y="10"/>
                  </a:cubicBezTo>
                  <a:cubicBezTo>
                    <a:pt x="56" y="10"/>
                    <a:pt x="57" y="10"/>
                    <a:pt x="57" y="10"/>
                  </a:cubicBezTo>
                  <a:cubicBezTo>
                    <a:pt x="57" y="10"/>
                    <a:pt x="57" y="10"/>
                    <a:pt x="58" y="10"/>
                  </a:cubicBezTo>
                  <a:cubicBezTo>
                    <a:pt x="58" y="10"/>
                    <a:pt x="58" y="10"/>
                    <a:pt x="58" y="10"/>
                  </a:cubicBezTo>
                  <a:lnTo>
                    <a:pt x="54" y="4"/>
                  </a:lnTo>
                  <a:cubicBezTo>
                    <a:pt x="54" y="4"/>
                    <a:pt x="54" y="3"/>
                    <a:pt x="54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3"/>
                    <a:pt x="53" y="3"/>
                    <a:pt x="53" y="2"/>
                  </a:cubicBezTo>
                  <a:cubicBezTo>
                    <a:pt x="52" y="2"/>
                    <a:pt x="52" y="2"/>
                    <a:pt x="52" y="2"/>
                  </a:cubicBezTo>
                  <a:lnTo>
                    <a:pt x="51" y="2"/>
                  </a:lnTo>
                  <a:lnTo>
                    <a:pt x="52" y="0"/>
                  </a:lnTo>
                  <a:lnTo>
                    <a:pt x="61" y="0"/>
                  </a:lnTo>
                  <a:close/>
                  <a:moveTo>
                    <a:pt x="86" y="7"/>
                  </a:moveTo>
                  <a:lnTo>
                    <a:pt x="85" y="7"/>
                  </a:lnTo>
                  <a:cubicBezTo>
                    <a:pt x="85" y="7"/>
                    <a:pt x="85" y="7"/>
                    <a:pt x="84" y="7"/>
                  </a:cubicBezTo>
                  <a:cubicBezTo>
                    <a:pt x="84" y="7"/>
                    <a:pt x="84" y="7"/>
                    <a:pt x="84" y="7"/>
                  </a:cubicBezTo>
                  <a:lnTo>
                    <a:pt x="84" y="9"/>
                  </a:ln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5" y="9"/>
                    <a:pt x="85" y="9"/>
                  </a:cubicBezTo>
                  <a:cubicBezTo>
                    <a:pt x="85" y="9"/>
                    <a:pt x="85" y="9"/>
                    <a:pt x="85" y="8"/>
                  </a:cubicBezTo>
                  <a:cubicBezTo>
                    <a:pt x="86" y="8"/>
                    <a:pt x="86" y="8"/>
                    <a:pt x="86" y="8"/>
                  </a:cubicBezTo>
                  <a:cubicBezTo>
                    <a:pt x="86" y="8"/>
                    <a:pt x="86" y="8"/>
                    <a:pt x="86" y="7"/>
                  </a:cubicBezTo>
                  <a:cubicBezTo>
                    <a:pt x="87" y="7"/>
                    <a:pt x="87" y="7"/>
                    <a:pt x="87" y="7"/>
                  </a:cubicBezTo>
                  <a:cubicBezTo>
                    <a:pt x="87" y="7"/>
                    <a:pt x="87" y="7"/>
                    <a:pt x="87" y="6"/>
                  </a:cubicBezTo>
                  <a:cubicBezTo>
                    <a:pt x="88" y="6"/>
                    <a:pt x="88" y="6"/>
                    <a:pt x="89" y="5"/>
                  </a:cubicBezTo>
                  <a:cubicBezTo>
                    <a:pt x="90" y="5"/>
                    <a:pt x="91" y="5"/>
                    <a:pt x="92" y="6"/>
                  </a:cubicBezTo>
                  <a:cubicBezTo>
                    <a:pt x="92" y="6"/>
                    <a:pt x="92" y="6"/>
                    <a:pt x="93" y="6"/>
                  </a:cubicBezTo>
                  <a:cubicBezTo>
                    <a:pt x="93" y="6"/>
                    <a:pt x="93" y="6"/>
                    <a:pt x="93" y="6"/>
                  </a:cubicBezTo>
                  <a:cubicBezTo>
                    <a:pt x="94" y="6"/>
                    <a:pt x="94" y="6"/>
                    <a:pt x="94" y="6"/>
                  </a:cubicBezTo>
                  <a:cubicBezTo>
                    <a:pt x="94" y="6"/>
                    <a:pt x="94" y="7"/>
                    <a:pt x="94" y="7"/>
                  </a:cubicBezTo>
                  <a:lnTo>
                    <a:pt x="93" y="10"/>
                  </a:ln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2" y="10"/>
                    <a:pt x="92" y="10"/>
                  </a:cubicBezTo>
                  <a:cubicBezTo>
                    <a:pt x="92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1"/>
                  </a:cubicBezTo>
                  <a:cubicBezTo>
                    <a:pt x="90" y="11"/>
                    <a:pt x="90" y="11"/>
                    <a:pt x="89" y="11"/>
                  </a:cubicBezTo>
                  <a:cubicBezTo>
                    <a:pt x="89" y="11"/>
                    <a:pt x="88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8" y="12"/>
                    <a:pt x="89" y="12"/>
                    <a:pt x="89" y="13"/>
                  </a:cubicBezTo>
                  <a:cubicBezTo>
                    <a:pt x="90" y="13"/>
                    <a:pt x="90" y="14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6"/>
                  </a:cubicBezTo>
                  <a:cubicBezTo>
                    <a:pt x="90" y="16"/>
                    <a:pt x="90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2" y="16"/>
                  </a:cubicBezTo>
                  <a:lnTo>
                    <a:pt x="90" y="20"/>
                  </a:lnTo>
                  <a:cubicBezTo>
                    <a:pt x="90" y="20"/>
                    <a:pt x="90" y="20"/>
                    <a:pt x="90" y="20"/>
                  </a:cubicBezTo>
                  <a:cubicBezTo>
                    <a:pt x="89" y="20"/>
                    <a:pt x="89" y="20"/>
                    <a:pt x="89" y="20"/>
                  </a:cubicBezTo>
                  <a:cubicBezTo>
                    <a:pt x="89" y="20"/>
                    <a:pt x="89" y="20"/>
                    <a:pt x="88" y="20"/>
                  </a:cubicBezTo>
                  <a:cubicBezTo>
                    <a:pt x="88" y="20"/>
                    <a:pt x="88" y="20"/>
                    <a:pt x="88" y="20"/>
                  </a:cubicBezTo>
                  <a:cubicBezTo>
                    <a:pt x="87" y="19"/>
                    <a:pt x="86" y="19"/>
                    <a:pt x="85" y="18"/>
                  </a:cubicBezTo>
                  <a:cubicBezTo>
                    <a:pt x="85" y="18"/>
                    <a:pt x="84" y="17"/>
                    <a:pt x="84" y="15"/>
                  </a:cubicBezTo>
                  <a:cubicBezTo>
                    <a:pt x="84" y="15"/>
                    <a:pt x="84" y="15"/>
                    <a:pt x="84" y="15"/>
                  </a:cubicBezTo>
                  <a:cubicBezTo>
                    <a:pt x="84" y="14"/>
                    <a:pt x="84" y="14"/>
                    <a:pt x="84" y="14"/>
                  </a:cubicBezTo>
                  <a:cubicBezTo>
                    <a:pt x="84" y="14"/>
                    <a:pt x="84" y="14"/>
                    <a:pt x="84" y="13"/>
                  </a:cubicBezTo>
                  <a:cubicBezTo>
                    <a:pt x="84" y="13"/>
                    <a:pt x="84" y="13"/>
                    <a:pt x="84" y="13"/>
                  </a:cubicBezTo>
                  <a:cubicBezTo>
                    <a:pt x="84" y="13"/>
                    <a:pt x="84" y="12"/>
                    <a:pt x="84" y="12"/>
                  </a:cubicBezTo>
                  <a:cubicBezTo>
                    <a:pt x="83" y="12"/>
                    <a:pt x="83" y="12"/>
                    <a:pt x="83" y="12"/>
                  </a:cubicBezTo>
                  <a:lnTo>
                    <a:pt x="82" y="14"/>
                  </a:lnTo>
                  <a:cubicBezTo>
                    <a:pt x="82" y="14"/>
                    <a:pt x="82" y="14"/>
                    <a:pt x="82" y="14"/>
                  </a:cubicBezTo>
                  <a:cubicBezTo>
                    <a:pt x="82" y="14"/>
                    <a:pt x="82" y="15"/>
                    <a:pt x="83" y="15"/>
                  </a:cubicBezTo>
                  <a:lnTo>
                    <a:pt x="82" y="18"/>
                  </a:lnTo>
                  <a:lnTo>
                    <a:pt x="74" y="15"/>
                  </a:lnTo>
                  <a:lnTo>
                    <a:pt x="75" y="12"/>
                  </a:lnTo>
                  <a:cubicBezTo>
                    <a:pt x="76" y="12"/>
                    <a:pt x="76" y="12"/>
                    <a:pt x="76" y="12"/>
                  </a:cubicBezTo>
                  <a:cubicBezTo>
                    <a:pt x="76" y="12"/>
                    <a:pt x="76" y="12"/>
                    <a:pt x="77" y="12"/>
                  </a:cubicBezTo>
                  <a:lnTo>
                    <a:pt x="79" y="5"/>
                  </a:lnTo>
                  <a:cubicBezTo>
                    <a:pt x="79" y="5"/>
                    <a:pt x="79" y="5"/>
                    <a:pt x="79" y="5"/>
                  </a:cubicBezTo>
                  <a:cubicBezTo>
                    <a:pt x="79" y="5"/>
                    <a:pt x="78" y="4"/>
                    <a:pt x="78" y="4"/>
                  </a:cubicBezTo>
                  <a:lnTo>
                    <a:pt x="77" y="4"/>
                  </a:lnTo>
                  <a:lnTo>
                    <a:pt x="78" y="1"/>
                  </a:lnTo>
                  <a:lnTo>
                    <a:pt x="87" y="4"/>
                  </a:lnTo>
                  <a:lnTo>
                    <a:pt x="86" y="7"/>
                  </a:lnTo>
                  <a:close/>
                  <a:moveTo>
                    <a:pt x="112" y="28"/>
                  </a:moveTo>
                  <a:cubicBezTo>
                    <a:pt x="111" y="29"/>
                    <a:pt x="110" y="30"/>
                    <a:pt x="108" y="30"/>
                  </a:cubicBezTo>
                  <a:cubicBezTo>
                    <a:pt x="106" y="30"/>
                    <a:pt x="104" y="29"/>
                    <a:pt x="102" y="28"/>
                  </a:cubicBezTo>
                  <a:cubicBezTo>
                    <a:pt x="101" y="27"/>
                    <a:pt x="101" y="27"/>
                    <a:pt x="101" y="27"/>
                  </a:cubicBezTo>
                  <a:cubicBezTo>
                    <a:pt x="100" y="27"/>
                    <a:pt x="100" y="26"/>
                    <a:pt x="100" y="26"/>
                  </a:cubicBezTo>
                  <a:cubicBezTo>
                    <a:pt x="99" y="25"/>
                    <a:pt x="99" y="25"/>
                    <a:pt x="98" y="24"/>
                  </a:cubicBezTo>
                  <a:cubicBezTo>
                    <a:pt x="98" y="23"/>
                    <a:pt x="97" y="22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0"/>
                    <a:pt x="97" y="20"/>
                    <a:pt x="97" y="19"/>
                  </a:cubicBezTo>
                  <a:cubicBezTo>
                    <a:pt x="98" y="18"/>
                    <a:pt x="98" y="17"/>
                    <a:pt x="99" y="16"/>
                  </a:cubicBezTo>
                  <a:cubicBezTo>
                    <a:pt x="99" y="16"/>
                    <a:pt x="99" y="15"/>
                    <a:pt x="100" y="15"/>
                  </a:cubicBezTo>
                  <a:cubicBezTo>
                    <a:pt x="101" y="14"/>
                    <a:pt x="101" y="14"/>
                    <a:pt x="101" y="14"/>
                  </a:cubicBezTo>
                  <a:cubicBezTo>
                    <a:pt x="102" y="14"/>
                    <a:pt x="102" y="14"/>
                    <a:pt x="102" y="14"/>
                  </a:cubicBezTo>
                  <a:cubicBezTo>
                    <a:pt x="103" y="14"/>
                    <a:pt x="103" y="14"/>
                    <a:pt x="103" y="14"/>
                  </a:cubicBezTo>
                  <a:cubicBezTo>
                    <a:pt x="104" y="13"/>
                    <a:pt x="105" y="13"/>
                    <a:pt x="105" y="14"/>
                  </a:cubicBezTo>
                  <a:cubicBezTo>
                    <a:pt x="106" y="14"/>
                    <a:pt x="107" y="14"/>
                    <a:pt x="108" y="14"/>
                  </a:cubicBezTo>
                  <a:cubicBezTo>
                    <a:pt x="108" y="14"/>
                    <a:pt x="109" y="15"/>
                    <a:pt x="109" y="15"/>
                  </a:cubicBezTo>
                  <a:cubicBezTo>
                    <a:pt x="109" y="15"/>
                    <a:pt x="110" y="15"/>
                    <a:pt x="110" y="15"/>
                  </a:cubicBezTo>
                  <a:cubicBezTo>
                    <a:pt x="112" y="17"/>
                    <a:pt x="113" y="18"/>
                    <a:pt x="114" y="20"/>
                  </a:cubicBezTo>
                  <a:cubicBezTo>
                    <a:pt x="115" y="22"/>
                    <a:pt x="115" y="24"/>
                    <a:pt x="114" y="25"/>
                  </a:cubicBezTo>
                  <a:lnTo>
                    <a:pt x="109" y="21"/>
                  </a:lnTo>
                  <a:cubicBezTo>
                    <a:pt x="109" y="21"/>
                    <a:pt x="109" y="20"/>
                    <a:pt x="109" y="20"/>
                  </a:cubicBezTo>
                  <a:cubicBezTo>
                    <a:pt x="109" y="19"/>
                    <a:pt x="109" y="19"/>
                    <a:pt x="109" y="19"/>
                  </a:cubicBezTo>
                  <a:cubicBezTo>
                    <a:pt x="109" y="19"/>
                    <a:pt x="109" y="19"/>
                    <a:pt x="109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7" y="18"/>
                    <a:pt x="107" y="18"/>
                    <a:pt x="107" y="18"/>
                  </a:cubicBezTo>
                  <a:cubicBezTo>
                    <a:pt x="106" y="18"/>
                    <a:pt x="105" y="19"/>
                    <a:pt x="105" y="20"/>
                  </a:cubicBezTo>
                  <a:lnTo>
                    <a:pt x="104" y="21"/>
                  </a:lnTo>
                  <a:cubicBezTo>
                    <a:pt x="103" y="22"/>
                    <a:pt x="103" y="22"/>
                    <a:pt x="103" y="23"/>
                  </a:cubicBezTo>
                  <a:cubicBezTo>
                    <a:pt x="103" y="24"/>
                    <a:pt x="103" y="24"/>
                    <a:pt x="104" y="25"/>
                  </a:cubicBezTo>
                  <a:cubicBezTo>
                    <a:pt x="104" y="25"/>
                    <a:pt x="105" y="25"/>
                    <a:pt x="105" y="25"/>
                  </a:cubicBezTo>
                  <a:cubicBezTo>
                    <a:pt x="106" y="25"/>
                    <a:pt x="106" y="25"/>
                    <a:pt x="107" y="24"/>
                  </a:cubicBezTo>
                  <a:lnTo>
                    <a:pt x="112" y="2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101780" tIns="50892" rIns="101780" bIns="50892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pic>
          <p:nvPicPr>
            <p:cNvPr id="10" name="Picture 49" descr="original_metal_w"/>
            <p:cNvPicPr>
              <a:picLocks noChangeAspect="1" noChangeArrowheads="1" noCrop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750010" y="193774"/>
              <a:ext cx="374664" cy="2617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" name="AutoShape 50"/>
            <p:cNvSpPr>
              <a:spLocks noChangeArrowheads="1"/>
            </p:cNvSpPr>
            <p:nvPr/>
          </p:nvSpPr>
          <p:spPr bwMode="auto">
            <a:xfrm>
              <a:off x="9677610" y="119459"/>
              <a:ext cx="523868" cy="40849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w 21600"/>
                <a:gd name="T9" fmla="*/ 0 h 21600"/>
                <a:gd name="T10" fmla="*/ 0 w 21600"/>
                <a:gd name="T11" fmla="*/ 0 h 21600"/>
                <a:gd name="T12" fmla="*/ 0 w 21600"/>
                <a:gd name="T13" fmla="*/ 0 h 21600"/>
                <a:gd name="T14" fmla="*/ 0 w 21600"/>
                <a:gd name="T15" fmla="*/ 0 h 2160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3163 w 21600"/>
                <a:gd name="T25" fmla="*/ 3161 h 21600"/>
                <a:gd name="T26" fmla="*/ 18437 w 21600"/>
                <a:gd name="T27" fmla="*/ 18439 h 2160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1600" h="21600">
                  <a:moveTo>
                    <a:pt x="0" y="10800"/>
                  </a:moveTo>
                  <a:cubicBezTo>
                    <a:pt x="0" y="4835"/>
                    <a:pt x="4835" y="0"/>
                    <a:pt x="10800" y="0"/>
                  </a:cubicBezTo>
                  <a:cubicBezTo>
                    <a:pt x="16765" y="0"/>
                    <a:pt x="21600" y="4835"/>
                    <a:pt x="21600" y="10800"/>
                  </a:cubicBez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lose/>
                  <a:moveTo>
                    <a:pt x="5400" y="10800"/>
                  </a:moveTo>
                  <a:cubicBezTo>
                    <a:pt x="5400" y="13782"/>
                    <a:pt x="7818" y="16200"/>
                    <a:pt x="10800" y="16200"/>
                  </a:cubicBezTo>
                  <a:cubicBezTo>
                    <a:pt x="13782" y="16200"/>
                    <a:pt x="16200" y="13782"/>
                    <a:pt x="16200" y="10800"/>
                  </a:cubicBezTo>
                  <a:cubicBezTo>
                    <a:pt x="16200" y="7818"/>
                    <a:pt x="13782" y="5400"/>
                    <a:pt x="10800" y="5400"/>
                  </a:cubicBezTo>
                  <a:cubicBezTo>
                    <a:pt x="7818" y="5400"/>
                    <a:pt x="5400" y="7818"/>
                    <a:pt x="5400" y="10800"/>
                  </a:cubicBezTo>
                  <a:close/>
                </a:path>
              </a:pathLst>
            </a:custGeom>
            <a:solidFill>
              <a:srgbClr val="0000FF">
                <a:alpha val="70195"/>
              </a:srgbClr>
            </a:solidFill>
            <a:ln w="9525">
              <a:noFill/>
              <a:miter lim="800000"/>
              <a:headEnd/>
              <a:tailEnd/>
            </a:ln>
          </p:spPr>
          <p:txBody>
            <a:bodyPr wrap="none" lIns="101780" tIns="50892" rIns="101780" bIns="50892" anchor="ctr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12" name="Group 51"/>
            <p:cNvGrpSpPr>
              <a:grpSpLocks/>
            </p:cNvGrpSpPr>
            <p:nvPr/>
          </p:nvGrpSpPr>
          <p:grpSpPr bwMode="auto">
            <a:xfrm>
              <a:off x="9857371" y="76763"/>
              <a:ext cx="161042" cy="177940"/>
              <a:chOff x="3374" y="926"/>
              <a:chExt cx="585" cy="771"/>
            </a:xfrm>
          </p:grpSpPr>
          <p:sp>
            <p:nvSpPr>
              <p:cNvPr id="20" name="Freeform 52"/>
              <p:cNvSpPr>
                <a:spLocks/>
              </p:cNvSpPr>
              <p:nvPr/>
            </p:nvSpPr>
            <p:spPr bwMode="auto">
              <a:xfrm>
                <a:off x="3511" y="1317"/>
                <a:ext cx="313" cy="379"/>
              </a:xfrm>
              <a:custGeom>
                <a:avLst/>
                <a:gdLst>
                  <a:gd name="T0" fmla="*/ 2147483647 w 27"/>
                  <a:gd name="T1" fmla="*/ 0 h 33"/>
                  <a:gd name="T2" fmla="*/ 2147483647 w 27"/>
                  <a:gd name="T3" fmla="*/ 0 h 33"/>
                  <a:gd name="T4" fmla="*/ 2147483647 w 27"/>
                  <a:gd name="T5" fmla="*/ 2147483647 h 33"/>
                  <a:gd name="T6" fmla="*/ 2147483647 w 27"/>
                  <a:gd name="T7" fmla="*/ 2147483647 h 33"/>
                  <a:gd name="T8" fmla="*/ 2147483647 w 27"/>
                  <a:gd name="T9" fmla="*/ 2147483647 h 33"/>
                  <a:gd name="T10" fmla="*/ 2147483647 w 27"/>
                  <a:gd name="T11" fmla="*/ 2147483647 h 33"/>
                  <a:gd name="T12" fmla="*/ 2147483647 w 27"/>
                  <a:gd name="T13" fmla="*/ 2147483647 h 33"/>
                  <a:gd name="T14" fmla="*/ 2147483647 w 27"/>
                  <a:gd name="T15" fmla="*/ 2147483647 h 33"/>
                  <a:gd name="T16" fmla="*/ 2147483647 w 27"/>
                  <a:gd name="T17" fmla="*/ 2147483647 h 33"/>
                  <a:gd name="T18" fmla="*/ 2147483647 w 27"/>
                  <a:gd name="T19" fmla="*/ 2147483647 h 33"/>
                  <a:gd name="T20" fmla="*/ 2147483647 w 27"/>
                  <a:gd name="T21" fmla="*/ 2147483647 h 33"/>
                  <a:gd name="T22" fmla="*/ 2147483647 w 27"/>
                  <a:gd name="T23" fmla="*/ 2147483647 h 33"/>
                  <a:gd name="T24" fmla="*/ 2147483647 w 27"/>
                  <a:gd name="T25" fmla="*/ 2147483647 h 33"/>
                  <a:gd name="T26" fmla="*/ 2147483647 w 27"/>
                  <a:gd name="T27" fmla="*/ 2147483647 h 33"/>
                  <a:gd name="T28" fmla="*/ 2147483647 w 27"/>
                  <a:gd name="T29" fmla="*/ 2147483647 h 33"/>
                  <a:gd name="T30" fmla="*/ 2147483647 w 27"/>
                  <a:gd name="T31" fmla="*/ 2147483647 h 33"/>
                  <a:gd name="T32" fmla="*/ 2147483647 w 27"/>
                  <a:gd name="T33" fmla="*/ 2147483647 h 33"/>
                  <a:gd name="T34" fmla="*/ 2147483647 w 27"/>
                  <a:gd name="T35" fmla="*/ 2147483647 h 33"/>
                  <a:gd name="T36" fmla="*/ 2147483647 w 27"/>
                  <a:gd name="T37" fmla="*/ 2147483647 h 33"/>
                  <a:gd name="T38" fmla="*/ 2147483647 w 27"/>
                  <a:gd name="T39" fmla="*/ 2147483647 h 33"/>
                  <a:gd name="T40" fmla="*/ 2147483647 w 27"/>
                  <a:gd name="T41" fmla="*/ 2147483647 h 33"/>
                  <a:gd name="T42" fmla="*/ 2147483647 w 27"/>
                  <a:gd name="T43" fmla="*/ 2147483647 h 33"/>
                  <a:gd name="T44" fmla="*/ 2147483647 w 27"/>
                  <a:gd name="T45" fmla="*/ 2147483647 h 33"/>
                  <a:gd name="T46" fmla="*/ 2147483647 w 27"/>
                  <a:gd name="T47" fmla="*/ 2147483647 h 33"/>
                  <a:gd name="T48" fmla="*/ 2147483647 w 27"/>
                  <a:gd name="T49" fmla="*/ 2147483647 h 33"/>
                  <a:gd name="T50" fmla="*/ 2147483647 w 27"/>
                  <a:gd name="T51" fmla="*/ 2147483647 h 33"/>
                  <a:gd name="T52" fmla="*/ 0 w 27"/>
                  <a:gd name="T53" fmla="*/ 2147483647 h 33"/>
                  <a:gd name="T54" fmla="*/ 2147483647 w 27"/>
                  <a:gd name="T55" fmla="*/ 2147483647 h 33"/>
                  <a:gd name="T56" fmla="*/ 0 w 27"/>
                  <a:gd name="T57" fmla="*/ 2147483647 h 33"/>
                  <a:gd name="T58" fmla="*/ 2147483647 w 27"/>
                  <a:gd name="T59" fmla="*/ 2147483647 h 33"/>
                  <a:gd name="T60" fmla="*/ 2147483647 w 27"/>
                  <a:gd name="T61" fmla="*/ 2147483647 h 33"/>
                  <a:gd name="T62" fmla="*/ 2147483647 w 27"/>
                  <a:gd name="T63" fmla="*/ 0 h 33"/>
                  <a:gd name="T64" fmla="*/ 2147483647 w 27"/>
                  <a:gd name="T65" fmla="*/ 0 h 33"/>
                  <a:gd name="T66" fmla="*/ 2147483647 w 27"/>
                  <a:gd name="T67" fmla="*/ 0 h 3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7"/>
                  <a:gd name="T103" fmla="*/ 0 h 33"/>
                  <a:gd name="T104" fmla="*/ 27 w 27"/>
                  <a:gd name="T105" fmla="*/ 33 h 3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7" h="33">
                    <a:moveTo>
                      <a:pt x="14" y="0"/>
                    </a:moveTo>
                    <a:lnTo>
                      <a:pt x="14" y="0"/>
                    </a:lnTo>
                    <a:lnTo>
                      <a:pt x="21" y="6"/>
                    </a:lnTo>
                    <a:cubicBezTo>
                      <a:pt x="22" y="8"/>
                      <a:pt x="22" y="9"/>
                      <a:pt x="21" y="10"/>
                    </a:cubicBezTo>
                    <a:cubicBezTo>
                      <a:pt x="24" y="10"/>
                      <a:pt x="27" y="11"/>
                      <a:pt x="27" y="14"/>
                    </a:cubicBezTo>
                    <a:lnTo>
                      <a:pt x="26" y="14"/>
                    </a:lnTo>
                    <a:lnTo>
                      <a:pt x="27" y="15"/>
                    </a:lnTo>
                    <a:lnTo>
                      <a:pt x="25" y="16"/>
                    </a:lnTo>
                    <a:lnTo>
                      <a:pt x="26" y="17"/>
                    </a:lnTo>
                    <a:cubicBezTo>
                      <a:pt x="25" y="17"/>
                      <a:pt x="24" y="17"/>
                      <a:pt x="24" y="16"/>
                    </a:cubicBezTo>
                    <a:cubicBezTo>
                      <a:pt x="24" y="17"/>
                      <a:pt x="23" y="18"/>
                      <a:pt x="22" y="18"/>
                    </a:cubicBezTo>
                    <a:cubicBezTo>
                      <a:pt x="22" y="16"/>
                      <a:pt x="21" y="15"/>
                      <a:pt x="19" y="15"/>
                    </a:cubicBezTo>
                    <a:cubicBezTo>
                      <a:pt x="17" y="16"/>
                      <a:pt x="16" y="16"/>
                      <a:pt x="16" y="14"/>
                    </a:cubicBezTo>
                    <a:lnTo>
                      <a:pt x="16" y="21"/>
                    </a:lnTo>
                    <a:cubicBezTo>
                      <a:pt x="18" y="28"/>
                      <a:pt x="16" y="31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1" y="31"/>
                      <a:pt x="9" y="28"/>
                      <a:pt x="11" y="21"/>
                    </a:cubicBezTo>
                    <a:lnTo>
                      <a:pt x="11" y="14"/>
                    </a:lnTo>
                    <a:cubicBezTo>
                      <a:pt x="11" y="16"/>
                      <a:pt x="10" y="16"/>
                      <a:pt x="8" y="15"/>
                    </a:cubicBezTo>
                    <a:cubicBezTo>
                      <a:pt x="6" y="15"/>
                      <a:pt x="5" y="16"/>
                      <a:pt x="5" y="18"/>
                    </a:cubicBezTo>
                    <a:cubicBezTo>
                      <a:pt x="4" y="18"/>
                      <a:pt x="4" y="17"/>
                      <a:pt x="3" y="16"/>
                    </a:cubicBezTo>
                    <a:cubicBezTo>
                      <a:pt x="3" y="17"/>
                      <a:pt x="2" y="17"/>
                      <a:pt x="1" y="17"/>
                    </a:cubicBezTo>
                    <a:lnTo>
                      <a:pt x="2" y="16"/>
                    </a:lnTo>
                    <a:lnTo>
                      <a:pt x="0" y="15"/>
                    </a:lnTo>
                    <a:lnTo>
                      <a:pt x="1" y="14"/>
                    </a:lnTo>
                    <a:lnTo>
                      <a:pt x="0" y="14"/>
                    </a:lnTo>
                    <a:cubicBezTo>
                      <a:pt x="0" y="11"/>
                      <a:pt x="3" y="10"/>
                      <a:pt x="6" y="10"/>
                    </a:cubicBezTo>
                    <a:cubicBezTo>
                      <a:pt x="5" y="9"/>
                      <a:pt x="5" y="8"/>
                      <a:pt x="6" y="6"/>
                    </a:cubicBez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" name="Freeform 53"/>
              <p:cNvSpPr>
                <a:spLocks/>
              </p:cNvSpPr>
              <p:nvPr/>
            </p:nvSpPr>
            <p:spPr bwMode="auto">
              <a:xfrm>
                <a:off x="3569" y="1226"/>
                <a:ext cx="198" cy="92"/>
              </a:xfrm>
              <a:custGeom>
                <a:avLst/>
                <a:gdLst>
                  <a:gd name="T0" fmla="*/ 0 w 17"/>
                  <a:gd name="T1" fmla="*/ 2147483647 h 8"/>
                  <a:gd name="T2" fmla="*/ 2147483647 w 17"/>
                  <a:gd name="T3" fmla="*/ 2147483647 h 8"/>
                  <a:gd name="T4" fmla="*/ 2147483647 w 17"/>
                  <a:gd name="T5" fmla="*/ 0 h 8"/>
                  <a:gd name="T6" fmla="*/ 2147483647 w 17"/>
                  <a:gd name="T7" fmla="*/ 0 h 8"/>
                  <a:gd name="T8" fmla="*/ 2147483647 w 17"/>
                  <a:gd name="T9" fmla="*/ 0 h 8"/>
                  <a:gd name="T10" fmla="*/ 2147483647 w 17"/>
                  <a:gd name="T11" fmla="*/ 2147483647 h 8"/>
                  <a:gd name="T12" fmla="*/ 2147483647 w 17"/>
                  <a:gd name="T13" fmla="*/ 2147483647 h 8"/>
                  <a:gd name="T14" fmla="*/ 2147483647 w 17"/>
                  <a:gd name="T15" fmla="*/ 2147483647 h 8"/>
                  <a:gd name="T16" fmla="*/ 2147483647 w 17"/>
                  <a:gd name="T17" fmla="*/ 2147483647 h 8"/>
                  <a:gd name="T18" fmla="*/ 2147483647 w 17"/>
                  <a:gd name="T19" fmla="*/ 2147483647 h 8"/>
                  <a:gd name="T20" fmla="*/ 2147483647 w 17"/>
                  <a:gd name="T21" fmla="*/ 2147483647 h 8"/>
                  <a:gd name="T22" fmla="*/ 2147483647 w 17"/>
                  <a:gd name="T23" fmla="*/ 2147483647 h 8"/>
                  <a:gd name="T24" fmla="*/ 2147483647 w 17"/>
                  <a:gd name="T25" fmla="*/ 2147483647 h 8"/>
                  <a:gd name="T26" fmla="*/ 2147483647 w 17"/>
                  <a:gd name="T27" fmla="*/ 2147483647 h 8"/>
                  <a:gd name="T28" fmla="*/ 2147483647 w 17"/>
                  <a:gd name="T29" fmla="*/ 2147483647 h 8"/>
                  <a:gd name="T30" fmla="*/ 2147483647 w 17"/>
                  <a:gd name="T31" fmla="*/ 2147483647 h 8"/>
                  <a:gd name="T32" fmla="*/ 2147483647 w 17"/>
                  <a:gd name="T33" fmla="*/ 2147483647 h 8"/>
                  <a:gd name="T34" fmla="*/ 2147483647 w 17"/>
                  <a:gd name="T35" fmla="*/ 2147483647 h 8"/>
                  <a:gd name="T36" fmla="*/ 2147483647 w 17"/>
                  <a:gd name="T37" fmla="*/ 2147483647 h 8"/>
                  <a:gd name="T38" fmla="*/ 2147483647 w 17"/>
                  <a:gd name="T39" fmla="*/ 2147483647 h 8"/>
                  <a:gd name="T40" fmla="*/ 2147483647 w 17"/>
                  <a:gd name="T41" fmla="*/ 2147483647 h 8"/>
                  <a:gd name="T42" fmla="*/ 2147483647 w 17"/>
                  <a:gd name="T43" fmla="*/ 2147483647 h 8"/>
                  <a:gd name="T44" fmla="*/ 2147483647 w 17"/>
                  <a:gd name="T45" fmla="*/ 2147483647 h 8"/>
                  <a:gd name="T46" fmla="*/ 2147483647 w 17"/>
                  <a:gd name="T47" fmla="*/ 2147483647 h 8"/>
                  <a:gd name="T48" fmla="*/ 0 w 17"/>
                  <a:gd name="T49" fmla="*/ 2147483647 h 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7"/>
                  <a:gd name="T76" fmla="*/ 0 h 8"/>
                  <a:gd name="T77" fmla="*/ 17 w 17"/>
                  <a:gd name="T78" fmla="*/ 8 h 8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7" h="8">
                    <a:moveTo>
                      <a:pt x="0" y="3"/>
                    </a:moveTo>
                    <a:cubicBezTo>
                      <a:pt x="2" y="3"/>
                      <a:pt x="3" y="3"/>
                      <a:pt x="2" y="1"/>
                    </a:cubicBezTo>
                    <a:lnTo>
                      <a:pt x="8" y="0"/>
                    </a:lnTo>
                    <a:lnTo>
                      <a:pt x="15" y="1"/>
                    </a:lnTo>
                    <a:cubicBezTo>
                      <a:pt x="14" y="3"/>
                      <a:pt x="15" y="3"/>
                      <a:pt x="17" y="3"/>
                    </a:cubicBezTo>
                    <a:cubicBezTo>
                      <a:pt x="16" y="4"/>
                      <a:pt x="15" y="5"/>
                      <a:pt x="14" y="4"/>
                    </a:cubicBezTo>
                    <a:cubicBezTo>
                      <a:pt x="14" y="5"/>
                      <a:pt x="14" y="6"/>
                      <a:pt x="15" y="7"/>
                    </a:cubicBezTo>
                    <a:cubicBezTo>
                      <a:pt x="14" y="6"/>
                      <a:pt x="13" y="6"/>
                      <a:pt x="13" y="5"/>
                    </a:cubicBezTo>
                    <a:lnTo>
                      <a:pt x="13" y="8"/>
                    </a:lnTo>
                    <a:cubicBezTo>
                      <a:pt x="12" y="7"/>
                      <a:pt x="12" y="6"/>
                      <a:pt x="11" y="5"/>
                    </a:cubicBezTo>
                    <a:lnTo>
                      <a:pt x="11" y="8"/>
                    </a:lnTo>
                    <a:lnTo>
                      <a:pt x="10" y="6"/>
                    </a:lnTo>
                    <a:lnTo>
                      <a:pt x="8" y="8"/>
                    </a:lnTo>
                    <a:lnTo>
                      <a:pt x="7" y="6"/>
                    </a:lnTo>
                    <a:lnTo>
                      <a:pt x="6" y="8"/>
                    </a:lnTo>
                    <a:lnTo>
                      <a:pt x="6" y="5"/>
                    </a:lnTo>
                    <a:cubicBezTo>
                      <a:pt x="5" y="6"/>
                      <a:pt x="5" y="7"/>
                      <a:pt x="4" y="8"/>
                    </a:cubicBezTo>
                    <a:lnTo>
                      <a:pt x="4" y="5"/>
                    </a:lnTo>
                    <a:cubicBezTo>
                      <a:pt x="4" y="6"/>
                      <a:pt x="3" y="6"/>
                      <a:pt x="2" y="7"/>
                    </a:cubicBezTo>
                    <a:cubicBezTo>
                      <a:pt x="3" y="6"/>
                      <a:pt x="3" y="5"/>
                      <a:pt x="3" y="4"/>
                    </a:cubicBezTo>
                    <a:cubicBezTo>
                      <a:pt x="2" y="5"/>
                      <a:pt x="1" y="4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" name="Freeform 54"/>
              <p:cNvSpPr>
                <a:spLocks/>
              </p:cNvSpPr>
              <p:nvPr/>
            </p:nvSpPr>
            <p:spPr bwMode="auto">
              <a:xfrm>
                <a:off x="3569" y="1180"/>
                <a:ext cx="198" cy="103"/>
              </a:xfrm>
              <a:custGeom>
                <a:avLst/>
                <a:gdLst>
                  <a:gd name="T0" fmla="*/ 2147483647 w 17"/>
                  <a:gd name="T1" fmla="*/ 2147483647 h 9"/>
                  <a:gd name="T2" fmla="*/ 2147483647 w 17"/>
                  <a:gd name="T3" fmla="*/ 0 h 9"/>
                  <a:gd name="T4" fmla="*/ 2147483647 w 17"/>
                  <a:gd name="T5" fmla="*/ 0 h 9"/>
                  <a:gd name="T6" fmla="*/ 2147483647 w 17"/>
                  <a:gd name="T7" fmla="*/ 0 h 9"/>
                  <a:gd name="T8" fmla="*/ 2147483647 w 17"/>
                  <a:gd name="T9" fmla="*/ 0 h 9"/>
                  <a:gd name="T10" fmla="*/ 2147483647 w 17"/>
                  <a:gd name="T11" fmla="*/ 0 h 9"/>
                  <a:gd name="T12" fmla="*/ 2147483647 w 17"/>
                  <a:gd name="T13" fmla="*/ 2147483647 h 9"/>
                  <a:gd name="T14" fmla="*/ 0 w 17"/>
                  <a:gd name="T15" fmla="*/ 2147483647 h 9"/>
                  <a:gd name="T16" fmla="*/ 2147483647 w 17"/>
                  <a:gd name="T17" fmla="*/ 2147483647 h 9"/>
                  <a:gd name="T18" fmla="*/ 2147483647 w 17"/>
                  <a:gd name="T19" fmla="*/ 2147483647 h 9"/>
                  <a:gd name="T20" fmla="*/ 2147483647 w 17"/>
                  <a:gd name="T21" fmla="*/ 2147483647 h 9"/>
                  <a:gd name="T22" fmla="*/ 2147483647 w 17"/>
                  <a:gd name="T23" fmla="*/ 2147483647 h 9"/>
                  <a:gd name="T24" fmla="*/ 2147483647 w 17"/>
                  <a:gd name="T25" fmla="*/ 2147483647 h 9"/>
                  <a:gd name="T26" fmla="*/ 2147483647 w 17"/>
                  <a:gd name="T27" fmla="*/ 2147483647 h 9"/>
                  <a:gd name="T28" fmla="*/ 2147483647 w 17"/>
                  <a:gd name="T29" fmla="*/ 2147483647 h 9"/>
                  <a:gd name="T30" fmla="*/ 2147483647 w 17"/>
                  <a:gd name="T31" fmla="*/ 2147483647 h 9"/>
                  <a:gd name="T32" fmla="*/ 2147483647 w 17"/>
                  <a:gd name="T33" fmla="*/ 2147483647 h 9"/>
                  <a:gd name="T34" fmla="*/ 2147483647 w 17"/>
                  <a:gd name="T35" fmla="*/ 2147483647 h 9"/>
                  <a:gd name="T36" fmla="*/ 2147483647 w 17"/>
                  <a:gd name="T37" fmla="*/ 2147483647 h 9"/>
                  <a:gd name="T38" fmla="*/ 2147483647 w 17"/>
                  <a:gd name="T39" fmla="*/ 2147483647 h 9"/>
                  <a:gd name="T40" fmla="*/ 2147483647 w 17"/>
                  <a:gd name="T41" fmla="*/ 2147483647 h 9"/>
                  <a:gd name="T42" fmla="*/ 2147483647 w 17"/>
                  <a:gd name="T43" fmla="*/ 2147483647 h 9"/>
                  <a:gd name="T44" fmla="*/ 2147483647 w 17"/>
                  <a:gd name="T45" fmla="*/ 2147483647 h 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7"/>
                  <a:gd name="T70" fmla="*/ 0 h 9"/>
                  <a:gd name="T71" fmla="*/ 17 w 17"/>
                  <a:gd name="T72" fmla="*/ 9 h 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7" h="9">
                    <a:moveTo>
                      <a:pt x="14" y="2"/>
                    </a:moveTo>
                    <a:lnTo>
                      <a:pt x="12" y="0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3" y="2"/>
                    </a:lnTo>
                    <a:cubicBezTo>
                      <a:pt x="4" y="4"/>
                      <a:pt x="3" y="5"/>
                      <a:pt x="0" y="6"/>
                    </a:cubicBezTo>
                    <a:cubicBezTo>
                      <a:pt x="1" y="7"/>
                      <a:pt x="2" y="7"/>
                      <a:pt x="4" y="6"/>
                    </a:cubicBezTo>
                    <a:lnTo>
                      <a:pt x="2" y="8"/>
                    </a:lnTo>
                    <a:cubicBezTo>
                      <a:pt x="4" y="8"/>
                      <a:pt x="5" y="7"/>
                      <a:pt x="6" y="5"/>
                    </a:cubicBezTo>
                    <a:lnTo>
                      <a:pt x="6" y="9"/>
                    </a:lnTo>
                    <a:cubicBezTo>
                      <a:pt x="7" y="8"/>
                      <a:pt x="8" y="6"/>
                      <a:pt x="7" y="4"/>
                    </a:cubicBezTo>
                    <a:lnTo>
                      <a:pt x="9" y="7"/>
                    </a:lnTo>
                    <a:lnTo>
                      <a:pt x="10" y="4"/>
                    </a:lnTo>
                    <a:cubicBezTo>
                      <a:pt x="9" y="6"/>
                      <a:pt x="10" y="8"/>
                      <a:pt x="11" y="9"/>
                    </a:cubicBezTo>
                    <a:lnTo>
                      <a:pt x="11" y="5"/>
                    </a:lnTo>
                    <a:cubicBezTo>
                      <a:pt x="12" y="7"/>
                      <a:pt x="13" y="8"/>
                      <a:pt x="15" y="8"/>
                    </a:cubicBezTo>
                    <a:lnTo>
                      <a:pt x="13" y="6"/>
                    </a:lnTo>
                    <a:cubicBezTo>
                      <a:pt x="15" y="7"/>
                      <a:pt x="16" y="7"/>
                      <a:pt x="17" y="6"/>
                    </a:cubicBezTo>
                    <a:cubicBezTo>
                      <a:pt x="14" y="5"/>
                      <a:pt x="13" y="4"/>
                      <a:pt x="1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" name="Freeform 55"/>
              <p:cNvSpPr>
                <a:spLocks/>
              </p:cNvSpPr>
              <p:nvPr/>
            </p:nvSpPr>
            <p:spPr bwMode="auto">
              <a:xfrm>
                <a:off x="3559" y="1260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2147483647 w 5"/>
                  <a:gd name="T5" fmla="*/ 2147483647 h 3"/>
                  <a:gd name="T6" fmla="*/ 2147483647 w 5"/>
                  <a:gd name="T7" fmla="*/ 2147483647 h 3"/>
                  <a:gd name="T8" fmla="*/ 0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0" y="2"/>
                    </a:moveTo>
                    <a:lnTo>
                      <a:pt x="2" y="0"/>
                    </a:lnTo>
                    <a:lnTo>
                      <a:pt x="5" y="1"/>
                    </a:lnTo>
                    <a:lnTo>
                      <a:pt x="4" y="3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" name="Freeform 56"/>
              <p:cNvSpPr>
                <a:spLocks/>
              </p:cNvSpPr>
              <p:nvPr/>
            </p:nvSpPr>
            <p:spPr bwMode="auto">
              <a:xfrm>
                <a:off x="3718" y="1260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2147483647 w 5"/>
                  <a:gd name="T3" fmla="*/ 0 h 3"/>
                  <a:gd name="T4" fmla="*/ 0 w 5"/>
                  <a:gd name="T5" fmla="*/ 2147483647 h 3"/>
                  <a:gd name="T6" fmla="*/ 2147483647 w 5"/>
                  <a:gd name="T7" fmla="*/ 2147483647 h 3"/>
                  <a:gd name="T8" fmla="*/ 2147483647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5" y="2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" name="Freeform 57"/>
              <p:cNvSpPr>
                <a:spLocks/>
              </p:cNvSpPr>
              <p:nvPr/>
            </p:nvSpPr>
            <p:spPr bwMode="auto">
              <a:xfrm>
                <a:off x="3544" y="1478"/>
                <a:ext cx="92" cy="149"/>
              </a:xfrm>
              <a:custGeom>
                <a:avLst/>
                <a:gdLst>
                  <a:gd name="T0" fmla="*/ 2147483647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2147483647 w 8"/>
                  <a:gd name="T11" fmla="*/ 0 h 13"/>
                  <a:gd name="T12" fmla="*/ 2147483647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8" y="4"/>
                    </a:moveTo>
                    <a:cubicBezTo>
                      <a:pt x="5" y="6"/>
                      <a:pt x="4" y="9"/>
                      <a:pt x="5" y="13"/>
                    </a:cubicBezTo>
                    <a:cubicBezTo>
                      <a:pt x="2" y="13"/>
                      <a:pt x="2" y="12"/>
                      <a:pt x="2" y="10"/>
                    </a:cubicBezTo>
                    <a:cubicBezTo>
                      <a:pt x="0" y="9"/>
                      <a:pt x="0" y="8"/>
                      <a:pt x="1" y="7"/>
                    </a:cubicBezTo>
                    <a:cubicBezTo>
                      <a:pt x="1" y="7"/>
                      <a:pt x="3" y="7"/>
                      <a:pt x="4" y="5"/>
                    </a:cubicBezTo>
                    <a:cubicBezTo>
                      <a:pt x="7" y="4"/>
                      <a:pt x="8" y="2"/>
                      <a:pt x="8" y="0"/>
                    </a:cubicBez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" name="Freeform 58"/>
              <p:cNvSpPr>
                <a:spLocks/>
              </p:cNvSpPr>
              <p:nvPr/>
            </p:nvSpPr>
            <p:spPr bwMode="auto">
              <a:xfrm>
                <a:off x="3593" y="1524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0 w 4"/>
                  <a:gd name="T7" fmla="*/ 2147483647 h 13"/>
                  <a:gd name="T8" fmla="*/ 2147483647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4" y="13"/>
                    </a:moveTo>
                    <a:cubicBezTo>
                      <a:pt x="3" y="10"/>
                      <a:pt x="3" y="7"/>
                      <a:pt x="4" y="3"/>
                    </a:cubicBezTo>
                    <a:lnTo>
                      <a:pt x="4" y="0"/>
                    </a:lnTo>
                    <a:cubicBezTo>
                      <a:pt x="1" y="2"/>
                      <a:pt x="0" y="5"/>
                      <a:pt x="0" y="9"/>
                    </a:cubicBezTo>
                    <a:cubicBezTo>
                      <a:pt x="1" y="12"/>
                      <a:pt x="3" y="13"/>
                      <a:pt x="4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" name="Freeform 59"/>
              <p:cNvSpPr>
                <a:spLocks/>
              </p:cNvSpPr>
              <p:nvPr/>
            </p:nvSpPr>
            <p:spPr bwMode="auto">
              <a:xfrm>
                <a:off x="3535" y="1432"/>
                <a:ext cx="67" cy="69"/>
              </a:xfrm>
              <a:custGeom>
                <a:avLst/>
                <a:gdLst>
                  <a:gd name="T0" fmla="*/ 0 w 6"/>
                  <a:gd name="T1" fmla="*/ 2147483647 h 6"/>
                  <a:gd name="T2" fmla="*/ 2147483647 w 6"/>
                  <a:gd name="T3" fmla="*/ 0 h 6"/>
                  <a:gd name="T4" fmla="*/ 0 60000 65536"/>
                  <a:gd name="T5" fmla="*/ 0 60000 65536"/>
                  <a:gd name="T6" fmla="*/ 0 w 6"/>
                  <a:gd name="T7" fmla="*/ 0 h 6"/>
                  <a:gd name="T8" fmla="*/ 6 w 6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6" h="6">
                    <a:moveTo>
                      <a:pt x="0" y="6"/>
                    </a:moveTo>
                    <a:cubicBezTo>
                      <a:pt x="1" y="5"/>
                      <a:pt x="2" y="0"/>
                      <a:pt x="6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" name="Freeform 60"/>
              <p:cNvSpPr>
                <a:spLocks/>
              </p:cNvSpPr>
              <p:nvPr/>
            </p:nvSpPr>
            <p:spPr bwMode="auto">
              <a:xfrm>
                <a:off x="3544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2147483647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2" y="8"/>
                    </a:moveTo>
                    <a:cubicBezTo>
                      <a:pt x="0" y="5"/>
                      <a:pt x="2" y="3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" name="Freeform 61"/>
              <p:cNvSpPr>
                <a:spLocks/>
              </p:cNvSpPr>
              <p:nvPr/>
            </p:nvSpPr>
            <p:spPr bwMode="auto">
              <a:xfrm>
                <a:off x="3578" y="1432"/>
                <a:ext cx="58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2147483647 w 5"/>
                  <a:gd name="T3" fmla="*/ 0 h 5"/>
                  <a:gd name="T4" fmla="*/ 0 60000 65536"/>
                  <a:gd name="T5" fmla="*/ 0 60000 65536"/>
                  <a:gd name="T6" fmla="*/ 0 w 5"/>
                  <a:gd name="T7" fmla="*/ 0 h 5"/>
                  <a:gd name="T8" fmla="*/ 5 w 5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5">
                    <a:moveTo>
                      <a:pt x="1" y="5"/>
                    </a:moveTo>
                    <a:cubicBezTo>
                      <a:pt x="0" y="4"/>
                      <a:pt x="2" y="2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" name="Freeform 62"/>
              <p:cNvSpPr>
                <a:spLocks/>
              </p:cNvSpPr>
              <p:nvPr/>
            </p:nvSpPr>
            <p:spPr bwMode="auto">
              <a:xfrm>
                <a:off x="3593" y="1467"/>
                <a:ext cx="43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0" y="2"/>
                    </a:moveTo>
                    <a:cubicBezTo>
                      <a:pt x="1" y="1"/>
                      <a:pt x="3" y="0"/>
                      <a:pt x="4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" name="Freeform 63"/>
              <p:cNvSpPr>
                <a:spLocks/>
              </p:cNvSpPr>
              <p:nvPr/>
            </p:nvSpPr>
            <p:spPr bwMode="auto">
              <a:xfrm>
                <a:off x="3525" y="1444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0" y="3"/>
                    </a:moveTo>
                    <a:cubicBezTo>
                      <a:pt x="0" y="2"/>
                      <a:pt x="2" y="0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" name="Freeform 64"/>
              <p:cNvSpPr>
                <a:spLocks/>
              </p:cNvSpPr>
              <p:nvPr/>
            </p:nvSpPr>
            <p:spPr bwMode="auto">
              <a:xfrm>
                <a:off x="3544" y="1432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0" y="6"/>
                    </a:moveTo>
                    <a:cubicBezTo>
                      <a:pt x="1" y="3"/>
                      <a:pt x="2" y="1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" name="Freeform 65"/>
              <p:cNvSpPr>
                <a:spLocks/>
              </p:cNvSpPr>
              <p:nvPr/>
            </p:nvSpPr>
            <p:spPr bwMode="auto">
              <a:xfrm>
                <a:off x="3559" y="1513"/>
                <a:ext cx="77" cy="57"/>
              </a:xfrm>
              <a:custGeom>
                <a:avLst/>
                <a:gdLst>
                  <a:gd name="T0" fmla="*/ 0 w 7"/>
                  <a:gd name="T1" fmla="*/ 2147483647 h 5"/>
                  <a:gd name="T2" fmla="*/ 2147483647 w 7"/>
                  <a:gd name="T3" fmla="*/ 2147483647 h 5"/>
                  <a:gd name="T4" fmla="*/ 2147483647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0" y="5"/>
                    </a:moveTo>
                    <a:cubicBezTo>
                      <a:pt x="1" y="5"/>
                      <a:pt x="2" y="5"/>
                      <a:pt x="3" y="4"/>
                    </a:cubicBezTo>
                    <a:lnTo>
                      <a:pt x="7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" name="Freeform 66"/>
              <p:cNvSpPr>
                <a:spLocks/>
              </p:cNvSpPr>
              <p:nvPr/>
            </p:nvSpPr>
            <p:spPr bwMode="auto">
              <a:xfrm>
                <a:off x="3569" y="1559"/>
                <a:ext cx="24" cy="57"/>
              </a:xfrm>
              <a:custGeom>
                <a:avLst/>
                <a:gdLst>
                  <a:gd name="T0" fmla="*/ 2147483647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2" y="0"/>
                    </a:moveTo>
                    <a:cubicBezTo>
                      <a:pt x="1" y="2"/>
                      <a:pt x="0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" name="Freeform 67"/>
              <p:cNvSpPr>
                <a:spLocks/>
              </p:cNvSpPr>
              <p:nvPr/>
            </p:nvSpPr>
            <p:spPr bwMode="auto">
              <a:xfrm>
                <a:off x="3602" y="1536"/>
                <a:ext cx="34" cy="115"/>
              </a:xfrm>
              <a:custGeom>
                <a:avLst/>
                <a:gdLst>
                  <a:gd name="T0" fmla="*/ 2147483647 w 3"/>
                  <a:gd name="T1" fmla="*/ 0 h 10"/>
                  <a:gd name="T2" fmla="*/ 2147483647 w 3"/>
                  <a:gd name="T3" fmla="*/ 2147483647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0"/>
                    </a:moveTo>
                    <a:cubicBezTo>
                      <a:pt x="0" y="2"/>
                      <a:pt x="0" y="6"/>
                      <a:pt x="1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" name="Freeform 68"/>
              <p:cNvSpPr>
                <a:spLocks/>
              </p:cNvSpPr>
              <p:nvPr/>
            </p:nvSpPr>
            <p:spPr bwMode="auto">
              <a:xfrm>
                <a:off x="3602" y="1547"/>
                <a:ext cx="34" cy="115"/>
              </a:xfrm>
              <a:custGeom>
                <a:avLst/>
                <a:gdLst>
                  <a:gd name="T0" fmla="*/ 2147483647 w 3"/>
                  <a:gd name="T1" fmla="*/ 2147483647 h 10"/>
                  <a:gd name="T2" fmla="*/ 2147483647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10"/>
                    </a:moveTo>
                    <a:cubicBezTo>
                      <a:pt x="0" y="8"/>
                      <a:pt x="1" y="4"/>
                      <a:pt x="3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" name="Freeform 69"/>
              <p:cNvSpPr>
                <a:spLocks/>
              </p:cNvSpPr>
              <p:nvPr/>
            </p:nvSpPr>
            <p:spPr bwMode="auto">
              <a:xfrm>
                <a:off x="3636" y="1559"/>
                <a:ext cx="34" cy="126"/>
              </a:xfrm>
              <a:custGeom>
                <a:avLst/>
                <a:gdLst>
                  <a:gd name="T0" fmla="*/ 2147483647 w 3"/>
                  <a:gd name="T1" fmla="*/ 0 h 11"/>
                  <a:gd name="T2" fmla="*/ 2147483647 w 3"/>
                  <a:gd name="T3" fmla="*/ 2147483647 h 11"/>
                  <a:gd name="T4" fmla="*/ 0 60000 65536"/>
                  <a:gd name="T5" fmla="*/ 0 60000 65536"/>
                  <a:gd name="T6" fmla="*/ 0 w 3"/>
                  <a:gd name="T7" fmla="*/ 0 h 11"/>
                  <a:gd name="T8" fmla="*/ 3 w 3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1">
                    <a:moveTo>
                      <a:pt x="3" y="0"/>
                    </a:moveTo>
                    <a:cubicBezTo>
                      <a:pt x="0" y="6"/>
                      <a:pt x="1" y="9"/>
                      <a:pt x="3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" name="Freeform 70"/>
              <p:cNvSpPr>
                <a:spLocks/>
              </p:cNvSpPr>
              <p:nvPr/>
            </p:nvSpPr>
            <p:spPr bwMode="auto">
              <a:xfrm>
                <a:off x="3699" y="1478"/>
                <a:ext cx="92" cy="149"/>
              </a:xfrm>
              <a:custGeom>
                <a:avLst/>
                <a:gdLst>
                  <a:gd name="T0" fmla="*/ 0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0 w 8"/>
                  <a:gd name="T11" fmla="*/ 0 h 13"/>
                  <a:gd name="T12" fmla="*/ 0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0" y="4"/>
                    </a:moveTo>
                    <a:cubicBezTo>
                      <a:pt x="3" y="6"/>
                      <a:pt x="4" y="9"/>
                      <a:pt x="4" y="13"/>
                    </a:cubicBezTo>
                    <a:cubicBezTo>
                      <a:pt x="6" y="13"/>
                      <a:pt x="7" y="12"/>
                      <a:pt x="6" y="10"/>
                    </a:cubicBezTo>
                    <a:cubicBezTo>
                      <a:pt x="8" y="9"/>
                      <a:pt x="8" y="8"/>
                      <a:pt x="8" y="7"/>
                    </a:cubicBezTo>
                    <a:cubicBezTo>
                      <a:pt x="7" y="7"/>
                      <a:pt x="5" y="7"/>
                      <a:pt x="4" y="5"/>
                    </a:cubicBezTo>
                    <a:cubicBezTo>
                      <a:pt x="1" y="4"/>
                      <a:pt x="0" y="2"/>
                      <a:pt x="0" y="0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" name="Freeform 71"/>
              <p:cNvSpPr>
                <a:spLocks/>
              </p:cNvSpPr>
              <p:nvPr/>
            </p:nvSpPr>
            <p:spPr bwMode="auto">
              <a:xfrm>
                <a:off x="3699" y="1524"/>
                <a:ext cx="43" cy="149"/>
              </a:xfrm>
              <a:custGeom>
                <a:avLst/>
                <a:gdLst>
                  <a:gd name="T0" fmla="*/ 0 w 4"/>
                  <a:gd name="T1" fmla="*/ 2147483647 h 13"/>
                  <a:gd name="T2" fmla="*/ 0 w 4"/>
                  <a:gd name="T3" fmla="*/ 2147483647 h 13"/>
                  <a:gd name="T4" fmla="*/ 0 w 4"/>
                  <a:gd name="T5" fmla="*/ 0 h 13"/>
                  <a:gd name="T6" fmla="*/ 2147483647 w 4"/>
                  <a:gd name="T7" fmla="*/ 2147483647 h 13"/>
                  <a:gd name="T8" fmla="*/ 0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0" y="13"/>
                    </a:moveTo>
                    <a:cubicBezTo>
                      <a:pt x="1" y="10"/>
                      <a:pt x="1" y="7"/>
                      <a:pt x="0" y="3"/>
                    </a:cubicBezTo>
                    <a:lnTo>
                      <a:pt x="0" y="0"/>
                    </a:lnTo>
                    <a:cubicBezTo>
                      <a:pt x="3" y="2"/>
                      <a:pt x="4" y="5"/>
                      <a:pt x="4" y="9"/>
                    </a:cubicBezTo>
                    <a:cubicBezTo>
                      <a:pt x="3" y="12"/>
                      <a:pt x="2" y="13"/>
                      <a:pt x="0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" name="Freeform 72"/>
              <p:cNvSpPr>
                <a:spLocks/>
              </p:cNvSpPr>
              <p:nvPr/>
            </p:nvSpPr>
            <p:spPr bwMode="auto">
              <a:xfrm>
                <a:off x="3732" y="1432"/>
                <a:ext cx="77" cy="69"/>
              </a:xfrm>
              <a:custGeom>
                <a:avLst/>
                <a:gdLst>
                  <a:gd name="T0" fmla="*/ 2147483647 w 7"/>
                  <a:gd name="T1" fmla="*/ 2147483647 h 6"/>
                  <a:gd name="T2" fmla="*/ 0 w 7"/>
                  <a:gd name="T3" fmla="*/ 0 h 6"/>
                  <a:gd name="T4" fmla="*/ 0 60000 65536"/>
                  <a:gd name="T5" fmla="*/ 0 60000 65536"/>
                  <a:gd name="T6" fmla="*/ 0 w 7"/>
                  <a:gd name="T7" fmla="*/ 0 h 6"/>
                  <a:gd name="T8" fmla="*/ 7 w 7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7" h="6">
                    <a:moveTo>
                      <a:pt x="7" y="6"/>
                    </a:moveTo>
                    <a:cubicBezTo>
                      <a:pt x="5" y="5"/>
                      <a:pt x="5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" name="Freeform 73"/>
              <p:cNvSpPr>
                <a:spLocks/>
              </p:cNvSpPr>
              <p:nvPr/>
            </p:nvSpPr>
            <p:spPr bwMode="auto">
              <a:xfrm>
                <a:off x="3732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0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3" y="8"/>
                    </a:moveTo>
                    <a:cubicBezTo>
                      <a:pt x="5" y="5"/>
                      <a:pt x="3" y="3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2" name="Freeform 74"/>
              <p:cNvSpPr>
                <a:spLocks/>
              </p:cNvSpPr>
              <p:nvPr/>
            </p:nvSpPr>
            <p:spPr bwMode="auto">
              <a:xfrm>
                <a:off x="3703" y="1432"/>
                <a:ext cx="48" cy="57"/>
              </a:xfrm>
              <a:custGeom>
                <a:avLst/>
                <a:gdLst>
                  <a:gd name="T0" fmla="*/ 2147483647 w 4"/>
                  <a:gd name="T1" fmla="*/ 2147483647 h 5"/>
                  <a:gd name="T2" fmla="*/ 0 w 4"/>
                  <a:gd name="T3" fmla="*/ 0 h 5"/>
                  <a:gd name="T4" fmla="*/ 0 60000 65536"/>
                  <a:gd name="T5" fmla="*/ 0 60000 65536"/>
                  <a:gd name="T6" fmla="*/ 0 w 4"/>
                  <a:gd name="T7" fmla="*/ 0 h 5"/>
                  <a:gd name="T8" fmla="*/ 4 w 4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5">
                    <a:moveTo>
                      <a:pt x="4" y="5"/>
                    </a:moveTo>
                    <a:cubicBezTo>
                      <a:pt x="4" y="4"/>
                      <a:pt x="2" y="2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3" name="Freeform 75"/>
              <p:cNvSpPr>
                <a:spLocks/>
              </p:cNvSpPr>
              <p:nvPr/>
            </p:nvSpPr>
            <p:spPr bwMode="auto">
              <a:xfrm>
                <a:off x="3699" y="1467"/>
                <a:ext cx="43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4" name="Freeform 76"/>
              <p:cNvSpPr>
                <a:spLocks/>
              </p:cNvSpPr>
              <p:nvPr/>
            </p:nvSpPr>
            <p:spPr bwMode="auto">
              <a:xfrm>
                <a:off x="3752" y="1444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0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5" y="3"/>
                    </a:moveTo>
                    <a:cubicBezTo>
                      <a:pt x="5" y="2"/>
                      <a:pt x="3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5" name="Freeform 77"/>
              <p:cNvSpPr>
                <a:spLocks/>
              </p:cNvSpPr>
              <p:nvPr/>
            </p:nvSpPr>
            <p:spPr bwMode="auto">
              <a:xfrm>
                <a:off x="3732" y="1432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0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5" y="6"/>
                    </a:moveTo>
                    <a:cubicBezTo>
                      <a:pt x="4" y="3"/>
                      <a:pt x="3" y="1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6" name="Freeform 78"/>
              <p:cNvSpPr>
                <a:spLocks/>
              </p:cNvSpPr>
              <p:nvPr/>
            </p:nvSpPr>
            <p:spPr bwMode="auto">
              <a:xfrm>
                <a:off x="3699" y="1513"/>
                <a:ext cx="77" cy="57"/>
              </a:xfrm>
              <a:custGeom>
                <a:avLst/>
                <a:gdLst>
                  <a:gd name="T0" fmla="*/ 2147483647 w 7"/>
                  <a:gd name="T1" fmla="*/ 2147483647 h 5"/>
                  <a:gd name="T2" fmla="*/ 2147483647 w 7"/>
                  <a:gd name="T3" fmla="*/ 2147483647 h 5"/>
                  <a:gd name="T4" fmla="*/ 0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7" y="5"/>
                    </a:moveTo>
                    <a:cubicBezTo>
                      <a:pt x="6" y="5"/>
                      <a:pt x="5" y="5"/>
                      <a:pt x="4" y="4"/>
                    </a:cubicBez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7" name="Freeform 79"/>
              <p:cNvSpPr>
                <a:spLocks/>
              </p:cNvSpPr>
              <p:nvPr/>
            </p:nvSpPr>
            <p:spPr bwMode="auto">
              <a:xfrm>
                <a:off x="3742" y="1559"/>
                <a:ext cx="24" cy="57"/>
              </a:xfrm>
              <a:custGeom>
                <a:avLst/>
                <a:gdLst>
                  <a:gd name="T0" fmla="*/ 0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0" y="0"/>
                    </a:moveTo>
                    <a:cubicBezTo>
                      <a:pt x="1" y="2"/>
                      <a:pt x="2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8" name="Freeform 80"/>
              <p:cNvSpPr>
                <a:spLocks/>
              </p:cNvSpPr>
              <p:nvPr/>
            </p:nvSpPr>
            <p:spPr bwMode="auto">
              <a:xfrm>
                <a:off x="3699" y="1536"/>
                <a:ext cx="43" cy="115"/>
              </a:xfrm>
              <a:custGeom>
                <a:avLst/>
                <a:gdLst>
                  <a:gd name="T0" fmla="*/ 0 w 4"/>
                  <a:gd name="T1" fmla="*/ 0 h 10"/>
                  <a:gd name="T2" fmla="*/ 2147483647 w 4"/>
                  <a:gd name="T3" fmla="*/ 2147483647 h 10"/>
                  <a:gd name="T4" fmla="*/ 0 60000 65536"/>
                  <a:gd name="T5" fmla="*/ 0 60000 65536"/>
                  <a:gd name="T6" fmla="*/ 0 w 4"/>
                  <a:gd name="T7" fmla="*/ 0 h 10"/>
                  <a:gd name="T8" fmla="*/ 4 w 4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10">
                    <a:moveTo>
                      <a:pt x="0" y="0"/>
                    </a:moveTo>
                    <a:cubicBezTo>
                      <a:pt x="3" y="2"/>
                      <a:pt x="4" y="6"/>
                      <a:pt x="2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9" name="Freeform 81"/>
              <p:cNvSpPr>
                <a:spLocks/>
              </p:cNvSpPr>
              <p:nvPr/>
            </p:nvSpPr>
            <p:spPr bwMode="auto">
              <a:xfrm>
                <a:off x="3699" y="1547"/>
                <a:ext cx="34" cy="115"/>
              </a:xfrm>
              <a:custGeom>
                <a:avLst/>
                <a:gdLst>
                  <a:gd name="T0" fmla="*/ 0 w 3"/>
                  <a:gd name="T1" fmla="*/ 2147483647 h 10"/>
                  <a:gd name="T2" fmla="*/ 0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0" y="10"/>
                    </a:moveTo>
                    <a:cubicBezTo>
                      <a:pt x="3" y="8"/>
                      <a:pt x="2" y="4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0" name="Freeform 82"/>
              <p:cNvSpPr>
                <a:spLocks/>
              </p:cNvSpPr>
              <p:nvPr/>
            </p:nvSpPr>
            <p:spPr bwMode="auto">
              <a:xfrm>
                <a:off x="3670" y="1559"/>
                <a:ext cx="29" cy="126"/>
              </a:xfrm>
              <a:custGeom>
                <a:avLst/>
                <a:gdLst>
                  <a:gd name="T0" fmla="*/ 0 w 2"/>
                  <a:gd name="T1" fmla="*/ 0 h 11"/>
                  <a:gd name="T2" fmla="*/ 0 w 2"/>
                  <a:gd name="T3" fmla="*/ 2147483647 h 11"/>
                  <a:gd name="T4" fmla="*/ 0 60000 65536"/>
                  <a:gd name="T5" fmla="*/ 0 60000 65536"/>
                  <a:gd name="T6" fmla="*/ 0 w 2"/>
                  <a:gd name="T7" fmla="*/ 0 h 11"/>
                  <a:gd name="T8" fmla="*/ 2 w 2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11">
                    <a:moveTo>
                      <a:pt x="0" y="0"/>
                    </a:moveTo>
                    <a:cubicBezTo>
                      <a:pt x="2" y="6"/>
                      <a:pt x="1" y="9"/>
                      <a:pt x="0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1" name="Freeform 8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2" name="Freeform 8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3" name="Freeform 8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4" name="Freeform 8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5" name="Freeform 8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6" name="Freeform 8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7" name="Freeform 8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8" name="Freeform 9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9" name="Freeform 9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0" name="Freeform 9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1" name="Freeform 9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2" name="Freeform 9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3" name="Freeform 9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4" name="Freeform 9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5" name="Freeform 9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6" name="Freeform 9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7" name="Freeform 9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8" name="Freeform 10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9" name="Freeform 10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0" name="Freeform 10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1" name="Freeform 10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2" name="Freeform 10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3" name="Freeform 10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4" name="Freeform 106"/>
              <p:cNvSpPr>
                <a:spLocks/>
              </p:cNvSpPr>
              <p:nvPr/>
            </p:nvSpPr>
            <p:spPr bwMode="auto">
              <a:xfrm>
                <a:off x="3410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1" y="1"/>
                    </a:moveTo>
                    <a:cubicBezTo>
                      <a:pt x="0" y="7"/>
                      <a:pt x="0" y="12"/>
                      <a:pt x="2" y="16"/>
                    </a:cubicBezTo>
                    <a:cubicBezTo>
                      <a:pt x="3" y="10"/>
                      <a:pt x="4" y="5"/>
                      <a:pt x="3" y="0"/>
                    </a:cubicBezTo>
                    <a:cubicBezTo>
                      <a:pt x="2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5" name="Freeform 107"/>
              <p:cNvSpPr>
                <a:spLocks/>
              </p:cNvSpPr>
              <p:nvPr/>
            </p:nvSpPr>
            <p:spPr bwMode="auto">
              <a:xfrm>
                <a:off x="3434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1" y="1"/>
                    </a:moveTo>
                    <a:cubicBezTo>
                      <a:pt x="0" y="6"/>
                      <a:pt x="0" y="11"/>
                      <a:pt x="2" y="15"/>
                    </a:cubicBezTo>
                    <a:cubicBezTo>
                      <a:pt x="4" y="9"/>
                      <a:pt x="4" y="4"/>
                      <a:pt x="3" y="0"/>
                    </a:cubicBezTo>
                    <a:cubicBezTo>
                      <a:pt x="3" y="0"/>
                      <a:pt x="2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6" name="Freeform 108"/>
              <p:cNvSpPr>
                <a:spLocks/>
              </p:cNvSpPr>
              <p:nvPr/>
            </p:nvSpPr>
            <p:spPr bwMode="auto">
              <a:xfrm>
                <a:off x="3458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2147483647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1" y="6"/>
                      <a:pt x="0" y="11"/>
                      <a:pt x="2" y="14"/>
                    </a:cubicBezTo>
                    <a:cubicBezTo>
                      <a:pt x="4" y="9"/>
                      <a:pt x="4" y="4"/>
                      <a:pt x="4" y="0"/>
                    </a:cubicBezTo>
                    <a:cubicBezTo>
                      <a:pt x="3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7" name="Freeform 109"/>
              <p:cNvSpPr>
                <a:spLocks/>
              </p:cNvSpPr>
              <p:nvPr/>
            </p:nvSpPr>
            <p:spPr bwMode="auto">
              <a:xfrm>
                <a:off x="3491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1" y="1"/>
                    </a:moveTo>
                    <a:cubicBezTo>
                      <a:pt x="0" y="5"/>
                      <a:pt x="0" y="10"/>
                      <a:pt x="2" y="13"/>
                    </a:cubicBezTo>
                    <a:cubicBezTo>
                      <a:pt x="3" y="8"/>
                      <a:pt x="4" y="4"/>
                      <a:pt x="3" y="0"/>
                    </a:cubicBezTo>
                    <a:cubicBezTo>
                      <a:pt x="2" y="0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8" name="Freeform 110"/>
              <p:cNvSpPr>
                <a:spLocks/>
              </p:cNvSpPr>
              <p:nvPr/>
            </p:nvSpPr>
            <p:spPr bwMode="auto">
              <a:xfrm>
                <a:off x="3511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1" y="5"/>
                      <a:pt x="0" y="9"/>
                      <a:pt x="2" y="12"/>
                    </a:cubicBezTo>
                    <a:cubicBezTo>
                      <a:pt x="4" y="7"/>
                      <a:pt x="4" y="3"/>
                      <a:pt x="3" y="0"/>
                    </a:cubicBezTo>
                    <a:cubicBezTo>
                      <a:pt x="3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9" name="Freeform 111"/>
              <p:cNvSpPr>
                <a:spLocks/>
              </p:cNvSpPr>
              <p:nvPr/>
            </p:nvSpPr>
            <p:spPr bwMode="auto">
              <a:xfrm>
                <a:off x="3535" y="1306"/>
                <a:ext cx="43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2147483647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1" y="5"/>
                      <a:pt x="0" y="9"/>
                      <a:pt x="2" y="11"/>
                    </a:cubicBezTo>
                    <a:cubicBezTo>
                      <a:pt x="4" y="7"/>
                      <a:pt x="4" y="4"/>
                      <a:pt x="4" y="0"/>
                    </a:cubicBezTo>
                    <a:cubicBezTo>
                      <a:pt x="3" y="1"/>
                      <a:pt x="3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0" name="Freeform 112"/>
              <p:cNvSpPr>
                <a:spLocks/>
              </p:cNvSpPr>
              <p:nvPr/>
            </p:nvSpPr>
            <p:spPr bwMode="auto">
              <a:xfrm>
                <a:off x="3559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2147483647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3" y="1"/>
                    </a:moveTo>
                    <a:cubicBezTo>
                      <a:pt x="2" y="4"/>
                      <a:pt x="0" y="8"/>
                      <a:pt x="2" y="10"/>
                    </a:cubicBezTo>
                    <a:cubicBezTo>
                      <a:pt x="4" y="7"/>
                      <a:pt x="4" y="3"/>
                      <a:pt x="4" y="0"/>
                    </a:cubicBezTo>
                    <a:cubicBezTo>
                      <a:pt x="4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1" name="Freeform 11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2" name="Freeform 11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3" name="Freeform 11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4" name="Freeform 11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5" name="Freeform 11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6" name="Freeform 11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7" name="Freeform 11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8" name="Freeform 12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9" name="Freeform 12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0" name="Freeform 12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1" name="Freeform 12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2" name="Freeform 12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3" name="Freeform 12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4" name="Freeform 12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5" name="Freeform 12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6" name="Freeform 12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7" name="Freeform 12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8" name="Freeform 13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9" name="Freeform 13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0" name="Freeform 13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1" name="Freeform 13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2" name="Freeform 13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3" name="Freeform 13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4" name="Freeform 136"/>
              <p:cNvSpPr>
                <a:spLocks/>
              </p:cNvSpPr>
              <p:nvPr/>
            </p:nvSpPr>
            <p:spPr bwMode="auto">
              <a:xfrm>
                <a:off x="3386" y="1329"/>
                <a:ext cx="72" cy="103"/>
              </a:xfrm>
              <a:custGeom>
                <a:avLst/>
                <a:gdLst>
                  <a:gd name="T0" fmla="*/ 0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0" y="9"/>
                    </a:moveTo>
                    <a:cubicBezTo>
                      <a:pt x="0" y="9"/>
                      <a:pt x="0" y="6"/>
                      <a:pt x="1" y="3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3" y="0"/>
                      <a:pt x="5" y="0"/>
                      <a:pt x="6" y="0"/>
                    </a:cubicBezTo>
                    <a:cubicBezTo>
                      <a:pt x="6" y="1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8"/>
                      <a:pt x="2" y="9"/>
                      <a:pt x="0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5" name="Freeform 137"/>
              <p:cNvSpPr>
                <a:spLocks/>
              </p:cNvSpPr>
              <p:nvPr/>
            </p:nvSpPr>
            <p:spPr bwMode="auto">
              <a:xfrm>
                <a:off x="3424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1" y="9"/>
                    </a:moveTo>
                    <a:cubicBezTo>
                      <a:pt x="0" y="8"/>
                      <a:pt x="1" y="6"/>
                      <a:pt x="2" y="4"/>
                    </a:cubicBezTo>
                    <a:cubicBezTo>
                      <a:pt x="3" y="2"/>
                      <a:pt x="4" y="0"/>
                      <a:pt x="6" y="1"/>
                    </a:cubicBezTo>
                    <a:cubicBezTo>
                      <a:pt x="5" y="2"/>
                      <a:pt x="5" y="3"/>
                      <a:pt x="5" y="4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8"/>
                      <a:pt x="2" y="8"/>
                      <a:pt x="1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6" name="Freeform 138"/>
              <p:cNvSpPr>
                <a:spLocks/>
              </p:cNvSpPr>
              <p:nvPr/>
            </p:nvSpPr>
            <p:spPr bwMode="auto">
              <a:xfrm>
                <a:off x="3467" y="1317"/>
                <a:ext cx="43" cy="92"/>
              </a:xfrm>
              <a:custGeom>
                <a:avLst/>
                <a:gdLst>
                  <a:gd name="T0" fmla="*/ 0 w 4"/>
                  <a:gd name="T1" fmla="*/ 2147483647 h 8"/>
                  <a:gd name="T2" fmla="*/ 2147483647 w 4"/>
                  <a:gd name="T3" fmla="*/ 2147483647 h 8"/>
                  <a:gd name="T4" fmla="*/ 2147483647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0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0" y="8"/>
                    </a:moveTo>
                    <a:cubicBezTo>
                      <a:pt x="0" y="7"/>
                      <a:pt x="0" y="5"/>
                      <a:pt x="1" y="3"/>
                    </a:cubicBezTo>
                    <a:cubicBezTo>
                      <a:pt x="1" y="1"/>
                      <a:pt x="3" y="0"/>
                      <a:pt x="4" y="0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4"/>
                      <a:pt x="3" y="5"/>
                      <a:pt x="3" y="6"/>
                    </a:cubicBezTo>
                    <a:cubicBezTo>
                      <a:pt x="2" y="7"/>
                      <a:pt x="1" y="7"/>
                      <a:pt x="0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7" name="Freeform 139"/>
              <p:cNvSpPr>
                <a:spLocks/>
              </p:cNvSpPr>
              <p:nvPr/>
            </p:nvSpPr>
            <p:spPr bwMode="auto">
              <a:xfrm>
                <a:off x="3501" y="1317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0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3" y="1"/>
                      <a:pt x="3" y="2"/>
                      <a:pt x="2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6"/>
                      <a:pt x="1" y="6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8" name="Freeform 140"/>
              <p:cNvSpPr>
                <a:spLocks/>
              </p:cNvSpPr>
              <p:nvPr/>
            </p:nvSpPr>
            <p:spPr bwMode="auto">
              <a:xfrm>
                <a:off x="3525" y="1306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7"/>
                      <a:pt x="0" y="5"/>
                      <a:pt x="0" y="3"/>
                    </a:cubicBezTo>
                    <a:cubicBezTo>
                      <a:pt x="1" y="2"/>
                      <a:pt x="2" y="0"/>
                      <a:pt x="3" y="1"/>
                    </a:cubicBezTo>
                    <a:cubicBezTo>
                      <a:pt x="3" y="2"/>
                      <a:pt x="2" y="3"/>
                      <a:pt x="2" y="3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9" name="Freeform 141"/>
              <p:cNvSpPr>
                <a:spLocks/>
              </p:cNvSpPr>
              <p:nvPr/>
            </p:nvSpPr>
            <p:spPr bwMode="auto">
              <a:xfrm>
                <a:off x="3544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0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6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0" name="Freeform 142"/>
              <p:cNvSpPr>
                <a:spLocks/>
              </p:cNvSpPr>
              <p:nvPr/>
            </p:nvSpPr>
            <p:spPr bwMode="auto">
              <a:xfrm>
                <a:off x="3559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1" name="Freeform 143"/>
              <p:cNvSpPr>
                <a:spLocks/>
              </p:cNvSpPr>
              <p:nvPr/>
            </p:nvSpPr>
            <p:spPr bwMode="auto">
              <a:xfrm>
                <a:off x="3578" y="1306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2" name="Freeform 144"/>
              <p:cNvSpPr>
                <a:spLocks/>
              </p:cNvSpPr>
              <p:nvPr/>
            </p:nvSpPr>
            <p:spPr bwMode="auto">
              <a:xfrm>
                <a:off x="3593" y="1306"/>
                <a:ext cx="19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3" name="Freeform 145"/>
              <p:cNvSpPr>
                <a:spLocks/>
              </p:cNvSpPr>
              <p:nvPr/>
            </p:nvSpPr>
            <p:spPr bwMode="auto">
              <a:xfrm>
                <a:off x="360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4" name="Freeform 146"/>
              <p:cNvSpPr>
                <a:spLocks/>
              </p:cNvSpPr>
              <p:nvPr/>
            </p:nvSpPr>
            <p:spPr bwMode="auto">
              <a:xfrm>
                <a:off x="361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5" name="Freeform 147"/>
              <p:cNvSpPr>
                <a:spLocks/>
              </p:cNvSpPr>
              <p:nvPr/>
            </p:nvSpPr>
            <p:spPr bwMode="auto">
              <a:xfrm>
                <a:off x="3626" y="1306"/>
                <a:ext cx="19" cy="46"/>
              </a:xfrm>
              <a:custGeom>
                <a:avLst/>
                <a:gdLst>
                  <a:gd name="T0" fmla="*/ 0 w 2"/>
                  <a:gd name="T1" fmla="*/ 2147483647 h 4"/>
                  <a:gd name="T2" fmla="*/ 0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0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6" name="Freeform 148"/>
              <p:cNvSpPr>
                <a:spLocks/>
              </p:cNvSpPr>
              <p:nvPr/>
            </p:nvSpPr>
            <p:spPr bwMode="auto">
              <a:xfrm>
                <a:off x="3410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0" y="4"/>
                      <a:pt x="1" y="2"/>
                    </a:cubicBezTo>
                    <a:cubicBezTo>
                      <a:pt x="2" y="1"/>
                      <a:pt x="2" y="0"/>
                      <a:pt x="3" y="0"/>
                    </a:cubicBezTo>
                    <a:cubicBezTo>
                      <a:pt x="4" y="0"/>
                      <a:pt x="5" y="0"/>
                      <a:pt x="6" y="1"/>
                    </a:cubicBezTo>
                    <a:cubicBezTo>
                      <a:pt x="5" y="2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7" name="Freeform 149"/>
              <p:cNvSpPr>
                <a:spLocks/>
              </p:cNvSpPr>
              <p:nvPr/>
            </p:nvSpPr>
            <p:spPr bwMode="auto">
              <a:xfrm>
                <a:off x="3443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1" y="4"/>
                      <a:pt x="2" y="3"/>
                    </a:cubicBezTo>
                    <a:cubicBezTo>
                      <a:pt x="3" y="1"/>
                      <a:pt x="4" y="0"/>
                      <a:pt x="6" y="1"/>
                    </a:cubicBezTo>
                    <a:cubicBezTo>
                      <a:pt x="5" y="2"/>
                      <a:pt x="4" y="3"/>
                      <a:pt x="4" y="3"/>
                    </a:cubicBezTo>
                    <a:cubicBezTo>
                      <a:pt x="4" y="4"/>
                      <a:pt x="3" y="5"/>
                      <a:pt x="3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8" name="Freeform 150"/>
              <p:cNvSpPr>
                <a:spLocks/>
              </p:cNvSpPr>
              <p:nvPr/>
            </p:nvSpPr>
            <p:spPr bwMode="auto">
              <a:xfrm>
                <a:off x="3477" y="1271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2147483647 h 6"/>
                  <a:gd name="T4" fmla="*/ 2147483647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0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0" y="6"/>
                    </a:moveTo>
                    <a:cubicBezTo>
                      <a:pt x="0" y="5"/>
                      <a:pt x="0" y="3"/>
                      <a:pt x="1" y="2"/>
                    </a:cubicBezTo>
                    <a:cubicBezTo>
                      <a:pt x="2" y="0"/>
                      <a:pt x="3" y="0"/>
                      <a:pt x="5" y="1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9" name="Freeform 151"/>
              <p:cNvSpPr>
                <a:spLocks/>
              </p:cNvSpPr>
              <p:nvPr/>
            </p:nvSpPr>
            <p:spPr bwMode="auto">
              <a:xfrm>
                <a:off x="3501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3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4" y="1"/>
                      <a:pt x="3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0" name="Freeform 152"/>
              <p:cNvSpPr>
                <a:spLocks/>
              </p:cNvSpPr>
              <p:nvPr/>
            </p:nvSpPr>
            <p:spPr bwMode="auto">
              <a:xfrm>
                <a:off x="3525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4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1" name="Freeform 153"/>
              <p:cNvSpPr>
                <a:spLocks/>
              </p:cNvSpPr>
              <p:nvPr/>
            </p:nvSpPr>
            <p:spPr bwMode="auto">
              <a:xfrm>
                <a:off x="3544" y="1271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2"/>
                      <a:pt x="3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2" name="Freeform 154"/>
              <p:cNvSpPr>
                <a:spLocks/>
              </p:cNvSpPr>
              <p:nvPr/>
            </p:nvSpPr>
            <p:spPr bwMode="auto">
              <a:xfrm>
                <a:off x="3569" y="1283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4"/>
                    </a:moveTo>
                    <a:cubicBezTo>
                      <a:pt x="0" y="4"/>
                      <a:pt x="0" y="3"/>
                      <a:pt x="0" y="2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0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3" name="Freeform 155"/>
              <p:cNvSpPr>
                <a:spLocks/>
              </p:cNvSpPr>
              <p:nvPr/>
            </p:nvSpPr>
            <p:spPr bwMode="auto">
              <a:xfrm>
                <a:off x="3578" y="1283"/>
                <a:ext cx="34" cy="57"/>
              </a:xfrm>
              <a:custGeom>
                <a:avLst/>
                <a:gdLst>
                  <a:gd name="T0" fmla="*/ 0 w 3"/>
                  <a:gd name="T1" fmla="*/ 2147483647 h 5"/>
                  <a:gd name="T2" fmla="*/ 2147483647 w 3"/>
                  <a:gd name="T3" fmla="*/ 2147483647 h 5"/>
                  <a:gd name="T4" fmla="*/ 2147483647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0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4" name="Freeform 156"/>
              <p:cNvSpPr>
                <a:spLocks/>
              </p:cNvSpPr>
              <p:nvPr/>
            </p:nvSpPr>
            <p:spPr bwMode="auto">
              <a:xfrm>
                <a:off x="3593" y="1283"/>
                <a:ext cx="34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2147483647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0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5" name="Freeform 157"/>
              <p:cNvSpPr>
                <a:spLocks/>
              </p:cNvSpPr>
              <p:nvPr/>
            </p:nvSpPr>
            <p:spPr bwMode="auto">
              <a:xfrm>
                <a:off x="360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6" name="Freeform 158"/>
              <p:cNvSpPr>
                <a:spLocks/>
              </p:cNvSpPr>
              <p:nvPr/>
            </p:nvSpPr>
            <p:spPr bwMode="auto">
              <a:xfrm>
                <a:off x="361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7" name="Freeform 159"/>
              <p:cNvSpPr>
                <a:spLocks/>
              </p:cNvSpPr>
              <p:nvPr/>
            </p:nvSpPr>
            <p:spPr bwMode="auto">
              <a:xfrm>
                <a:off x="3626" y="1294"/>
                <a:ext cx="19" cy="34"/>
              </a:xfrm>
              <a:custGeom>
                <a:avLst/>
                <a:gdLst>
                  <a:gd name="T0" fmla="*/ 0 w 2"/>
                  <a:gd name="T1" fmla="*/ 2147483647 h 3"/>
                  <a:gd name="T2" fmla="*/ 2147483647 w 2"/>
                  <a:gd name="T3" fmla="*/ 2147483647 h 3"/>
                  <a:gd name="T4" fmla="*/ 2147483647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0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0" y="3"/>
                    </a:moveTo>
                    <a:cubicBezTo>
                      <a:pt x="0" y="3"/>
                      <a:pt x="0" y="2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8" name="Freeform 16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9" name="Freeform 16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0" name="Freeform 16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1" name="Freeform 16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2" name="Freeform 16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3" name="Freeform 16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4" name="Freeform 16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5" name="Freeform 16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6" name="Freeform 16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7" name="Freeform 16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8" name="Freeform 17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9" name="Freeform 17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0" name="Freeform 17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1" name="Freeform 17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2" name="Freeform 17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3" name="Freeform 17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4" name="Freeform 17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5" name="Freeform 17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6" name="Freeform 17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7" name="Freeform 17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8" name="Freeform 18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9" name="Freeform 18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0" name="Freeform 18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1" name="Freeform 183"/>
              <p:cNvSpPr>
                <a:spLocks/>
              </p:cNvSpPr>
              <p:nvPr/>
            </p:nvSpPr>
            <p:spPr bwMode="auto">
              <a:xfrm>
                <a:off x="3443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1"/>
                      <a:pt x="5" y="0"/>
                    </a:cubicBezTo>
                    <a:cubicBezTo>
                      <a:pt x="4" y="0"/>
                      <a:pt x="4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2" name="Freeform 184"/>
              <p:cNvSpPr>
                <a:spLocks/>
              </p:cNvSpPr>
              <p:nvPr/>
            </p:nvSpPr>
            <p:spPr bwMode="auto">
              <a:xfrm>
                <a:off x="3467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2"/>
                      <a:pt x="4" y="1"/>
                    </a:cubicBezTo>
                    <a:cubicBezTo>
                      <a:pt x="4" y="1"/>
                      <a:pt x="3" y="1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3" name="Freeform 185"/>
              <p:cNvSpPr>
                <a:spLocks/>
              </p:cNvSpPr>
              <p:nvPr/>
            </p:nvSpPr>
            <p:spPr bwMode="auto">
              <a:xfrm>
                <a:off x="3491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2"/>
                      <a:pt x="3" y="1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4" name="Freeform 186"/>
              <p:cNvSpPr>
                <a:spLocks/>
              </p:cNvSpPr>
              <p:nvPr/>
            </p:nvSpPr>
            <p:spPr bwMode="auto">
              <a:xfrm>
                <a:off x="3511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1" y="3"/>
                      <a:pt x="1" y="2"/>
                      <a:pt x="2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5" name="Freeform 18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6" name="Freeform 18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7" name="Freeform 18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8" name="Freeform 19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9" name="Freeform 19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0" name="Freeform 19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1" name="Freeform 19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2" name="Freeform 19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3" name="Freeform 19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4" name="Freeform 19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5" name="Freeform 19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6" name="Freeform 19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7" name="Freeform 19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8" name="Freeform 20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9" name="Freeform 20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0" name="Freeform 20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1" name="Freeform 20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2" name="Freeform 20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3" name="Freeform 20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4" name="Freeform 20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5" name="Freeform 20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6" name="Freeform 20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7" name="Freeform 20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8" name="Freeform 210"/>
              <p:cNvSpPr>
                <a:spLocks/>
              </p:cNvSpPr>
              <p:nvPr/>
            </p:nvSpPr>
            <p:spPr bwMode="auto">
              <a:xfrm>
                <a:off x="3477" y="1203"/>
                <a:ext cx="48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2147483647 w 4"/>
                  <a:gd name="T5" fmla="*/ 2147483647 h 2"/>
                  <a:gd name="T6" fmla="*/ 2147483647 w 4"/>
                  <a:gd name="T7" fmla="*/ 2147483647 h 2"/>
                  <a:gd name="T8" fmla="*/ 0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0" y="2"/>
                    </a:moveTo>
                    <a:cubicBezTo>
                      <a:pt x="2" y="1"/>
                      <a:pt x="3" y="1"/>
                      <a:pt x="4" y="0"/>
                    </a:cubicBezTo>
                    <a:lnTo>
                      <a:pt x="4" y="1"/>
                    </a:lnTo>
                    <a:cubicBezTo>
                      <a:pt x="4" y="2"/>
                      <a:pt x="3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9" name="Freeform 211"/>
              <p:cNvSpPr>
                <a:spLocks/>
              </p:cNvSpPr>
              <p:nvPr/>
            </p:nvSpPr>
            <p:spPr bwMode="auto">
              <a:xfrm>
                <a:off x="3501" y="1214"/>
                <a:ext cx="34" cy="23"/>
              </a:xfrm>
              <a:custGeom>
                <a:avLst/>
                <a:gdLst>
                  <a:gd name="T0" fmla="*/ 0 w 3"/>
                  <a:gd name="T1" fmla="*/ 2147483647 h 2"/>
                  <a:gd name="T2" fmla="*/ 2147483647 w 3"/>
                  <a:gd name="T3" fmla="*/ 0 h 2"/>
                  <a:gd name="T4" fmla="*/ 2147483647 w 3"/>
                  <a:gd name="T5" fmla="*/ 2147483647 h 2"/>
                  <a:gd name="T6" fmla="*/ 2147483647 w 3"/>
                  <a:gd name="T7" fmla="*/ 2147483647 h 2"/>
                  <a:gd name="T8" fmla="*/ 0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0" y="1"/>
                    </a:moveTo>
                    <a:cubicBezTo>
                      <a:pt x="1" y="1"/>
                      <a:pt x="2" y="0"/>
                      <a:pt x="3" y="0"/>
                    </a:cubicBezTo>
                    <a:lnTo>
                      <a:pt x="3" y="1"/>
                    </a:lnTo>
                    <a:cubicBezTo>
                      <a:pt x="3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0" name="Freeform 212"/>
              <p:cNvSpPr>
                <a:spLocks/>
              </p:cNvSpPr>
              <p:nvPr/>
            </p:nvSpPr>
            <p:spPr bwMode="auto">
              <a:xfrm>
                <a:off x="3511" y="122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cubicBezTo>
                      <a:pt x="1" y="1"/>
                      <a:pt x="2" y="0"/>
                      <a:pt x="2" y="0"/>
                    </a:cubicBezTo>
                    <a:lnTo>
                      <a:pt x="3" y="1"/>
                    </a:ln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1" name="Freeform 213"/>
              <p:cNvSpPr>
                <a:spLocks/>
              </p:cNvSpPr>
              <p:nvPr/>
            </p:nvSpPr>
            <p:spPr bwMode="auto">
              <a:xfrm>
                <a:off x="3544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1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2"/>
                      <a:pt x="2" y="2"/>
                      <a:pt x="3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2" name="Freeform 214"/>
              <p:cNvSpPr>
                <a:spLocks/>
              </p:cNvSpPr>
              <p:nvPr/>
            </p:nvSpPr>
            <p:spPr bwMode="auto">
              <a:xfrm>
                <a:off x="3511" y="1191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0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0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0" y="1"/>
                    </a:moveTo>
                    <a:lnTo>
                      <a:pt x="0" y="1"/>
                    </a:lnTo>
                    <a:cubicBezTo>
                      <a:pt x="1" y="2"/>
                      <a:pt x="2" y="2"/>
                      <a:pt x="2" y="3"/>
                    </a:cubicBezTo>
                    <a:cubicBezTo>
                      <a:pt x="2" y="4"/>
                      <a:pt x="2" y="5"/>
                      <a:pt x="3" y="5"/>
                    </a:cubicBezTo>
                    <a:cubicBezTo>
                      <a:pt x="3" y="6"/>
                      <a:pt x="4" y="7"/>
                      <a:pt x="5" y="7"/>
                    </a:cubicBezTo>
                    <a:lnTo>
                      <a:pt x="6" y="6"/>
                    </a:lnTo>
                    <a:cubicBezTo>
                      <a:pt x="5" y="6"/>
                      <a:pt x="4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1"/>
                      <a:pt x="2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3" name="Freeform 215"/>
              <p:cNvSpPr>
                <a:spLocks/>
              </p:cNvSpPr>
              <p:nvPr/>
            </p:nvSpPr>
            <p:spPr bwMode="auto">
              <a:xfrm>
                <a:off x="3602" y="1157"/>
                <a:ext cx="130" cy="69"/>
              </a:xfrm>
              <a:custGeom>
                <a:avLst/>
                <a:gdLst>
                  <a:gd name="T0" fmla="*/ 0 w 11"/>
                  <a:gd name="T1" fmla="*/ 2147483647 h 6"/>
                  <a:gd name="T2" fmla="*/ 0 w 11"/>
                  <a:gd name="T3" fmla="*/ 2147483647 h 6"/>
                  <a:gd name="T4" fmla="*/ 2147483647 w 11"/>
                  <a:gd name="T5" fmla="*/ 2147483647 h 6"/>
                  <a:gd name="T6" fmla="*/ 2147483647 w 11"/>
                  <a:gd name="T7" fmla="*/ 2147483647 h 6"/>
                  <a:gd name="T8" fmla="*/ 2147483647 w 11"/>
                  <a:gd name="T9" fmla="*/ 2147483647 h 6"/>
                  <a:gd name="T10" fmla="*/ 2147483647 w 11"/>
                  <a:gd name="T11" fmla="*/ 2147483647 h 6"/>
                  <a:gd name="T12" fmla="*/ 2147483647 w 11"/>
                  <a:gd name="T13" fmla="*/ 2147483647 h 6"/>
                  <a:gd name="T14" fmla="*/ 2147483647 w 11"/>
                  <a:gd name="T15" fmla="*/ 2147483647 h 6"/>
                  <a:gd name="T16" fmla="*/ 2147483647 w 11"/>
                  <a:gd name="T17" fmla="*/ 2147483647 h 6"/>
                  <a:gd name="T18" fmla="*/ 2147483647 w 11"/>
                  <a:gd name="T19" fmla="*/ 2147483647 h 6"/>
                  <a:gd name="T20" fmla="*/ 2147483647 w 11"/>
                  <a:gd name="T21" fmla="*/ 2147483647 h 6"/>
                  <a:gd name="T22" fmla="*/ 2147483647 w 11"/>
                  <a:gd name="T23" fmla="*/ 2147483647 h 6"/>
                  <a:gd name="T24" fmla="*/ 2147483647 w 11"/>
                  <a:gd name="T25" fmla="*/ 2147483647 h 6"/>
                  <a:gd name="T26" fmla="*/ 2147483647 w 11"/>
                  <a:gd name="T27" fmla="*/ 2147483647 h 6"/>
                  <a:gd name="T28" fmla="*/ 2147483647 w 11"/>
                  <a:gd name="T29" fmla="*/ 2147483647 h 6"/>
                  <a:gd name="T30" fmla="*/ 2147483647 w 11"/>
                  <a:gd name="T31" fmla="*/ 2147483647 h 6"/>
                  <a:gd name="T32" fmla="*/ 2147483647 w 11"/>
                  <a:gd name="T33" fmla="*/ 2147483647 h 6"/>
                  <a:gd name="T34" fmla="*/ 2147483647 w 11"/>
                  <a:gd name="T35" fmla="*/ 0 h 6"/>
                  <a:gd name="T36" fmla="*/ 2147483647 w 11"/>
                  <a:gd name="T37" fmla="*/ 0 h 6"/>
                  <a:gd name="T38" fmla="*/ 2147483647 w 11"/>
                  <a:gd name="T39" fmla="*/ 2147483647 h 6"/>
                  <a:gd name="T40" fmla="*/ 2147483647 w 11"/>
                  <a:gd name="T41" fmla="*/ 2147483647 h 6"/>
                  <a:gd name="T42" fmla="*/ 2147483647 w 11"/>
                  <a:gd name="T43" fmla="*/ 2147483647 h 6"/>
                  <a:gd name="T44" fmla="*/ 2147483647 w 11"/>
                  <a:gd name="T45" fmla="*/ 0 h 6"/>
                  <a:gd name="T46" fmla="*/ 2147483647 w 11"/>
                  <a:gd name="T47" fmla="*/ 0 h 6"/>
                  <a:gd name="T48" fmla="*/ 0 w 11"/>
                  <a:gd name="T49" fmla="*/ 2147483647 h 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1"/>
                  <a:gd name="T76" fmla="*/ 0 h 6"/>
                  <a:gd name="T77" fmla="*/ 11 w 11"/>
                  <a:gd name="T78" fmla="*/ 6 h 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1" h="6">
                    <a:moveTo>
                      <a:pt x="0" y="4"/>
                    </a:moveTo>
                    <a:lnTo>
                      <a:pt x="0" y="6"/>
                    </a:lnTo>
                    <a:cubicBezTo>
                      <a:pt x="1" y="6"/>
                      <a:pt x="1" y="5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6"/>
                      <a:pt x="3" y="5"/>
                      <a:pt x="3" y="3"/>
                    </a:cubicBezTo>
                    <a:lnTo>
                      <a:pt x="5" y="6"/>
                    </a:lnTo>
                    <a:lnTo>
                      <a:pt x="5" y="3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6" y="6"/>
                    </a:lnTo>
                    <a:lnTo>
                      <a:pt x="8" y="3"/>
                    </a:lnTo>
                    <a:cubicBezTo>
                      <a:pt x="8" y="5"/>
                      <a:pt x="8" y="6"/>
                      <a:pt x="9" y="6"/>
                    </a:cubicBezTo>
                    <a:cubicBezTo>
                      <a:pt x="9" y="5"/>
                      <a:pt x="9" y="4"/>
                      <a:pt x="9" y="3"/>
                    </a:cubicBezTo>
                    <a:cubicBezTo>
                      <a:pt x="10" y="5"/>
                      <a:pt x="10" y="6"/>
                      <a:pt x="11" y="6"/>
                    </a:cubicBezTo>
                    <a:lnTo>
                      <a:pt x="11" y="4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1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4" name="Freeform 21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5" name="Freeform 21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6" name="Freeform 21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7" name="Freeform 21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8" name="Freeform 22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9" name="Freeform 22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0" name="Freeform 22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1" name="Freeform 22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2" name="Freeform 22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3" name="Freeform 22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4" name="Freeform 22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5" name="Freeform 22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6" name="Freeform 22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7" name="Freeform 22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8" name="Freeform 23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9" name="Freeform 23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0" name="Freeform 23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1" name="Freeform 23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2" name="Freeform 23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3" name="Freeform 23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4" name="Freeform 23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5" name="Freeform 23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6" name="Freeform 23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7" name="Freeform 239"/>
              <p:cNvSpPr>
                <a:spLocks/>
              </p:cNvSpPr>
              <p:nvPr/>
            </p:nvSpPr>
            <p:spPr bwMode="auto">
              <a:xfrm>
                <a:off x="3877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3" y="1"/>
                    </a:moveTo>
                    <a:cubicBezTo>
                      <a:pt x="4" y="7"/>
                      <a:pt x="4" y="12"/>
                      <a:pt x="2" y="16"/>
                    </a:cubicBezTo>
                    <a:cubicBezTo>
                      <a:pt x="1" y="10"/>
                      <a:pt x="0" y="5"/>
                      <a:pt x="1" y="0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8" name="Freeform 240"/>
              <p:cNvSpPr>
                <a:spLocks/>
              </p:cNvSpPr>
              <p:nvPr/>
            </p:nvSpPr>
            <p:spPr bwMode="auto">
              <a:xfrm>
                <a:off x="3858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3" y="1"/>
                    </a:moveTo>
                    <a:cubicBezTo>
                      <a:pt x="4" y="6"/>
                      <a:pt x="4" y="11"/>
                      <a:pt x="2" y="15"/>
                    </a:cubicBezTo>
                    <a:cubicBezTo>
                      <a:pt x="0" y="9"/>
                      <a:pt x="0" y="4"/>
                      <a:pt x="1" y="0"/>
                    </a:cubicBezTo>
                    <a:cubicBezTo>
                      <a:pt x="1" y="0"/>
                      <a:pt x="2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9" name="Freeform 241"/>
              <p:cNvSpPr>
                <a:spLocks/>
              </p:cNvSpPr>
              <p:nvPr/>
            </p:nvSpPr>
            <p:spPr bwMode="auto">
              <a:xfrm>
                <a:off x="3834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0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3" y="6"/>
                      <a:pt x="4" y="11"/>
                      <a:pt x="2" y="14"/>
                    </a:cubicBezTo>
                    <a:cubicBezTo>
                      <a:pt x="0" y="9"/>
                      <a:pt x="0" y="4"/>
                      <a:pt x="0" y="0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0" name="Freeform 242"/>
              <p:cNvSpPr>
                <a:spLocks/>
              </p:cNvSpPr>
              <p:nvPr/>
            </p:nvSpPr>
            <p:spPr bwMode="auto">
              <a:xfrm>
                <a:off x="3800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3" y="1"/>
                    </a:moveTo>
                    <a:cubicBezTo>
                      <a:pt x="4" y="5"/>
                      <a:pt x="4" y="10"/>
                      <a:pt x="2" y="13"/>
                    </a:cubicBezTo>
                    <a:cubicBezTo>
                      <a:pt x="1" y="8"/>
                      <a:pt x="0" y="4"/>
                      <a:pt x="1" y="0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1" name="Freeform 243"/>
              <p:cNvSpPr>
                <a:spLocks/>
              </p:cNvSpPr>
              <p:nvPr/>
            </p:nvSpPr>
            <p:spPr bwMode="auto">
              <a:xfrm>
                <a:off x="3776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3" y="5"/>
                      <a:pt x="4" y="9"/>
                      <a:pt x="2" y="12"/>
                    </a:cubicBezTo>
                    <a:cubicBezTo>
                      <a:pt x="0" y="7"/>
                      <a:pt x="0" y="3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2" name="Freeform 244"/>
              <p:cNvSpPr>
                <a:spLocks/>
              </p:cNvSpPr>
              <p:nvPr/>
            </p:nvSpPr>
            <p:spPr bwMode="auto">
              <a:xfrm>
                <a:off x="3752" y="1306"/>
                <a:ext cx="48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0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3" y="5"/>
                      <a:pt x="4" y="9"/>
                      <a:pt x="2" y="11"/>
                    </a:cubicBezTo>
                    <a:cubicBezTo>
                      <a:pt x="0" y="7"/>
                      <a:pt x="0" y="4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3" name="Freeform 245"/>
              <p:cNvSpPr>
                <a:spLocks/>
              </p:cNvSpPr>
              <p:nvPr/>
            </p:nvSpPr>
            <p:spPr bwMode="auto">
              <a:xfrm>
                <a:off x="3732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0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1" y="1"/>
                    </a:moveTo>
                    <a:cubicBezTo>
                      <a:pt x="2" y="4"/>
                      <a:pt x="4" y="8"/>
                      <a:pt x="2" y="10"/>
                    </a:cubicBezTo>
                    <a:cubicBezTo>
                      <a:pt x="0" y="7"/>
                      <a:pt x="0" y="3"/>
                      <a:pt x="0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4" name="Freeform 24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5" name="Freeform 24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6" name="Freeform 24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7" name="Freeform 24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8" name="Freeform 25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9" name="Freeform 25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0" name="Freeform 25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1" name="Freeform 25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2" name="Freeform 25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3" name="Freeform 25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4" name="Freeform 25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5" name="Freeform 25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6" name="Freeform 25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7" name="Freeform 25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8" name="Freeform 26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9" name="Freeform 26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0" name="Freeform 26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1" name="Freeform 26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2" name="Freeform 26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3" name="Freeform 26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4" name="Freeform 26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5" name="Freeform 26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6" name="Freeform 26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7" name="Freeform 269"/>
              <p:cNvSpPr>
                <a:spLocks/>
              </p:cNvSpPr>
              <p:nvPr/>
            </p:nvSpPr>
            <p:spPr bwMode="auto">
              <a:xfrm>
                <a:off x="3877" y="1329"/>
                <a:ext cx="72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0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2147483647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6" y="9"/>
                    </a:moveTo>
                    <a:cubicBezTo>
                      <a:pt x="6" y="9"/>
                      <a:pt x="6" y="6"/>
                      <a:pt x="5" y="3"/>
                    </a:cubicBezTo>
                    <a:cubicBezTo>
                      <a:pt x="5" y="2"/>
                      <a:pt x="5" y="2"/>
                      <a:pt x="4" y="1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0" y="1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8"/>
                      <a:pt x="4" y="9"/>
                      <a:pt x="6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8" name="Freeform 270"/>
              <p:cNvSpPr>
                <a:spLocks/>
              </p:cNvSpPr>
              <p:nvPr/>
            </p:nvSpPr>
            <p:spPr bwMode="auto">
              <a:xfrm>
                <a:off x="3843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0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5" y="9"/>
                    </a:moveTo>
                    <a:cubicBezTo>
                      <a:pt x="6" y="8"/>
                      <a:pt x="5" y="6"/>
                      <a:pt x="4" y="4"/>
                    </a:cubicBezTo>
                    <a:cubicBezTo>
                      <a:pt x="4" y="2"/>
                      <a:pt x="2" y="0"/>
                      <a:pt x="0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3" y="8"/>
                      <a:pt x="4" y="8"/>
                      <a:pt x="5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9" name="Freeform 271"/>
              <p:cNvSpPr>
                <a:spLocks/>
              </p:cNvSpPr>
              <p:nvPr/>
            </p:nvSpPr>
            <p:spPr bwMode="auto">
              <a:xfrm>
                <a:off x="3824" y="1317"/>
                <a:ext cx="43" cy="92"/>
              </a:xfrm>
              <a:custGeom>
                <a:avLst/>
                <a:gdLst>
                  <a:gd name="T0" fmla="*/ 2147483647 w 4"/>
                  <a:gd name="T1" fmla="*/ 2147483647 h 8"/>
                  <a:gd name="T2" fmla="*/ 2147483647 w 4"/>
                  <a:gd name="T3" fmla="*/ 2147483647 h 8"/>
                  <a:gd name="T4" fmla="*/ 0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2147483647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4" y="8"/>
                    </a:moveTo>
                    <a:cubicBezTo>
                      <a:pt x="4" y="7"/>
                      <a:pt x="4" y="5"/>
                      <a:pt x="3" y="3"/>
                    </a:cubicBez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2" y="7"/>
                      <a:pt x="3" y="7"/>
                      <a:pt x="4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0" name="Freeform 272"/>
              <p:cNvSpPr>
                <a:spLocks/>
              </p:cNvSpPr>
              <p:nvPr/>
            </p:nvSpPr>
            <p:spPr bwMode="auto">
              <a:xfrm>
                <a:off x="3800" y="1317"/>
                <a:ext cx="43" cy="80"/>
              </a:xfrm>
              <a:custGeom>
                <a:avLst/>
                <a:gdLst>
                  <a:gd name="T0" fmla="*/ 2147483647 w 4"/>
                  <a:gd name="T1" fmla="*/ 2147483647 h 7"/>
                  <a:gd name="T2" fmla="*/ 2147483647 w 4"/>
                  <a:gd name="T3" fmla="*/ 2147483647 h 7"/>
                  <a:gd name="T4" fmla="*/ 0 w 4"/>
                  <a:gd name="T5" fmla="*/ 0 h 7"/>
                  <a:gd name="T6" fmla="*/ 2147483647 w 4"/>
                  <a:gd name="T7" fmla="*/ 2147483647 h 7"/>
                  <a:gd name="T8" fmla="*/ 2147483647 w 4"/>
                  <a:gd name="T9" fmla="*/ 2147483647 h 7"/>
                  <a:gd name="T10" fmla="*/ 2147483647 w 4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7"/>
                  <a:gd name="T20" fmla="*/ 4 w 4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7">
                    <a:moveTo>
                      <a:pt x="3" y="7"/>
                    </a:moveTo>
                    <a:cubicBezTo>
                      <a:pt x="4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1" y="3"/>
                      <a:pt x="1" y="4"/>
                      <a:pt x="1" y="5"/>
                    </a:cubicBezTo>
                    <a:cubicBezTo>
                      <a:pt x="1" y="6"/>
                      <a:pt x="2" y="6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1" name="Freeform 273"/>
              <p:cNvSpPr>
                <a:spLocks/>
              </p:cNvSpPr>
              <p:nvPr/>
            </p:nvSpPr>
            <p:spPr bwMode="auto">
              <a:xfrm>
                <a:off x="3776" y="1306"/>
                <a:ext cx="34" cy="80"/>
              </a:xfrm>
              <a:custGeom>
                <a:avLst/>
                <a:gdLst>
                  <a:gd name="T0" fmla="*/ 2147483647 w 3"/>
                  <a:gd name="T1" fmla="*/ 2147483647 h 7"/>
                  <a:gd name="T2" fmla="*/ 2147483647 w 3"/>
                  <a:gd name="T3" fmla="*/ 2147483647 h 7"/>
                  <a:gd name="T4" fmla="*/ 0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2147483647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3" y="7"/>
                    </a:moveTo>
                    <a:cubicBezTo>
                      <a:pt x="3" y="7"/>
                      <a:pt x="3" y="5"/>
                      <a:pt x="3" y="3"/>
                    </a:cubicBezTo>
                    <a:cubicBezTo>
                      <a:pt x="2" y="2"/>
                      <a:pt x="1" y="0"/>
                      <a:pt x="0" y="1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2" y="6"/>
                      <a:pt x="2" y="7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2" name="Freeform 274"/>
              <p:cNvSpPr>
                <a:spLocks/>
              </p:cNvSpPr>
              <p:nvPr/>
            </p:nvSpPr>
            <p:spPr bwMode="auto">
              <a:xfrm>
                <a:off x="375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4"/>
                      <a:pt x="2" y="4"/>
                      <a:pt x="2" y="5"/>
                    </a:cubicBezTo>
                    <a:cubicBezTo>
                      <a:pt x="2" y="6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3" name="Freeform 275"/>
              <p:cNvSpPr>
                <a:spLocks/>
              </p:cNvSpPr>
              <p:nvPr/>
            </p:nvSpPr>
            <p:spPr bwMode="auto">
              <a:xfrm>
                <a:off x="374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4" name="Freeform 276"/>
              <p:cNvSpPr>
                <a:spLocks/>
              </p:cNvSpPr>
              <p:nvPr/>
            </p:nvSpPr>
            <p:spPr bwMode="auto">
              <a:xfrm>
                <a:off x="3732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5" name="Freeform 277"/>
              <p:cNvSpPr>
                <a:spLocks/>
              </p:cNvSpPr>
              <p:nvPr/>
            </p:nvSpPr>
            <p:spPr bwMode="auto">
              <a:xfrm>
                <a:off x="3718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6" name="Freeform 278"/>
              <p:cNvSpPr>
                <a:spLocks/>
              </p:cNvSpPr>
              <p:nvPr/>
            </p:nvSpPr>
            <p:spPr bwMode="auto">
              <a:xfrm>
                <a:off x="3703" y="1306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7" name="Freeform 279"/>
              <p:cNvSpPr>
                <a:spLocks/>
              </p:cNvSpPr>
              <p:nvPr/>
            </p:nvSpPr>
            <p:spPr bwMode="auto">
              <a:xfrm>
                <a:off x="3699" y="1306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8" name="Freeform 280"/>
              <p:cNvSpPr>
                <a:spLocks/>
              </p:cNvSpPr>
              <p:nvPr/>
            </p:nvSpPr>
            <p:spPr bwMode="auto">
              <a:xfrm>
                <a:off x="3684" y="1306"/>
                <a:ext cx="1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2"/>
                      <a:pt x="2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2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9" name="Freeform 281"/>
              <p:cNvSpPr>
                <a:spLocks/>
              </p:cNvSpPr>
              <p:nvPr/>
            </p:nvSpPr>
            <p:spPr bwMode="auto">
              <a:xfrm>
                <a:off x="3858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0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6" y="4"/>
                      <a:pt x="5" y="2"/>
                    </a:cubicBezTo>
                    <a:cubicBezTo>
                      <a:pt x="4" y="1"/>
                      <a:pt x="4" y="0"/>
                      <a:pt x="3" y="0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1" y="2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0" name="Freeform 282"/>
              <p:cNvSpPr>
                <a:spLocks/>
              </p:cNvSpPr>
              <p:nvPr/>
            </p:nvSpPr>
            <p:spPr bwMode="auto">
              <a:xfrm>
                <a:off x="3824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0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5" y="4"/>
                      <a:pt x="4" y="3"/>
                    </a:cubicBezTo>
                    <a:cubicBezTo>
                      <a:pt x="4" y="1"/>
                      <a:pt x="2" y="0"/>
                      <a:pt x="0" y="1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1" name="Freeform 283"/>
              <p:cNvSpPr>
                <a:spLocks/>
              </p:cNvSpPr>
              <p:nvPr/>
            </p:nvSpPr>
            <p:spPr bwMode="auto">
              <a:xfrm>
                <a:off x="3800" y="1271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2147483647 w 5"/>
                  <a:gd name="T3" fmla="*/ 2147483647 h 6"/>
                  <a:gd name="T4" fmla="*/ 0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2147483647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5" y="6"/>
                    </a:moveTo>
                    <a:cubicBezTo>
                      <a:pt x="5" y="5"/>
                      <a:pt x="5" y="3"/>
                      <a:pt x="4" y="2"/>
                    </a:cubicBezTo>
                    <a:cubicBezTo>
                      <a:pt x="3" y="0"/>
                      <a:pt x="2" y="0"/>
                      <a:pt x="0" y="1"/>
                    </a:cubicBezTo>
                    <a:cubicBezTo>
                      <a:pt x="1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3" y="5"/>
                    </a:cubicBezTo>
                    <a:cubicBezTo>
                      <a:pt x="3" y="5"/>
                      <a:pt x="4" y="6"/>
                      <a:pt x="5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2" name="Freeform 284"/>
              <p:cNvSpPr>
                <a:spLocks/>
              </p:cNvSpPr>
              <p:nvPr/>
            </p:nvSpPr>
            <p:spPr bwMode="auto">
              <a:xfrm>
                <a:off x="3790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3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3" name="Freeform 285"/>
              <p:cNvSpPr>
                <a:spLocks/>
              </p:cNvSpPr>
              <p:nvPr/>
            </p:nvSpPr>
            <p:spPr bwMode="auto">
              <a:xfrm>
                <a:off x="3766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4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4" name="Freeform 286"/>
              <p:cNvSpPr>
                <a:spLocks/>
              </p:cNvSpPr>
              <p:nvPr/>
            </p:nvSpPr>
            <p:spPr bwMode="auto">
              <a:xfrm>
                <a:off x="3752" y="1271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2"/>
                      <a:pt x="1" y="2"/>
                      <a:pt x="1" y="3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2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5" name="Freeform 287"/>
              <p:cNvSpPr>
                <a:spLocks/>
              </p:cNvSpPr>
              <p:nvPr/>
            </p:nvSpPr>
            <p:spPr bwMode="auto">
              <a:xfrm>
                <a:off x="3742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0 h 5"/>
                  <a:gd name="T6" fmla="*/ 0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6" name="Freeform 288"/>
              <p:cNvSpPr>
                <a:spLocks/>
              </p:cNvSpPr>
              <p:nvPr/>
            </p:nvSpPr>
            <p:spPr bwMode="auto">
              <a:xfrm>
                <a:off x="3718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7" name="Freeform 289"/>
              <p:cNvSpPr>
                <a:spLocks/>
              </p:cNvSpPr>
              <p:nvPr/>
            </p:nvSpPr>
            <p:spPr bwMode="auto">
              <a:xfrm>
                <a:off x="3703" y="1283"/>
                <a:ext cx="39" cy="46"/>
              </a:xfrm>
              <a:custGeom>
                <a:avLst/>
                <a:gdLst>
                  <a:gd name="T0" fmla="*/ 2147483647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2147483647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3"/>
                      <a:pt x="2" y="3"/>
                      <a:pt x="2" y="4"/>
                    </a:cubicBezTo>
                    <a:cubicBezTo>
                      <a:pt x="2" y="4"/>
                      <a:pt x="2" y="4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8" name="Freeform 290"/>
              <p:cNvSpPr>
                <a:spLocks/>
              </p:cNvSpPr>
              <p:nvPr/>
            </p:nvSpPr>
            <p:spPr bwMode="auto">
              <a:xfrm>
                <a:off x="3703" y="1283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9" name="Freeform 291"/>
              <p:cNvSpPr>
                <a:spLocks/>
              </p:cNvSpPr>
              <p:nvPr/>
            </p:nvSpPr>
            <p:spPr bwMode="auto">
              <a:xfrm>
                <a:off x="3699" y="1283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0" name="Freeform 292"/>
              <p:cNvSpPr>
                <a:spLocks/>
              </p:cNvSpPr>
              <p:nvPr/>
            </p:nvSpPr>
            <p:spPr bwMode="auto">
              <a:xfrm>
                <a:off x="3684" y="1294"/>
                <a:ext cx="19" cy="34"/>
              </a:xfrm>
              <a:custGeom>
                <a:avLst/>
                <a:gdLst>
                  <a:gd name="T0" fmla="*/ 2147483647 w 2"/>
                  <a:gd name="T1" fmla="*/ 2147483647 h 3"/>
                  <a:gd name="T2" fmla="*/ 2147483647 w 2"/>
                  <a:gd name="T3" fmla="*/ 2147483647 h 3"/>
                  <a:gd name="T4" fmla="*/ 0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2147483647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2" y="3"/>
                    </a:moveTo>
                    <a:cubicBezTo>
                      <a:pt x="2" y="3"/>
                      <a:pt x="2" y="2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1" name="Freeform 29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2" name="Freeform 29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3" name="Freeform 29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4" name="Freeform 29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5" name="Freeform 29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6" name="Freeform 29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7" name="Freeform 29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8" name="Freeform 30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9" name="Freeform 30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0" name="Freeform 30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1" name="Freeform 30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2" name="Freeform 30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3" name="Freeform 30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4" name="Freeform 30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5" name="Freeform 30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6" name="Freeform 30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7" name="Freeform 30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8" name="Freeform 31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9" name="Freeform 31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0" name="Freeform 31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1" name="Freeform 31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2" name="Freeform 31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3" name="Freeform 31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4" name="Freeform 316"/>
              <p:cNvSpPr>
                <a:spLocks/>
              </p:cNvSpPr>
              <p:nvPr/>
            </p:nvSpPr>
            <p:spPr bwMode="auto">
              <a:xfrm>
                <a:off x="3834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2" y="0"/>
                    </a:moveTo>
                    <a:cubicBezTo>
                      <a:pt x="3" y="1"/>
                      <a:pt x="4" y="2"/>
                      <a:pt x="5" y="4"/>
                    </a:cubicBezTo>
                    <a:cubicBezTo>
                      <a:pt x="4" y="4"/>
                      <a:pt x="3" y="4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5" name="Freeform 317"/>
              <p:cNvSpPr>
                <a:spLocks/>
              </p:cNvSpPr>
              <p:nvPr/>
            </p:nvSpPr>
            <p:spPr bwMode="auto">
              <a:xfrm>
                <a:off x="3824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4"/>
                    </a:cubicBezTo>
                    <a:cubicBezTo>
                      <a:pt x="3" y="4"/>
                      <a:pt x="2" y="4"/>
                      <a:pt x="1" y="3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6" name="Freeform 318"/>
              <p:cNvSpPr>
                <a:spLocks/>
              </p:cNvSpPr>
              <p:nvPr/>
            </p:nvSpPr>
            <p:spPr bwMode="auto">
              <a:xfrm>
                <a:off x="3800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3"/>
                    </a:cubicBezTo>
                    <a:cubicBezTo>
                      <a:pt x="3" y="4"/>
                      <a:pt x="2" y="3"/>
                      <a:pt x="1" y="2"/>
                    </a:cubicBezTo>
                    <a:cubicBezTo>
                      <a:pt x="1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7" name="Freeform 319"/>
              <p:cNvSpPr>
                <a:spLocks/>
              </p:cNvSpPr>
              <p:nvPr/>
            </p:nvSpPr>
            <p:spPr bwMode="auto">
              <a:xfrm>
                <a:off x="3790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cubicBezTo>
                      <a:pt x="2" y="0"/>
                      <a:pt x="2" y="1"/>
                      <a:pt x="3" y="2"/>
                    </a:cubicBezTo>
                    <a:cubicBezTo>
                      <a:pt x="2" y="3"/>
                      <a:pt x="2" y="2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8" name="Freeform 32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9" name="Freeform 32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0" name="Freeform 32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1" name="Freeform 32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2" name="Freeform 32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3" name="Freeform 32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4" name="Freeform 32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5" name="Freeform 32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6" name="Freeform 32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7" name="Freeform 32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8" name="Freeform 33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9" name="Freeform 33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0" name="Freeform 33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1" name="Freeform 33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2" name="Freeform 33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3" name="Freeform 33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4" name="Freeform 33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5" name="Freeform 33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6" name="Freeform 33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7" name="Freeform 33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8" name="Freeform 34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9" name="Freeform 34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0" name="Freeform 34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1" name="Freeform 343"/>
              <p:cNvSpPr>
                <a:spLocks/>
              </p:cNvSpPr>
              <p:nvPr/>
            </p:nvSpPr>
            <p:spPr bwMode="auto">
              <a:xfrm>
                <a:off x="3809" y="1203"/>
                <a:ext cx="48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w 4"/>
                  <a:gd name="T5" fmla="*/ 2147483647 h 2"/>
                  <a:gd name="T6" fmla="*/ 2147483647 w 4"/>
                  <a:gd name="T7" fmla="*/ 2147483647 h 2"/>
                  <a:gd name="T8" fmla="*/ 2147483647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1"/>
                      <a:pt x="0" y="0"/>
                    </a:cubicBezTo>
                    <a:lnTo>
                      <a:pt x="0" y="1"/>
                    </a:lnTo>
                    <a:cubicBezTo>
                      <a:pt x="1" y="2"/>
                      <a:pt x="1" y="2"/>
                      <a:pt x="2" y="2"/>
                    </a:cubicBezTo>
                    <a:cubicBezTo>
                      <a:pt x="3" y="2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2" name="Freeform 344"/>
              <p:cNvSpPr>
                <a:spLocks/>
              </p:cNvSpPr>
              <p:nvPr/>
            </p:nvSpPr>
            <p:spPr bwMode="auto">
              <a:xfrm>
                <a:off x="3800" y="1214"/>
                <a:ext cx="34" cy="23"/>
              </a:xfrm>
              <a:custGeom>
                <a:avLst/>
                <a:gdLst>
                  <a:gd name="T0" fmla="*/ 2147483647 w 3"/>
                  <a:gd name="T1" fmla="*/ 2147483647 h 2"/>
                  <a:gd name="T2" fmla="*/ 0 w 3"/>
                  <a:gd name="T3" fmla="*/ 0 h 2"/>
                  <a:gd name="T4" fmla="*/ 0 w 3"/>
                  <a:gd name="T5" fmla="*/ 2147483647 h 2"/>
                  <a:gd name="T6" fmla="*/ 2147483647 w 3"/>
                  <a:gd name="T7" fmla="*/ 2147483647 h 2"/>
                  <a:gd name="T8" fmla="*/ 2147483647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3" y="1"/>
                    </a:moveTo>
                    <a:cubicBezTo>
                      <a:pt x="2" y="1"/>
                      <a:pt x="1" y="0"/>
                      <a:pt x="0" y="0"/>
                    </a:cubicBezTo>
                    <a:lnTo>
                      <a:pt x="0" y="1"/>
                    </a:lnTo>
                    <a:cubicBezTo>
                      <a:pt x="0" y="1"/>
                      <a:pt x="1" y="2"/>
                      <a:pt x="2" y="2"/>
                    </a:cubicBezTo>
                    <a:cubicBezTo>
                      <a:pt x="2" y="2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3" name="Freeform 345"/>
              <p:cNvSpPr>
                <a:spLocks/>
              </p:cNvSpPr>
              <p:nvPr/>
            </p:nvSpPr>
            <p:spPr bwMode="auto">
              <a:xfrm>
                <a:off x="3790" y="1226"/>
                <a:ext cx="34" cy="11"/>
              </a:xfrm>
              <a:custGeom>
                <a:avLst/>
                <a:gdLst>
                  <a:gd name="T0" fmla="*/ 2147483647 w 3"/>
                  <a:gd name="T1" fmla="*/ 2147483647 h 1"/>
                  <a:gd name="T2" fmla="*/ 2147483647 w 3"/>
                  <a:gd name="T3" fmla="*/ 0 h 1"/>
                  <a:gd name="T4" fmla="*/ 0 w 3"/>
                  <a:gd name="T5" fmla="*/ 2147483647 h 1"/>
                  <a:gd name="T6" fmla="*/ 2147483647 w 3"/>
                  <a:gd name="T7" fmla="*/ 2147483647 h 1"/>
                  <a:gd name="T8" fmla="*/ 2147483647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1" y="0"/>
                      <a:pt x="1" y="0"/>
                    </a:cubicBezTo>
                    <a:lnTo>
                      <a:pt x="0" y="1"/>
                    </a:ln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4" name="Freeform 346"/>
              <p:cNvSpPr>
                <a:spLocks/>
              </p:cNvSpPr>
              <p:nvPr/>
            </p:nvSpPr>
            <p:spPr bwMode="auto">
              <a:xfrm>
                <a:off x="3752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2147483647 w 3"/>
                  <a:gd name="T3" fmla="*/ 2147483647 h 2"/>
                  <a:gd name="T4" fmla="*/ 0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2" y="0"/>
                    </a:moveTo>
                    <a:cubicBezTo>
                      <a:pt x="2" y="1"/>
                      <a:pt x="2" y="1"/>
                      <a:pt x="3" y="2"/>
                    </a:cubicBezTo>
                    <a:cubicBezTo>
                      <a:pt x="2" y="2"/>
                      <a:pt x="1" y="2"/>
                      <a:pt x="0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5" name="Freeform 347"/>
              <p:cNvSpPr>
                <a:spLocks/>
              </p:cNvSpPr>
              <p:nvPr/>
            </p:nvSpPr>
            <p:spPr bwMode="auto">
              <a:xfrm>
                <a:off x="3752" y="1191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2147483647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6" y="1"/>
                    </a:moveTo>
                    <a:lnTo>
                      <a:pt x="6" y="1"/>
                    </a:lnTo>
                    <a:cubicBezTo>
                      <a:pt x="5" y="2"/>
                      <a:pt x="4" y="2"/>
                      <a:pt x="4" y="3"/>
                    </a:cubicBezTo>
                    <a:cubicBezTo>
                      <a:pt x="4" y="4"/>
                      <a:pt x="4" y="5"/>
                      <a:pt x="3" y="5"/>
                    </a:cubicBezTo>
                    <a:cubicBezTo>
                      <a:pt x="3" y="6"/>
                      <a:pt x="2" y="7"/>
                      <a:pt x="1" y="7"/>
                    </a:cubicBezTo>
                    <a:lnTo>
                      <a:pt x="0" y="6"/>
                    </a:lnTo>
                    <a:cubicBezTo>
                      <a:pt x="1" y="6"/>
                      <a:pt x="2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6" y="0"/>
                      <a:pt x="6" y="1"/>
                      <a:pt x="6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6" name="Freeform 348"/>
              <p:cNvSpPr>
                <a:spLocks/>
              </p:cNvSpPr>
              <p:nvPr/>
            </p:nvSpPr>
            <p:spPr bwMode="auto">
              <a:xfrm>
                <a:off x="3400" y="1363"/>
                <a:ext cx="178" cy="241"/>
              </a:xfrm>
              <a:custGeom>
                <a:avLst/>
                <a:gdLst>
                  <a:gd name="T0" fmla="*/ 2147483647 w 16"/>
                  <a:gd name="T1" fmla="*/ 2147483647 h 21"/>
                  <a:gd name="T2" fmla="*/ 2147483647 w 16"/>
                  <a:gd name="T3" fmla="*/ 2147483647 h 21"/>
                  <a:gd name="T4" fmla="*/ 2147483647 w 16"/>
                  <a:gd name="T5" fmla="*/ 2147483647 h 21"/>
                  <a:gd name="T6" fmla="*/ 2147483647 w 16"/>
                  <a:gd name="T7" fmla="*/ 2147483647 h 21"/>
                  <a:gd name="T8" fmla="*/ 2147483647 w 16"/>
                  <a:gd name="T9" fmla="*/ 2147483647 h 21"/>
                  <a:gd name="T10" fmla="*/ 2147483647 w 16"/>
                  <a:gd name="T11" fmla="*/ 2147483647 h 21"/>
                  <a:gd name="T12" fmla="*/ 2147483647 w 16"/>
                  <a:gd name="T13" fmla="*/ 2147483647 h 21"/>
                  <a:gd name="T14" fmla="*/ 2147483647 w 16"/>
                  <a:gd name="T15" fmla="*/ 2147483647 h 21"/>
                  <a:gd name="T16" fmla="*/ 2147483647 w 16"/>
                  <a:gd name="T17" fmla="*/ 2147483647 h 21"/>
                  <a:gd name="T18" fmla="*/ 2147483647 w 16"/>
                  <a:gd name="T19" fmla="*/ 2147483647 h 21"/>
                  <a:gd name="T20" fmla="*/ 2147483647 w 16"/>
                  <a:gd name="T21" fmla="*/ 2147483647 h 21"/>
                  <a:gd name="T22" fmla="*/ 2147483647 w 16"/>
                  <a:gd name="T23" fmla="*/ 2147483647 h 21"/>
                  <a:gd name="T24" fmla="*/ 2147483647 w 16"/>
                  <a:gd name="T25" fmla="*/ 2147483647 h 21"/>
                  <a:gd name="T26" fmla="*/ 2147483647 w 16"/>
                  <a:gd name="T27" fmla="*/ 2147483647 h 21"/>
                  <a:gd name="T28" fmla="*/ 2147483647 w 16"/>
                  <a:gd name="T29" fmla="*/ 2147483647 h 21"/>
                  <a:gd name="T30" fmla="*/ 2147483647 w 16"/>
                  <a:gd name="T31" fmla="*/ 2147483647 h 21"/>
                  <a:gd name="T32" fmla="*/ 2147483647 w 16"/>
                  <a:gd name="T33" fmla="*/ 2147483647 h 21"/>
                  <a:gd name="T34" fmla="*/ 2147483647 w 16"/>
                  <a:gd name="T35" fmla="*/ 2147483647 h 21"/>
                  <a:gd name="T36" fmla="*/ 2147483647 w 16"/>
                  <a:gd name="T37" fmla="*/ 2147483647 h 21"/>
                  <a:gd name="T38" fmla="*/ 2147483647 w 16"/>
                  <a:gd name="T39" fmla="*/ 2147483647 h 21"/>
                  <a:gd name="T40" fmla="*/ 2147483647 w 16"/>
                  <a:gd name="T41" fmla="*/ 2147483647 h 21"/>
                  <a:gd name="T42" fmla="*/ 2147483647 w 16"/>
                  <a:gd name="T43" fmla="*/ 2147483647 h 21"/>
                  <a:gd name="T44" fmla="*/ 2147483647 w 16"/>
                  <a:gd name="T45" fmla="*/ 2147483647 h 21"/>
                  <a:gd name="T46" fmla="*/ 2147483647 w 16"/>
                  <a:gd name="T47" fmla="*/ 2147483647 h 21"/>
                  <a:gd name="T48" fmla="*/ 2147483647 w 16"/>
                  <a:gd name="T49" fmla="*/ 2147483647 h 21"/>
                  <a:gd name="T50" fmla="*/ 2147483647 w 16"/>
                  <a:gd name="T51" fmla="*/ 2147483647 h 21"/>
                  <a:gd name="T52" fmla="*/ 2147483647 w 16"/>
                  <a:gd name="T53" fmla="*/ 2147483647 h 21"/>
                  <a:gd name="T54" fmla="*/ 2147483647 w 16"/>
                  <a:gd name="T55" fmla="*/ 2147483647 h 21"/>
                  <a:gd name="T56" fmla="*/ 2147483647 w 16"/>
                  <a:gd name="T57" fmla="*/ 2147483647 h 21"/>
                  <a:gd name="T58" fmla="*/ 2147483647 w 16"/>
                  <a:gd name="T59" fmla="*/ 2147483647 h 21"/>
                  <a:gd name="T60" fmla="*/ 2147483647 w 16"/>
                  <a:gd name="T61" fmla="*/ 2147483647 h 21"/>
                  <a:gd name="T62" fmla="*/ 2147483647 w 16"/>
                  <a:gd name="T63" fmla="*/ 2147483647 h 21"/>
                  <a:gd name="T64" fmla="*/ 0 w 16"/>
                  <a:gd name="T65" fmla="*/ 2147483647 h 21"/>
                  <a:gd name="T66" fmla="*/ 0 w 16"/>
                  <a:gd name="T67" fmla="*/ 2147483647 h 21"/>
                  <a:gd name="T68" fmla="*/ 0 w 16"/>
                  <a:gd name="T69" fmla="*/ 2147483647 h 21"/>
                  <a:gd name="T70" fmla="*/ 2147483647 w 16"/>
                  <a:gd name="T71" fmla="*/ 2147483647 h 21"/>
                  <a:gd name="T72" fmla="*/ 0 w 16"/>
                  <a:gd name="T73" fmla="*/ 2147483647 h 21"/>
                  <a:gd name="T74" fmla="*/ 2147483647 w 16"/>
                  <a:gd name="T75" fmla="*/ 0 h 21"/>
                  <a:gd name="T76" fmla="*/ 2147483647 w 16"/>
                  <a:gd name="T77" fmla="*/ 2147483647 h 21"/>
                  <a:gd name="T78" fmla="*/ 2147483647 w 16"/>
                  <a:gd name="T79" fmla="*/ 2147483647 h 21"/>
                  <a:gd name="T80" fmla="*/ 2147483647 w 16"/>
                  <a:gd name="T81" fmla="*/ 2147483647 h 21"/>
                  <a:gd name="T82" fmla="*/ 2147483647 w 16"/>
                  <a:gd name="T83" fmla="*/ 2147483647 h 21"/>
                  <a:gd name="T84" fmla="*/ 2147483647 w 16"/>
                  <a:gd name="T85" fmla="*/ 2147483647 h 21"/>
                  <a:gd name="T86" fmla="*/ 2147483647 w 16"/>
                  <a:gd name="T87" fmla="*/ 2147483647 h 21"/>
                  <a:gd name="T88" fmla="*/ 2147483647 w 16"/>
                  <a:gd name="T89" fmla="*/ 2147483647 h 21"/>
                  <a:gd name="T90" fmla="*/ 2147483647 w 16"/>
                  <a:gd name="T91" fmla="*/ 2147483647 h 21"/>
                  <a:gd name="T92" fmla="*/ 2147483647 w 16"/>
                  <a:gd name="T93" fmla="*/ 2147483647 h 21"/>
                  <a:gd name="T94" fmla="*/ 2147483647 w 16"/>
                  <a:gd name="T95" fmla="*/ 2147483647 h 21"/>
                  <a:gd name="T96" fmla="*/ 2147483647 w 16"/>
                  <a:gd name="T97" fmla="*/ 2147483647 h 21"/>
                  <a:gd name="T98" fmla="*/ 2147483647 w 16"/>
                  <a:gd name="T99" fmla="*/ 2147483647 h 21"/>
                  <a:gd name="T100" fmla="*/ 2147483647 w 16"/>
                  <a:gd name="T101" fmla="*/ 2147483647 h 21"/>
                  <a:gd name="T102" fmla="*/ 2147483647 w 16"/>
                  <a:gd name="T103" fmla="*/ 2147483647 h 21"/>
                  <a:gd name="T104" fmla="*/ 2147483647 w 16"/>
                  <a:gd name="T105" fmla="*/ 2147483647 h 21"/>
                  <a:gd name="T106" fmla="*/ 2147483647 w 16"/>
                  <a:gd name="T107" fmla="*/ 2147483647 h 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16"/>
                  <a:gd name="T163" fmla="*/ 0 h 21"/>
                  <a:gd name="T164" fmla="*/ 16 w 16"/>
                  <a:gd name="T165" fmla="*/ 21 h 2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16" h="21">
                    <a:moveTo>
                      <a:pt x="12" y="13"/>
                    </a:moveTo>
                    <a:lnTo>
                      <a:pt x="14" y="12"/>
                    </a:lnTo>
                    <a:lnTo>
                      <a:pt x="14" y="14"/>
                    </a:lnTo>
                    <a:lnTo>
                      <a:pt x="15" y="14"/>
                    </a:lnTo>
                    <a:lnTo>
                      <a:pt x="16" y="15"/>
                    </a:lnTo>
                    <a:lnTo>
                      <a:pt x="15" y="16"/>
                    </a:lnTo>
                    <a:lnTo>
                      <a:pt x="14" y="16"/>
                    </a:lnTo>
                    <a:lnTo>
                      <a:pt x="13" y="15"/>
                    </a:lnTo>
                    <a:lnTo>
                      <a:pt x="11" y="15"/>
                    </a:lnTo>
                    <a:lnTo>
                      <a:pt x="10" y="17"/>
                    </a:lnTo>
                    <a:lnTo>
                      <a:pt x="10" y="18"/>
                    </a:lnTo>
                    <a:lnTo>
                      <a:pt x="11" y="19"/>
                    </a:lnTo>
                    <a:lnTo>
                      <a:pt x="11" y="21"/>
                    </a:lnTo>
                    <a:lnTo>
                      <a:pt x="10" y="21"/>
                    </a:lnTo>
                    <a:lnTo>
                      <a:pt x="9" y="20"/>
                    </a:lnTo>
                    <a:lnTo>
                      <a:pt x="8" y="19"/>
                    </a:lnTo>
                    <a:lnTo>
                      <a:pt x="7" y="19"/>
                    </a:lnTo>
                    <a:lnTo>
                      <a:pt x="7" y="18"/>
                    </a:lnTo>
                    <a:lnTo>
                      <a:pt x="7" y="17"/>
                    </a:lnTo>
                    <a:lnTo>
                      <a:pt x="6" y="17"/>
                    </a:lnTo>
                    <a:lnTo>
                      <a:pt x="7" y="16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5" y="14"/>
                    </a:lnTo>
                    <a:lnTo>
                      <a:pt x="5" y="12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3" y="4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6" y="12"/>
                    </a:lnTo>
                    <a:lnTo>
                      <a:pt x="7" y="13"/>
                    </a:lnTo>
                    <a:lnTo>
                      <a:pt x="8" y="14"/>
                    </a:lnTo>
                    <a:lnTo>
                      <a:pt x="10" y="15"/>
                    </a:lnTo>
                    <a:lnTo>
                      <a:pt x="13" y="14"/>
                    </a:lnTo>
                    <a:lnTo>
                      <a:pt x="13" y="13"/>
                    </a:lnTo>
                    <a:lnTo>
                      <a:pt x="12" y="13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7" name="Line 349"/>
              <p:cNvSpPr>
                <a:spLocks noChangeShapeType="1"/>
              </p:cNvSpPr>
              <p:nvPr/>
            </p:nvSpPr>
            <p:spPr bwMode="auto">
              <a:xfrm flipH="1">
                <a:off x="3477" y="1524"/>
                <a:ext cx="14" cy="11"/>
              </a:xfrm>
              <a:prstGeom prst="line">
                <a:avLst/>
              </a:pr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8" name="Freeform 350"/>
              <p:cNvSpPr>
                <a:spLocks/>
              </p:cNvSpPr>
              <p:nvPr/>
            </p:nvSpPr>
            <p:spPr bwMode="auto">
              <a:xfrm>
                <a:off x="3477" y="153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1"/>
                  <a:gd name="T14" fmla="*/ 3 w 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1">
                    <a:moveTo>
                      <a:pt x="0" y="1"/>
                    </a:moveTo>
                    <a:lnTo>
                      <a:pt x="1" y="0"/>
                    </a:lnTo>
                    <a:lnTo>
                      <a:pt x="2" y="1"/>
                    </a:lnTo>
                    <a:lnTo>
                      <a:pt x="3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9" name="Freeform 351"/>
              <p:cNvSpPr>
                <a:spLocks/>
              </p:cNvSpPr>
              <p:nvPr/>
            </p:nvSpPr>
            <p:spPr bwMode="auto">
              <a:xfrm>
                <a:off x="3477" y="1536"/>
                <a:ext cx="24" cy="11"/>
              </a:xfrm>
              <a:custGeom>
                <a:avLst/>
                <a:gdLst>
                  <a:gd name="T0" fmla="*/ 0 w 2"/>
                  <a:gd name="T1" fmla="*/ 0 h 1"/>
                  <a:gd name="T2" fmla="*/ 2147483647 w 2"/>
                  <a:gd name="T3" fmla="*/ 2147483647 h 1"/>
                  <a:gd name="T4" fmla="*/ 2147483647 w 2"/>
                  <a:gd name="T5" fmla="*/ 2147483647 h 1"/>
                  <a:gd name="T6" fmla="*/ 0 w 2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"/>
                  <a:gd name="T13" fmla="*/ 0 h 1"/>
                  <a:gd name="T14" fmla="*/ 2 w 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1"/>
                    </a:lnTo>
                    <a:lnTo>
                      <a:pt x="0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0" name="Freeform 352"/>
              <p:cNvSpPr>
                <a:spLocks/>
              </p:cNvSpPr>
              <p:nvPr/>
            </p:nvSpPr>
            <p:spPr bwMode="auto">
              <a:xfrm>
                <a:off x="3477" y="1547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2147483647 h 1"/>
                  <a:gd name="T6" fmla="*/ 2147483647 w 3"/>
                  <a:gd name="T7" fmla="*/ 0 h 1"/>
                  <a:gd name="T8" fmla="*/ 2147483647 w 3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1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1" name="Freeform 353"/>
              <p:cNvSpPr>
                <a:spLocks/>
              </p:cNvSpPr>
              <p:nvPr/>
            </p:nvSpPr>
            <p:spPr bwMode="auto">
              <a:xfrm>
                <a:off x="3477" y="1559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1"/>
                  <a:gd name="T11" fmla="*/ 3 w 3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1">
                    <a:moveTo>
                      <a:pt x="0" y="1"/>
                    </a:moveTo>
                    <a:lnTo>
                      <a:pt x="2" y="1"/>
                    </a:lnTo>
                    <a:lnTo>
                      <a:pt x="3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2" name="Freeform 354"/>
              <p:cNvSpPr>
                <a:spLocks/>
              </p:cNvSpPr>
              <p:nvPr/>
            </p:nvSpPr>
            <p:spPr bwMode="auto">
              <a:xfrm>
                <a:off x="3491" y="1570"/>
                <a:ext cx="19" cy="11"/>
              </a:xfrm>
              <a:custGeom>
                <a:avLst/>
                <a:gdLst>
                  <a:gd name="T0" fmla="*/ 0 w 2"/>
                  <a:gd name="T1" fmla="*/ 2147483647 h 1"/>
                  <a:gd name="T2" fmla="*/ 2147483647 w 2"/>
                  <a:gd name="T3" fmla="*/ 2147483647 h 1"/>
                  <a:gd name="T4" fmla="*/ 2147483647 w 2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2"/>
                  <a:gd name="T10" fmla="*/ 0 h 1"/>
                  <a:gd name="T11" fmla="*/ 2 w 2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" h="1">
                    <a:moveTo>
                      <a:pt x="0" y="1"/>
                    </a:moveTo>
                    <a:lnTo>
                      <a:pt x="1" y="1"/>
                    </a:lnTo>
                    <a:lnTo>
                      <a:pt x="2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3" name="Freeform 355"/>
              <p:cNvSpPr>
                <a:spLocks/>
              </p:cNvSpPr>
              <p:nvPr/>
            </p:nvSpPr>
            <p:spPr bwMode="auto">
              <a:xfrm>
                <a:off x="3858" y="1455"/>
                <a:ext cx="10" cy="23"/>
              </a:xfrm>
              <a:custGeom>
                <a:avLst/>
                <a:gdLst>
                  <a:gd name="T0" fmla="*/ 0 w 1"/>
                  <a:gd name="T1" fmla="*/ 2147483647 h 2"/>
                  <a:gd name="T2" fmla="*/ 0 w 1"/>
                  <a:gd name="T3" fmla="*/ 0 h 2"/>
                  <a:gd name="T4" fmla="*/ 2147483647 w 1"/>
                  <a:gd name="T5" fmla="*/ 2147483647 h 2"/>
                  <a:gd name="T6" fmla="*/ 2147483647 w 1"/>
                  <a:gd name="T7" fmla="*/ 2147483647 h 2"/>
                  <a:gd name="T8" fmla="*/ 0 w 1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2"/>
                  <a:gd name="T17" fmla="*/ 1 w 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2">
                    <a:moveTo>
                      <a:pt x="0" y="1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4" name="Oval 356"/>
              <p:cNvSpPr>
                <a:spLocks noChangeArrowheads="1"/>
              </p:cNvSpPr>
              <p:nvPr/>
            </p:nvSpPr>
            <p:spPr bwMode="auto">
              <a:xfrm>
                <a:off x="3809" y="1467"/>
                <a:ext cx="82" cy="80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5" name="Freeform 357"/>
              <p:cNvSpPr>
                <a:spLocks/>
              </p:cNvSpPr>
              <p:nvPr/>
            </p:nvSpPr>
            <p:spPr bwMode="auto">
              <a:xfrm>
                <a:off x="3809" y="1490"/>
                <a:ext cx="82" cy="34"/>
              </a:xfrm>
              <a:custGeom>
                <a:avLst/>
                <a:gdLst>
                  <a:gd name="T0" fmla="*/ 2147483647 w 7"/>
                  <a:gd name="T1" fmla="*/ 0 h 3"/>
                  <a:gd name="T2" fmla="*/ 2147483647 w 7"/>
                  <a:gd name="T3" fmla="*/ 2147483647 h 3"/>
                  <a:gd name="T4" fmla="*/ 2147483647 w 7"/>
                  <a:gd name="T5" fmla="*/ 2147483647 h 3"/>
                  <a:gd name="T6" fmla="*/ 0 w 7"/>
                  <a:gd name="T7" fmla="*/ 2147483647 h 3"/>
                  <a:gd name="T8" fmla="*/ 2147483647 w 7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3"/>
                  <a:gd name="T17" fmla="*/ 7 w 7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3">
                    <a:moveTo>
                      <a:pt x="1" y="0"/>
                    </a:moveTo>
                    <a:lnTo>
                      <a:pt x="7" y="2"/>
                    </a:lnTo>
                    <a:lnTo>
                      <a:pt x="7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6" name="Freeform 358"/>
              <p:cNvSpPr>
                <a:spLocks/>
              </p:cNvSpPr>
              <p:nvPr/>
            </p:nvSpPr>
            <p:spPr bwMode="auto">
              <a:xfrm>
                <a:off x="3843" y="1432"/>
                <a:ext cx="34" cy="34"/>
              </a:xfrm>
              <a:custGeom>
                <a:avLst/>
                <a:gdLst>
                  <a:gd name="T0" fmla="*/ 2147483647 w 3"/>
                  <a:gd name="T1" fmla="*/ 2147483647 h 3"/>
                  <a:gd name="T2" fmla="*/ 2147483647 w 3"/>
                  <a:gd name="T3" fmla="*/ 2147483647 h 3"/>
                  <a:gd name="T4" fmla="*/ 0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2147483647 h 3"/>
                  <a:gd name="T10" fmla="*/ 2147483647 w 3"/>
                  <a:gd name="T11" fmla="*/ 0 h 3"/>
                  <a:gd name="T12" fmla="*/ 2147483647 w 3"/>
                  <a:gd name="T13" fmla="*/ 0 h 3"/>
                  <a:gd name="T14" fmla="*/ 2147483647 w 3"/>
                  <a:gd name="T15" fmla="*/ 2147483647 h 3"/>
                  <a:gd name="T16" fmla="*/ 2147483647 w 3"/>
                  <a:gd name="T17" fmla="*/ 2147483647 h 3"/>
                  <a:gd name="T18" fmla="*/ 2147483647 w 3"/>
                  <a:gd name="T19" fmla="*/ 2147483647 h 3"/>
                  <a:gd name="T20" fmla="*/ 2147483647 w 3"/>
                  <a:gd name="T21" fmla="*/ 2147483647 h 3"/>
                  <a:gd name="T22" fmla="*/ 2147483647 w 3"/>
                  <a:gd name="T23" fmla="*/ 2147483647 h 3"/>
                  <a:gd name="T24" fmla="*/ 2147483647 w 3"/>
                  <a:gd name="T25" fmla="*/ 2147483647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"/>
                  <a:gd name="T40" fmla="*/ 0 h 3"/>
                  <a:gd name="T41" fmla="*/ 3 w 3"/>
                  <a:gd name="T42" fmla="*/ 3 h 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" h="3">
                    <a:moveTo>
                      <a:pt x="1" y="2"/>
                    </a:moveTo>
                    <a:lnTo>
                      <a:pt x="1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7" name="Freeform 359"/>
              <p:cNvSpPr>
                <a:spLocks/>
              </p:cNvSpPr>
              <p:nvPr/>
            </p:nvSpPr>
            <p:spPr bwMode="auto">
              <a:xfrm>
                <a:off x="3752" y="1501"/>
                <a:ext cx="140" cy="57"/>
              </a:xfrm>
              <a:custGeom>
                <a:avLst/>
                <a:gdLst>
                  <a:gd name="T0" fmla="*/ 2147483647 w 12"/>
                  <a:gd name="T1" fmla="*/ 0 h 5"/>
                  <a:gd name="T2" fmla="*/ 2147483647 w 12"/>
                  <a:gd name="T3" fmla="*/ 2147483647 h 5"/>
                  <a:gd name="T4" fmla="*/ 2147483647 w 12"/>
                  <a:gd name="T5" fmla="*/ 2147483647 h 5"/>
                  <a:gd name="T6" fmla="*/ 0 w 12"/>
                  <a:gd name="T7" fmla="*/ 2147483647 h 5"/>
                  <a:gd name="T8" fmla="*/ 2147483647 w 12"/>
                  <a:gd name="T9" fmla="*/ 2147483647 h 5"/>
                  <a:gd name="T10" fmla="*/ 2147483647 w 12"/>
                  <a:gd name="T11" fmla="*/ 2147483647 h 5"/>
                  <a:gd name="T12" fmla="*/ 2147483647 w 12"/>
                  <a:gd name="T13" fmla="*/ 2147483647 h 5"/>
                  <a:gd name="T14" fmla="*/ 2147483647 w 12"/>
                  <a:gd name="T15" fmla="*/ 2147483647 h 5"/>
                  <a:gd name="T16" fmla="*/ 2147483647 w 12"/>
                  <a:gd name="T17" fmla="*/ 2147483647 h 5"/>
                  <a:gd name="T18" fmla="*/ 2147483647 w 12"/>
                  <a:gd name="T19" fmla="*/ 2147483647 h 5"/>
                  <a:gd name="T20" fmla="*/ 2147483647 w 12"/>
                  <a:gd name="T21" fmla="*/ 2147483647 h 5"/>
                  <a:gd name="T22" fmla="*/ 2147483647 w 12"/>
                  <a:gd name="T23" fmla="*/ 2147483647 h 5"/>
                  <a:gd name="T24" fmla="*/ 2147483647 w 12"/>
                  <a:gd name="T25" fmla="*/ 2147483647 h 5"/>
                  <a:gd name="T26" fmla="*/ 2147483647 w 12"/>
                  <a:gd name="T27" fmla="*/ 2147483647 h 5"/>
                  <a:gd name="T28" fmla="*/ 2147483647 w 12"/>
                  <a:gd name="T29" fmla="*/ 2147483647 h 5"/>
                  <a:gd name="T30" fmla="*/ 2147483647 w 12"/>
                  <a:gd name="T31" fmla="*/ 2147483647 h 5"/>
                  <a:gd name="T32" fmla="*/ 2147483647 w 12"/>
                  <a:gd name="T33" fmla="*/ 2147483647 h 5"/>
                  <a:gd name="T34" fmla="*/ 2147483647 w 12"/>
                  <a:gd name="T35" fmla="*/ 2147483647 h 5"/>
                  <a:gd name="T36" fmla="*/ 2147483647 w 12"/>
                  <a:gd name="T37" fmla="*/ 2147483647 h 5"/>
                  <a:gd name="T38" fmla="*/ 2147483647 w 12"/>
                  <a:gd name="T39" fmla="*/ 2147483647 h 5"/>
                  <a:gd name="T40" fmla="*/ 2147483647 w 12"/>
                  <a:gd name="T41" fmla="*/ 2147483647 h 5"/>
                  <a:gd name="T42" fmla="*/ 2147483647 w 12"/>
                  <a:gd name="T43" fmla="*/ 2147483647 h 5"/>
                  <a:gd name="T44" fmla="*/ 2147483647 w 12"/>
                  <a:gd name="T45" fmla="*/ 2147483647 h 5"/>
                  <a:gd name="T46" fmla="*/ 2147483647 w 12"/>
                  <a:gd name="T47" fmla="*/ 2147483647 h 5"/>
                  <a:gd name="T48" fmla="*/ 2147483647 w 12"/>
                  <a:gd name="T49" fmla="*/ 2147483647 h 5"/>
                  <a:gd name="T50" fmla="*/ 2147483647 w 12"/>
                  <a:gd name="T51" fmla="*/ 2147483647 h 5"/>
                  <a:gd name="T52" fmla="*/ 2147483647 w 12"/>
                  <a:gd name="T53" fmla="*/ 2147483647 h 5"/>
                  <a:gd name="T54" fmla="*/ 2147483647 w 12"/>
                  <a:gd name="T55" fmla="*/ 0 h 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2"/>
                  <a:gd name="T85" fmla="*/ 0 h 5"/>
                  <a:gd name="T86" fmla="*/ 12 w 12"/>
                  <a:gd name="T87" fmla="*/ 5 h 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2" h="5">
                    <a:moveTo>
                      <a:pt x="2" y="0"/>
                    </a:moveTo>
                    <a:lnTo>
                      <a:pt x="1" y="1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5" y="4"/>
                    </a:lnTo>
                    <a:lnTo>
                      <a:pt x="7" y="5"/>
                    </a:lnTo>
                    <a:lnTo>
                      <a:pt x="9" y="5"/>
                    </a:lnTo>
                    <a:lnTo>
                      <a:pt x="11" y="5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10" y="2"/>
                    </a:lnTo>
                    <a:lnTo>
                      <a:pt x="10" y="3"/>
                    </a:lnTo>
                    <a:lnTo>
                      <a:pt x="10" y="4"/>
                    </a:lnTo>
                    <a:lnTo>
                      <a:pt x="9" y="4"/>
                    </a:lnTo>
                    <a:lnTo>
                      <a:pt x="9" y="3"/>
                    </a:lnTo>
                    <a:lnTo>
                      <a:pt x="9" y="2"/>
                    </a:lnTo>
                    <a:lnTo>
                      <a:pt x="7" y="1"/>
                    </a:lnTo>
                    <a:lnTo>
                      <a:pt x="8" y="2"/>
                    </a:lnTo>
                    <a:lnTo>
                      <a:pt x="7" y="4"/>
                    </a:lnTo>
                    <a:lnTo>
                      <a:pt x="6" y="3"/>
                    </a:lnTo>
                    <a:lnTo>
                      <a:pt x="5" y="2"/>
                    </a:lnTo>
                    <a:lnTo>
                      <a:pt x="4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8" name="Oval 360"/>
              <p:cNvSpPr>
                <a:spLocks noChangeArrowheads="1"/>
              </p:cNvSpPr>
              <p:nvPr/>
            </p:nvSpPr>
            <p:spPr bwMode="auto">
              <a:xfrm>
                <a:off x="3612" y="1099"/>
                <a:ext cx="106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9" name="Freeform 361"/>
              <p:cNvSpPr>
                <a:spLocks/>
              </p:cNvSpPr>
              <p:nvPr/>
            </p:nvSpPr>
            <p:spPr bwMode="auto">
              <a:xfrm>
                <a:off x="3593" y="996"/>
                <a:ext cx="149" cy="115"/>
              </a:xfrm>
              <a:custGeom>
                <a:avLst/>
                <a:gdLst>
                  <a:gd name="T0" fmla="*/ 2147483647 w 13"/>
                  <a:gd name="T1" fmla="*/ 2147483647 h 10"/>
                  <a:gd name="T2" fmla="*/ 2147483647 w 13"/>
                  <a:gd name="T3" fmla="*/ 2147483647 h 10"/>
                  <a:gd name="T4" fmla="*/ 2147483647 w 13"/>
                  <a:gd name="T5" fmla="*/ 2147483647 h 10"/>
                  <a:gd name="T6" fmla="*/ 2147483647 w 13"/>
                  <a:gd name="T7" fmla="*/ 0 h 10"/>
                  <a:gd name="T8" fmla="*/ 2147483647 w 13"/>
                  <a:gd name="T9" fmla="*/ 2147483647 h 10"/>
                  <a:gd name="T10" fmla="*/ 2147483647 w 13"/>
                  <a:gd name="T11" fmla="*/ 0 h 10"/>
                  <a:gd name="T12" fmla="*/ 0 w 13"/>
                  <a:gd name="T13" fmla="*/ 2147483647 h 10"/>
                  <a:gd name="T14" fmla="*/ 2147483647 w 13"/>
                  <a:gd name="T15" fmla="*/ 2147483647 h 10"/>
                  <a:gd name="T16" fmla="*/ 2147483647 w 13"/>
                  <a:gd name="T17" fmla="*/ 2147483647 h 10"/>
                  <a:gd name="T18" fmla="*/ 2147483647 w 13"/>
                  <a:gd name="T19" fmla="*/ 2147483647 h 10"/>
                  <a:gd name="T20" fmla="*/ 2147483647 w 13"/>
                  <a:gd name="T21" fmla="*/ 2147483647 h 10"/>
                  <a:gd name="T22" fmla="*/ 2147483647 w 13"/>
                  <a:gd name="T23" fmla="*/ 2147483647 h 1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3"/>
                  <a:gd name="T37" fmla="*/ 0 h 10"/>
                  <a:gd name="T38" fmla="*/ 13 w 13"/>
                  <a:gd name="T39" fmla="*/ 10 h 1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3" h="10">
                    <a:moveTo>
                      <a:pt x="11" y="10"/>
                    </a:moveTo>
                    <a:lnTo>
                      <a:pt x="11" y="9"/>
                    </a:lnTo>
                    <a:cubicBezTo>
                      <a:pt x="13" y="6"/>
                      <a:pt x="13" y="4"/>
                      <a:pt x="13" y="2"/>
                    </a:cubicBezTo>
                    <a:cubicBezTo>
                      <a:pt x="12" y="0"/>
                      <a:pt x="10" y="0"/>
                      <a:pt x="9" y="0"/>
                    </a:cubicBezTo>
                    <a:lnTo>
                      <a:pt x="7" y="7"/>
                    </a:lnTo>
                    <a:lnTo>
                      <a:pt x="4" y="0"/>
                    </a:lnTo>
                    <a:cubicBezTo>
                      <a:pt x="3" y="0"/>
                      <a:pt x="1" y="0"/>
                      <a:pt x="0" y="2"/>
                    </a:cubicBezTo>
                    <a:cubicBezTo>
                      <a:pt x="0" y="4"/>
                      <a:pt x="0" y="6"/>
                      <a:pt x="2" y="9"/>
                    </a:cubicBezTo>
                    <a:lnTo>
                      <a:pt x="2" y="10"/>
                    </a:lnTo>
                    <a:cubicBezTo>
                      <a:pt x="2" y="9"/>
                      <a:pt x="4" y="9"/>
                      <a:pt x="7" y="9"/>
                    </a:cubicBezTo>
                    <a:cubicBezTo>
                      <a:pt x="9" y="9"/>
                      <a:pt x="11" y="9"/>
                      <a:pt x="11" y="1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0" name="Freeform 362"/>
              <p:cNvSpPr>
                <a:spLocks/>
              </p:cNvSpPr>
              <p:nvPr/>
            </p:nvSpPr>
            <p:spPr bwMode="auto">
              <a:xfrm>
                <a:off x="3646" y="927"/>
                <a:ext cx="39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0 w 3"/>
                  <a:gd name="T7" fmla="*/ 2147483647 h 4"/>
                  <a:gd name="T8" fmla="*/ 0 w 3"/>
                  <a:gd name="T9" fmla="*/ 2147483647 h 4"/>
                  <a:gd name="T10" fmla="*/ 0 w 3"/>
                  <a:gd name="T11" fmla="*/ 2147483647 h 4"/>
                  <a:gd name="T12" fmla="*/ 2147483647 w 3"/>
                  <a:gd name="T13" fmla="*/ 2147483647 h 4"/>
                  <a:gd name="T14" fmla="*/ 0 w 3"/>
                  <a:gd name="T15" fmla="*/ 0 h 4"/>
                  <a:gd name="T16" fmla="*/ 2147483647 w 3"/>
                  <a:gd name="T17" fmla="*/ 0 h 4"/>
                  <a:gd name="T18" fmla="*/ 2147483647 w 3"/>
                  <a:gd name="T19" fmla="*/ 2147483647 h 4"/>
                  <a:gd name="T20" fmla="*/ 2147483647 w 3"/>
                  <a:gd name="T21" fmla="*/ 2147483647 h 4"/>
                  <a:gd name="T22" fmla="*/ 2147483647 w 3"/>
                  <a:gd name="T23" fmla="*/ 2147483647 h 4"/>
                  <a:gd name="T24" fmla="*/ 2147483647 w 3"/>
                  <a:gd name="T25" fmla="*/ 2147483647 h 4"/>
                  <a:gd name="T26" fmla="*/ 2147483647 w 3"/>
                  <a:gd name="T27" fmla="*/ 2147483647 h 4"/>
                  <a:gd name="T28" fmla="*/ 2147483647 w 3"/>
                  <a:gd name="T29" fmla="*/ 2147483647 h 4"/>
                  <a:gd name="T30" fmla="*/ 2147483647 w 3"/>
                  <a:gd name="T31" fmla="*/ 2147483647 h 4"/>
                  <a:gd name="T32" fmla="*/ 0 w 3"/>
                  <a:gd name="T33" fmla="*/ 2147483647 h 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"/>
                  <a:gd name="T52" fmla="*/ 0 h 4"/>
                  <a:gd name="T53" fmla="*/ 3 w 3"/>
                  <a:gd name="T54" fmla="*/ 4 h 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" h="4">
                    <a:moveTo>
                      <a:pt x="0" y="4"/>
                    </a:moveTo>
                    <a:lnTo>
                      <a:pt x="1" y="2"/>
                    </a:lnTo>
                    <a:lnTo>
                      <a:pt x="0" y="3"/>
                    </a:lnTo>
                    <a:lnTo>
                      <a:pt x="0" y="2"/>
                    </a:ln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lnTo>
                      <a:pt x="1" y="2"/>
                    </a:lnTo>
                    <a:lnTo>
                      <a:pt x="0" y="0"/>
                    </a:lnTo>
                    <a:cubicBezTo>
                      <a:pt x="1" y="0"/>
                      <a:pt x="2" y="0"/>
                      <a:pt x="3" y="0"/>
                    </a:cubicBez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cubicBezTo>
                      <a:pt x="3" y="2"/>
                      <a:pt x="3" y="2"/>
                      <a:pt x="3" y="2"/>
                    </a:cubicBezTo>
                    <a:lnTo>
                      <a:pt x="3" y="3"/>
                    </a:lnTo>
                    <a:lnTo>
                      <a:pt x="2" y="2"/>
                    </a:lnTo>
                    <a:lnTo>
                      <a:pt x="3" y="4"/>
                    </a:lnTo>
                    <a:cubicBezTo>
                      <a:pt x="2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1" name="Freeform 363"/>
              <p:cNvSpPr>
                <a:spLocks/>
              </p:cNvSpPr>
              <p:nvPr/>
            </p:nvSpPr>
            <p:spPr bwMode="auto">
              <a:xfrm>
                <a:off x="3593" y="1030"/>
                <a:ext cx="149" cy="57"/>
              </a:xfrm>
              <a:custGeom>
                <a:avLst/>
                <a:gdLst>
                  <a:gd name="T0" fmla="*/ 2147483647 w 13"/>
                  <a:gd name="T1" fmla="*/ 2147483647 h 5"/>
                  <a:gd name="T2" fmla="*/ 0 w 13"/>
                  <a:gd name="T3" fmla="*/ 0 h 5"/>
                  <a:gd name="T4" fmla="*/ 2147483647 w 13"/>
                  <a:gd name="T5" fmla="*/ 2147483647 h 5"/>
                  <a:gd name="T6" fmla="*/ 2147483647 w 13"/>
                  <a:gd name="T7" fmla="*/ 2147483647 h 5"/>
                  <a:gd name="T8" fmla="*/ 2147483647 w 13"/>
                  <a:gd name="T9" fmla="*/ 2147483647 h 5"/>
                  <a:gd name="T10" fmla="*/ 2147483647 w 13"/>
                  <a:gd name="T11" fmla="*/ 2147483647 h 5"/>
                  <a:gd name="T12" fmla="*/ 2147483647 w 13"/>
                  <a:gd name="T13" fmla="*/ 2147483647 h 5"/>
                  <a:gd name="T14" fmla="*/ 2147483647 w 13"/>
                  <a:gd name="T15" fmla="*/ 2147483647 h 5"/>
                  <a:gd name="T16" fmla="*/ 2147483647 w 13"/>
                  <a:gd name="T17" fmla="*/ 2147483647 h 5"/>
                  <a:gd name="T18" fmla="*/ 2147483647 w 13"/>
                  <a:gd name="T19" fmla="*/ 2147483647 h 5"/>
                  <a:gd name="T20" fmla="*/ 2147483647 w 13"/>
                  <a:gd name="T21" fmla="*/ 2147483647 h 5"/>
                  <a:gd name="T22" fmla="*/ 2147483647 w 13"/>
                  <a:gd name="T23" fmla="*/ 2147483647 h 5"/>
                  <a:gd name="T24" fmla="*/ 2147483647 w 13"/>
                  <a:gd name="T25" fmla="*/ 2147483647 h 5"/>
                  <a:gd name="T26" fmla="*/ 2147483647 w 13"/>
                  <a:gd name="T27" fmla="*/ 2147483647 h 5"/>
                  <a:gd name="T28" fmla="*/ 2147483647 w 13"/>
                  <a:gd name="T29" fmla="*/ 2147483647 h 5"/>
                  <a:gd name="T30" fmla="*/ 2147483647 w 13"/>
                  <a:gd name="T31" fmla="*/ 0 h 5"/>
                  <a:gd name="T32" fmla="*/ 2147483647 w 13"/>
                  <a:gd name="T33" fmla="*/ 2147483647 h 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3"/>
                  <a:gd name="T52" fmla="*/ 0 h 5"/>
                  <a:gd name="T53" fmla="*/ 13 w 13"/>
                  <a:gd name="T54" fmla="*/ 5 h 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3" h="5">
                    <a:moveTo>
                      <a:pt x="7" y="4"/>
                    </a:moveTo>
                    <a:cubicBezTo>
                      <a:pt x="5" y="2"/>
                      <a:pt x="3" y="0"/>
                      <a:pt x="0" y="0"/>
                    </a:cubicBezTo>
                    <a:cubicBezTo>
                      <a:pt x="1" y="1"/>
                      <a:pt x="2" y="2"/>
                      <a:pt x="3" y="2"/>
                    </a:cubicBezTo>
                    <a:lnTo>
                      <a:pt x="1" y="2"/>
                    </a:lnTo>
                    <a:cubicBezTo>
                      <a:pt x="2" y="3"/>
                      <a:pt x="3" y="3"/>
                      <a:pt x="4" y="3"/>
                    </a:cubicBezTo>
                    <a:lnTo>
                      <a:pt x="2" y="4"/>
                    </a:lnTo>
                    <a:cubicBezTo>
                      <a:pt x="4" y="3"/>
                      <a:pt x="5" y="4"/>
                      <a:pt x="6" y="5"/>
                    </a:cubicBezTo>
                    <a:cubicBezTo>
                      <a:pt x="6" y="5"/>
                      <a:pt x="6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4"/>
                      <a:pt x="9" y="3"/>
                      <a:pt x="11" y="4"/>
                    </a:cubicBezTo>
                    <a:lnTo>
                      <a:pt x="9" y="3"/>
                    </a:lnTo>
                    <a:cubicBezTo>
                      <a:pt x="10" y="3"/>
                      <a:pt x="11" y="3"/>
                      <a:pt x="12" y="2"/>
                    </a:cubicBezTo>
                    <a:lnTo>
                      <a:pt x="11" y="2"/>
                    </a:lnTo>
                    <a:cubicBezTo>
                      <a:pt x="11" y="2"/>
                      <a:pt x="12" y="1"/>
                      <a:pt x="13" y="0"/>
                    </a:cubicBezTo>
                    <a:cubicBezTo>
                      <a:pt x="10" y="0"/>
                      <a:pt x="8" y="2"/>
                      <a:pt x="7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2" name="Freeform 364"/>
              <p:cNvSpPr>
                <a:spLocks noEditPoints="1"/>
              </p:cNvSpPr>
              <p:nvPr/>
            </p:nvSpPr>
            <p:spPr bwMode="auto">
              <a:xfrm>
                <a:off x="3670" y="996"/>
                <a:ext cx="63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0 w 5"/>
                  <a:gd name="T3" fmla="*/ 2147483647 h 5"/>
                  <a:gd name="T4" fmla="*/ 2147483647 w 5"/>
                  <a:gd name="T5" fmla="*/ 2147483647 h 5"/>
                  <a:gd name="T6" fmla="*/ 2147483647 w 5"/>
                  <a:gd name="T7" fmla="*/ 0 h 5"/>
                  <a:gd name="T8" fmla="*/ 2147483647 w 5"/>
                  <a:gd name="T9" fmla="*/ 2147483647 h 5"/>
                  <a:gd name="T10" fmla="*/ 2147483647 w 5"/>
                  <a:gd name="T11" fmla="*/ 0 h 5"/>
                  <a:gd name="T12" fmla="*/ 2147483647 w 5"/>
                  <a:gd name="T13" fmla="*/ 2147483647 h 5"/>
                  <a:gd name="T14" fmla="*/ 2147483647 w 5"/>
                  <a:gd name="T15" fmla="*/ 2147483647 h 5"/>
                  <a:gd name="T16" fmla="*/ 2147483647 w 5"/>
                  <a:gd name="T17" fmla="*/ 2147483647 h 5"/>
                  <a:gd name="T18" fmla="*/ 2147483647 w 5"/>
                  <a:gd name="T19" fmla="*/ 2147483647 h 5"/>
                  <a:gd name="T20" fmla="*/ 2147483647 w 5"/>
                  <a:gd name="T21" fmla="*/ 2147483647 h 5"/>
                  <a:gd name="T22" fmla="*/ 2147483647 w 5"/>
                  <a:gd name="T23" fmla="*/ 2147483647 h 5"/>
                  <a:gd name="T24" fmla="*/ 2147483647 w 5"/>
                  <a:gd name="T25" fmla="*/ 2147483647 h 5"/>
                  <a:gd name="T26" fmla="*/ 2147483647 w 5"/>
                  <a:gd name="T27" fmla="*/ 2147483647 h 5"/>
                  <a:gd name="T28" fmla="*/ 2147483647 w 5"/>
                  <a:gd name="T29" fmla="*/ 2147483647 h 5"/>
                  <a:gd name="T30" fmla="*/ 2147483647 w 5"/>
                  <a:gd name="T31" fmla="*/ 2147483647 h 5"/>
                  <a:gd name="T32" fmla="*/ 2147483647 w 5"/>
                  <a:gd name="T33" fmla="*/ 2147483647 h 5"/>
                  <a:gd name="T34" fmla="*/ 2147483647 w 5"/>
                  <a:gd name="T35" fmla="*/ 2147483647 h 5"/>
                  <a:gd name="T36" fmla="*/ 2147483647 w 5"/>
                  <a:gd name="T37" fmla="*/ 2147483647 h 5"/>
                  <a:gd name="T38" fmla="*/ 2147483647 w 5"/>
                  <a:gd name="T39" fmla="*/ 2147483647 h 5"/>
                  <a:gd name="T40" fmla="*/ 2147483647 w 5"/>
                  <a:gd name="T41" fmla="*/ 2147483647 h 5"/>
                  <a:gd name="T42" fmla="*/ 2147483647 w 5"/>
                  <a:gd name="T43" fmla="*/ 2147483647 h 5"/>
                  <a:gd name="T44" fmla="*/ 2147483647 w 5"/>
                  <a:gd name="T45" fmla="*/ 0 h 5"/>
                  <a:gd name="T46" fmla="*/ 2147483647 w 5"/>
                  <a:gd name="T47" fmla="*/ 2147483647 h 5"/>
                  <a:gd name="T48" fmla="*/ 2147483647 w 5"/>
                  <a:gd name="T49" fmla="*/ 2147483647 h 5"/>
                  <a:gd name="T50" fmla="*/ 2147483647 w 5"/>
                  <a:gd name="T51" fmla="*/ 0 h 5"/>
                  <a:gd name="T52" fmla="*/ 2147483647 w 5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"/>
                  <a:gd name="T82" fmla="*/ 0 h 5"/>
                  <a:gd name="T83" fmla="*/ 5 w 5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" h="5">
                    <a:moveTo>
                      <a:pt x="1" y="5"/>
                    </a:moveTo>
                    <a:lnTo>
                      <a:pt x="0" y="4"/>
                    </a:lnTo>
                    <a:lnTo>
                      <a:pt x="1" y="5"/>
                    </a:lnTo>
                    <a:close/>
                    <a:moveTo>
                      <a:pt x="2" y="0"/>
                    </a:moveTo>
                    <a:lnTo>
                      <a:pt x="5" y="3"/>
                    </a:lnTo>
                    <a:lnTo>
                      <a:pt x="2" y="0"/>
                    </a:lnTo>
                    <a:close/>
                    <a:moveTo>
                      <a:pt x="4" y="3"/>
                    </a:moveTo>
                    <a:lnTo>
                      <a:pt x="1" y="1"/>
                    </a:lnTo>
                    <a:lnTo>
                      <a:pt x="4" y="3"/>
                    </a:lnTo>
                    <a:close/>
                    <a:moveTo>
                      <a:pt x="3" y="4"/>
                    </a:moveTo>
                    <a:lnTo>
                      <a:pt x="1" y="2"/>
                    </a:lnTo>
                    <a:lnTo>
                      <a:pt x="3" y="4"/>
                    </a:lnTo>
                    <a:close/>
                    <a:moveTo>
                      <a:pt x="2" y="4"/>
                    </a:moveTo>
                    <a:lnTo>
                      <a:pt x="1" y="3"/>
                    </a:lnTo>
                    <a:lnTo>
                      <a:pt x="2" y="4"/>
                    </a:lnTo>
                    <a:close/>
                    <a:moveTo>
                      <a:pt x="5" y="3"/>
                    </a:moveTo>
                    <a:lnTo>
                      <a:pt x="5" y="1"/>
                    </a:lnTo>
                    <a:lnTo>
                      <a:pt x="5" y="3"/>
                    </a:lnTo>
                    <a:close/>
                    <a:moveTo>
                      <a:pt x="4" y="4"/>
                    </a:moveTo>
                    <a:lnTo>
                      <a:pt x="5" y="1"/>
                    </a:lnTo>
                    <a:lnTo>
                      <a:pt x="4" y="4"/>
                    </a:lnTo>
                    <a:close/>
                    <a:moveTo>
                      <a:pt x="1" y="5"/>
                    </a:moveTo>
                    <a:lnTo>
                      <a:pt x="3" y="0"/>
                    </a:lnTo>
                    <a:lnTo>
                      <a:pt x="1" y="5"/>
                    </a:lnTo>
                    <a:close/>
                    <a:moveTo>
                      <a:pt x="2" y="4"/>
                    </a:moveTo>
                    <a:lnTo>
                      <a:pt x="4" y="0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3" name="Freeform 365"/>
              <p:cNvSpPr>
                <a:spLocks noEditPoints="1"/>
              </p:cNvSpPr>
              <p:nvPr/>
            </p:nvSpPr>
            <p:spPr bwMode="auto">
              <a:xfrm>
                <a:off x="3593" y="996"/>
                <a:ext cx="72" cy="57"/>
              </a:xfrm>
              <a:custGeom>
                <a:avLst/>
                <a:gdLst>
                  <a:gd name="T0" fmla="*/ 2147483647 w 6"/>
                  <a:gd name="T1" fmla="*/ 2147483647 h 5"/>
                  <a:gd name="T2" fmla="*/ 2147483647 w 6"/>
                  <a:gd name="T3" fmla="*/ 2147483647 h 5"/>
                  <a:gd name="T4" fmla="*/ 2147483647 w 6"/>
                  <a:gd name="T5" fmla="*/ 2147483647 h 5"/>
                  <a:gd name="T6" fmla="*/ 2147483647 w 6"/>
                  <a:gd name="T7" fmla="*/ 0 h 5"/>
                  <a:gd name="T8" fmla="*/ 0 w 6"/>
                  <a:gd name="T9" fmla="*/ 2147483647 h 5"/>
                  <a:gd name="T10" fmla="*/ 2147483647 w 6"/>
                  <a:gd name="T11" fmla="*/ 0 h 5"/>
                  <a:gd name="T12" fmla="*/ 2147483647 w 6"/>
                  <a:gd name="T13" fmla="*/ 2147483647 h 5"/>
                  <a:gd name="T14" fmla="*/ 2147483647 w 6"/>
                  <a:gd name="T15" fmla="*/ 2147483647 h 5"/>
                  <a:gd name="T16" fmla="*/ 2147483647 w 6"/>
                  <a:gd name="T17" fmla="*/ 2147483647 h 5"/>
                  <a:gd name="T18" fmla="*/ 2147483647 w 6"/>
                  <a:gd name="T19" fmla="*/ 2147483647 h 5"/>
                  <a:gd name="T20" fmla="*/ 2147483647 w 6"/>
                  <a:gd name="T21" fmla="*/ 2147483647 h 5"/>
                  <a:gd name="T22" fmla="*/ 2147483647 w 6"/>
                  <a:gd name="T23" fmla="*/ 2147483647 h 5"/>
                  <a:gd name="T24" fmla="*/ 2147483647 w 6"/>
                  <a:gd name="T25" fmla="*/ 2147483647 h 5"/>
                  <a:gd name="T26" fmla="*/ 2147483647 w 6"/>
                  <a:gd name="T27" fmla="*/ 2147483647 h 5"/>
                  <a:gd name="T28" fmla="*/ 2147483647 w 6"/>
                  <a:gd name="T29" fmla="*/ 2147483647 h 5"/>
                  <a:gd name="T30" fmla="*/ 2147483647 w 6"/>
                  <a:gd name="T31" fmla="*/ 2147483647 h 5"/>
                  <a:gd name="T32" fmla="*/ 2147483647 w 6"/>
                  <a:gd name="T33" fmla="*/ 2147483647 h 5"/>
                  <a:gd name="T34" fmla="*/ 2147483647 w 6"/>
                  <a:gd name="T35" fmla="*/ 2147483647 h 5"/>
                  <a:gd name="T36" fmla="*/ 2147483647 w 6"/>
                  <a:gd name="T37" fmla="*/ 2147483647 h 5"/>
                  <a:gd name="T38" fmla="*/ 2147483647 w 6"/>
                  <a:gd name="T39" fmla="*/ 2147483647 h 5"/>
                  <a:gd name="T40" fmla="*/ 2147483647 w 6"/>
                  <a:gd name="T41" fmla="*/ 2147483647 h 5"/>
                  <a:gd name="T42" fmla="*/ 2147483647 w 6"/>
                  <a:gd name="T43" fmla="*/ 2147483647 h 5"/>
                  <a:gd name="T44" fmla="*/ 2147483647 w 6"/>
                  <a:gd name="T45" fmla="*/ 0 h 5"/>
                  <a:gd name="T46" fmla="*/ 2147483647 w 6"/>
                  <a:gd name="T47" fmla="*/ 2147483647 h 5"/>
                  <a:gd name="T48" fmla="*/ 2147483647 w 6"/>
                  <a:gd name="T49" fmla="*/ 2147483647 h 5"/>
                  <a:gd name="T50" fmla="*/ 2147483647 w 6"/>
                  <a:gd name="T51" fmla="*/ 0 h 5"/>
                  <a:gd name="T52" fmla="*/ 2147483647 w 6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6"/>
                  <a:gd name="T82" fmla="*/ 0 h 5"/>
                  <a:gd name="T83" fmla="*/ 6 w 6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6" h="5">
                    <a:moveTo>
                      <a:pt x="5" y="5"/>
                    </a:moveTo>
                    <a:lnTo>
                      <a:pt x="6" y="4"/>
                    </a:lnTo>
                    <a:lnTo>
                      <a:pt x="5" y="5"/>
                    </a:lnTo>
                    <a:close/>
                    <a:moveTo>
                      <a:pt x="4" y="0"/>
                    </a:moveTo>
                    <a:lnTo>
                      <a:pt x="0" y="3"/>
                    </a:lnTo>
                    <a:lnTo>
                      <a:pt x="4" y="0"/>
                    </a:lnTo>
                    <a:close/>
                    <a:moveTo>
                      <a:pt x="2" y="3"/>
                    </a:moveTo>
                    <a:lnTo>
                      <a:pt x="5" y="1"/>
                    </a:lnTo>
                    <a:lnTo>
                      <a:pt x="2" y="3"/>
                    </a:lnTo>
                    <a:close/>
                    <a:moveTo>
                      <a:pt x="3" y="4"/>
                    </a:moveTo>
                    <a:lnTo>
                      <a:pt x="5" y="2"/>
                    </a:lnTo>
                    <a:lnTo>
                      <a:pt x="3" y="4"/>
                    </a:lnTo>
                    <a:close/>
                    <a:moveTo>
                      <a:pt x="4" y="4"/>
                    </a:moveTo>
                    <a:lnTo>
                      <a:pt x="5" y="3"/>
                    </a:lnTo>
                    <a:lnTo>
                      <a:pt x="4" y="4"/>
                    </a:lnTo>
                    <a:close/>
                    <a:moveTo>
                      <a:pt x="1" y="3"/>
                    </a:moveTo>
                    <a:lnTo>
                      <a:pt x="1" y="1"/>
                    </a:lnTo>
                    <a:lnTo>
                      <a:pt x="1" y="3"/>
                    </a:lnTo>
                    <a:close/>
                    <a:moveTo>
                      <a:pt x="2" y="4"/>
                    </a:moveTo>
                    <a:lnTo>
                      <a:pt x="1" y="1"/>
                    </a:lnTo>
                    <a:lnTo>
                      <a:pt x="2" y="4"/>
                    </a:lnTo>
                    <a:close/>
                    <a:moveTo>
                      <a:pt x="5" y="5"/>
                    </a:moveTo>
                    <a:lnTo>
                      <a:pt x="3" y="0"/>
                    </a:lnTo>
                    <a:lnTo>
                      <a:pt x="5" y="5"/>
                    </a:lnTo>
                    <a:close/>
                    <a:moveTo>
                      <a:pt x="4" y="4"/>
                    </a:moveTo>
                    <a:lnTo>
                      <a:pt x="2" y="0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4" name="Freeform 366"/>
              <p:cNvSpPr>
                <a:spLocks/>
              </p:cNvSpPr>
              <p:nvPr/>
            </p:nvSpPr>
            <p:spPr bwMode="auto">
              <a:xfrm>
                <a:off x="3646" y="973"/>
                <a:ext cx="39" cy="103"/>
              </a:xfrm>
              <a:custGeom>
                <a:avLst/>
                <a:gdLst>
                  <a:gd name="T0" fmla="*/ 2147483647 w 3"/>
                  <a:gd name="T1" fmla="*/ 2147483647 h 9"/>
                  <a:gd name="T2" fmla="*/ 0 w 3"/>
                  <a:gd name="T3" fmla="*/ 0 h 9"/>
                  <a:gd name="T4" fmla="*/ 2147483647 w 3"/>
                  <a:gd name="T5" fmla="*/ 0 h 9"/>
                  <a:gd name="T6" fmla="*/ 2147483647 w 3"/>
                  <a:gd name="T7" fmla="*/ 2147483647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9"/>
                  <a:gd name="T14" fmla="*/ 3 w 3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9">
                    <a:moveTo>
                      <a:pt x="2" y="9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2" y="9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5" name="Oval 367"/>
              <p:cNvSpPr>
                <a:spLocks noChangeArrowheads="1"/>
              </p:cNvSpPr>
              <p:nvPr/>
            </p:nvSpPr>
            <p:spPr bwMode="auto">
              <a:xfrm>
                <a:off x="3626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6" name="Oval 368"/>
              <p:cNvSpPr>
                <a:spLocks noChangeArrowheads="1"/>
              </p:cNvSpPr>
              <p:nvPr/>
            </p:nvSpPr>
            <p:spPr bwMode="auto">
              <a:xfrm>
                <a:off x="3612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7" name="Oval 369"/>
              <p:cNvSpPr>
                <a:spLocks noChangeArrowheads="1"/>
              </p:cNvSpPr>
              <p:nvPr/>
            </p:nvSpPr>
            <p:spPr bwMode="auto">
              <a:xfrm>
                <a:off x="3684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8" name="Oval 370"/>
              <p:cNvSpPr>
                <a:spLocks noChangeArrowheads="1"/>
              </p:cNvSpPr>
              <p:nvPr/>
            </p:nvSpPr>
            <p:spPr bwMode="auto">
              <a:xfrm>
                <a:off x="3703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9" name="Oval 371"/>
              <p:cNvSpPr>
                <a:spLocks noChangeArrowheads="1"/>
              </p:cNvSpPr>
              <p:nvPr/>
            </p:nvSpPr>
            <p:spPr bwMode="auto">
              <a:xfrm>
                <a:off x="3665" y="1076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0" name="Oval 372"/>
              <p:cNvSpPr>
                <a:spLocks noChangeArrowheads="1"/>
              </p:cNvSpPr>
              <p:nvPr/>
            </p:nvSpPr>
            <p:spPr bwMode="auto">
              <a:xfrm>
                <a:off x="3602" y="1065"/>
                <a:ext cx="10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1" name="Oval 373"/>
              <p:cNvSpPr>
                <a:spLocks noChangeArrowheads="1"/>
              </p:cNvSpPr>
              <p:nvPr/>
            </p:nvSpPr>
            <p:spPr bwMode="auto">
              <a:xfrm>
                <a:off x="3612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2" name="Oval 374"/>
              <p:cNvSpPr>
                <a:spLocks noChangeArrowheads="1"/>
              </p:cNvSpPr>
              <p:nvPr/>
            </p:nvSpPr>
            <p:spPr bwMode="auto">
              <a:xfrm>
                <a:off x="3718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3" name="Oval 375"/>
              <p:cNvSpPr>
                <a:spLocks noChangeArrowheads="1"/>
              </p:cNvSpPr>
              <p:nvPr/>
            </p:nvSpPr>
            <p:spPr bwMode="auto">
              <a:xfrm>
                <a:off x="3703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4" name="Freeform 376"/>
              <p:cNvSpPr>
                <a:spLocks/>
              </p:cNvSpPr>
              <p:nvPr/>
            </p:nvSpPr>
            <p:spPr bwMode="auto">
              <a:xfrm>
                <a:off x="3593" y="1042"/>
                <a:ext cx="10" cy="23"/>
              </a:xfrm>
              <a:custGeom>
                <a:avLst/>
                <a:gdLst>
                  <a:gd name="T0" fmla="*/ 0 w 1"/>
                  <a:gd name="T1" fmla="*/ 0 h 2"/>
                  <a:gd name="T2" fmla="*/ 2147483647 w 1"/>
                  <a:gd name="T3" fmla="*/ 2147483647 h 2"/>
                  <a:gd name="T4" fmla="*/ 0 w 1"/>
                  <a:gd name="T5" fmla="*/ 2147483647 h 2"/>
                  <a:gd name="T6" fmla="*/ 2147483647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0" y="0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1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5" name="Freeform 377"/>
              <p:cNvSpPr>
                <a:spLocks/>
              </p:cNvSpPr>
              <p:nvPr/>
            </p:nvSpPr>
            <p:spPr bwMode="auto">
              <a:xfrm>
                <a:off x="3732" y="1042"/>
                <a:ext cx="10" cy="23"/>
              </a:xfrm>
              <a:custGeom>
                <a:avLst/>
                <a:gdLst>
                  <a:gd name="T0" fmla="*/ 2147483647 w 1"/>
                  <a:gd name="T1" fmla="*/ 0 h 2"/>
                  <a:gd name="T2" fmla="*/ 0 w 1"/>
                  <a:gd name="T3" fmla="*/ 2147483647 h 2"/>
                  <a:gd name="T4" fmla="*/ 2147483647 w 1"/>
                  <a:gd name="T5" fmla="*/ 2147483647 h 2"/>
                  <a:gd name="T6" fmla="*/ 0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0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6" name="Oval 378"/>
              <p:cNvSpPr>
                <a:spLocks noChangeArrowheads="1"/>
              </p:cNvSpPr>
              <p:nvPr/>
            </p:nvSpPr>
            <p:spPr bwMode="auto">
              <a:xfrm>
                <a:off x="3646" y="973"/>
                <a:ext cx="39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7" name="Oval 379"/>
              <p:cNvSpPr>
                <a:spLocks noChangeArrowheads="1"/>
              </p:cNvSpPr>
              <p:nvPr/>
            </p:nvSpPr>
            <p:spPr bwMode="auto">
              <a:xfrm>
                <a:off x="3665" y="996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8" name="Oval 380"/>
              <p:cNvSpPr>
                <a:spLocks noChangeArrowheads="1"/>
              </p:cNvSpPr>
              <p:nvPr/>
            </p:nvSpPr>
            <p:spPr bwMode="auto">
              <a:xfrm>
                <a:off x="3665" y="1007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9" name="Oval 381"/>
              <p:cNvSpPr>
                <a:spLocks noChangeArrowheads="1"/>
              </p:cNvSpPr>
              <p:nvPr/>
            </p:nvSpPr>
            <p:spPr bwMode="auto">
              <a:xfrm>
                <a:off x="3665" y="1019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0" name="Freeform 382"/>
              <p:cNvSpPr>
                <a:spLocks/>
              </p:cNvSpPr>
              <p:nvPr/>
            </p:nvSpPr>
            <p:spPr bwMode="auto">
              <a:xfrm>
                <a:off x="3458" y="1203"/>
                <a:ext cx="53" cy="23"/>
              </a:xfrm>
              <a:custGeom>
                <a:avLst/>
                <a:gdLst>
                  <a:gd name="T0" fmla="*/ 0 w 5"/>
                  <a:gd name="T1" fmla="*/ 2147483647 h 2"/>
                  <a:gd name="T2" fmla="*/ 2147483647 w 5"/>
                  <a:gd name="T3" fmla="*/ 0 h 2"/>
                  <a:gd name="T4" fmla="*/ 2147483647 w 5"/>
                  <a:gd name="T5" fmla="*/ 0 h 2"/>
                  <a:gd name="T6" fmla="*/ 2147483647 w 5"/>
                  <a:gd name="T7" fmla="*/ 2147483647 h 2"/>
                  <a:gd name="T8" fmla="*/ 0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0" y="2"/>
                    </a:moveTo>
                    <a:cubicBezTo>
                      <a:pt x="2" y="1"/>
                      <a:pt x="3" y="0"/>
                      <a:pt x="5" y="0"/>
                    </a:cubicBezTo>
                    <a:cubicBezTo>
                      <a:pt x="4" y="1"/>
                      <a:pt x="4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1" name="Freeform 383"/>
              <p:cNvSpPr>
                <a:spLocks/>
              </p:cNvSpPr>
              <p:nvPr/>
            </p:nvSpPr>
            <p:spPr bwMode="auto">
              <a:xfrm>
                <a:off x="3491" y="1134"/>
                <a:ext cx="101" cy="23"/>
              </a:xfrm>
              <a:custGeom>
                <a:avLst/>
                <a:gdLst>
                  <a:gd name="T0" fmla="*/ 0 w 9"/>
                  <a:gd name="T1" fmla="*/ 0 h 2"/>
                  <a:gd name="T2" fmla="*/ 2147483647 w 9"/>
                  <a:gd name="T3" fmla="*/ 0 h 2"/>
                  <a:gd name="T4" fmla="*/ 2147483647 w 9"/>
                  <a:gd name="T5" fmla="*/ 2147483647 h 2"/>
                  <a:gd name="T6" fmla="*/ 0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0" y="0"/>
                    </a:moveTo>
                    <a:cubicBezTo>
                      <a:pt x="3" y="1"/>
                      <a:pt x="5" y="1"/>
                      <a:pt x="8" y="0"/>
                    </a:cubicBezTo>
                    <a:lnTo>
                      <a:pt x="9" y="2"/>
                    </a:lnTo>
                    <a:cubicBezTo>
                      <a:pt x="5" y="2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2" name="Freeform 384"/>
              <p:cNvSpPr>
                <a:spLocks/>
              </p:cNvSpPr>
              <p:nvPr/>
            </p:nvSpPr>
            <p:spPr bwMode="auto">
              <a:xfrm>
                <a:off x="3544" y="1134"/>
                <a:ext cx="58" cy="46"/>
              </a:xfrm>
              <a:custGeom>
                <a:avLst/>
                <a:gdLst>
                  <a:gd name="T0" fmla="*/ 0 w 5"/>
                  <a:gd name="T1" fmla="*/ 2147483647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0" y="4"/>
                    </a:moveTo>
                    <a:cubicBezTo>
                      <a:pt x="1" y="2"/>
                      <a:pt x="2" y="2"/>
                      <a:pt x="5" y="4"/>
                    </a:cubicBezTo>
                    <a:lnTo>
                      <a:pt x="4" y="1"/>
                    </a:lnTo>
                    <a:cubicBezTo>
                      <a:pt x="1" y="0"/>
                      <a:pt x="0" y="1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3" name="Freeform 385"/>
              <p:cNvSpPr>
                <a:spLocks/>
              </p:cNvSpPr>
              <p:nvPr/>
            </p:nvSpPr>
            <p:spPr bwMode="auto">
              <a:xfrm>
                <a:off x="3559" y="1053"/>
                <a:ext cx="111" cy="80"/>
              </a:xfrm>
              <a:custGeom>
                <a:avLst/>
                <a:gdLst>
                  <a:gd name="T0" fmla="*/ 2147483647 w 10"/>
                  <a:gd name="T1" fmla="*/ 2147483647 h 7"/>
                  <a:gd name="T2" fmla="*/ 0 w 10"/>
                  <a:gd name="T3" fmla="*/ 2147483647 h 7"/>
                  <a:gd name="T4" fmla="*/ 2147483647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10" y="6"/>
                    </a:moveTo>
                    <a:cubicBezTo>
                      <a:pt x="6" y="6"/>
                      <a:pt x="0" y="6"/>
                      <a:pt x="0" y="4"/>
                    </a:cubicBezTo>
                    <a:cubicBezTo>
                      <a:pt x="0" y="0"/>
                      <a:pt x="5" y="7"/>
                      <a:pt x="1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4" name="Freeform 386"/>
              <p:cNvSpPr>
                <a:spLocks/>
              </p:cNvSpPr>
              <p:nvPr/>
            </p:nvSpPr>
            <p:spPr bwMode="auto">
              <a:xfrm>
                <a:off x="3544" y="1099"/>
                <a:ext cx="58" cy="80"/>
              </a:xfrm>
              <a:custGeom>
                <a:avLst/>
                <a:gdLst>
                  <a:gd name="T0" fmla="*/ 2147483647 w 5"/>
                  <a:gd name="T1" fmla="*/ 2147483647 h 7"/>
                  <a:gd name="T2" fmla="*/ 2147483647 w 5"/>
                  <a:gd name="T3" fmla="*/ 2147483647 h 7"/>
                  <a:gd name="T4" fmla="*/ 0 w 5"/>
                  <a:gd name="T5" fmla="*/ 0 h 7"/>
                  <a:gd name="T6" fmla="*/ 2147483647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5" y="7"/>
                    </a:moveTo>
                    <a:lnTo>
                      <a:pt x="3" y="2"/>
                    </a:ln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3" y="3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5" name="Freeform 387"/>
              <p:cNvSpPr>
                <a:spLocks/>
              </p:cNvSpPr>
              <p:nvPr/>
            </p:nvSpPr>
            <p:spPr bwMode="auto">
              <a:xfrm>
                <a:off x="3511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2147483647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1" y="4"/>
                    </a:moveTo>
                    <a:cubicBezTo>
                      <a:pt x="1" y="2"/>
                      <a:pt x="1" y="2"/>
                      <a:pt x="2" y="2"/>
                    </a:cubicBezTo>
                    <a:lnTo>
                      <a:pt x="7" y="4"/>
                    </a:lnTo>
                    <a:cubicBezTo>
                      <a:pt x="6" y="3"/>
                      <a:pt x="5" y="2"/>
                      <a:pt x="3" y="0"/>
                    </a:cubicBezTo>
                    <a:cubicBezTo>
                      <a:pt x="0" y="0"/>
                      <a:pt x="0" y="1"/>
                      <a:pt x="1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6" name="Freeform 388"/>
              <p:cNvSpPr>
                <a:spLocks/>
              </p:cNvSpPr>
              <p:nvPr/>
            </p:nvSpPr>
            <p:spPr bwMode="auto">
              <a:xfrm>
                <a:off x="3578" y="1122"/>
                <a:ext cx="87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0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2147483647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2" y="7"/>
                    </a:moveTo>
                    <a:lnTo>
                      <a:pt x="0" y="0"/>
                    </a:lnTo>
                    <a:cubicBezTo>
                      <a:pt x="1" y="0"/>
                      <a:pt x="2" y="0"/>
                      <a:pt x="3" y="1"/>
                    </a:cubicBezTo>
                    <a:lnTo>
                      <a:pt x="5" y="1"/>
                    </a:lnTo>
                    <a:lnTo>
                      <a:pt x="7" y="4"/>
                    </a:lnTo>
                    <a:lnTo>
                      <a:pt x="5" y="3"/>
                    </a:lnTo>
                    <a:cubicBezTo>
                      <a:pt x="5" y="4"/>
                      <a:pt x="5" y="5"/>
                      <a:pt x="5" y="6"/>
                    </a:cubicBezTo>
                    <a:cubicBezTo>
                      <a:pt x="5" y="5"/>
                      <a:pt x="4" y="4"/>
                      <a:pt x="3" y="3"/>
                    </a:cubicBezTo>
                    <a:cubicBezTo>
                      <a:pt x="3" y="5"/>
                      <a:pt x="3" y="6"/>
                      <a:pt x="2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7" name="Freeform 389"/>
              <p:cNvSpPr>
                <a:spLocks/>
              </p:cNvSpPr>
              <p:nvPr/>
            </p:nvSpPr>
            <p:spPr bwMode="auto">
              <a:xfrm>
                <a:off x="3593" y="1111"/>
                <a:ext cx="77" cy="34"/>
              </a:xfrm>
              <a:custGeom>
                <a:avLst/>
                <a:gdLst>
                  <a:gd name="T0" fmla="*/ 2147483647 w 7"/>
                  <a:gd name="T1" fmla="*/ 2147483647 h 3"/>
                  <a:gd name="T2" fmla="*/ 0 w 7"/>
                  <a:gd name="T3" fmla="*/ 2147483647 h 3"/>
                  <a:gd name="T4" fmla="*/ 2147483647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7" y="3"/>
                    </a:moveTo>
                    <a:cubicBezTo>
                      <a:pt x="4" y="1"/>
                      <a:pt x="0" y="0"/>
                      <a:pt x="0" y="1"/>
                    </a:cubicBezTo>
                    <a:cubicBezTo>
                      <a:pt x="0" y="2"/>
                      <a:pt x="5" y="3"/>
                      <a:pt x="7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8" name="Freeform 390"/>
              <p:cNvSpPr>
                <a:spLocks/>
              </p:cNvSpPr>
              <p:nvPr/>
            </p:nvSpPr>
            <p:spPr bwMode="auto">
              <a:xfrm>
                <a:off x="3569" y="1111"/>
                <a:ext cx="34" cy="23"/>
              </a:xfrm>
              <a:custGeom>
                <a:avLst/>
                <a:gdLst>
                  <a:gd name="T0" fmla="*/ 0 w 3"/>
                  <a:gd name="T1" fmla="*/ 0 h 2"/>
                  <a:gd name="T2" fmla="*/ 2147483647 w 3"/>
                  <a:gd name="T3" fmla="*/ 2147483647 h 2"/>
                  <a:gd name="T4" fmla="*/ 0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0" y="0"/>
                    </a:moveTo>
                    <a:cubicBezTo>
                      <a:pt x="0" y="1"/>
                      <a:pt x="2" y="2"/>
                      <a:pt x="3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9" name="Freeform 391"/>
              <p:cNvSpPr>
                <a:spLocks/>
              </p:cNvSpPr>
              <p:nvPr/>
            </p:nvSpPr>
            <p:spPr bwMode="auto">
              <a:xfrm>
                <a:off x="3824" y="1203"/>
                <a:ext cx="53" cy="23"/>
              </a:xfrm>
              <a:custGeom>
                <a:avLst/>
                <a:gdLst>
                  <a:gd name="T0" fmla="*/ 2147483647 w 5"/>
                  <a:gd name="T1" fmla="*/ 2147483647 h 2"/>
                  <a:gd name="T2" fmla="*/ 0 w 5"/>
                  <a:gd name="T3" fmla="*/ 0 h 2"/>
                  <a:gd name="T4" fmla="*/ 0 w 5"/>
                  <a:gd name="T5" fmla="*/ 0 h 2"/>
                  <a:gd name="T6" fmla="*/ 2147483647 w 5"/>
                  <a:gd name="T7" fmla="*/ 2147483647 h 2"/>
                  <a:gd name="T8" fmla="*/ 2147483647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5" y="2"/>
                    </a:moveTo>
                    <a:cubicBezTo>
                      <a:pt x="3" y="1"/>
                      <a:pt x="2" y="0"/>
                      <a:pt x="0" y="0"/>
                    </a:cubicBezTo>
                    <a:cubicBezTo>
                      <a:pt x="1" y="1"/>
                      <a:pt x="1" y="2"/>
                      <a:pt x="3" y="2"/>
                    </a:cubicBezTo>
                    <a:cubicBezTo>
                      <a:pt x="4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0" name="Freeform 392"/>
              <p:cNvSpPr>
                <a:spLocks/>
              </p:cNvSpPr>
              <p:nvPr/>
            </p:nvSpPr>
            <p:spPr bwMode="auto">
              <a:xfrm>
                <a:off x="3742" y="1134"/>
                <a:ext cx="101" cy="23"/>
              </a:xfrm>
              <a:custGeom>
                <a:avLst/>
                <a:gdLst>
                  <a:gd name="T0" fmla="*/ 2147483647 w 9"/>
                  <a:gd name="T1" fmla="*/ 0 h 2"/>
                  <a:gd name="T2" fmla="*/ 2147483647 w 9"/>
                  <a:gd name="T3" fmla="*/ 0 h 2"/>
                  <a:gd name="T4" fmla="*/ 0 w 9"/>
                  <a:gd name="T5" fmla="*/ 2147483647 h 2"/>
                  <a:gd name="T6" fmla="*/ 2147483647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9" y="0"/>
                    </a:moveTo>
                    <a:cubicBezTo>
                      <a:pt x="6" y="1"/>
                      <a:pt x="4" y="1"/>
                      <a:pt x="1" y="0"/>
                    </a:cubicBezTo>
                    <a:lnTo>
                      <a:pt x="0" y="2"/>
                    </a:lnTo>
                    <a:cubicBezTo>
                      <a:pt x="4" y="2"/>
                      <a:pt x="8" y="2"/>
                      <a:pt x="9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1" name="Freeform 393"/>
              <p:cNvSpPr>
                <a:spLocks/>
              </p:cNvSpPr>
              <p:nvPr/>
            </p:nvSpPr>
            <p:spPr bwMode="auto">
              <a:xfrm>
                <a:off x="3732" y="1134"/>
                <a:ext cx="58" cy="46"/>
              </a:xfrm>
              <a:custGeom>
                <a:avLst/>
                <a:gdLst>
                  <a:gd name="T0" fmla="*/ 2147483647 w 5"/>
                  <a:gd name="T1" fmla="*/ 2147483647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5" y="4"/>
                    </a:moveTo>
                    <a:cubicBezTo>
                      <a:pt x="4" y="2"/>
                      <a:pt x="3" y="2"/>
                      <a:pt x="0" y="4"/>
                    </a:cubicBezTo>
                    <a:lnTo>
                      <a:pt x="1" y="1"/>
                    </a:lnTo>
                    <a:cubicBezTo>
                      <a:pt x="4" y="0"/>
                      <a:pt x="5" y="1"/>
                      <a:pt x="5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2" name="Freeform 394"/>
              <p:cNvSpPr>
                <a:spLocks/>
              </p:cNvSpPr>
              <p:nvPr/>
            </p:nvSpPr>
            <p:spPr bwMode="auto">
              <a:xfrm>
                <a:off x="3665" y="1053"/>
                <a:ext cx="111" cy="80"/>
              </a:xfrm>
              <a:custGeom>
                <a:avLst/>
                <a:gdLst>
                  <a:gd name="T0" fmla="*/ 0 w 10"/>
                  <a:gd name="T1" fmla="*/ 2147483647 h 7"/>
                  <a:gd name="T2" fmla="*/ 2147483647 w 10"/>
                  <a:gd name="T3" fmla="*/ 2147483647 h 7"/>
                  <a:gd name="T4" fmla="*/ 0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0" y="6"/>
                    </a:moveTo>
                    <a:cubicBezTo>
                      <a:pt x="4" y="6"/>
                      <a:pt x="10" y="6"/>
                      <a:pt x="10" y="4"/>
                    </a:cubicBezTo>
                    <a:cubicBezTo>
                      <a:pt x="10" y="0"/>
                      <a:pt x="5" y="7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3" name="Freeform 395"/>
              <p:cNvSpPr>
                <a:spLocks/>
              </p:cNvSpPr>
              <p:nvPr/>
            </p:nvSpPr>
            <p:spPr bwMode="auto">
              <a:xfrm>
                <a:off x="3732" y="1099"/>
                <a:ext cx="58" cy="80"/>
              </a:xfrm>
              <a:custGeom>
                <a:avLst/>
                <a:gdLst>
                  <a:gd name="T0" fmla="*/ 0 w 5"/>
                  <a:gd name="T1" fmla="*/ 2147483647 h 7"/>
                  <a:gd name="T2" fmla="*/ 2147483647 w 5"/>
                  <a:gd name="T3" fmla="*/ 2147483647 h 7"/>
                  <a:gd name="T4" fmla="*/ 2147483647 w 5"/>
                  <a:gd name="T5" fmla="*/ 0 h 7"/>
                  <a:gd name="T6" fmla="*/ 0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0" y="7"/>
                    </a:moveTo>
                    <a:lnTo>
                      <a:pt x="2" y="2"/>
                    </a:lnTo>
                    <a:cubicBezTo>
                      <a:pt x="2" y="1"/>
                      <a:pt x="4" y="0"/>
                      <a:pt x="5" y="0"/>
                    </a:cubicBezTo>
                    <a:cubicBezTo>
                      <a:pt x="5" y="1"/>
                      <a:pt x="2" y="3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4" name="Freeform 396"/>
              <p:cNvSpPr>
                <a:spLocks/>
              </p:cNvSpPr>
              <p:nvPr/>
            </p:nvSpPr>
            <p:spPr bwMode="auto">
              <a:xfrm>
                <a:off x="3742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0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6" y="4"/>
                    </a:moveTo>
                    <a:cubicBezTo>
                      <a:pt x="6" y="2"/>
                      <a:pt x="6" y="2"/>
                      <a:pt x="5" y="2"/>
                    </a:cubicBezTo>
                    <a:lnTo>
                      <a:pt x="0" y="4"/>
                    </a:lnTo>
                    <a:cubicBezTo>
                      <a:pt x="1" y="3"/>
                      <a:pt x="2" y="2"/>
                      <a:pt x="4" y="0"/>
                    </a:cubicBezTo>
                    <a:cubicBezTo>
                      <a:pt x="7" y="0"/>
                      <a:pt x="7" y="1"/>
                      <a:pt x="6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5" name="Freeform 397"/>
              <p:cNvSpPr>
                <a:spLocks/>
              </p:cNvSpPr>
              <p:nvPr/>
            </p:nvSpPr>
            <p:spPr bwMode="auto">
              <a:xfrm>
                <a:off x="3670" y="1122"/>
                <a:ext cx="82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2147483647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0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5" y="7"/>
                    </a:moveTo>
                    <a:lnTo>
                      <a:pt x="7" y="0"/>
                    </a:lnTo>
                    <a:cubicBezTo>
                      <a:pt x="6" y="0"/>
                      <a:pt x="5" y="0"/>
                      <a:pt x="4" y="1"/>
                    </a:cubicBezTo>
                    <a:lnTo>
                      <a:pt x="2" y="1"/>
                    </a:lnTo>
                    <a:lnTo>
                      <a:pt x="0" y="4"/>
                    </a:lnTo>
                    <a:lnTo>
                      <a:pt x="2" y="3"/>
                    </a:lnTo>
                    <a:cubicBezTo>
                      <a:pt x="2" y="4"/>
                      <a:pt x="2" y="5"/>
                      <a:pt x="2" y="6"/>
                    </a:cubicBezTo>
                    <a:cubicBezTo>
                      <a:pt x="2" y="5"/>
                      <a:pt x="3" y="4"/>
                      <a:pt x="4" y="3"/>
                    </a:cubicBezTo>
                    <a:cubicBezTo>
                      <a:pt x="4" y="5"/>
                      <a:pt x="4" y="6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6" name="Freeform 398"/>
              <p:cNvSpPr>
                <a:spLocks/>
              </p:cNvSpPr>
              <p:nvPr/>
            </p:nvSpPr>
            <p:spPr bwMode="auto">
              <a:xfrm>
                <a:off x="3665" y="1111"/>
                <a:ext cx="77" cy="34"/>
              </a:xfrm>
              <a:custGeom>
                <a:avLst/>
                <a:gdLst>
                  <a:gd name="T0" fmla="*/ 0 w 7"/>
                  <a:gd name="T1" fmla="*/ 2147483647 h 3"/>
                  <a:gd name="T2" fmla="*/ 2147483647 w 7"/>
                  <a:gd name="T3" fmla="*/ 2147483647 h 3"/>
                  <a:gd name="T4" fmla="*/ 0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0" y="3"/>
                    </a:moveTo>
                    <a:cubicBezTo>
                      <a:pt x="3" y="1"/>
                      <a:pt x="7" y="0"/>
                      <a:pt x="7" y="1"/>
                    </a:cubicBezTo>
                    <a:cubicBezTo>
                      <a:pt x="7" y="2"/>
                      <a:pt x="2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7" name="Freeform 399"/>
              <p:cNvSpPr>
                <a:spLocks/>
              </p:cNvSpPr>
              <p:nvPr/>
            </p:nvSpPr>
            <p:spPr bwMode="auto">
              <a:xfrm>
                <a:off x="3732" y="1111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3" y="0"/>
                    </a:moveTo>
                    <a:cubicBezTo>
                      <a:pt x="3" y="1"/>
                      <a:pt x="1" y="2"/>
                      <a:pt x="0" y="1"/>
                    </a:cubicBez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8" name="Freeform 400"/>
              <p:cNvSpPr>
                <a:spLocks/>
              </p:cNvSpPr>
              <p:nvPr/>
            </p:nvSpPr>
            <p:spPr bwMode="auto">
              <a:xfrm>
                <a:off x="3458" y="1134"/>
                <a:ext cx="410" cy="517"/>
              </a:xfrm>
              <a:custGeom>
                <a:avLst/>
                <a:gdLst>
                  <a:gd name="T0" fmla="*/ 2147483647 w 36"/>
                  <a:gd name="T1" fmla="*/ 2147483647 h 45"/>
                  <a:gd name="T2" fmla="*/ 2147483647 w 36"/>
                  <a:gd name="T3" fmla="*/ 2147483647 h 45"/>
                  <a:gd name="T4" fmla="*/ 0 w 36"/>
                  <a:gd name="T5" fmla="*/ 2147483647 h 45"/>
                  <a:gd name="T6" fmla="*/ 2147483647 w 36"/>
                  <a:gd name="T7" fmla="*/ 2147483647 h 45"/>
                  <a:gd name="T8" fmla="*/ 2147483647 w 36"/>
                  <a:gd name="T9" fmla="*/ 2147483647 h 45"/>
                  <a:gd name="T10" fmla="*/ 2147483647 w 36"/>
                  <a:gd name="T11" fmla="*/ 2147483647 h 45"/>
                  <a:gd name="T12" fmla="*/ 2147483647 w 36"/>
                  <a:gd name="T13" fmla="*/ 2147483647 h 45"/>
                  <a:gd name="T14" fmla="*/ 2147483647 w 36"/>
                  <a:gd name="T15" fmla="*/ 2147483647 h 45"/>
                  <a:gd name="T16" fmla="*/ 2147483647 w 36"/>
                  <a:gd name="T17" fmla="*/ 2147483647 h 45"/>
                  <a:gd name="T18" fmla="*/ 2147483647 w 36"/>
                  <a:gd name="T19" fmla="*/ 2147483647 h 45"/>
                  <a:gd name="T20" fmla="*/ 2147483647 w 36"/>
                  <a:gd name="T21" fmla="*/ 2147483647 h 45"/>
                  <a:gd name="T22" fmla="*/ 2147483647 w 36"/>
                  <a:gd name="T23" fmla="*/ 2147483647 h 45"/>
                  <a:gd name="T24" fmla="*/ 2147483647 w 36"/>
                  <a:gd name="T25" fmla="*/ 2147483647 h 45"/>
                  <a:gd name="T26" fmla="*/ 2147483647 w 36"/>
                  <a:gd name="T27" fmla="*/ 2147483647 h 45"/>
                  <a:gd name="T28" fmla="*/ 2147483647 w 36"/>
                  <a:gd name="T29" fmla="*/ 0 h 45"/>
                  <a:gd name="T30" fmla="*/ 2147483647 w 36"/>
                  <a:gd name="T31" fmla="*/ 2147483647 h 45"/>
                  <a:gd name="T32" fmla="*/ 2147483647 w 36"/>
                  <a:gd name="T33" fmla="*/ 2147483647 h 4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45"/>
                  <a:gd name="T53" fmla="*/ 36 w 36"/>
                  <a:gd name="T54" fmla="*/ 45 h 4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45">
                    <a:moveTo>
                      <a:pt x="10" y="14"/>
                    </a:moveTo>
                    <a:lnTo>
                      <a:pt x="13" y="20"/>
                    </a:lnTo>
                    <a:lnTo>
                      <a:pt x="0" y="23"/>
                    </a:lnTo>
                    <a:lnTo>
                      <a:pt x="13" y="25"/>
                    </a:lnTo>
                    <a:lnTo>
                      <a:pt x="10" y="32"/>
                    </a:lnTo>
                    <a:lnTo>
                      <a:pt x="16" y="28"/>
                    </a:lnTo>
                    <a:lnTo>
                      <a:pt x="18" y="45"/>
                    </a:lnTo>
                    <a:lnTo>
                      <a:pt x="21" y="28"/>
                    </a:lnTo>
                    <a:lnTo>
                      <a:pt x="27" y="32"/>
                    </a:lnTo>
                    <a:lnTo>
                      <a:pt x="24" y="25"/>
                    </a:lnTo>
                    <a:lnTo>
                      <a:pt x="36" y="23"/>
                    </a:lnTo>
                    <a:lnTo>
                      <a:pt x="24" y="20"/>
                    </a:lnTo>
                    <a:lnTo>
                      <a:pt x="27" y="14"/>
                    </a:lnTo>
                    <a:lnTo>
                      <a:pt x="21" y="17"/>
                    </a:lnTo>
                    <a:lnTo>
                      <a:pt x="18" y="0"/>
                    </a:lnTo>
                    <a:lnTo>
                      <a:pt x="16" y="17"/>
                    </a:lnTo>
                    <a:lnTo>
                      <a:pt x="10" y="14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9" name="Oval 401"/>
              <p:cNvSpPr>
                <a:spLocks noChangeArrowheads="1"/>
              </p:cNvSpPr>
              <p:nvPr/>
            </p:nvSpPr>
            <p:spPr bwMode="auto">
              <a:xfrm>
                <a:off x="3602" y="1329"/>
                <a:ext cx="130" cy="126"/>
              </a:xfrm>
              <a:prstGeom prst="ellipse">
                <a:avLst/>
              </a:prstGeom>
              <a:solidFill>
                <a:srgbClr val="F480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0" name="Freeform 402"/>
              <p:cNvSpPr>
                <a:spLocks/>
              </p:cNvSpPr>
              <p:nvPr/>
            </p:nvSpPr>
            <p:spPr bwMode="auto">
              <a:xfrm>
                <a:off x="3612" y="1340"/>
                <a:ext cx="92" cy="80"/>
              </a:xfrm>
              <a:custGeom>
                <a:avLst/>
                <a:gdLst>
                  <a:gd name="T0" fmla="*/ 2147483647 w 8"/>
                  <a:gd name="T1" fmla="*/ 0 h 7"/>
                  <a:gd name="T2" fmla="*/ 0 w 8"/>
                  <a:gd name="T3" fmla="*/ 2147483647 h 7"/>
                  <a:gd name="T4" fmla="*/ 2147483647 w 8"/>
                  <a:gd name="T5" fmla="*/ 2147483647 h 7"/>
                  <a:gd name="T6" fmla="*/ 2147483647 w 8"/>
                  <a:gd name="T7" fmla="*/ 2147483647 h 7"/>
                  <a:gd name="T8" fmla="*/ 2147483647 w 8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7"/>
                  <a:gd name="T17" fmla="*/ 8 w 8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7">
                    <a:moveTo>
                      <a:pt x="4" y="0"/>
                    </a:moveTo>
                    <a:lnTo>
                      <a:pt x="0" y="7"/>
                    </a:lnTo>
                    <a:lnTo>
                      <a:pt x="4" y="7"/>
                    </a:lnTo>
                    <a:lnTo>
                      <a:pt x="8" y="7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74C5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3" name="Freeform 403"/>
            <p:cNvSpPr>
              <a:spLocks noEditPoints="1"/>
            </p:cNvSpPr>
            <p:nvPr/>
          </p:nvSpPr>
          <p:spPr bwMode="auto">
            <a:xfrm>
              <a:off x="9765151" y="411178"/>
              <a:ext cx="364753" cy="84931"/>
            </a:xfrm>
            <a:custGeom>
              <a:avLst/>
              <a:gdLst>
                <a:gd name="T0" fmla="*/ 2147483647 w 116"/>
                <a:gd name="T1" fmla="*/ 2147483647 h 32"/>
                <a:gd name="T2" fmla="*/ 2147483647 w 116"/>
                <a:gd name="T3" fmla="*/ 2147483647 h 32"/>
                <a:gd name="T4" fmla="*/ 2147483647 w 116"/>
                <a:gd name="T5" fmla="*/ 2147483647 h 32"/>
                <a:gd name="T6" fmla="*/ 2147483647 w 116"/>
                <a:gd name="T7" fmla="*/ 2147483647 h 32"/>
                <a:gd name="T8" fmla="*/ 2147483647 w 116"/>
                <a:gd name="T9" fmla="*/ 2147483647 h 32"/>
                <a:gd name="T10" fmla="*/ 2147483647 w 116"/>
                <a:gd name="T11" fmla="*/ 2147483647 h 32"/>
                <a:gd name="T12" fmla="*/ 2147483647 w 116"/>
                <a:gd name="T13" fmla="*/ 2147483647 h 32"/>
                <a:gd name="T14" fmla="*/ 2147483647 w 116"/>
                <a:gd name="T15" fmla="*/ 2147483647 h 32"/>
                <a:gd name="T16" fmla="*/ 2147483647 w 116"/>
                <a:gd name="T17" fmla="*/ 2147483647 h 32"/>
                <a:gd name="T18" fmla="*/ 2147483647 w 116"/>
                <a:gd name="T19" fmla="*/ 2147483647 h 32"/>
                <a:gd name="T20" fmla="*/ 2147483647 w 116"/>
                <a:gd name="T21" fmla="*/ 2147483647 h 32"/>
                <a:gd name="T22" fmla="*/ 2147483647 w 116"/>
                <a:gd name="T23" fmla="*/ 2147483647 h 32"/>
                <a:gd name="T24" fmla="*/ 2147483647 w 116"/>
                <a:gd name="T25" fmla="*/ 2147483647 h 32"/>
                <a:gd name="T26" fmla="*/ 2147483647 w 116"/>
                <a:gd name="T27" fmla="*/ 2147483647 h 32"/>
                <a:gd name="T28" fmla="*/ 2147483647 w 116"/>
                <a:gd name="T29" fmla="*/ 2147483647 h 32"/>
                <a:gd name="T30" fmla="*/ 2147483647 w 116"/>
                <a:gd name="T31" fmla="*/ 2147483647 h 32"/>
                <a:gd name="T32" fmla="*/ 2147483647 w 116"/>
                <a:gd name="T33" fmla="*/ 2147483647 h 32"/>
                <a:gd name="T34" fmla="*/ 2147483647 w 116"/>
                <a:gd name="T35" fmla="*/ 2147483647 h 32"/>
                <a:gd name="T36" fmla="*/ 2147483647 w 116"/>
                <a:gd name="T37" fmla="*/ 2147483647 h 32"/>
                <a:gd name="T38" fmla="*/ 2147483647 w 116"/>
                <a:gd name="T39" fmla="*/ 2147483647 h 32"/>
                <a:gd name="T40" fmla="*/ 2147483647 w 116"/>
                <a:gd name="T41" fmla="*/ 2147483647 h 32"/>
                <a:gd name="T42" fmla="*/ 2147483647 w 116"/>
                <a:gd name="T43" fmla="*/ 2147483647 h 32"/>
                <a:gd name="T44" fmla="*/ 2147483647 w 116"/>
                <a:gd name="T45" fmla="*/ 2147483647 h 32"/>
                <a:gd name="T46" fmla="*/ 2147483647 w 116"/>
                <a:gd name="T47" fmla="*/ 2147483647 h 32"/>
                <a:gd name="T48" fmla="*/ 2147483647 w 116"/>
                <a:gd name="T49" fmla="*/ 2147483647 h 32"/>
                <a:gd name="T50" fmla="*/ 2147483647 w 116"/>
                <a:gd name="T51" fmla="*/ 2147483647 h 32"/>
                <a:gd name="T52" fmla="*/ 2147483647 w 116"/>
                <a:gd name="T53" fmla="*/ 2147483647 h 32"/>
                <a:gd name="T54" fmla="*/ 2147483647 w 116"/>
                <a:gd name="T55" fmla="*/ 2147483647 h 32"/>
                <a:gd name="T56" fmla="*/ 2147483647 w 116"/>
                <a:gd name="T57" fmla="*/ 2147483647 h 32"/>
                <a:gd name="T58" fmla="*/ 2147483647 w 116"/>
                <a:gd name="T59" fmla="*/ 2147483647 h 32"/>
                <a:gd name="T60" fmla="*/ 2147483647 w 116"/>
                <a:gd name="T61" fmla="*/ 2147483647 h 32"/>
                <a:gd name="T62" fmla="*/ 2147483647 w 116"/>
                <a:gd name="T63" fmla="*/ 2147483647 h 32"/>
                <a:gd name="T64" fmla="*/ 2147483647 w 116"/>
                <a:gd name="T65" fmla="*/ 2147483647 h 32"/>
                <a:gd name="T66" fmla="*/ 2147483647 w 116"/>
                <a:gd name="T67" fmla="*/ 2147483647 h 32"/>
                <a:gd name="T68" fmla="*/ 2147483647 w 116"/>
                <a:gd name="T69" fmla="*/ 2147483647 h 32"/>
                <a:gd name="T70" fmla="*/ 2147483647 w 116"/>
                <a:gd name="T71" fmla="*/ 2147483647 h 32"/>
                <a:gd name="T72" fmla="*/ 2147483647 w 116"/>
                <a:gd name="T73" fmla="*/ 2147483647 h 32"/>
                <a:gd name="T74" fmla="*/ 2147483647 w 116"/>
                <a:gd name="T75" fmla="*/ 2147483647 h 32"/>
                <a:gd name="T76" fmla="*/ 2147483647 w 116"/>
                <a:gd name="T77" fmla="*/ 2147483647 h 32"/>
                <a:gd name="T78" fmla="*/ 2147483647 w 116"/>
                <a:gd name="T79" fmla="*/ 2147483647 h 32"/>
                <a:gd name="T80" fmla="*/ 2147483647 w 116"/>
                <a:gd name="T81" fmla="*/ 2147483647 h 32"/>
                <a:gd name="T82" fmla="*/ 2147483647 w 116"/>
                <a:gd name="T83" fmla="*/ 2147483647 h 32"/>
                <a:gd name="T84" fmla="*/ 2147483647 w 116"/>
                <a:gd name="T85" fmla="*/ 2147483647 h 32"/>
                <a:gd name="T86" fmla="*/ 2147483647 w 116"/>
                <a:gd name="T87" fmla="*/ 2147483647 h 32"/>
                <a:gd name="T88" fmla="*/ 2147483647 w 116"/>
                <a:gd name="T89" fmla="*/ 2147483647 h 32"/>
                <a:gd name="T90" fmla="*/ 2147483647 w 116"/>
                <a:gd name="T91" fmla="*/ 2147483647 h 32"/>
                <a:gd name="T92" fmla="*/ 2147483647 w 116"/>
                <a:gd name="T93" fmla="*/ 2147483647 h 32"/>
                <a:gd name="T94" fmla="*/ 2147483647 w 116"/>
                <a:gd name="T95" fmla="*/ 2147483647 h 32"/>
                <a:gd name="T96" fmla="*/ 2147483647 w 116"/>
                <a:gd name="T97" fmla="*/ 2147483647 h 32"/>
                <a:gd name="T98" fmla="*/ 2147483647 w 116"/>
                <a:gd name="T99" fmla="*/ 2147483647 h 32"/>
                <a:gd name="T100" fmla="*/ 2147483647 w 116"/>
                <a:gd name="T101" fmla="*/ 2147483647 h 32"/>
                <a:gd name="T102" fmla="*/ 2147483647 w 116"/>
                <a:gd name="T103" fmla="*/ 2147483647 h 3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16"/>
                <a:gd name="T157" fmla="*/ 0 h 32"/>
                <a:gd name="T158" fmla="*/ 116 w 116"/>
                <a:gd name="T159" fmla="*/ 32 h 3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16" h="32">
                  <a:moveTo>
                    <a:pt x="16" y="6"/>
                  </a:moveTo>
                  <a:cubicBezTo>
                    <a:pt x="18" y="7"/>
                    <a:pt x="20" y="8"/>
                    <a:pt x="20" y="9"/>
                  </a:cubicBezTo>
                  <a:cubicBezTo>
                    <a:pt x="21" y="10"/>
                    <a:pt x="21" y="11"/>
                    <a:pt x="21" y="12"/>
                  </a:cubicBezTo>
                  <a:cubicBezTo>
                    <a:pt x="21" y="12"/>
                    <a:pt x="21" y="12"/>
                    <a:pt x="20" y="12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4"/>
                    <a:pt x="19" y="14"/>
                    <a:pt x="18" y="14"/>
                  </a:cubicBezTo>
                  <a:cubicBezTo>
                    <a:pt x="18" y="14"/>
                    <a:pt x="17" y="14"/>
                    <a:pt x="16" y="14"/>
                  </a:cubicBezTo>
                  <a:lnTo>
                    <a:pt x="17" y="18"/>
                  </a:ln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lnTo>
                    <a:pt x="16" y="22"/>
                  </a:lnTo>
                  <a:lnTo>
                    <a:pt x="9" y="17"/>
                  </a:lnTo>
                  <a:lnTo>
                    <a:pt x="10" y="15"/>
                  </a:ln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4"/>
                    <a:pt x="11" y="14"/>
                  </a:cubicBezTo>
                  <a:lnTo>
                    <a:pt x="11" y="13"/>
                  </a:lnTo>
                  <a:lnTo>
                    <a:pt x="10" y="12"/>
                  </a:lnTo>
                  <a:lnTo>
                    <a:pt x="9" y="13"/>
                  </a:ln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lnTo>
                    <a:pt x="8" y="17"/>
                  </a:lnTo>
                  <a:lnTo>
                    <a:pt x="0" y="12"/>
                  </a:lnTo>
                  <a:lnTo>
                    <a:pt x="2" y="10"/>
                  </a:lnTo>
                  <a:lnTo>
                    <a:pt x="3" y="10"/>
                  </a:lnTo>
                  <a:cubicBezTo>
                    <a:pt x="3" y="10"/>
                    <a:pt x="3" y="10"/>
                    <a:pt x="3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lnTo>
                    <a:pt x="7" y="5"/>
                  </a:lnTo>
                  <a:cubicBezTo>
                    <a:pt x="7" y="5"/>
                    <a:pt x="7" y="4"/>
                    <a:pt x="7" y="4"/>
                  </a:cubicBezTo>
                  <a:cubicBezTo>
                    <a:pt x="7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3"/>
                    <a:pt x="7" y="3"/>
                  </a:cubicBezTo>
                  <a:lnTo>
                    <a:pt x="8" y="0"/>
                  </a:lnTo>
                  <a:lnTo>
                    <a:pt x="16" y="6"/>
                  </a:lnTo>
                  <a:close/>
                  <a:moveTo>
                    <a:pt x="11" y="9"/>
                  </a:moveTo>
                  <a:lnTo>
                    <a:pt x="12" y="9"/>
                  </a:lnTo>
                  <a:cubicBezTo>
                    <a:pt x="12" y="10"/>
                    <a:pt x="13" y="10"/>
                    <a:pt x="13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lnTo>
                    <a:pt x="11" y="9"/>
                  </a:lnTo>
                  <a:close/>
                  <a:moveTo>
                    <a:pt x="40" y="26"/>
                  </a:moveTo>
                  <a:cubicBezTo>
                    <a:pt x="40" y="26"/>
                    <a:pt x="40" y="27"/>
                    <a:pt x="40" y="27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7"/>
                    <a:pt x="40" y="27"/>
                    <a:pt x="41" y="28"/>
                  </a:cubicBezTo>
                  <a:cubicBezTo>
                    <a:pt x="41" y="28"/>
                    <a:pt x="41" y="28"/>
                    <a:pt x="41" y="28"/>
                  </a:cubicBezTo>
                  <a:lnTo>
                    <a:pt x="42" y="28"/>
                  </a:lnTo>
                  <a:lnTo>
                    <a:pt x="41" y="31"/>
                  </a:lnTo>
                  <a:lnTo>
                    <a:pt x="33" y="28"/>
                  </a:lnTo>
                  <a:lnTo>
                    <a:pt x="33" y="26"/>
                  </a:lnTo>
                  <a:lnTo>
                    <a:pt x="34" y="26"/>
                  </a:lnTo>
                  <a:cubicBezTo>
                    <a:pt x="34" y="26"/>
                    <a:pt x="34" y="26"/>
                    <a:pt x="34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lnTo>
                    <a:pt x="35" y="25"/>
                  </a:lnTo>
                  <a:lnTo>
                    <a:pt x="29" y="24"/>
                  </a:ln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5"/>
                    <a:pt x="29" y="25"/>
                    <a:pt x="30" y="25"/>
                  </a:cubicBezTo>
                  <a:lnTo>
                    <a:pt x="29" y="27"/>
                  </a:lnTo>
                  <a:lnTo>
                    <a:pt x="22" y="26"/>
                  </a:lnTo>
                  <a:lnTo>
                    <a:pt x="23" y="23"/>
                  </a:lnTo>
                  <a:lnTo>
                    <a:pt x="24" y="23"/>
                  </a:lnTo>
                  <a:cubicBezTo>
                    <a:pt x="24" y="23"/>
                    <a:pt x="24" y="23"/>
                    <a:pt x="25" y="23"/>
                  </a:cubicBezTo>
                  <a:cubicBezTo>
                    <a:pt x="25" y="23"/>
                    <a:pt x="25" y="23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lnTo>
                    <a:pt x="30" y="17"/>
                  </a:ln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lnTo>
                    <a:pt x="29" y="16"/>
                  </a:lnTo>
                  <a:lnTo>
                    <a:pt x="30" y="13"/>
                  </a:lnTo>
                  <a:lnTo>
                    <a:pt x="39" y="16"/>
                  </a:lnTo>
                  <a:lnTo>
                    <a:pt x="40" y="26"/>
                  </a:lnTo>
                  <a:close/>
                  <a:moveTo>
                    <a:pt x="34" y="18"/>
                  </a:moveTo>
                  <a:lnTo>
                    <a:pt x="34" y="18"/>
                  </a:lnTo>
                  <a:lnTo>
                    <a:pt x="31" y="21"/>
                  </a:lnTo>
                  <a:lnTo>
                    <a:pt x="34" y="22"/>
                  </a:lnTo>
                  <a:lnTo>
                    <a:pt x="34" y="18"/>
                  </a:lnTo>
                  <a:close/>
                  <a:moveTo>
                    <a:pt x="58" y="18"/>
                  </a:moveTo>
                  <a:cubicBezTo>
                    <a:pt x="61" y="18"/>
                    <a:pt x="63" y="19"/>
                    <a:pt x="65" y="20"/>
                  </a:cubicBezTo>
                  <a:cubicBezTo>
                    <a:pt x="67" y="21"/>
                    <a:pt x="67" y="23"/>
                    <a:pt x="67" y="26"/>
                  </a:cubicBezTo>
                  <a:cubicBezTo>
                    <a:pt x="67" y="27"/>
                    <a:pt x="67" y="28"/>
                    <a:pt x="66" y="29"/>
                  </a:cubicBezTo>
                  <a:cubicBezTo>
                    <a:pt x="66" y="30"/>
                    <a:pt x="65" y="30"/>
                    <a:pt x="65" y="31"/>
                  </a:cubicBezTo>
                  <a:cubicBezTo>
                    <a:pt x="64" y="32"/>
                    <a:pt x="62" y="32"/>
                    <a:pt x="61" y="32"/>
                  </a:cubicBezTo>
                  <a:cubicBezTo>
                    <a:pt x="60" y="32"/>
                    <a:pt x="58" y="32"/>
                    <a:pt x="56" y="32"/>
                  </a:cubicBezTo>
                  <a:lnTo>
                    <a:pt x="49" y="32"/>
                  </a:lnTo>
                  <a:lnTo>
                    <a:pt x="49" y="29"/>
                  </a:lnTo>
                  <a:lnTo>
                    <a:pt x="50" y="29"/>
                  </a:lnTo>
                  <a:cubicBezTo>
                    <a:pt x="50" y="29"/>
                    <a:pt x="50" y="29"/>
                    <a:pt x="50" y="29"/>
                  </a:cubicBezTo>
                  <a:cubicBezTo>
                    <a:pt x="50" y="29"/>
                    <a:pt x="51" y="29"/>
                    <a:pt x="51" y="29"/>
                  </a:cubicBezTo>
                  <a:cubicBezTo>
                    <a:pt x="51" y="29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lnTo>
                    <a:pt x="51" y="22"/>
                  </a:ln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0" y="21"/>
                    <a:pt x="50" y="21"/>
                  </a:cubicBezTo>
                  <a:lnTo>
                    <a:pt x="49" y="21"/>
                  </a:lnTo>
                  <a:lnTo>
                    <a:pt x="49" y="18"/>
                  </a:lnTo>
                  <a:lnTo>
                    <a:pt x="58" y="18"/>
                  </a:lnTo>
                  <a:close/>
                  <a:moveTo>
                    <a:pt x="56" y="28"/>
                  </a:move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9"/>
                    <a:pt x="56" y="29"/>
                    <a:pt x="57" y="29"/>
                  </a:cubicBezTo>
                  <a:cubicBezTo>
                    <a:pt x="57" y="29"/>
                    <a:pt x="57" y="29"/>
                    <a:pt x="57" y="29"/>
                  </a:cubicBezTo>
                  <a:lnTo>
                    <a:pt x="58" y="29"/>
                  </a:lnTo>
                  <a:cubicBezTo>
                    <a:pt x="59" y="29"/>
                    <a:pt x="60" y="29"/>
                    <a:pt x="60" y="28"/>
                  </a:cubicBezTo>
                  <a:cubicBezTo>
                    <a:pt x="60" y="28"/>
                    <a:pt x="60" y="27"/>
                    <a:pt x="60" y="26"/>
                  </a:cubicBezTo>
                  <a:lnTo>
                    <a:pt x="60" y="25"/>
                  </a:lnTo>
                  <a:cubicBezTo>
                    <a:pt x="60" y="24"/>
                    <a:pt x="60" y="23"/>
                    <a:pt x="60" y="23"/>
                  </a:cubicBezTo>
                  <a:cubicBezTo>
                    <a:pt x="60" y="22"/>
                    <a:pt x="59" y="22"/>
                    <a:pt x="58" y="22"/>
                  </a:cubicBezTo>
                  <a:cubicBezTo>
                    <a:pt x="57" y="21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lnTo>
                    <a:pt x="56" y="28"/>
                  </a:lnTo>
                  <a:close/>
                  <a:moveTo>
                    <a:pt x="74" y="28"/>
                  </a:moveTo>
                  <a:lnTo>
                    <a:pt x="75" y="28"/>
                  </a:ln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6" y="28"/>
                    <a:pt x="76" y="28"/>
                  </a:cubicBezTo>
                  <a:cubicBezTo>
                    <a:pt x="76" y="28"/>
                    <a:pt x="76" y="28"/>
                    <a:pt x="76" y="27"/>
                  </a:cubicBezTo>
                  <a:lnTo>
                    <a:pt x="74" y="21"/>
                  </a:lnTo>
                  <a:cubicBezTo>
                    <a:pt x="74" y="20"/>
                    <a:pt x="74" y="20"/>
                    <a:pt x="74" y="20"/>
                  </a:cubicBezTo>
                  <a:cubicBezTo>
                    <a:pt x="73" y="20"/>
                    <a:pt x="73" y="20"/>
                    <a:pt x="73" y="20"/>
                  </a:cubicBezTo>
                  <a:lnTo>
                    <a:pt x="72" y="20"/>
                  </a:lnTo>
                  <a:lnTo>
                    <a:pt x="71" y="18"/>
                  </a:lnTo>
                  <a:lnTo>
                    <a:pt x="85" y="14"/>
                  </a:lnTo>
                  <a:lnTo>
                    <a:pt x="87" y="18"/>
                  </a:lnTo>
                  <a:lnTo>
                    <a:pt x="84" y="19"/>
                  </a:lnTo>
                  <a:lnTo>
                    <a:pt x="84" y="18"/>
                  </a:lnTo>
                  <a:cubicBezTo>
                    <a:pt x="83" y="18"/>
                    <a:pt x="83" y="18"/>
                    <a:pt x="83" y="18"/>
                  </a:cubicBezTo>
                  <a:cubicBezTo>
                    <a:pt x="83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lnTo>
                    <a:pt x="79" y="19"/>
                  </a:lnTo>
                  <a:lnTo>
                    <a:pt x="80" y="21"/>
                  </a:lnTo>
                  <a:lnTo>
                    <a:pt x="84" y="20"/>
                  </a:lnTo>
                  <a:lnTo>
                    <a:pt x="85" y="23"/>
                  </a:lnTo>
                  <a:lnTo>
                    <a:pt x="81" y="24"/>
                  </a:lnTo>
                  <a:lnTo>
                    <a:pt x="82" y="26"/>
                  </a:lnTo>
                  <a:lnTo>
                    <a:pt x="84" y="25"/>
                  </a:lnTo>
                  <a:cubicBezTo>
                    <a:pt x="84" y="25"/>
                    <a:pt x="84" y="25"/>
                    <a:pt x="84" y="25"/>
                  </a:cubicBezTo>
                  <a:cubicBezTo>
                    <a:pt x="84" y="25"/>
                    <a:pt x="84" y="25"/>
                    <a:pt x="85" y="25"/>
                  </a:cubicBezTo>
                  <a:cubicBezTo>
                    <a:pt x="85" y="25"/>
                    <a:pt x="85" y="25"/>
                    <a:pt x="85" y="25"/>
                  </a:cubicBezTo>
                  <a:cubicBezTo>
                    <a:pt x="85" y="24"/>
                    <a:pt x="85" y="24"/>
                    <a:pt x="85" y="24"/>
                  </a:cubicBezTo>
                  <a:lnTo>
                    <a:pt x="86" y="23"/>
                  </a:lnTo>
                  <a:lnTo>
                    <a:pt x="88" y="22"/>
                  </a:lnTo>
                  <a:lnTo>
                    <a:pt x="89" y="27"/>
                  </a:lnTo>
                  <a:lnTo>
                    <a:pt x="75" y="31"/>
                  </a:lnTo>
                  <a:lnTo>
                    <a:pt x="74" y="28"/>
                  </a:lnTo>
                  <a:close/>
                  <a:moveTo>
                    <a:pt x="96" y="8"/>
                  </a:moveTo>
                  <a:lnTo>
                    <a:pt x="102" y="11"/>
                  </a:lnTo>
                  <a:lnTo>
                    <a:pt x="102" y="5"/>
                  </a:lnTo>
                  <a:lnTo>
                    <a:pt x="109" y="0"/>
                  </a:lnTo>
                  <a:lnTo>
                    <a:pt x="110" y="2"/>
                  </a:lnTo>
                  <a:lnTo>
                    <a:pt x="109" y="3"/>
                  </a:lnTo>
                  <a:cubicBezTo>
                    <a:pt x="109" y="3"/>
                    <a:pt x="109" y="3"/>
                    <a:pt x="109" y="4"/>
                  </a:cubicBezTo>
                  <a:cubicBezTo>
                    <a:pt x="109" y="4"/>
                    <a:pt x="109" y="4"/>
                    <a:pt x="109" y="4"/>
                  </a:cubicBezTo>
                  <a:lnTo>
                    <a:pt x="113" y="10"/>
                  </a:lnTo>
                  <a:cubicBezTo>
                    <a:pt x="113" y="10"/>
                    <a:pt x="113" y="10"/>
                    <a:pt x="113" y="10"/>
                  </a:cubicBezTo>
                  <a:cubicBezTo>
                    <a:pt x="114" y="10"/>
                    <a:pt x="114" y="10"/>
                    <a:pt x="114" y="10"/>
                  </a:cubicBezTo>
                  <a:lnTo>
                    <a:pt x="115" y="9"/>
                  </a:lnTo>
                  <a:lnTo>
                    <a:pt x="116" y="12"/>
                  </a:lnTo>
                  <a:lnTo>
                    <a:pt x="109" y="17"/>
                  </a:lnTo>
                  <a:lnTo>
                    <a:pt x="107" y="15"/>
                  </a:lnTo>
                  <a:lnTo>
                    <a:pt x="108" y="14"/>
                  </a:lnTo>
                  <a:cubicBezTo>
                    <a:pt x="108" y="14"/>
                    <a:pt x="108" y="14"/>
                    <a:pt x="108" y="14"/>
                  </a:cubicBezTo>
                  <a:cubicBezTo>
                    <a:pt x="108" y="14"/>
                    <a:pt x="108" y="13"/>
                    <a:pt x="108" y="13"/>
                  </a:cubicBezTo>
                  <a:lnTo>
                    <a:pt x="106" y="9"/>
                  </a:lnTo>
                  <a:lnTo>
                    <a:pt x="106" y="16"/>
                  </a:lnTo>
                  <a:lnTo>
                    <a:pt x="104" y="18"/>
                  </a:lnTo>
                  <a:lnTo>
                    <a:pt x="98" y="15"/>
                  </a:lnTo>
                  <a:lnTo>
                    <a:pt x="97" y="15"/>
                  </a:lnTo>
                  <a:lnTo>
                    <a:pt x="100" y="19"/>
                  </a:lnTo>
                  <a:cubicBezTo>
                    <a:pt x="100" y="19"/>
                    <a:pt x="100" y="19"/>
                    <a:pt x="101" y="19"/>
                  </a:cubicBezTo>
                  <a:cubicBezTo>
                    <a:pt x="101" y="19"/>
                    <a:pt x="101" y="19"/>
                    <a:pt x="101" y="19"/>
                  </a:cubicBezTo>
                  <a:lnTo>
                    <a:pt x="102" y="18"/>
                  </a:lnTo>
                  <a:lnTo>
                    <a:pt x="103" y="21"/>
                  </a:lnTo>
                  <a:lnTo>
                    <a:pt x="98" y="24"/>
                  </a:lnTo>
                  <a:lnTo>
                    <a:pt x="96" y="22"/>
                  </a:lnTo>
                  <a:lnTo>
                    <a:pt x="97" y="22"/>
                  </a:lnTo>
                  <a:cubicBezTo>
                    <a:pt x="97" y="21"/>
                    <a:pt x="97" y="21"/>
                    <a:pt x="98" y="21"/>
                  </a:cubicBezTo>
                  <a:cubicBezTo>
                    <a:pt x="98" y="21"/>
                    <a:pt x="97" y="21"/>
                    <a:pt x="97" y="20"/>
                  </a:cubicBezTo>
                  <a:lnTo>
                    <a:pt x="93" y="15"/>
                  </a:lnTo>
                  <a:cubicBezTo>
                    <a:pt x="93" y="14"/>
                    <a:pt x="93" y="14"/>
                    <a:pt x="93" y="14"/>
                  </a:cubicBezTo>
                  <a:cubicBezTo>
                    <a:pt x="93" y="14"/>
                    <a:pt x="93" y="14"/>
                    <a:pt x="92" y="15"/>
                  </a:cubicBezTo>
                  <a:lnTo>
                    <a:pt x="90" y="13"/>
                  </a:lnTo>
                  <a:lnTo>
                    <a:pt x="96" y="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101780" tIns="50892" rIns="101780" bIns="50892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14" name="Group 404"/>
            <p:cNvGrpSpPr>
              <a:grpSpLocks/>
            </p:cNvGrpSpPr>
            <p:nvPr/>
          </p:nvGrpSpPr>
          <p:grpSpPr bwMode="auto">
            <a:xfrm>
              <a:off x="9740375" y="139769"/>
              <a:ext cx="399990" cy="272794"/>
              <a:chOff x="4423" y="1252"/>
              <a:chExt cx="1453" cy="1182"/>
            </a:xfrm>
          </p:grpSpPr>
          <p:sp>
            <p:nvSpPr>
              <p:cNvPr id="17" name="Freeform 405"/>
              <p:cNvSpPr>
                <a:spLocks noEditPoints="1"/>
              </p:cNvSpPr>
              <p:nvPr/>
            </p:nvSpPr>
            <p:spPr bwMode="auto">
              <a:xfrm>
                <a:off x="4421" y="1250"/>
                <a:ext cx="1455" cy="1126"/>
              </a:xfrm>
              <a:custGeom>
                <a:avLst/>
                <a:gdLst>
                  <a:gd name="T0" fmla="*/ 2147483647 w 127"/>
                  <a:gd name="T1" fmla="*/ 2147483647 h 98"/>
                  <a:gd name="T2" fmla="*/ 2147483647 w 127"/>
                  <a:gd name="T3" fmla="*/ 2147483647 h 98"/>
                  <a:gd name="T4" fmla="*/ 2147483647 w 127"/>
                  <a:gd name="T5" fmla="*/ 2147483647 h 98"/>
                  <a:gd name="T6" fmla="*/ 2147483647 w 127"/>
                  <a:gd name="T7" fmla="*/ 2147483647 h 98"/>
                  <a:gd name="T8" fmla="*/ 2147483647 w 127"/>
                  <a:gd name="T9" fmla="*/ 0 h 98"/>
                  <a:gd name="T10" fmla="*/ 2147483647 w 127"/>
                  <a:gd name="T11" fmla="*/ 2147483647 h 98"/>
                  <a:gd name="T12" fmla="*/ 2147483647 w 127"/>
                  <a:gd name="T13" fmla="*/ 2147483647 h 98"/>
                  <a:gd name="T14" fmla="*/ 2147483647 w 127"/>
                  <a:gd name="T15" fmla="*/ 2147483647 h 98"/>
                  <a:gd name="T16" fmla="*/ 2147483647 w 127"/>
                  <a:gd name="T17" fmla="*/ 2147483647 h 98"/>
                  <a:gd name="T18" fmla="*/ 2147483647 w 127"/>
                  <a:gd name="T19" fmla="*/ 2147483647 h 98"/>
                  <a:gd name="T20" fmla="*/ 2147483647 w 127"/>
                  <a:gd name="T21" fmla="*/ 2147483647 h 98"/>
                  <a:gd name="T22" fmla="*/ 0 w 127"/>
                  <a:gd name="T23" fmla="*/ 2147483647 h 98"/>
                  <a:gd name="T24" fmla="*/ 2147483647 w 127"/>
                  <a:gd name="T25" fmla="*/ 0 h 98"/>
                  <a:gd name="T26" fmla="*/ 2147483647 w 127"/>
                  <a:gd name="T27" fmla="*/ 2147483647 h 9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27"/>
                  <a:gd name="T43" fmla="*/ 0 h 98"/>
                  <a:gd name="T44" fmla="*/ 127 w 127"/>
                  <a:gd name="T45" fmla="*/ 98 h 98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27" h="98">
                    <a:moveTo>
                      <a:pt x="111" y="89"/>
                    </a:moveTo>
                    <a:cubicBezTo>
                      <a:pt x="108" y="93"/>
                      <a:pt x="104" y="96"/>
                      <a:pt x="100" y="98"/>
                    </a:cubicBezTo>
                    <a:cubicBezTo>
                      <a:pt x="113" y="88"/>
                      <a:pt x="122" y="71"/>
                      <a:pt x="122" y="53"/>
                    </a:cubicBezTo>
                    <a:cubicBezTo>
                      <a:pt x="122" y="35"/>
                      <a:pt x="113" y="19"/>
                      <a:pt x="100" y="8"/>
                    </a:cubicBezTo>
                    <a:lnTo>
                      <a:pt x="104" y="0"/>
                    </a:lnTo>
                    <a:cubicBezTo>
                      <a:pt x="118" y="11"/>
                      <a:pt x="127" y="29"/>
                      <a:pt x="127" y="48"/>
                    </a:cubicBezTo>
                    <a:cubicBezTo>
                      <a:pt x="127" y="64"/>
                      <a:pt x="121" y="78"/>
                      <a:pt x="111" y="89"/>
                    </a:cubicBezTo>
                    <a:close/>
                    <a:moveTo>
                      <a:pt x="27" y="8"/>
                    </a:moveTo>
                    <a:cubicBezTo>
                      <a:pt x="14" y="19"/>
                      <a:pt x="5" y="35"/>
                      <a:pt x="5" y="53"/>
                    </a:cubicBezTo>
                    <a:cubicBezTo>
                      <a:pt x="5" y="71"/>
                      <a:pt x="14" y="88"/>
                      <a:pt x="27" y="98"/>
                    </a:cubicBezTo>
                    <a:cubicBezTo>
                      <a:pt x="23" y="96"/>
                      <a:pt x="19" y="93"/>
                      <a:pt x="16" y="89"/>
                    </a:cubicBezTo>
                    <a:cubicBezTo>
                      <a:pt x="6" y="78"/>
                      <a:pt x="0" y="64"/>
                      <a:pt x="0" y="48"/>
                    </a:cubicBezTo>
                    <a:cubicBezTo>
                      <a:pt x="0" y="29"/>
                      <a:pt x="9" y="11"/>
                      <a:pt x="23" y="0"/>
                    </a:cubicBezTo>
                    <a:lnTo>
                      <a:pt x="27" y="8"/>
                    </a:lnTo>
                    <a:close/>
                  </a:path>
                </a:pathLst>
              </a:custGeom>
              <a:solidFill>
                <a:srgbClr val="FFFFFF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" name="Freeform 406"/>
              <p:cNvSpPr>
                <a:spLocks noEditPoints="1"/>
              </p:cNvSpPr>
              <p:nvPr/>
            </p:nvSpPr>
            <p:spPr bwMode="auto">
              <a:xfrm>
                <a:off x="4474" y="1330"/>
                <a:ext cx="1339" cy="1086"/>
              </a:xfrm>
              <a:custGeom>
                <a:avLst/>
                <a:gdLst>
                  <a:gd name="T0" fmla="*/ 2147483647 w 117"/>
                  <a:gd name="T1" fmla="*/ 2147483647 h 94"/>
                  <a:gd name="T2" fmla="*/ 2147483647 w 117"/>
                  <a:gd name="T3" fmla="*/ 2147483647 h 94"/>
                  <a:gd name="T4" fmla="*/ 2147483647 w 117"/>
                  <a:gd name="T5" fmla="*/ 2147483647 h 94"/>
                  <a:gd name="T6" fmla="*/ 2147483647 w 117"/>
                  <a:gd name="T7" fmla="*/ 2147483647 h 94"/>
                  <a:gd name="T8" fmla="*/ 2147483647 w 117"/>
                  <a:gd name="T9" fmla="*/ 0 h 94"/>
                  <a:gd name="T10" fmla="*/ 2147483647 w 117"/>
                  <a:gd name="T11" fmla="*/ 2147483647 h 94"/>
                  <a:gd name="T12" fmla="*/ 2147483647 w 117"/>
                  <a:gd name="T13" fmla="*/ 2147483647 h 94"/>
                  <a:gd name="T14" fmla="*/ 2147483647 w 117"/>
                  <a:gd name="T15" fmla="*/ 2147483647 h 94"/>
                  <a:gd name="T16" fmla="*/ 2147483647 w 117"/>
                  <a:gd name="T17" fmla="*/ 2147483647 h 94"/>
                  <a:gd name="T18" fmla="*/ 2147483647 w 117"/>
                  <a:gd name="T19" fmla="*/ 2147483647 h 94"/>
                  <a:gd name="T20" fmla="*/ 2147483647 w 117"/>
                  <a:gd name="T21" fmla="*/ 2147483647 h 94"/>
                  <a:gd name="T22" fmla="*/ 0 w 117"/>
                  <a:gd name="T23" fmla="*/ 2147483647 h 94"/>
                  <a:gd name="T24" fmla="*/ 2147483647 w 117"/>
                  <a:gd name="T25" fmla="*/ 0 h 94"/>
                  <a:gd name="T26" fmla="*/ 2147483647 w 117"/>
                  <a:gd name="T27" fmla="*/ 2147483647 h 9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17"/>
                  <a:gd name="T43" fmla="*/ 0 h 94"/>
                  <a:gd name="T44" fmla="*/ 117 w 117"/>
                  <a:gd name="T45" fmla="*/ 94 h 9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17" h="94">
                    <a:moveTo>
                      <a:pt x="95" y="90"/>
                    </a:moveTo>
                    <a:cubicBezTo>
                      <a:pt x="93" y="92"/>
                      <a:pt x="91" y="93"/>
                      <a:pt x="88" y="94"/>
                    </a:cubicBezTo>
                    <a:cubicBezTo>
                      <a:pt x="102" y="84"/>
                      <a:pt x="111" y="68"/>
                      <a:pt x="111" y="50"/>
                    </a:cubicBezTo>
                    <a:cubicBezTo>
                      <a:pt x="111" y="34"/>
                      <a:pt x="103" y="18"/>
                      <a:pt x="91" y="9"/>
                    </a:cubicBezTo>
                    <a:lnTo>
                      <a:pt x="95" y="0"/>
                    </a:lnTo>
                    <a:cubicBezTo>
                      <a:pt x="108" y="11"/>
                      <a:pt x="117" y="27"/>
                      <a:pt x="117" y="45"/>
                    </a:cubicBezTo>
                    <a:cubicBezTo>
                      <a:pt x="117" y="63"/>
                      <a:pt x="108" y="80"/>
                      <a:pt x="95" y="90"/>
                    </a:cubicBezTo>
                    <a:close/>
                    <a:moveTo>
                      <a:pt x="26" y="9"/>
                    </a:moveTo>
                    <a:cubicBezTo>
                      <a:pt x="14" y="19"/>
                      <a:pt x="6" y="34"/>
                      <a:pt x="6" y="50"/>
                    </a:cubicBezTo>
                    <a:cubicBezTo>
                      <a:pt x="6" y="68"/>
                      <a:pt x="15" y="84"/>
                      <a:pt x="29" y="94"/>
                    </a:cubicBezTo>
                    <a:cubicBezTo>
                      <a:pt x="26" y="93"/>
                      <a:pt x="24" y="92"/>
                      <a:pt x="22" y="90"/>
                    </a:cubicBezTo>
                    <a:cubicBezTo>
                      <a:pt x="9" y="80"/>
                      <a:pt x="0" y="63"/>
                      <a:pt x="0" y="45"/>
                    </a:cubicBezTo>
                    <a:cubicBezTo>
                      <a:pt x="0" y="27"/>
                      <a:pt x="9" y="11"/>
                      <a:pt x="22" y="0"/>
                    </a:cubicBezTo>
                    <a:lnTo>
                      <a:pt x="26" y="9"/>
                    </a:lnTo>
                    <a:close/>
                  </a:path>
                </a:pathLst>
              </a:custGeom>
              <a:solidFill>
                <a:srgbClr val="0074C5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" name="Freeform 407"/>
              <p:cNvSpPr>
                <a:spLocks noEditPoints="1"/>
              </p:cNvSpPr>
              <p:nvPr/>
            </p:nvSpPr>
            <p:spPr bwMode="auto">
              <a:xfrm>
                <a:off x="4537" y="1434"/>
                <a:ext cx="1204" cy="1000"/>
              </a:xfrm>
              <a:custGeom>
                <a:avLst/>
                <a:gdLst>
                  <a:gd name="T0" fmla="*/ 2147483647 w 105"/>
                  <a:gd name="T1" fmla="*/ 2147483647 h 87"/>
                  <a:gd name="T2" fmla="*/ 2147483647 w 105"/>
                  <a:gd name="T3" fmla="*/ 2147483647 h 87"/>
                  <a:gd name="T4" fmla="*/ 2147483647 w 105"/>
                  <a:gd name="T5" fmla="*/ 2147483647 h 87"/>
                  <a:gd name="T6" fmla="*/ 2147483647 w 105"/>
                  <a:gd name="T7" fmla="*/ 2147483647 h 87"/>
                  <a:gd name="T8" fmla="*/ 2147483647 w 105"/>
                  <a:gd name="T9" fmla="*/ 0 h 87"/>
                  <a:gd name="T10" fmla="*/ 2147483647 w 105"/>
                  <a:gd name="T11" fmla="*/ 2147483647 h 87"/>
                  <a:gd name="T12" fmla="*/ 2147483647 w 105"/>
                  <a:gd name="T13" fmla="*/ 2147483647 h 87"/>
                  <a:gd name="T14" fmla="*/ 2147483647 w 105"/>
                  <a:gd name="T15" fmla="*/ 2147483647 h 87"/>
                  <a:gd name="T16" fmla="*/ 2147483647 w 105"/>
                  <a:gd name="T17" fmla="*/ 2147483647 h 87"/>
                  <a:gd name="T18" fmla="*/ 2147483647 w 105"/>
                  <a:gd name="T19" fmla="*/ 2147483647 h 87"/>
                  <a:gd name="T20" fmla="*/ 2147483647 w 105"/>
                  <a:gd name="T21" fmla="*/ 2147483647 h 87"/>
                  <a:gd name="T22" fmla="*/ 0 w 105"/>
                  <a:gd name="T23" fmla="*/ 2147483647 h 87"/>
                  <a:gd name="T24" fmla="*/ 2147483647 w 105"/>
                  <a:gd name="T25" fmla="*/ 0 h 87"/>
                  <a:gd name="T26" fmla="*/ 2147483647 w 105"/>
                  <a:gd name="T27" fmla="*/ 2147483647 h 8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05"/>
                  <a:gd name="T43" fmla="*/ 0 h 87"/>
                  <a:gd name="T44" fmla="*/ 105 w 105"/>
                  <a:gd name="T45" fmla="*/ 87 h 8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05" h="87">
                    <a:moveTo>
                      <a:pt x="82" y="85"/>
                    </a:moveTo>
                    <a:cubicBezTo>
                      <a:pt x="81" y="86"/>
                      <a:pt x="79" y="86"/>
                      <a:pt x="78" y="87"/>
                    </a:cubicBezTo>
                    <a:cubicBezTo>
                      <a:pt x="91" y="79"/>
                      <a:pt x="100" y="64"/>
                      <a:pt x="100" y="47"/>
                    </a:cubicBezTo>
                    <a:cubicBezTo>
                      <a:pt x="100" y="31"/>
                      <a:pt x="93" y="17"/>
                      <a:pt x="81" y="8"/>
                    </a:cubicBezTo>
                    <a:lnTo>
                      <a:pt x="85" y="0"/>
                    </a:lnTo>
                    <a:cubicBezTo>
                      <a:pt x="97" y="9"/>
                      <a:pt x="105" y="25"/>
                      <a:pt x="105" y="41"/>
                    </a:cubicBezTo>
                    <a:cubicBezTo>
                      <a:pt x="105" y="59"/>
                      <a:pt x="96" y="75"/>
                      <a:pt x="82" y="85"/>
                    </a:cubicBezTo>
                    <a:close/>
                    <a:moveTo>
                      <a:pt x="24" y="8"/>
                    </a:moveTo>
                    <a:cubicBezTo>
                      <a:pt x="12" y="17"/>
                      <a:pt x="5" y="31"/>
                      <a:pt x="5" y="47"/>
                    </a:cubicBezTo>
                    <a:cubicBezTo>
                      <a:pt x="5" y="64"/>
                      <a:pt x="14" y="79"/>
                      <a:pt x="27" y="87"/>
                    </a:cubicBezTo>
                    <a:cubicBezTo>
                      <a:pt x="26" y="86"/>
                      <a:pt x="24" y="86"/>
                      <a:pt x="23" y="85"/>
                    </a:cubicBezTo>
                    <a:cubicBezTo>
                      <a:pt x="9" y="75"/>
                      <a:pt x="0" y="59"/>
                      <a:pt x="0" y="41"/>
                    </a:cubicBezTo>
                    <a:cubicBezTo>
                      <a:pt x="0" y="25"/>
                      <a:pt x="8" y="10"/>
                      <a:pt x="20" y="0"/>
                    </a:cubicBezTo>
                    <a:lnTo>
                      <a:pt x="24" y="8"/>
                    </a:lnTo>
                    <a:close/>
                  </a:path>
                </a:pathLst>
              </a:custGeom>
              <a:solidFill>
                <a:srgbClr val="EB3D00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5" name="Oval 408"/>
            <p:cNvSpPr>
              <a:spLocks noChangeArrowheads="1"/>
            </p:cNvSpPr>
            <p:nvPr/>
          </p:nvSpPr>
          <p:spPr bwMode="auto">
            <a:xfrm>
              <a:off x="10180281" y="267857"/>
              <a:ext cx="34411" cy="29080"/>
            </a:xfrm>
            <a:prstGeom prst="ellipse">
              <a:avLst/>
            </a:prstGeom>
            <a:solidFill>
              <a:srgbClr val="FDFA0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6" name="Oval 409"/>
            <p:cNvSpPr>
              <a:spLocks noChangeArrowheads="1"/>
            </p:cNvSpPr>
            <p:nvPr/>
          </p:nvSpPr>
          <p:spPr bwMode="auto">
            <a:xfrm>
              <a:off x="9653660" y="265319"/>
              <a:ext cx="33034" cy="29080"/>
            </a:xfrm>
            <a:prstGeom prst="ellipse">
              <a:avLst/>
            </a:prstGeom>
            <a:solidFill>
              <a:srgbClr val="EFEC5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sp>
        <p:nvSpPr>
          <p:cNvPr id="372" name="Text Box 2"/>
          <p:cNvSpPr txBox="1">
            <a:spLocks noChangeArrowheads="1"/>
          </p:cNvSpPr>
          <p:nvPr/>
        </p:nvSpPr>
        <p:spPr bwMode="auto">
          <a:xfrm>
            <a:off x="-7936" y="-117"/>
            <a:ext cx="12193178" cy="723106"/>
          </a:xfrm>
          <a:prstGeom prst="rect">
            <a:avLst/>
          </a:prstGeom>
          <a:solidFill>
            <a:srgbClr val="204D84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7855" tIns="38928" rIns="77855" bIns="38928" anchor="ctr"/>
          <a:lstStyle>
            <a:defPPr>
              <a:defRPr lang="ru-RU"/>
            </a:defPPr>
            <a:lvl1pPr algn="ctr" defTabSz="778206" fontAlgn="base">
              <a:spcBef>
                <a:spcPct val="0"/>
              </a:spcBef>
              <a:spcAft>
                <a:spcPct val="0"/>
              </a:spcAft>
              <a:defRPr sz="1400" kern="0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389626" defTabSz="779252" fontAlgn="base">
              <a:spcBef>
                <a:spcPct val="0"/>
              </a:spcBef>
              <a:spcAft>
                <a:spcPct val="0"/>
              </a:spcAft>
              <a:defRPr sz="1500"/>
            </a:lvl2pPr>
            <a:lvl3pPr marL="779252" defTabSz="779252" fontAlgn="base">
              <a:spcBef>
                <a:spcPct val="0"/>
              </a:spcBef>
              <a:spcAft>
                <a:spcPct val="0"/>
              </a:spcAft>
              <a:defRPr sz="1500"/>
            </a:lvl3pPr>
            <a:lvl4pPr marL="1168878" defTabSz="779252" fontAlgn="base">
              <a:spcBef>
                <a:spcPct val="0"/>
              </a:spcBef>
              <a:spcAft>
                <a:spcPct val="0"/>
              </a:spcAft>
              <a:defRPr sz="1500"/>
            </a:lvl4pPr>
            <a:lvl5pPr marL="1558503" defTabSz="779252" fontAlgn="base">
              <a:spcBef>
                <a:spcPct val="0"/>
              </a:spcBef>
              <a:spcAft>
                <a:spcPct val="0"/>
              </a:spcAft>
              <a:defRPr sz="1500"/>
            </a:lvl5pPr>
            <a:lvl6pPr marL="1948129" defTabSz="779252">
              <a:defRPr sz="1500"/>
            </a:lvl6pPr>
            <a:lvl7pPr marL="2337755" defTabSz="779252">
              <a:defRPr sz="1500"/>
            </a:lvl7pPr>
            <a:lvl8pPr marL="2727381" defTabSz="779252">
              <a:defRPr sz="1500"/>
            </a:lvl8pPr>
            <a:lvl9pPr marL="3117007" defTabSz="779252">
              <a:defRPr sz="1500"/>
            </a:lvl9pPr>
          </a:lstStyle>
          <a:p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ИНФОРМАЦИОННЫЕ МАТЕРИАЛЫ ПО ОСАДКАМ И </a:t>
            </a:r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УСИЛЕНИЮ </a:t>
            </a:r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ВЕТРА</a:t>
            </a:r>
          </a:p>
          <a:p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 </a:t>
            </a:r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ТЕРРИТОРИИ  КРАСНОДАРСКОГО КРАЯ</a:t>
            </a:r>
          </a:p>
          <a:p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(РИСК НАРУШЕНИЯ ЭЛЕКТРОСНАБЖЕНИЯ </a:t>
            </a:r>
            <a:r>
              <a:rPr lang="ru-RU" alt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 </a:t>
            </a:r>
            <a:r>
              <a:rPr lang="ru-RU" alt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05.11.2024</a:t>
            </a:r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) </a:t>
            </a:r>
            <a:endParaRPr lang="ru-RU" kern="12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74" name="Прямоугольная выноска 4"/>
          <p:cNvSpPr>
            <a:spLocks noChangeArrowheads="1"/>
          </p:cNvSpPr>
          <p:nvPr/>
        </p:nvSpPr>
        <p:spPr bwMode="auto">
          <a:xfrm>
            <a:off x="3092689" y="5666"/>
            <a:ext cx="5966643" cy="701733"/>
          </a:xfrm>
          <a:prstGeom prst="wedgeRectCallout">
            <a:avLst>
              <a:gd name="adj1" fmla="val 57307"/>
              <a:gd name="adj2" fmla="val -18442"/>
            </a:avLst>
          </a:prstGeom>
          <a:noFill/>
          <a:ln w="9525" algn="ctr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ru-RU" altLang="ru-RU" dirty="0"/>
          </a:p>
        </p:txBody>
      </p:sp>
      <p:grpSp>
        <p:nvGrpSpPr>
          <p:cNvPr id="435" name="Группа 434"/>
          <p:cNvGrpSpPr/>
          <p:nvPr/>
        </p:nvGrpSpPr>
        <p:grpSpPr>
          <a:xfrm>
            <a:off x="9476045" y="2373019"/>
            <a:ext cx="3131213" cy="3743622"/>
            <a:chOff x="7765301" y="4457439"/>
            <a:chExt cx="2974026" cy="3743622"/>
          </a:xfrm>
        </p:grpSpPr>
        <p:grpSp>
          <p:nvGrpSpPr>
            <p:cNvPr id="436" name="Группа 435"/>
            <p:cNvGrpSpPr/>
            <p:nvPr/>
          </p:nvGrpSpPr>
          <p:grpSpPr>
            <a:xfrm>
              <a:off x="7765301" y="4457439"/>
              <a:ext cx="2974026" cy="3743622"/>
              <a:chOff x="6897578" y="4082211"/>
              <a:chExt cx="2644738" cy="2764039"/>
            </a:xfrm>
          </p:grpSpPr>
          <p:sp>
            <p:nvSpPr>
              <p:cNvPr id="439" name="Text Box 97"/>
              <p:cNvSpPr txBox="1">
                <a:spLocks noChangeArrowheads="1"/>
              </p:cNvSpPr>
              <p:nvPr/>
            </p:nvSpPr>
            <p:spPr bwMode="auto">
              <a:xfrm>
                <a:off x="7066917" y="6209278"/>
                <a:ext cx="1460939" cy="15222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127982" tIns="63992" rIns="127982" bIns="63992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endParaRPr lang="ru-RU" altLang="ru-RU" sz="500" b="0" dirty="0">
                  <a:solidFill>
                    <a:srgbClr val="000000"/>
                  </a:solidFill>
                  <a:cs typeface="Arial" panose="020B0604020202020204" pitchFamily="34" charset="0"/>
                </a:endParaRPr>
              </a:p>
            </p:txBody>
          </p:sp>
          <p:grpSp>
            <p:nvGrpSpPr>
              <p:cNvPr id="440" name="Группа 439"/>
              <p:cNvGrpSpPr/>
              <p:nvPr/>
            </p:nvGrpSpPr>
            <p:grpSpPr>
              <a:xfrm>
                <a:off x="6897578" y="4082211"/>
                <a:ext cx="2644738" cy="2764039"/>
                <a:chOff x="9401428" y="1559479"/>
                <a:chExt cx="3026400" cy="5253681"/>
              </a:xfrm>
            </p:grpSpPr>
            <p:grpSp>
              <p:nvGrpSpPr>
                <p:cNvPr id="445" name="Группа 444"/>
                <p:cNvGrpSpPr/>
                <p:nvPr/>
              </p:nvGrpSpPr>
              <p:grpSpPr>
                <a:xfrm>
                  <a:off x="9401428" y="1559479"/>
                  <a:ext cx="3026400" cy="5253681"/>
                  <a:chOff x="6759623" y="3727167"/>
                  <a:chExt cx="2464767" cy="3113013"/>
                </a:xfrm>
              </p:grpSpPr>
              <p:sp>
                <p:nvSpPr>
                  <p:cNvPr id="450" name="Rectangle 93"/>
                  <p:cNvSpPr>
                    <a:spLocks noChangeArrowheads="1"/>
                  </p:cNvSpPr>
                  <p:nvPr/>
                </p:nvSpPr>
                <p:spPr bwMode="auto">
                  <a:xfrm>
                    <a:off x="6759623" y="3767481"/>
                    <a:ext cx="2134158" cy="3072699"/>
                  </a:xfrm>
                  <a:prstGeom prst="rect">
                    <a:avLst/>
                  </a:prstGeom>
                  <a:solidFill>
                    <a:schemeClr val="bg1"/>
                  </a:solidFill>
                  <a:ln w="19050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defTabSz="912321">
                      <a:defRPr/>
                    </a:pPr>
                    <a:endParaRPr lang="ru-RU" altLang="ru-RU" sz="800" dirty="0">
                      <a:solidFill>
                        <a:srgbClr val="000000"/>
                      </a:solidFill>
                      <a:latin typeface="Calibri" panose="020F050202020403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51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165774" y="5712496"/>
                    <a:ext cx="1833906" cy="363400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- прогноз нарушения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ЛЭП </a:t>
                    </a:r>
                    <a:r>
                      <a:rPr lang="ru-RU" altLang="ru-RU" sz="1000" b="0" kern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(УГМС)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2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74325" y="3727167"/>
                    <a:ext cx="1606383" cy="241833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Условные обозначения</a:t>
                    </a:r>
                  </a:p>
                </p:txBody>
              </p:sp>
              <p:sp>
                <p:nvSpPr>
                  <p:cNvPr id="453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187581" y="6232909"/>
                    <a:ext cx="1609849" cy="209841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endParaRPr lang="ru-RU" altLang="ru-RU" sz="800" b="0" dirty="0">
                      <a:solidFill>
                        <a:srgbClr val="000000"/>
                      </a:solidFill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54" name="TextBox 10"/>
                  <p:cNvSpPr txBox="1"/>
                  <p:nvPr/>
                </p:nvSpPr>
                <p:spPr>
                  <a:xfrm>
                    <a:off x="6844151" y="6597757"/>
                    <a:ext cx="591514" cy="204745"/>
                  </a:xfrm>
                  <a:prstGeom prst="rect">
                    <a:avLst/>
                  </a:prstGeom>
                  <a:solidFill>
                    <a:schemeClr val="bg1"/>
                  </a:solidFill>
                  <a:effectLst>
                    <a:softEdge rad="63500"/>
                  </a:effectLst>
                </p:spPr>
                <p:txBody>
                  <a:bodyPr wrap="square" rtlCol="0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l" defTabSz="912321">
                      <a:defRPr/>
                    </a:pPr>
                    <a:r>
                      <a:rPr lang="ru-RU" sz="1000" dirty="0" smtClean="0">
                        <a:solidFill>
                          <a:prstClr val="black"/>
                        </a:solidFill>
                        <a:latin typeface="Arial" pitchFamily="34" charset="0"/>
                        <a:cs typeface="Arial" pitchFamily="34" charset="0"/>
                      </a:rPr>
                      <a:t>Город</a:t>
                    </a:r>
                    <a:endParaRPr lang="ru-RU" sz="1000" dirty="0">
                      <a:solidFill>
                        <a:prstClr val="black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5" name="Полилиния 454"/>
                  <p:cNvSpPr/>
                  <p:nvPr/>
                </p:nvSpPr>
                <p:spPr>
                  <a:xfrm>
                    <a:off x="6881233" y="5740396"/>
                    <a:ext cx="324905" cy="204788"/>
                  </a:xfrm>
                  <a:custGeom>
                    <a:avLst/>
                    <a:gdLst>
                      <a:gd name="connsiteX0" fmla="*/ 42863 w 324905"/>
                      <a:gd name="connsiteY0" fmla="*/ 28575 h 204788"/>
                      <a:gd name="connsiteX1" fmla="*/ 47625 w 324905"/>
                      <a:gd name="connsiteY1" fmla="*/ 4763 h 204788"/>
                      <a:gd name="connsiteX2" fmla="*/ 61913 w 324905"/>
                      <a:gd name="connsiteY2" fmla="*/ 0 h 204788"/>
                      <a:gd name="connsiteX3" fmla="*/ 95250 w 324905"/>
                      <a:gd name="connsiteY3" fmla="*/ 4763 h 204788"/>
                      <a:gd name="connsiteX4" fmla="*/ 200025 w 324905"/>
                      <a:gd name="connsiteY4" fmla="*/ 9525 h 204788"/>
                      <a:gd name="connsiteX5" fmla="*/ 252413 w 324905"/>
                      <a:gd name="connsiteY5" fmla="*/ 14288 h 204788"/>
                      <a:gd name="connsiteX6" fmla="*/ 280988 w 324905"/>
                      <a:gd name="connsiteY6" fmla="*/ 23813 h 204788"/>
                      <a:gd name="connsiteX7" fmla="*/ 285750 w 324905"/>
                      <a:gd name="connsiteY7" fmla="*/ 52388 h 204788"/>
                      <a:gd name="connsiteX8" fmla="*/ 300038 w 324905"/>
                      <a:gd name="connsiteY8" fmla="*/ 57150 h 204788"/>
                      <a:gd name="connsiteX9" fmla="*/ 314325 w 324905"/>
                      <a:gd name="connsiteY9" fmla="*/ 66675 h 204788"/>
                      <a:gd name="connsiteX10" fmla="*/ 323850 w 324905"/>
                      <a:gd name="connsiteY10" fmla="*/ 80963 h 204788"/>
                      <a:gd name="connsiteX11" fmla="*/ 319088 w 324905"/>
                      <a:gd name="connsiteY11" fmla="*/ 180975 h 204788"/>
                      <a:gd name="connsiteX12" fmla="*/ 300038 w 324905"/>
                      <a:gd name="connsiteY12" fmla="*/ 185738 h 204788"/>
                      <a:gd name="connsiteX13" fmla="*/ 228600 w 324905"/>
                      <a:gd name="connsiteY13" fmla="*/ 190500 h 204788"/>
                      <a:gd name="connsiteX14" fmla="*/ 209550 w 324905"/>
                      <a:gd name="connsiteY14" fmla="*/ 195263 h 204788"/>
                      <a:gd name="connsiteX15" fmla="*/ 185738 w 324905"/>
                      <a:gd name="connsiteY15" fmla="*/ 200025 h 204788"/>
                      <a:gd name="connsiteX16" fmla="*/ 171450 w 324905"/>
                      <a:gd name="connsiteY16" fmla="*/ 204788 h 204788"/>
                      <a:gd name="connsiteX17" fmla="*/ 152400 w 324905"/>
                      <a:gd name="connsiteY17" fmla="*/ 190500 h 204788"/>
                      <a:gd name="connsiteX18" fmla="*/ 138113 w 324905"/>
                      <a:gd name="connsiteY18" fmla="*/ 180975 h 204788"/>
                      <a:gd name="connsiteX19" fmla="*/ 123825 w 324905"/>
                      <a:gd name="connsiteY19" fmla="*/ 166688 h 204788"/>
                      <a:gd name="connsiteX20" fmla="*/ 95250 w 324905"/>
                      <a:gd name="connsiteY20" fmla="*/ 152400 h 204788"/>
                      <a:gd name="connsiteX21" fmla="*/ 42863 w 324905"/>
                      <a:gd name="connsiteY21" fmla="*/ 147638 h 204788"/>
                      <a:gd name="connsiteX22" fmla="*/ 14288 w 324905"/>
                      <a:gd name="connsiteY22" fmla="*/ 133350 h 204788"/>
                      <a:gd name="connsiteX23" fmla="*/ 4763 w 324905"/>
                      <a:gd name="connsiteY23" fmla="*/ 119063 h 204788"/>
                      <a:gd name="connsiteX24" fmla="*/ 0 w 324905"/>
                      <a:gd name="connsiteY24" fmla="*/ 104775 h 204788"/>
                      <a:gd name="connsiteX25" fmla="*/ 19050 w 324905"/>
                      <a:gd name="connsiteY25" fmla="*/ 42863 h 204788"/>
                      <a:gd name="connsiteX26" fmla="*/ 42863 w 324905"/>
                      <a:gd name="connsiteY26" fmla="*/ 28575 h 204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</a:cxnLst>
                    <a:rect l="l" t="t" r="r" b="b"/>
                    <a:pathLst>
                      <a:path w="324905" h="204788">
                        <a:moveTo>
                          <a:pt x="42863" y="28575"/>
                        </a:moveTo>
                        <a:cubicBezTo>
                          <a:pt x="44450" y="20638"/>
                          <a:pt x="43135" y="11498"/>
                          <a:pt x="47625" y="4763"/>
                        </a:cubicBezTo>
                        <a:cubicBezTo>
                          <a:pt x="50410" y="586"/>
                          <a:pt x="56893" y="0"/>
                          <a:pt x="61913" y="0"/>
                        </a:cubicBezTo>
                        <a:cubicBezTo>
                          <a:pt x="73138" y="0"/>
                          <a:pt x="84138" y="3175"/>
                          <a:pt x="95250" y="4763"/>
                        </a:cubicBezTo>
                        <a:cubicBezTo>
                          <a:pt x="147969" y="22336"/>
                          <a:pt x="113804" y="14914"/>
                          <a:pt x="200025" y="9525"/>
                        </a:cubicBezTo>
                        <a:cubicBezTo>
                          <a:pt x="217488" y="11113"/>
                          <a:pt x="235145" y="11241"/>
                          <a:pt x="252413" y="14288"/>
                        </a:cubicBezTo>
                        <a:cubicBezTo>
                          <a:pt x="262300" y="16033"/>
                          <a:pt x="280988" y="23813"/>
                          <a:pt x="280988" y="23813"/>
                        </a:cubicBezTo>
                        <a:cubicBezTo>
                          <a:pt x="282575" y="33338"/>
                          <a:pt x="280959" y="44004"/>
                          <a:pt x="285750" y="52388"/>
                        </a:cubicBezTo>
                        <a:cubicBezTo>
                          <a:pt x="288241" y="56747"/>
                          <a:pt x="295548" y="54905"/>
                          <a:pt x="300038" y="57150"/>
                        </a:cubicBezTo>
                        <a:cubicBezTo>
                          <a:pt x="305157" y="59710"/>
                          <a:pt x="309563" y="63500"/>
                          <a:pt x="314325" y="66675"/>
                        </a:cubicBezTo>
                        <a:cubicBezTo>
                          <a:pt x="317500" y="71438"/>
                          <a:pt x="323612" y="75244"/>
                          <a:pt x="323850" y="80963"/>
                        </a:cubicBezTo>
                        <a:cubicBezTo>
                          <a:pt x="325240" y="114309"/>
                          <a:pt x="326484" y="148430"/>
                          <a:pt x="319088" y="180975"/>
                        </a:cubicBezTo>
                        <a:cubicBezTo>
                          <a:pt x="317637" y="187358"/>
                          <a:pt x="306548" y="185053"/>
                          <a:pt x="300038" y="185738"/>
                        </a:cubicBezTo>
                        <a:cubicBezTo>
                          <a:pt x="276304" y="188236"/>
                          <a:pt x="252413" y="188913"/>
                          <a:pt x="228600" y="190500"/>
                        </a:cubicBezTo>
                        <a:cubicBezTo>
                          <a:pt x="222250" y="192088"/>
                          <a:pt x="215940" y="193843"/>
                          <a:pt x="209550" y="195263"/>
                        </a:cubicBezTo>
                        <a:cubicBezTo>
                          <a:pt x="201648" y="197019"/>
                          <a:pt x="193591" y="198062"/>
                          <a:pt x="185738" y="200025"/>
                        </a:cubicBezTo>
                        <a:cubicBezTo>
                          <a:pt x="180868" y="201243"/>
                          <a:pt x="176213" y="203200"/>
                          <a:pt x="171450" y="204788"/>
                        </a:cubicBezTo>
                        <a:cubicBezTo>
                          <a:pt x="165100" y="200025"/>
                          <a:pt x="158859" y="195114"/>
                          <a:pt x="152400" y="190500"/>
                        </a:cubicBezTo>
                        <a:cubicBezTo>
                          <a:pt x="147743" y="187173"/>
                          <a:pt x="142510" y="184639"/>
                          <a:pt x="138113" y="180975"/>
                        </a:cubicBezTo>
                        <a:cubicBezTo>
                          <a:pt x="132939" y="176663"/>
                          <a:pt x="128999" y="171000"/>
                          <a:pt x="123825" y="166688"/>
                        </a:cubicBezTo>
                        <a:cubicBezTo>
                          <a:pt x="116019" y="160183"/>
                          <a:pt x="105619" y="153881"/>
                          <a:pt x="95250" y="152400"/>
                        </a:cubicBezTo>
                        <a:cubicBezTo>
                          <a:pt x="77892" y="149920"/>
                          <a:pt x="60325" y="149225"/>
                          <a:pt x="42863" y="147638"/>
                        </a:cubicBezTo>
                        <a:cubicBezTo>
                          <a:pt x="31242" y="143764"/>
                          <a:pt x="23520" y="142582"/>
                          <a:pt x="14288" y="133350"/>
                        </a:cubicBezTo>
                        <a:cubicBezTo>
                          <a:pt x="10241" y="129303"/>
                          <a:pt x="7323" y="124182"/>
                          <a:pt x="4763" y="119063"/>
                        </a:cubicBezTo>
                        <a:cubicBezTo>
                          <a:pt x="2518" y="114573"/>
                          <a:pt x="1588" y="109538"/>
                          <a:pt x="0" y="104775"/>
                        </a:cubicBezTo>
                        <a:cubicBezTo>
                          <a:pt x="5433" y="50448"/>
                          <a:pt x="-6518" y="68431"/>
                          <a:pt x="19050" y="42863"/>
                        </a:cubicBezTo>
                        <a:lnTo>
                          <a:pt x="42863" y="28575"/>
                        </a:lnTo>
                        <a:close/>
                      </a:path>
                    </a:pathLst>
                  </a:custGeom>
                  <a:solidFill>
                    <a:srgbClr val="FF0000">
                      <a:alpha val="40000"/>
                    </a:srgbClr>
                  </a:solidFill>
                  <a:ln>
                    <a:solidFill>
                      <a:srgbClr val="FF0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912321">
                      <a:defRPr/>
                    </a:pPr>
                    <a:endParaRPr lang="ru-RU" sz="800" dirty="0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456" name="Прямоугольник 455"/>
                  <p:cNvSpPr/>
                  <p:nvPr/>
                </p:nvSpPr>
                <p:spPr>
                  <a:xfrm>
                    <a:off x="6789967" y="6011515"/>
                    <a:ext cx="527227" cy="138165"/>
                  </a:xfrm>
                  <a:prstGeom prst="rect">
                    <a:avLst/>
                  </a:prstGeom>
                  <a:solidFill>
                    <a:srgbClr val="FFFF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912321">
                      <a:defRPr/>
                    </a:pPr>
                    <a:r>
                      <a:rPr lang="ru-RU" sz="800" dirty="0">
                        <a:solidFill>
                          <a:prstClr val="black"/>
                        </a:solidFill>
                        <a:latin typeface="Times New Roman" panose="02020603050405020304" pitchFamily="18" charset="0"/>
                        <a:cs typeface="Times New Roman" panose="02020603050405020304" pitchFamily="18" charset="0"/>
                      </a:rPr>
                      <a:t>321/20</a:t>
                    </a:r>
                  </a:p>
                </p:txBody>
              </p:sp>
              <p:sp>
                <p:nvSpPr>
                  <p:cNvPr id="457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49111" y="6567185"/>
                    <a:ext cx="1831079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- муниципальное образование</a:t>
                    </a:r>
                  </a:p>
                </p:txBody>
              </p:sp>
              <p:sp>
                <p:nvSpPr>
                  <p:cNvPr id="458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327897" y="4656852"/>
                    <a:ext cx="1896493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- линии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электропередач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9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66267" y="5973077"/>
                    <a:ext cx="1898652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kern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- </a:t>
                    </a:r>
                    <a:r>
                      <a:rPr lang="ru-RU" altLang="ru-RU" sz="100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протяженность ЛЭП/ТП (шт.)</a:t>
                    </a:r>
                  </a:p>
                </p:txBody>
              </p:sp>
              <p:sp>
                <p:nvSpPr>
                  <p:cNvPr id="460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429220" y="4063712"/>
                    <a:ext cx="873125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осадки, мм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  <p:sp>
              <p:nvSpPr>
                <p:cNvPr id="446" name="Скругленный прямоугольник 445"/>
                <p:cNvSpPr/>
                <p:nvPr/>
              </p:nvSpPr>
              <p:spPr>
                <a:xfrm>
                  <a:off x="9637258" y="6127238"/>
                  <a:ext cx="282820" cy="225201"/>
                </a:xfrm>
                <a:prstGeom prst="roundRect">
                  <a:avLst/>
                </a:prstGeom>
                <a:solidFill>
                  <a:schemeClr val="accent6">
                    <a:lumMod val="20000"/>
                    <a:lumOff val="80000"/>
                  </a:schemeClr>
                </a:solidFill>
                <a:ln>
                  <a:solidFill>
                    <a:schemeClr val="tx1"/>
                  </a:solidFill>
                </a:ln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0" tIns="0" rIns="0" bIns="0" rtlCol="0" anchor="ctr"/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912321"/>
                  <a:r>
                    <a:rPr lang="ru-RU" sz="800" b="1" dirty="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60%</a:t>
                  </a:r>
                </a:p>
              </p:txBody>
            </p:sp>
            <p:sp>
              <p:nvSpPr>
                <p:cNvPr id="447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10008980" y="5925488"/>
                  <a:ext cx="2202328" cy="545576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80200" tIns="40101" rIns="80200" bIns="40101">
                  <a:spAutoFit/>
                </a:bodyPr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defTabSz="955471">
                    <a:defRPr/>
                  </a:pPr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 - </a:t>
                  </a:r>
                  <a:r>
                    <a:rPr lang="ru-RU" altLang="ru-RU" sz="1000" b="0" dirty="0" smtClean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износ электроэнергетических </a:t>
                  </a:r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систем </a:t>
                  </a:r>
                </a:p>
              </p:txBody>
            </p:sp>
            <p:sp>
              <p:nvSpPr>
                <p:cNvPr id="448" name="Прямоугольник 447"/>
                <p:cNvSpPr/>
                <p:nvPr/>
              </p:nvSpPr>
              <p:spPr>
                <a:xfrm>
                  <a:off x="9438681" y="5747122"/>
                  <a:ext cx="658385" cy="230603"/>
                </a:xfrm>
                <a:prstGeom prst="rect">
                  <a:avLst/>
                </a:prstGeom>
                <a:solidFill>
                  <a:srgbClr val="92D050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lIns="68571" tIns="34286" rIns="68571" bIns="34286" anchor="ctr"/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912321"/>
                  <a:r>
                    <a:rPr lang="ru-RU" sz="800" kern="0" dirty="0">
                      <a:solidFill>
                        <a:prstClr val="black"/>
                      </a:solidFill>
                      <a:cs typeface="Times New Roman" panose="02020603050405020304" pitchFamily="18" charset="0"/>
                    </a:rPr>
                    <a:t>19/330</a:t>
                  </a:r>
                </a:p>
              </p:txBody>
            </p:sp>
            <p:sp>
              <p:nvSpPr>
                <p:cNvPr id="449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10025082" y="5647837"/>
                  <a:ext cx="1868848" cy="397313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127973" tIns="63988" rIns="127973" bIns="63988">
                  <a:spAutoFit/>
                </a:bodyPr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- кол-во домов /населения</a:t>
                  </a:r>
                </a:p>
              </p:txBody>
            </p:sp>
          </p:grpSp>
          <p:sp>
            <p:nvSpPr>
              <p:cNvPr id="441" name="Text Box 97"/>
              <p:cNvSpPr txBox="1">
                <a:spLocks noChangeArrowheads="1"/>
              </p:cNvSpPr>
              <p:nvPr/>
            </p:nvSpPr>
            <p:spPr bwMode="auto">
              <a:xfrm>
                <a:off x="7335606" y="5464351"/>
                <a:ext cx="1948620" cy="18518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95989" tIns="47996" rIns="95989" bIns="47996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- количество </a:t>
                </a:r>
                <a:r>
                  <a:rPr lang="ru-RU" altLang="ru-RU" sz="1000" b="0" kern="0" dirty="0" smtClean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осадков (УГМС), </a:t>
                </a: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мм</a:t>
                </a:r>
              </a:p>
            </p:txBody>
          </p:sp>
          <p:sp>
            <p:nvSpPr>
              <p:cNvPr id="442" name="TextBox 23"/>
              <p:cNvSpPr txBox="1"/>
              <p:nvPr/>
            </p:nvSpPr>
            <p:spPr>
              <a:xfrm>
                <a:off x="7029503" y="5479167"/>
                <a:ext cx="383894" cy="181793"/>
              </a:xfrm>
              <a:prstGeom prst="rect">
                <a:avLst/>
              </a:prstGeom>
              <a:solidFill>
                <a:srgbClr val="4F81BD">
                  <a:lumMod val="75000"/>
                </a:srgbClr>
              </a:solidFill>
              <a:effectLst>
                <a:softEdge rad="63500"/>
              </a:effectLst>
            </p:spPr>
            <p:txBody>
              <a:bodyPr wrap="square" rtlCol="0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2321">
                  <a:defRPr/>
                </a:pPr>
                <a:r>
                  <a:rPr lang="ru-RU" sz="1000" dirty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2</a:t>
                </a:r>
                <a:r>
                  <a:rPr lang="ru-RU" sz="1000" kern="0" dirty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0</a:t>
                </a:r>
              </a:p>
            </p:txBody>
          </p:sp>
          <p:sp>
            <p:nvSpPr>
              <p:cNvPr id="443" name="TextBox 23"/>
              <p:cNvSpPr txBox="1"/>
              <p:nvPr/>
            </p:nvSpPr>
            <p:spPr>
              <a:xfrm>
                <a:off x="7041092" y="5647261"/>
                <a:ext cx="372305" cy="181793"/>
              </a:xfrm>
              <a:prstGeom prst="rect">
                <a:avLst/>
              </a:prstGeom>
              <a:solidFill>
                <a:srgbClr val="FF9900"/>
              </a:solidFill>
              <a:effectLst>
                <a:softEdge rad="63500"/>
              </a:effectLst>
            </p:spPr>
            <p:txBody>
              <a:bodyPr wrap="square" rtlCol="0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2321">
                  <a:defRPr/>
                </a:pPr>
                <a:r>
                  <a:rPr lang="ru-RU" sz="1000" kern="0" dirty="0" smtClean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15</a:t>
                </a:r>
                <a:endParaRPr lang="ru-RU" sz="1000" kern="0" dirty="0">
                  <a:solidFill>
                    <a:prstClr val="black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4" name="Text Box 97"/>
              <p:cNvSpPr txBox="1">
                <a:spLocks noChangeArrowheads="1"/>
              </p:cNvSpPr>
              <p:nvPr/>
            </p:nvSpPr>
            <p:spPr bwMode="auto">
              <a:xfrm>
                <a:off x="7449857" y="5637358"/>
                <a:ext cx="1659776" cy="18518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95989" tIns="47996" rIns="95989" bIns="47996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- порывы ветра (УГМС), м/с</a:t>
                </a:r>
              </a:p>
            </p:txBody>
          </p:sp>
        </p:grpSp>
        <p:pic>
          <p:nvPicPr>
            <p:cNvPr id="437" name="Рисунок 436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7899635" y="5141222"/>
              <a:ext cx="649048" cy="1206564"/>
            </a:xfrm>
            <a:prstGeom prst="rect">
              <a:avLst/>
            </a:prstGeom>
          </p:spPr>
        </p:pic>
        <p:pic>
          <p:nvPicPr>
            <p:cNvPr id="438" name="Рисунок 437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7897604" y="4711550"/>
              <a:ext cx="2310493" cy="215263"/>
            </a:xfrm>
            <a:prstGeom prst="rect">
              <a:avLst/>
            </a:prstGeom>
          </p:spPr>
        </p:pic>
      </p:grpSp>
      <p:sp>
        <p:nvSpPr>
          <p:cNvPr id="471" name="Rectangle 152"/>
          <p:cNvSpPr>
            <a:spLocks noChangeArrowheads="1"/>
          </p:cNvSpPr>
          <p:nvPr/>
        </p:nvSpPr>
        <p:spPr bwMode="auto">
          <a:xfrm>
            <a:off x="10435750" y="6254882"/>
            <a:ext cx="1728000" cy="538609"/>
          </a:xfrm>
          <a:prstGeom prst="rect">
            <a:avLst/>
          </a:prstGeom>
          <a:solidFill>
            <a:schemeClr val="bg1">
              <a:alpha val="96861"/>
            </a:schemeClr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square" lIns="22554" tIns="0" rIns="22554" bIns="0" anchor="ctr">
            <a:spAutoFit/>
          </a:bodyPr>
          <a:lstStyle/>
          <a:p>
            <a:pPr defTabSz="1727942">
              <a:spcBef>
                <a:spcPct val="0"/>
              </a:spcBef>
            </a:pPr>
            <a:r>
              <a:rPr lang="ru-RU" altLang="ru-RU" sz="7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ГУ МЧС России по Краснодарскому краю</a:t>
            </a:r>
            <a:r>
              <a:rPr lang="ru-RU" altLang="ru-RU" sz="700" i="1" u="sng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</a:p>
          <a:p>
            <a:pPr defTabSz="1727942">
              <a:spcBef>
                <a:spcPct val="0"/>
              </a:spcBef>
            </a:pPr>
            <a:r>
              <a:rPr lang="ru-RU" altLang="ru-RU" sz="7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АРМ № 7 </a:t>
            </a:r>
          </a:p>
          <a:p>
            <a:pPr defTabSz="1727942">
              <a:spcBef>
                <a:spcPct val="0"/>
              </a:spcBef>
            </a:pPr>
            <a:r>
              <a:rPr lang="ru-RU" alt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15:00 </a:t>
            </a:r>
            <a:r>
              <a:rPr lang="ru-RU" altLang="ru-RU" sz="7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alt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04.11.2024</a:t>
            </a:r>
          </a:p>
          <a:p>
            <a:pPr defTabSz="1727942">
              <a:spcBef>
                <a:spcPct val="0"/>
              </a:spcBef>
            </a:pPr>
            <a:r>
              <a:rPr lang="ru-RU" alt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Исп</a:t>
            </a:r>
            <a:r>
              <a:rPr lang="ru-RU" altLang="ru-RU" sz="7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. </a:t>
            </a:r>
            <a:r>
              <a:rPr lang="ru-RU" alt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Л.А. Давиденко</a:t>
            </a:r>
            <a:endParaRPr lang="ru-RU" altLang="ru-RU" sz="7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defTabSz="1727942">
              <a:spcBef>
                <a:spcPct val="0"/>
              </a:spcBef>
            </a:pPr>
            <a:r>
              <a:rPr 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Тел</a:t>
            </a:r>
            <a:r>
              <a:rPr lang="ru-RU" sz="7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. 3220-5507</a:t>
            </a:r>
          </a:p>
        </p:txBody>
      </p:sp>
      <p:grpSp>
        <p:nvGrpSpPr>
          <p:cNvPr id="409" name="Группа 408"/>
          <p:cNvGrpSpPr/>
          <p:nvPr/>
        </p:nvGrpSpPr>
        <p:grpSpPr>
          <a:xfrm>
            <a:off x="4579099" y="3722964"/>
            <a:ext cx="1581368" cy="723767"/>
            <a:chOff x="406713" y="1180365"/>
            <a:chExt cx="1581368" cy="723767"/>
          </a:xfrm>
        </p:grpSpPr>
        <p:cxnSp>
          <p:nvCxnSpPr>
            <p:cNvPr id="410" name="Прямая соединительная линия 409"/>
            <p:cNvCxnSpPr/>
            <p:nvPr/>
          </p:nvCxnSpPr>
          <p:spPr>
            <a:xfrm>
              <a:off x="1484224" y="1515603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1" name="Прямая соединительная линия 410"/>
            <p:cNvCxnSpPr/>
            <p:nvPr/>
          </p:nvCxnSpPr>
          <p:spPr>
            <a:xfrm>
              <a:off x="1594082" y="1662606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12" name="Скругленный прямоугольник 411"/>
            <p:cNvSpPr/>
            <p:nvPr/>
          </p:nvSpPr>
          <p:spPr>
            <a:xfrm>
              <a:off x="640108" y="1561908"/>
              <a:ext cx="250314" cy="147532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ru-RU" sz="800" b="1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10%</a:t>
              </a:r>
            </a:p>
          </p:txBody>
        </p:sp>
        <p:sp>
          <p:nvSpPr>
            <p:cNvPr id="413" name="TextBox 23"/>
            <p:cNvSpPr txBox="1">
              <a:spLocks noChangeAspect="1"/>
            </p:cNvSpPr>
            <p:nvPr/>
          </p:nvSpPr>
          <p:spPr>
            <a:xfrm>
              <a:off x="892969" y="1704077"/>
              <a:ext cx="392468" cy="200055"/>
            </a:xfrm>
            <a:prstGeom prst="rect">
              <a:avLst/>
            </a:prstGeom>
            <a:solidFill>
              <a:srgbClr val="4F81BD">
                <a:lumMod val="75000"/>
              </a:srgb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8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  <p:sp>
          <p:nvSpPr>
            <p:cNvPr id="414" name="Прямоугольник 413"/>
            <p:cNvSpPr/>
            <p:nvPr/>
          </p:nvSpPr>
          <p:spPr>
            <a:xfrm>
              <a:off x="895333" y="1552996"/>
              <a:ext cx="780208" cy="156444"/>
            </a:xfrm>
            <a:prstGeom prst="rect">
              <a:avLst/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1656/129 </a:t>
              </a:r>
              <a:endParaRPr lang="ru-RU" sz="8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15" name="Прямоугольник 414"/>
            <p:cNvSpPr/>
            <p:nvPr/>
          </p:nvSpPr>
          <p:spPr bwMode="auto">
            <a:xfrm>
              <a:off x="895333" y="1411197"/>
              <a:ext cx="780208" cy="141799"/>
            </a:xfrm>
            <a:prstGeom prst="rect">
              <a:avLst/>
            </a:prstGeom>
            <a:solidFill>
              <a:srgbClr val="00B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24438/64500</a:t>
              </a:r>
            </a:p>
          </p:txBody>
        </p:sp>
        <p:sp>
          <p:nvSpPr>
            <p:cNvPr id="416" name="TextBox 10"/>
            <p:cNvSpPr txBox="1"/>
            <p:nvPr/>
          </p:nvSpPr>
          <p:spPr>
            <a:xfrm>
              <a:off x="406713" y="1180365"/>
              <a:ext cx="1581368" cy="230832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sz="900" dirty="0" err="1"/>
                <a:t>Отрадненский</a:t>
              </a:r>
              <a:r>
                <a:rPr lang="ru-RU" sz="900" dirty="0"/>
                <a:t> р-н</a:t>
              </a:r>
            </a:p>
          </p:txBody>
        </p:sp>
        <p:sp>
          <p:nvSpPr>
            <p:cNvPr id="417" name="TextBox 23"/>
            <p:cNvSpPr txBox="1">
              <a:spLocks noChangeAspect="1"/>
            </p:cNvSpPr>
            <p:nvPr/>
          </p:nvSpPr>
          <p:spPr>
            <a:xfrm>
              <a:off x="1302123" y="1704077"/>
              <a:ext cx="392468" cy="200055"/>
            </a:xfrm>
            <a:prstGeom prst="rect">
              <a:avLst/>
            </a:prstGeom>
            <a:solidFill>
              <a:schemeClr val="accent4">
                <a:lumMod val="75000"/>
              </a:scheme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16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00443969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Рисунок 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7936" y="722989"/>
            <a:ext cx="12199936" cy="6135011"/>
          </a:xfrm>
          <a:prstGeom prst="rect">
            <a:avLst/>
          </a:prstGeom>
        </p:spPr>
      </p:pic>
      <p:grpSp>
        <p:nvGrpSpPr>
          <p:cNvPr id="4" name="Группа 3"/>
          <p:cNvGrpSpPr/>
          <p:nvPr/>
        </p:nvGrpSpPr>
        <p:grpSpPr>
          <a:xfrm>
            <a:off x="11461411" y="76626"/>
            <a:ext cx="625999" cy="526433"/>
            <a:chOff x="9625856" y="4064"/>
            <a:chExt cx="625999" cy="526433"/>
          </a:xfrm>
        </p:grpSpPr>
        <p:sp>
          <p:nvSpPr>
            <p:cNvPr id="5" name="Oval 44"/>
            <p:cNvSpPr>
              <a:spLocks noChangeArrowheads="1"/>
            </p:cNvSpPr>
            <p:nvPr/>
          </p:nvSpPr>
          <p:spPr bwMode="auto">
            <a:xfrm>
              <a:off x="9625856" y="4064"/>
              <a:ext cx="625999" cy="52643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" name="Oval 45"/>
            <p:cNvSpPr>
              <a:spLocks noChangeArrowheads="1"/>
            </p:cNvSpPr>
            <p:nvPr/>
          </p:nvSpPr>
          <p:spPr bwMode="auto">
            <a:xfrm>
              <a:off x="9640446" y="10526"/>
              <a:ext cx="600673" cy="505200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" name="Oval 46"/>
            <p:cNvSpPr>
              <a:spLocks noChangeArrowheads="1"/>
            </p:cNvSpPr>
            <p:nvPr/>
          </p:nvSpPr>
          <p:spPr bwMode="auto">
            <a:xfrm>
              <a:off x="9715875" y="76994"/>
              <a:ext cx="454772" cy="38334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" name="Oval 47"/>
            <p:cNvSpPr>
              <a:spLocks noChangeArrowheads="1"/>
            </p:cNvSpPr>
            <p:nvPr/>
          </p:nvSpPr>
          <p:spPr bwMode="auto">
            <a:xfrm>
              <a:off x="9727987" y="87610"/>
              <a:ext cx="437704" cy="368803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9" name="Freeform 48"/>
            <p:cNvSpPr>
              <a:spLocks noEditPoints="1"/>
            </p:cNvSpPr>
            <p:nvPr/>
          </p:nvSpPr>
          <p:spPr bwMode="auto">
            <a:xfrm>
              <a:off x="9765151" y="25297"/>
              <a:ext cx="362001" cy="84931"/>
            </a:xfrm>
            <a:custGeom>
              <a:avLst/>
              <a:gdLst>
                <a:gd name="T0" fmla="*/ 2147483647 w 115"/>
                <a:gd name="T1" fmla="*/ 2147483647 h 32"/>
                <a:gd name="T2" fmla="*/ 2147483647 w 115"/>
                <a:gd name="T3" fmla="*/ 2147483647 h 32"/>
                <a:gd name="T4" fmla="*/ 2147483647 w 115"/>
                <a:gd name="T5" fmla="*/ 2147483647 h 32"/>
                <a:gd name="T6" fmla="*/ 2147483647 w 115"/>
                <a:gd name="T7" fmla="*/ 2147483647 h 32"/>
                <a:gd name="T8" fmla="*/ 2147483647 w 115"/>
                <a:gd name="T9" fmla="*/ 2147483647 h 32"/>
                <a:gd name="T10" fmla="*/ 2147483647 w 115"/>
                <a:gd name="T11" fmla="*/ 2147483647 h 32"/>
                <a:gd name="T12" fmla="*/ 2147483647 w 115"/>
                <a:gd name="T13" fmla="*/ 2147483647 h 32"/>
                <a:gd name="T14" fmla="*/ 2147483647 w 115"/>
                <a:gd name="T15" fmla="*/ 2147483647 h 32"/>
                <a:gd name="T16" fmla="*/ 2147483647 w 115"/>
                <a:gd name="T17" fmla="*/ 2147483647 h 32"/>
                <a:gd name="T18" fmla="*/ 2147483647 w 115"/>
                <a:gd name="T19" fmla="*/ 2147483647 h 32"/>
                <a:gd name="T20" fmla="*/ 2147483647 w 115"/>
                <a:gd name="T21" fmla="*/ 2147483647 h 32"/>
                <a:gd name="T22" fmla="*/ 2147483647 w 115"/>
                <a:gd name="T23" fmla="*/ 2147483647 h 32"/>
                <a:gd name="T24" fmla="*/ 2147483647 w 115"/>
                <a:gd name="T25" fmla="*/ 2147483647 h 32"/>
                <a:gd name="T26" fmla="*/ 2147483647 w 115"/>
                <a:gd name="T27" fmla="*/ 2147483647 h 32"/>
                <a:gd name="T28" fmla="*/ 2147483647 w 115"/>
                <a:gd name="T29" fmla="*/ 2147483647 h 32"/>
                <a:gd name="T30" fmla="*/ 2147483647 w 115"/>
                <a:gd name="T31" fmla="*/ 2147483647 h 32"/>
                <a:gd name="T32" fmla="*/ 2147483647 w 115"/>
                <a:gd name="T33" fmla="*/ 2147483647 h 32"/>
                <a:gd name="T34" fmla="*/ 2147483647 w 115"/>
                <a:gd name="T35" fmla="*/ 2147483647 h 32"/>
                <a:gd name="T36" fmla="*/ 2147483647 w 115"/>
                <a:gd name="T37" fmla="*/ 2147483647 h 32"/>
                <a:gd name="T38" fmla="*/ 2147483647 w 115"/>
                <a:gd name="T39" fmla="*/ 2147483647 h 32"/>
                <a:gd name="T40" fmla="*/ 2147483647 w 115"/>
                <a:gd name="T41" fmla="*/ 2147483647 h 32"/>
                <a:gd name="T42" fmla="*/ 2147483647 w 115"/>
                <a:gd name="T43" fmla="*/ 0 h 32"/>
                <a:gd name="T44" fmla="*/ 2147483647 w 115"/>
                <a:gd name="T45" fmla="*/ 2147483647 h 32"/>
                <a:gd name="T46" fmla="*/ 2147483647 w 115"/>
                <a:gd name="T47" fmla="*/ 2147483647 h 32"/>
                <a:gd name="T48" fmla="*/ 2147483647 w 115"/>
                <a:gd name="T49" fmla="*/ 2147483647 h 32"/>
                <a:gd name="T50" fmla="*/ 2147483647 w 115"/>
                <a:gd name="T51" fmla="*/ 0 h 32"/>
                <a:gd name="T52" fmla="*/ 2147483647 w 115"/>
                <a:gd name="T53" fmla="*/ 2147483647 h 32"/>
                <a:gd name="T54" fmla="*/ 2147483647 w 115"/>
                <a:gd name="T55" fmla="*/ 2147483647 h 32"/>
                <a:gd name="T56" fmla="*/ 2147483647 w 115"/>
                <a:gd name="T57" fmla="*/ 2147483647 h 32"/>
                <a:gd name="T58" fmla="*/ 2147483647 w 115"/>
                <a:gd name="T59" fmla="*/ 2147483647 h 32"/>
                <a:gd name="T60" fmla="*/ 2147483647 w 115"/>
                <a:gd name="T61" fmla="*/ 2147483647 h 32"/>
                <a:gd name="T62" fmla="*/ 2147483647 w 115"/>
                <a:gd name="T63" fmla="*/ 2147483647 h 32"/>
                <a:gd name="T64" fmla="*/ 2147483647 w 115"/>
                <a:gd name="T65" fmla="*/ 2147483647 h 32"/>
                <a:gd name="T66" fmla="*/ 2147483647 w 115"/>
                <a:gd name="T67" fmla="*/ 2147483647 h 32"/>
                <a:gd name="T68" fmla="*/ 2147483647 w 115"/>
                <a:gd name="T69" fmla="*/ 2147483647 h 32"/>
                <a:gd name="T70" fmla="*/ 2147483647 w 115"/>
                <a:gd name="T71" fmla="*/ 2147483647 h 32"/>
                <a:gd name="T72" fmla="*/ 2147483647 w 115"/>
                <a:gd name="T73" fmla="*/ 2147483647 h 32"/>
                <a:gd name="T74" fmla="*/ 2147483647 w 115"/>
                <a:gd name="T75" fmla="*/ 2147483647 h 32"/>
                <a:gd name="T76" fmla="*/ 2147483647 w 115"/>
                <a:gd name="T77" fmla="*/ 2147483647 h 32"/>
                <a:gd name="T78" fmla="*/ 2147483647 w 115"/>
                <a:gd name="T79" fmla="*/ 2147483647 h 32"/>
                <a:gd name="T80" fmla="*/ 2147483647 w 115"/>
                <a:gd name="T81" fmla="*/ 2147483647 h 32"/>
                <a:gd name="T82" fmla="*/ 2147483647 w 115"/>
                <a:gd name="T83" fmla="*/ 2147483647 h 32"/>
                <a:gd name="T84" fmla="*/ 2147483647 w 115"/>
                <a:gd name="T85" fmla="*/ 2147483647 h 32"/>
                <a:gd name="T86" fmla="*/ 2147483647 w 115"/>
                <a:gd name="T87" fmla="*/ 2147483647 h 32"/>
                <a:gd name="T88" fmla="*/ 2147483647 w 115"/>
                <a:gd name="T89" fmla="*/ 2147483647 h 32"/>
                <a:gd name="T90" fmla="*/ 2147483647 w 115"/>
                <a:gd name="T91" fmla="*/ 2147483647 h 32"/>
                <a:gd name="T92" fmla="*/ 2147483647 w 115"/>
                <a:gd name="T93" fmla="*/ 2147483647 h 32"/>
                <a:gd name="T94" fmla="*/ 2147483647 w 115"/>
                <a:gd name="T95" fmla="*/ 2147483647 h 32"/>
                <a:gd name="T96" fmla="*/ 2147483647 w 115"/>
                <a:gd name="T97" fmla="*/ 2147483647 h 32"/>
                <a:gd name="T98" fmla="*/ 2147483647 w 115"/>
                <a:gd name="T99" fmla="*/ 2147483647 h 32"/>
                <a:gd name="T100" fmla="*/ 2147483647 w 115"/>
                <a:gd name="T101" fmla="*/ 2147483647 h 32"/>
                <a:gd name="T102" fmla="*/ 2147483647 w 115"/>
                <a:gd name="T103" fmla="*/ 2147483647 h 32"/>
                <a:gd name="T104" fmla="*/ 2147483647 w 115"/>
                <a:gd name="T105" fmla="*/ 2147483647 h 3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15"/>
                <a:gd name="T160" fmla="*/ 0 h 32"/>
                <a:gd name="T161" fmla="*/ 115 w 115"/>
                <a:gd name="T162" fmla="*/ 32 h 3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15" h="32">
                  <a:moveTo>
                    <a:pt x="6" y="29"/>
                  </a:moveTo>
                  <a:lnTo>
                    <a:pt x="7" y="29"/>
                  </a:lnTo>
                  <a:cubicBezTo>
                    <a:pt x="7" y="29"/>
                    <a:pt x="7" y="29"/>
                    <a:pt x="8" y="28"/>
                  </a:cubicBezTo>
                  <a:cubicBezTo>
                    <a:pt x="8" y="28"/>
                    <a:pt x="8" y="28"/>
                    <a:pt x="7" y="28"/>
                  </a:cubicBezTo>
                  <a:lnTo>
                    <a:pt x="4" y="22"/>
                  </a:lnTo>
                  <a:cubicBezTo>
                    <a:pt x="4" y="22"/>
                    <a:pt x="3" y="22"/>
                    <a:pt x="3" y="22"/>
                  </a:cubicBezTo>
                  <a:cubicBezTo>
                    <a:pt x="3" y="22"/>
                    <a:pt x="3" y="22"/>
                    <a:pt x="2" y="22"/>
                  </a:cubicBezTo>
                  <a:lnTo>
                    <a:pt x="0" y="20"/>
                  </a:lnTo>
                  <a:lnTo>
                    <a:pt x="8" y="15"/>
                  </a:lnTo>
                  <a:lnTo>
                    <a:pt x="9" y="18"/>
                  </a:lnTo>
                  <a:cubicBezTo>
                    <a:pt x="9" y="18"/>
                    <a:pt x="8" y="18"/>
                    <a:pt x="8" y="18"/>
                  </a:cubicBezTo>
                  <a:cubicBezTo>
                    <a:pt x="8" y="18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lnTo>
                    <a:pt x="9" y="20"/>
                  </a:lnTo>
                  <a:lnTo>
                    <a:pt x="13" y="18"/>
                  </a:lnTo>
                  <a:lnTo>
                    <a:pt x="12" y="17"/>
                  </a:lnTo>
                  <a:cubicBezTo>
                    <a:pt x="12" y="17"/>
                    <a:pt x="12" y="16"/>
                    <a:pt x="12" y="16"/>
                  </a:cubicBezTo>
                  <a:cubicBezTo>
                    <a:pt x="11" y="16"/>
                    <a:pt x="11" y="16"/>
                    <a:pt x="11" y="17"/>
                  </a:cubicBezTo>
                  <a:lnTo>
                    <a:pt x="9" y="14"/>
                  </a:lnTo>
                  <a:lnTo>
                    <a:pt x="16" y="10"/>
                  </a:lnTo>
                  <a:lnTo>
                    <a:pt x="18" y="12"/>
                  </a:lnTo>
                  <a:lnTo>
                    <a:pt x="17" y="13"/>
                  </a:ln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7" y="14"/>
                    <a:pt x="17" y="14"/>
                  </a:cubicBezTo>
                  <a:lnTo>
                    <a:pt x="20" y="20"/>
                  </a:lnTo>
                  <a:lnTo>
                    <a:pt x="21" y="20"/>
                  </a:ln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2" y="20"/>
                  </a:cubicBezTo>
                  <a:lnTo>
                    <a:pt x="22" y="19"/>
                  </a:lnTo>
                  <a:lnTo>
                    <a:pt x="24" y="22"/>
                  </a:lnTo>
                  <a:lnTo>
                    <a:pt x="17" y="26"/>
                  </a:lnTo>
                  <a:lnTo>
                    <a:pt x="15" y="24"/>
                  </a:lnTo>
                  <a:cubicBezTo>
                    <a:pt x="16" y="24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lnTo>
                    <a:pt x="14" y="21"/>
                  </a:lnTo>
                  <a:lnTo>
                    <a:pt x="11" y="23"/>
                  </a:lnTo>
                  <a:lnTo>
                    <a:pt x="12" y="25"/>
                  </a:lnTo>
                  <a:cubicBezTo>
                    <a:pt x="12" y="25"/>
                    <a:pt x="12" y="25"/>
                    <a:pt x="13" y="25"/>
                  </a:cubicBezTo>
                  <a:cubicBezTo>
                    <a:pt x="13" y="25"/>
                    <a:pt x="13" y="25"/>
                    <a:pt x="13" y="25"/>
                  </a:cubicBezTo>
                  <a:lnTo>
                    <a:pt x="14" y="25"/>
                  </a:lnTo>
                  <a:lnTo>
                    <a:pt x="15" y="27"/>
                  </a:lnTo>
                  <a:lnTo>
                    <a:pt x="8" y="32"/>
                  </a:lnTo>
                  <a:lnTo>
                    <a:pt x="6" y="29"/>
                  </a:lnTo>
                  <a:close/>
                  <a:moveTo>
                    <a:pt x="33" y="3"/>
                  </a:moveTo>
                  <a:lnTo>
                    <a:pt x="34" y="6"/>
                  </a:lnTo>
                  <a:lnTo>
                    <a:pt x="33" y="6"/>
                  </a:lnTo>
                  <a:cubicBezTo>
                    <a:pt x="33" y="6"/>
                    <a:pt x="33" y="6"/>
                    <a:pt x="33" y="6"/>
                  </a:cubicBezTo>
                  <a:cubicBezTo>
                    <a:pt x="33" y="7"/>
                    <a:pt x="33" y="7"/>
                    <a:pt x="33" y="7"/>
                  </a:cubicBezTo>
                  <a:lnTo>
                    <a:pt x="35" y="14"/>
                  </a:lnTo>
                  <a:lnTo>
                    <a:pt x="38" y="13"/>
                  </a:lnTo>
                  <a:lnTo>
                    <a:pt x="37" y="6"/>
                  </a:lnTo>
                  <a:cubicBezTo>
                    <a:pt x="37" y="6"/>
                    <a:pt x="36" y="6"/>
                    <a:pt x="36" y="6"/>
                  </a:cubicBezTo>
                  <a:cubicBezTo>
                    <a:pt x="36" y="5"/>
                    <a:pt x="36" y="5"/>
                    <a:pt x="36" y="6"/>
                  </a:cubicBezTo>
                  <a:lnTo>
                    <a:pt x="35" y="6"/>
                  </a:lnTo>
                  <a:lnTo>
                    <a:pt x="35" y="3"/>
                  </a:lnTo>
                  <a:lnTo>
                    <a:pt x="43" y="1"/>
                  </a:lnTo>
                  <a:lnTo>
                    <a:pt x="44" y="3"/>
                  </a:lnTo>
                  <a:lnTo>
                    <a:pt x="43" y="4"/>
                  </a:lnTo>
                  <a:cubicBezTo>
                    <a:pt x="42" y="4"/>
                    <a:pt x="42" y="4"/>
                    <a:pt x="42" y="4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lnTo>
                    <a:pt x="44" y="10"/>
                  </a:lnTo>
                  <a:cubicBezTo>
                    <a:pt x="44" y="10"/>
                    <a:pt x="44" y="10"/>
                    <a:pt x="44" y="10"/>
                  </a:cubicBezTo>
                  <a:cubicBezTo>
                    <a:pt x="44" y="10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5" y="11"/>
                  </a:cubicBezTo>
                  <a:lnTo>
                    <a:pt x="46" y="11"/>
                  </a:lnTo>
                  <a:lnTo>
                    <a:pt x="48" y="17"/>
                  </a:lnTo>
                  <a:lnTo>
                    <a:pt x="45" y="18"/>
                  </a:lnTo>
                  <a:lnTo>
                    <a:pt x="44" y="17"/>
                  </a:ln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5"/>
                    <a:pt x="44" y="15"/>
                  </a:cubicBezTo>
                  <a:cubicBezTo>
                    <a:pt x="43" y="15"/>
                    <a:pt x="43" y="15"/>
                    <a:pt x="42" y="15"/>
                  </a:cubicBezTo>
                  <a:lnTo>
                    <a:pt x="28" y="19"/>
                  </a:lnTo>
                  <a:lnTo>
                    <a:pt x="27" y="16"/>
                  </a:lnTo>
                  <a:lnTo>
                    <a:pt x="28" y="16"/>
                  </a:lnTo>
                  <a:cubicBezTo>
                    <a:pt x="29" y="16"/>
                    <a:pt x="29" y="16"/>
                    <a:pt x="29" y="16"/>
                  </a:cubicBezTo>
                  <a:cubicBezTo>
                    <a:pt x="29" y="16"/>
                    <a:pt x="29" y="16"/>
                    <a:pt x="29" y="15"/>
                  </a:cubicBezTo>
                  <a:lnTo>
                    <a:pt x="27" y="9"/>
                  </a:ln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6" y="8"/>
                    <a:pt x="26" y="8"/>
                  </a:cubicBezTo>
                  <a:lnTo>
                    <a:pt x="25" y="8"/>
                  </a:lnTo>
                  <a:lnTo>
                    <a:pt x="25" y="6"/>
                  </a:lnTo>
                  <a:lnTo>
                    <a:pt x="33" y="3"/>
                  </a:lnTo>
                  <a:close/>
                  <a:moveTo>
                    <a:pt x="61" y="0"/>
                  </a:moveTo>
                  <a:lnTo>
                    <a:pt x="61" y="3"/>
                  </a:lnTo>
                  <a:cubicBezTo>
                    <a:pt x="61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4"/>
                  </a:cubicBezTo>
                  <a:lnTo>
                    <a:pt x="62" y="6"/>
                  </a:lnTo>
                  <a:lnTo>
                    <a:pt x="63" y="4"/>
                  </a:ln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3" y="3"/>
                  </a:cubicBezTo>
                  <a:cubicBezTo>
                    <a:pt x="63" y="3"/>
                    <a:pt x="63" y="3"/>
                    <a:pt x="63" y="3"/>
                  </a:cubicBezTo>
                  <a:lnTo>
                    <a:pt x="63" y="0"/>
                  </a:lnTo>
                  <a:lnTo>
                    <a:pt x="70" y="0"/>
                  </a:lnTo>
                  <a:lnTo>
                    <a:pt x="70" y="3"/>
                  </a:lnTo>
                  <a:lnTo>
                    <a:pt x="69" y="3"/>
                  </a:lnTo>
                  <a:cubicBezTo>
                    <a:pt x="69" y="3"/>
                    <a:pt x="68" y="3"/>
                    <a:pt x="68" y="3"/>
                  </a:cubicBezTo>
                  <a:cubicBezTo>
                    <a:pt x="68" y="3"/>
                    <a:pt x="68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lnTo>
                    <a:pt x="65" y="8"/>
                  </a:lnTo>
                  <a:cubicBezTo>
                    <a:pt x="65" y="9"/>
                    <a:pt x="64" y="11"/>
                    <a:pt x="64" y="11"/>
                  </a:cubicBezTo>
                  <a:cubicBezTo>
                    <a:pt x="63" y="12"/>
                    <a:pt x="62" y="13"/>
                    <a:pt x="62" y="13"/>
                  </a:cubicBezTo>
                  <a:cubicBezTo>
                    <a:pt x="61" y="14"/>
                    <a:pt x="61" y="14"/>
                    <a:pt x="60" y="14"/>
                  </a:cubicBezTo>
                  <a:cubicBezTo>
                    <a:pt x="59" y="14"/>
                    <a:pt x="58" y="14"/>
                    <a:pt x="58" y="14"/>
                  </a:cubicBezTo>
                  <a:cubicBezTo>
                    <a:pt x="57" y="14"/>
                    <a:pt x="57" y="14"/>
                    <a:pt x="56" y="14"/>
                  </a:cubicBezTo>
                  <a:cubicBezTo>
                    <a:pt x="56" y="14"/>
                    <a:pt x="55" y="14"/>
                    <a:pt x="54" y="14"/>
                  </a:cubicBezTo>
                  <a:lnTo>
                    <a:pt x="54" y="10"/>
                  </a:lnTo>
                  <a:cubicBezTo>
                    <a:pt x="55" y="10"/>
                    <a:pt x="55" y="10"/>
                    <a:pt x="56" y="10"/>
                  </a:cubicBezTo>
                  <a:cubicBezTo>
                    <a:pt x="56" y="10"/>
                    <a:pt x="57" y="10"/>
                    <a:pt x="57" y="10"/>
                  </a:cubicBezTo>
                  <a:cubicBezTo>
                    <a:pt x="57" y="10"/>
                    <a:pt x="57" y="10"/>
                    <a:pt x="58" y="10"/>
                  </a:cubicBezTo>
                  <a:cubicBezTo>
                    <a:pt x="58" y="10"/>
                    <a:pt x="58" y="10"/>
                    <a:pt x="58" y="10"/>
                  </a:cubicBezTo>
                  <a:lnTo>
                    <a:pt x="54" y="4"/>
                  </a:lnTo>
                  <a:cubicBezTo>
                    <a:pt x="54" y="4"/>
                    <a:pt x="54" y="3"/>
                    <a:pt x="54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3"/>
                    <a:pt x="53" y="3"/>
                    <a:pt x="53" y="2"/>
                  </a:cubicBezTo>
                  <a:cubicBezTo>
                    <a:pt x="52" y="2"/>
                    <a:pt x="52" y="2"/>
                    <a:pt x="52" y="2"/>
                  </a:cubicBezTo>
                  <a:lnTo>
                    <a:pt x="51" y="2"/>
                  </a:lnTo>
                  <a:lnTo>
                    <a:pt x="52" y="0"/>
                  </a:lnTo>
                  <a:lnTo>
                    <a:pt x="61" y="0"/>
                  </a:lnTo>
                  <a:close/>
                  <a:moveTo>
                    <a:pt x="86" y="7"/>
                  </a:moveTo>
                  <a:lnTo>
                    <a:pt x="85" y="7"/>
                  </a:lnTo>
                  <a:cubicBezTo>
                    <a:pt x="85" y="7"/>
                    <a:pt x="85" y="7"/>
                    <a:pt x="84" y="7"/>
                  </a:cubicBezTo>
                  <a:cubicBezTo>
                    <a:pt x="84" y="7"/>
                    <a:pt x="84" y="7"/>
                    <a:pt x="84" y="7"/>
                  </a:cubicBezTo>
                  <a:lnTo>
                    <a:pt x="84" y="9"/>
                  </a:ln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5" y="9"/>
                    <a:pt x="85" y="9"/>
                  </a:cubicBezTo>
                  <a:cubicBezTo>
                    <a:pt x="85" y="9"/>
                    <a:pt x="85" y="9"/>
                    <a:pt x="85" y="8"/>
                  </a:cubicBezTo>
                  <a:cubicBezTo>
                    <a:pt x="86" y="8"/>
                    <a:pt x="86" y="8"/>
                    <a:pt x="86" y="8"/>
                  </a:cubicBezTo>
                  <a:cubicBezTo>
                    <a:pt x="86" y="8"/>
                    <a:pt x="86" y="8"/>
                    <a:pt x="86" y="7"/>
                  </a:cubicBezTo>
                  <a:cubicBezTo>
                    <a:pt x="87" y="7"/>
                    <a:pt x="87" y="7"/>
                    <a:pt x="87" y="7"/>
                  </a:cubicBezTo>
                  <a:cubicBezTo>
                    <a:pt x="87" y="7"/>
                    <a:pt x="87" y="7"/>
                    <a:pt x="87" y="6"/>
                  </a:cubicBezTo>
                  <a:cubicBezTo>
                    <a:pt x="88" y="6"/>
                    <a:pt x="88" y="6"/>
                    <a:pt x="89" y="5"/>
                  </a:cubicBezTo>
                  <a:cubicBezTo>
                    <a:pt x="90" y="5"/>
                    <a:pt x="91" y="5"/>
                    <a:pt x="92" y="6"/>
                  </a:cubicBezTo>
                  <a:cubicBezTo>
                    <a:pt x="92" y="6"/>
                    <a:pt x="92" y="6"/>
                    <a:pt x="93" y="6"/>
                  </a:cubicBezTo>
                  <a:cubicBezTo>
                    <a:pt x="93" y="6"/>
                    <a:pt x="93" y="6"/>
                    <a:pt x="93" y="6"/>
                  </a:cubicBezTo>
                  <a:cubicBezTo>
                    <a:pt x="94" y="6"/>
                    <a:pt x="94" y="6"/>
                    <a:pt x="94" y="6"/>
                  </a:cubicBezTo>
                  <a:cubicBezTo>
                    <a:pt x="94" y="6"/>
                    <a:pt x="94" y="7"/>
                    <a:pt x="94" y="7"/>
                  </a:cubicBezTo>
                  <a:lnTo>
                    <a:pt x="93" y="10"/>
                  </a:ln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2" y="10"/>
                    <a:pt x="92" y="10"/>
                  </a:cubicBezTo>
                  <a:cubicBezTo>
                    <a:pt x="92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1"/>
                  </a:cubicBezTo>
                  <a:cubicBezTo>
                    <a:pt x="90" y="11"/>
                    <a:pt x="90" y="11"/>
                    <a:pt x="89" y="11"/>
                  </a:cubicBezTo>
                  <a:cubicBezTo>
                    <a:pt x="89" y="11"/>
                    <a:pt x="88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8" y="12"/>
                    <a:pt x="89" y="12"/>
                    <a:pt x="89" y="13"/>
                  </a:cubicBezTo>
                  <a:cubicBezTo>
                    <a:pt x="90" y="13"/>
                    <a:pt x="90" y="14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6"/>
                  </a:cubicBezTo>
                  <a:cubicBezTo>
                    <a:pt x="90" y="16"/>
                    <a:pt x="90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2" y="16"/>
                  </a:cubicBezTo>
                  <a:lnTo>
                    <a:pt x="90" y="20"/>
                  </a:lnTo>
                  <a:cubicBezTo>
                    <a:pt x="90" y="20"/>
                    <a:pt x="90" y="20"/>
                    <a:pt x="90" y="20"/>
                  </a:cubicBezTo>
                  <a:cubicBezTo>
                    <a:pt x="89" y="20"/>
                    <a:pt x="89" y="20"/>
                    <a:pt x="89" y="20"/>
                  </a:cubicBezTo>
                  <a:cubicBezTo>
                    <a:pt x="89" y="20"/>
                    <a:pt x="89" y="20"/>
                    <a:pt x="88" y="20"/>
                  </a:cubicBezTo>
                  <a:cubicBezTo>
                    <a:pt x="88" y="20"/>
                    <a:pt x="88" y="20"/>
                    <a:pt x="88" y="20"/>
                  </a:cubicBezTo>
                  <a:cubicBezTo>
                    <a:pt x="87" y="19"/>
                    <a:pt x="86" y="19"/>
                    <a:pt x="85" y="18"/>
                  </a:cubicBezTo>
                  <a:cubicBezTo>
                    <a:pt x="85" y="18"/>
                    <a:pt x="84" y="17"/>
                    <a:pt x="84" y="15"/>
                  </a:cubicBezTo>
                  <a:cubicBezTo>
                    <a:pt x="84" y="15"/>
                    <a:pt x="84" y="15"/>
                    <a:pt x="84" y="15"/>
                  </a:cubicBezTo>
                  <a:cubicBezTo>
                    <a:pt x="84" y="14"/>
                    <a:pt x="84" y="14"/>
                    <a:pt x="84" y="14"/>
                  </a:cubicBezTo>
                  <a:cubicBezTo>
                    <a:pt x="84" y="14"/>
                    <a:pt x="84" y="14"/>
                    <a:pt x="84" y="13"/>
                  </a:cubicBezTo>
                  <a:cubicBezTo>
                    <a:pt x="84" y="13"/>
                    <a:pt x="84" y="13"/>
                    <a:pt x="84" y="13"/>
                  </a:cubicBezTo>
                  <a:cubicBezTo>
                    <a:pt x="84" y="13"/>
                    <a:pt x="84" y="12"/>
                    <a:pt x="84" y="12"/>
                  </a:cubicBezTo>
                  <a:cubicBezTo>
                    <a:pt x="83" y="12"/>
                    <a:pt x="83" y="12"/>
                    <a:pt x="83" y="12"/>
                  </a:cubicBezTo>
                  <a:lnTo>
                    <a:pt x="82" y="14"/>
                  </a:lnTo>
                  <a:cubicBezTo>
                    <a:pt x="82" y="14"/>
                    <a:pt x="82" y="14"/>
                    <a:pt x="82" y="14"/>
                  </a:cubicBezTo>
                  <a:cubicBezTo>
                    <a:pt x="82" y="14"/>
                    <a:pt x="82" y="15"/>
                    <a:pt x="83" y="15"/>
                  </a:cubicBezTo>
                  <a:lnTo>
                    <a:pt x="82" y="18"/>
                  </a:lnTo>
                  <a:lnTo>
                    <a:pt x="74" y="15"/>
                  </a:lnTo>
                  <a:lnTo>
                    <a:pt x="75" y="12"/>
                  </a:lnTo>
                  <a:cubicBezTo>
                    <a:pt x="76" y="12"/>
                    <a:pt x="76" y="12"/>
                    <a:pt x="76" y="12"/>
                  </a:cubicBezTo>
                  <a:cubicBezTo>
                    <a:pt x="76" y="12"/>
                    <a:pt x="76" y="12"/>
                    <a:pt x="77" y="12"/>
                  </a:cubicBezTo>
                  <a:lnTo>
                    <a:pt x="79" y="5"/>
                  </a:lnTo>
                  <a:cubicBezTo>
                    <a:pt x="79" y="5"/>
                    <a:pt x="79" y="5"/>
                    <a:pt x="79" y="5"/>
                  </a:cubicBezTo>
                  <a:cubicBezTo>
                    <a:pt x="79" y="5"/>
                    <a:pt x="78" y="4"/>
                    <a:pt x="78" y="4"/>
                  </a:cubicBezTo>
                  <a:lnTo>
                    <a:pt x="77" y="4"/>
                  </a:lnTo>
                  <a:lnTo>
                    <a:pt x="78" y="1"/>
                  </a:lnTo>
                  <a:lnTo>
                    <a:pt x="87" y="4"/>
                  </a:lnTo>
                  <a:lnTo>
                    <a:pt x="86" y="7"/>
                  </a:lnTo>
                  <a:close/>
                  <a:moveTo>
                    <a:pt x="112" y="28"/>
                  </a:moveTo>
                  <a:cubicBezTo>
                    <a:pt x="111" y="29"/>
                    <a:pt x="110" y="30"/>
                    <a:pt x="108" y="30"/>
                  </a:cubicBezTo>
                  <a:cubicBezTo>
                    <a:pt x="106" y="30"/>
                    <a:pt x="104" y="29"/>
                    <a:pt x="102" y="28"/>
                  </a:cubicBezTo>
                  <a:cubicBezTo>
                    <a:pt x="101" y="27"/>
                    <a:pt x="101" y="27"/>
                    <a:pt x="101" y="27"/>
                  </a:cubicBezTo>
                  <a:cubicBezTo>
                    <a:pt x="100" y="27"/>
                    <a:pt x="100" y="26"/>
                    <a:pt x="100" y="26"/>
                  </a:cubicBezTo>
                  <a:cubicBezTo>
                    <a:pt x="99" y="25"/>
                    <a:pt x="99" y="25"/>
                    <a:pt x="98" y="24"/>
                  </a:cubicBezTo>
                  <a:cubicBezTo>
                    <a:pt x="98" y="23"/>
                    <a:pt x="97" y="22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0"/>
                    <a:pt x="97" y="20"/>
                    <a:pt x="97" y="19"/>
                  </a:cubicBezTo>
                  <a:cubicBezTo>
                    <a:pt x="98" y="18"/>
                    <a:pt x="98" y="17"/>
                    <a:pt x="99" y="16"/>
                  </a:cubicBezTo>
                  <a:cubicBezTo>
                    <a:pt x="99" y="16"/>
                    <a:pt x="99" y="15"/>
                    <a:pt x="100" y="15"/>
                  </a:cubicBezTo>
                  <a:cubicBezTo>
                    <a:pt x="101" y="14"/>
                    <a:pt x="101" y="14"/>
                    <a:pt x="101" y="14"/>
                  </a:cubicBezTo>
                  <a:cubicBezTo>
                    <a:pt x="102" y="14"/>
                    <a:pt x="102" y="14"/>
                    <a:pt x="102" y="14"/>
                  </a:cubicBezTo>
                  <a:cubicBezTo>
                    <a:pt x="103" y="14"/>
                    <a:pt x="103" y="14"/>
                    <a:pt x="103" y="14"/>
                  </a:cubicBezTo>
                  <a:cubicBezTo>
                    <a:pt x="104" y="13"/>
                    <a:pt x="105" y="13"/>
                    <a:pt x="105" y="14"/>
                  </a:cubicBezTo>
                  <a:cubicBezTo>
                    <a:pt x="106" y="14"/>
                    <a:pt x="107" y="14"/>
                    <a:pt x="108" y="14"/>
                  </a:cubicBezTo>
                  <a:cubicBezTo>
                    <a:pt x="108" y="14"/>
                    <a:pt x="109" y="15"/>
                    <a:pt x="109" y="15"/>
                  </a:cubicBezTo>
                  <a:cubicBezTo>
                    <a:pt x="109" y="15"/>
                    <a:pt x="110" y="15"/>
                    <a:pt x="110" y="15"/>
                  </a:cubicBezTo>
                  <a:cubicBezTo>
                    <a:pt x="112" y="17"/>
                    <a:pt x="113" y="18"/>
                    <a:pt x="114" y="20"/>
                  </a:cubicBezTo>
                  <a:cubicBezTo>
                    <a:pt x="115" y="22"/>
                    <a:pt x="115" y="24"/>
                    <a:pt x="114" y="25"/>
                  </a:cubicBezTo>
                  <a:lnTo>
                    <a:pt x="109" y="21"/>
                  </a:lnTo>
                  <a:cubicBezTo>
                    <a:pt x="109" y="21"/>
                    <a:pt x="109" y="20"/>
                    <a:pt x="109" y="20"/>
                  </a:cubicBezTo>
                  <a:cubicBezTo>
                    <a:pt x="109" y="19"/>
                    <a:pt x="109" y="19"/>
                    <a:pt x="109" y="19"/>
                  </a:cubicBezTo>
                  <a:cubicBezTo>
                    <a:pt x="109" y="19"/>
                    <a:pt x="109" y="19"/>
                    <a:pt x="109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7" y="18"/>
                    <a:pt x="107" y="18"/>
                    <a:pt x="107" y="18"/>
                  </a:cubicBezTo>
                  <a:cubicBezTo>
                    <a:pt x="106" y="18"/>
                    <a:pt x="105" y="19"/>
                    <a:pt x="105" y="20"/>
                  </a:cubicBezTo>
                  <a:lnTo>
                    <a:pt x="104" y="21"/>
                  </a:lnTo>
                  <a:cubicBezTo>
                    <a:pt x="103" y="22"/>
                    <a:pt x="103" y="22"/>
                    <a:pt x="103" y="23"/>
                  </a:cubicBezTo>
                  <a:cubicBezTo>
                    <a:pt x="103" y="24"/>
                    <a:pt x="103" y="24"/>
                    <a:pt x="104" y="25"/>
                  </a:cubicBezTo>
                  <a:cubicBezTo>
                    <a:pt x="104" y="25"/>
                    <a:pt x="105" y="25"/>
                    <a:pt x="105" y="25"/>
                  </a:cubicBezTo>
                  <a:cubicBezTo>
                    <a:pt x="106" y="25"/>
                    <a:pt x="106" y="25"/>
                    <a:pt x="107" y="24"/>
                  </a:cubicBezTo>
                  <a:lnTo>
                    <a:pt x="112" y="2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101780" tIns="50892" rIns="101780" bIns="50892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pic>
          <p:nvPicPr>
            <p:cNvPr id="10" name="Picture 49" descr="original_metal_w"/>
            <p:cNvPicPr>
              <a:picLocks noChangeAspect="1" noChangeArrowheads="1" noCrop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750010" y="193774"/>
              <a:ext cx="374664" cy="2617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" name="AutoShape 50"/>
            <p:cNvSpPr>
              <a:spLocks noChangeArrowheads="1"/>
            </p:cNvSpPr>
            <p:nvPr/>
          </p:nvSpPr>
          <p:spPr bwMode="auto">
            <a:xfrm>
              <a:off x="9677610" y="119459"/>
              <a:ext cx="523868" cy="40849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w 21600"/>
                <a:gd name="T9" fmla="*/ 0 h 21600"/>
                <a:gd name="T10" fmla="*/ 0 w 21600"/>
                <a:gd name="T11" fmla="*/ 0 h 21600"/>
                <a:gd name="T12" fmla="*/ 0 w 21600"/>
                <a:gd name="T13" fmla="*/ 0 h 21600"/>
                <a:gd name="T14" fmla="*/ 0 w 21600"/>
                <a:gd name="T15" fmla="*/ 0 h 2160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3163 w 21600"/>
                <a:gd name="T25" fmla="*/ 3161 h 21600"/>
                <a:gd name="T26" fmla="*/ 18437 w 21600"/>
                <a:gd name="T27" fmla="*/ 18439 h 2160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1600" h="21600">
                  <a:moveTo>
                    <a:pt x="0" y="10800"/>
                  </a:moveTo>
                  <a:cubicBezTo>
                    <a:pt x="0" y="4835"/>
                    <a:pt x="4835" y="0"/>
                    <a:pt x="10800" y="0"/>
                  </a:cubicBezTo>
                  <a:cubicBezTo>
                    <a:pt x="16765" y="0"/>
                    <a:pt x="21600" y="4835"/>
                    <a:pt x="21600" y="10800"/>
                  </a:cubicBez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lose/>
                  <a:moveTo>
                    <a:pt x="5400" y="10800"/>
                  </a:moveTo>
                  <a:cubicBezTo>
                    <a:pt x="5400" y="13782"/>
                    <a:pt x="7818" y="16200"/>
                    <a:pt x="10800" y="16200"/>
                  </a:cubicBezTo>
                  <a:cubicBezTo>
                    <a:pt x="13782" y="16200"/>
                    <a:pt x="16200" y="13782"/>
                    <a:pt x="16200" y="10800"/>
                  </a:cubicBezTo>
                  <a:cubicBezTo>
                    <a:pt x="16200" y="7818"/>
                    <a:pt x="13782" y="5400"/>
                    <a:pt x="10800" y="5400"/>
                  </a:cubicBezTo>
                  <a:cubicBezTo>
                    <a:pt x="7818" y="5400"/>
                    <a:pt x="5400" y="7818"/>
                    <a:pt x="5400" y="10800"/>
                  </a:cubicBezTo>
                  <a:close/>
                </a:path>
              </a:pathLst>
            </a:custGeom>
            <a:solidFill>
              <a:srgbClr val="0000FF">
                <a:alpha val="70195"/>
              </a:srgbClr>
            </a:solidFill>
            <a:ln w="9525">
              <a:noFill/>
              <a:miter lim="800000"/>
              <a:headEnd/>
              <a:tailEnd/>
            </a:ln>
          </p:spPr>
          <p:txBody>
            <a:bodyPr wrap="none" lIns="101780" tIns="50892" rIns="101780" bIns="50892" anchor="ctr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12" name="Group 51"/>
            <p:cNvGrpSpPr>
              <a:grpSpLocks/>
            </p:cNvGrpSpPr>
            <p:nvPr/>
          </p:nvGrpSpPr>
          <p:grpSpPr bwMode="auto">
            <a:xfrm>
              <a:off x="9857371" y="76763"/>
              <a:ext cx="161042" cy="177940"/>
              <a:chOff x="3374" y="926"/>
              <a:chExt cx="585" cy="771"/>
            </a:xfrm>
          </p:grpSpPr>
          <p:sp>
            <p:nvSpPr>
              <p:cNvPr id="20" name="Freeform 52"/>
              <p:cNvSpPr>
                <a:spLocks/>
              </p:cNvSpPr>
              <p:nvPr/>
            </p:nvSpPr>
            <p:spPr bwMode="auto">
              <a:xfrm>
                <a:off x="3511" y="1317"/>
                <a:ext cx="313" cy="379"/>
              </a:xfrm>
              <a:custGeom>
                <a:avLst/>
                <a:gdLst>
                  <a:gd name="T0" fmla="*/ 2147483647 w 27"/>
                  <a:gd name="T1" fmla="*/ 0 h 33"/>
                  <a:gd name="T2" fmla="*/ 2147483647 w 27"/>
                  <a:gd name="T3" fmla="*/ 0 h 33"/>
                  <a:gd name="T4" fmla="*/ 2147483647 w 27"/>
                  <a:gd name="T5" fmla="*/ 2147483647 h 33"/>
                  <a:gd name="T6" fmla="*/ 2147483647 w 27"/>
                  <a:gd name="T7" fmla="*/ 2147483647 h 33"/>
                  <a:gd name="T8" fmla="*/ 2147483647 w 27"/>
                  <a:gd name="T9" fmla="*/ 2147483647 h 33"/>
                  <a:gd name="T10" fmla="*/ 2147483647 w 27"/>
                  <a:gd name="T11" fmla="*/ 2147483647 h 33"/>
                  <a:gd name="T12" fmla="*/ 2147483647 w 27"/>
                  <a:gd name="T13" fmla="*/ 2147483647 h 33"/>
                  <a:gd name="T14" fmla="*/ 2147483647 w 27"/>
                  <a:gd name="T15" fmla="*/ 2147483647 h 33"/>
                  <a:gd name="T16" fmla="*/ 2147483647 w 27"/>
                  <a:gd name="T17" fmla="*/ 2147483647 h 33"/>
                  <a:gd name="T18" fmla="*/ 2147483647 w 27"/>
                  <a:gd name="T19" fmla="*/ 2147483647 h 33"/>
                  <a:gd name="T20" fmla="*/ 2147483647 w 27"/>
                  <a:gd name="T21" fmla="*/ 2147483647 h 33"/>
                  <a:gd name="T22" fmla="*/ 2147483647 w 27"/>
                  <a:gd name="T23" fmla="*/ 2147483647 h 33"/>
                  <a:gd name="T24" fmla="*/ 2147483647 w 27"/>
                  <a:gd name="T25" fmla="*/ 2147483647 h 33"/>
                  <a:gd name="T26" fmla="*/ 2147483647 w 27"/>
                  <a:gd name="T27" fmla="*/ 2147483647 h 33"/>
                  <a:gd name="T28" fmla="*/ 2147483647 w 27"/>
                  <a:gd name="T29" fmla="*/ 2147483647 h 33"/>
                  <a:gd name="T30" fmla="*/ 2147483647 w 27"/>
                  <a:gd name="T31" fmla="*/ 2147483647 h 33"/>
                  <a:gd name="T32" fmla="*/ 2147483647 w 27"/>
                  <a:gd name="T33" fmla="*/ 2147483647 h 33"/>
                  <a:gd name="T34" fmla="*/ 2147483647 w 27"/>
                  <a:gd name="T35" fmla="*/ 2147483647 h 33"/>
                  <a:gd name="T36" fmla="*/ 2147483647 w 27"/>
                  <a:gd name="T37" fmla="*/ 2147483647 h 33"/>
                  <a:gd name="T38" fmla="*/ 2147483647 w 27"/>
                  <a:gd name="T39" fmla="*/ 2147483647 h 33"/>
                  <a:gd name="T40" fmla="*/ 2147483647 w 27"/>
                  <a:gd name="T41" fmla="*/ 2147483647 h 33"/>
                  <a:gd name="T42" fmla="*/ 2147483647 w 27"/>
                  <a:gd name="T43" fmla="*/ 2147483647 h 33"/>
                  <a:gd name="T44" fmla="*/ 2147483647 w 27"/>
                  <a:gd name="T45" fmla="*/ 2147483647 h 33"/>
                  <a:gd name="T46" fmla="*/ 2147483647 w 27"/>
                  <a:gd name="T47" fmla="*/ 2147483647 h 33"/>
                  <a:gd name="T48" fmla="*/ 2147483647 w 27"/>
                  <a:gd name="T49" fmla="*/ 2147483647 h 33"/>
                  <a:gd name="T50" fmla="*/ 2147483647 w 27"/>
                  <a:gd name="T51" fmla="*/ 2147483647 h 33"/>
                  <a:gd name="T52" fmla="*/ 0 w 27"/>
                  <a:gd name="T53" fmla="*/ 2147483647 h 33"/>
                  <a:gd name="T54" fmla="*/ 2147483647 w 27"/>
                  <a:gd name="T55" fmla="*/ 2147483647 h 33"/>
                  <a:gd name="T56" fmla="*/ 0 w 27"/>
                  <a:gd name="T57" fmla="*/ 2147483647 h 33"/>
                  <a:gd name="T58" fmla="*/ 2147483647 w 27"/>
                  <a:gd name="T59" fmla="*/ 2147483647 h 33"/>
                  <a:gd name="T60" fmla="*/ 2147483647 w 27"/>
                  <a:gd name="T61" fmla="*/ 2147483647 h 33"/>
                  <a:gd name="T62" fmla="*/ 2147483647 w 27"/>
                  <a:gd name="T63" fmla="*/ 0 h 33"/>
                  <a:gd name="T64" fmla="*/ 2147483647 w 27"/>
                  <a:gd name="T65" fmla="*/ 0 h 33"/>
                  <a:gd name="T66" fmla="*/ 2147483647 w 27"/>
                  <a:gd name="T67" fmla="*/ 0 h 3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7"/>
                  <a:gd name="T103" fmla="*/ 0 h 33"/>
                  <a:gd name="T104" fmla="*/ 27 w 27"/>
                  <a:gd name="T105" fmla="*/ 33 h 3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7" h="33">
                    <a:moveTo>
                      <a:pt x="14" y="0"/>
                    </a:moveTo>
                    <a:lnTo>
                      <a:pt x="14" y="0"/>
                    </a:lnTo>
                    <a:lnTo>
                      <a:pt x="21" y="6"/>
                    </a:lnTo>
                    <a:cubicBezTo>
                      <a:pt x="22" y="8"/>
                      <a:pt x="22" y="9"/>
                      <a:pt x="21" y="10"/>
                    </a:cubicBezTo>
                    <a:cubicBezTo>
                      <a:pt x="24" y="10"/>
                      <a:pt x="27" y="11"/>
                      <a:pt x="27" y="14"/>
                    </a:cubicBezTo>
                    <a:lnTo>
                      <a:pt x="26" y="14"/>
                    </a:lnTo>
                    <a:lnTo>
                      <a:pt x="27" y="15"/>
                    </a:lnTo>
                    <a:lnTo>
                      <a:pt x="25" y="16"/>
                    </a:lnTo>
                    <a:lnTo>
                      <a:pt x="26" y="17"/>
                    </a:lnTo>
                    <a:cubicBezTo>
                      <a:pt x="25" y="17"/>
                      <a:pt x="24" y="17"/>
                      <a:pt x="24" y="16"/>
                    </a:cubicBezTo>
                    <a:cubicBezTo>
                      <a:pt x="24" y="17"/>
                      <a:pt x="23" y="18"/>
                      <a:pt x="22" y="18"/>
                    </a:cubicBezTo>
                    <a:cubicBezTo>
                      <a:pt x="22" y="16"/>
                      <a:pt x="21" y="15"/>
                      <a:pt x="19" y="15"/>
                    </a:cubicBezTo>
                    <a:cubicBezTo>
                      <a:pt x="17" y="16"/>
                      <a:pt x="16" y="16"/>
                      <a:pt x="16" y="14"/>
                    </a:cubicBezTo>
                    <a:lnTo>
                      <a:pt x="16" y="21"/>
                    </a:lnTo>
                    <a:cubicBezTo>
                      <a:pt x="18" y="28"/>
                      <a:pt x="16" y="31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1" y="31"/>
                      <a:pt x="9" y="28"/>
                      <a:pt x="11" y="21"/>
                    </a:cubicBezTo>
                    <a:lnTo>
                      <a:pt x="11" y="14"/>
                    </a:lnTo>
                    <a:cubicBezTo>
                      <a:pt x="11" y="16"/>
                      <a:pt x="10" y="16"/>
                      <a:pt x="8" y="15"/>
                    </a:cubicBezTo>
                    <a:cubicBezTo>
                      <a:pt x="6" y="15"/>
                      <a:pt x="5" y="16"/>
                      <a:pt x="5" y="18"/>
                    </a:cubicBezTo>
                    <a:cubicBezTo>
                      <a:pt x="4" y="18"/>
                      <a:pt x="4" y="17"/>
                      <a:pt x="3" y="16"/>
                    </a:cubicBezTo>
                    <a:cubicBezTo>
                      <a:pt x="3" y="17"/>
                      <a:pt x="2" y="17"/>
                      <a:pt x="1" y="17"/>
                    </a:cubicBezTo>
                    <a:lnTo>
                      <a:pt x="2" y="16"/>
                    </a:lnTo>
                    <a:lnTo>
                      <a:pt x="0" y="15"/>
                    </a:lnTo>
                    <a:lnTo>
                      <a:pt x="1" y="14"/>
                    </a:lnTo>
                    <a:lnTo>
                      <a:pt x="0" y="14"/>
                    </a:lnTo>
                    <a:cubicBezTo>
                      <a:pt x="0" y="11"/>
                      <a:pt x="3" y="10"/>
                      <a:pt x="6" y="10"/>
                    </a:cubicBezTo>
                    <a:cubicBezTo>
                      <a:pt x="5" y="9"/>
                      <a:pt x="5" y="8"/>
                      <a:pt x="6" y="6"/>
                    </a:cubicBez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" name="Freeform 53"/>
              <p:cNvSpPr>
                <a:spLocks/>
              </p:cNvSpPr>
              <p:nvPr/>
            </p:nvSpPr>
            <p:spPr bwMode="auto">
              <a:xfrm>
                <a:off x="3569" y="1226"/>
                <a:ext cx="198" cy="92"/>
              </a:xfrm>
              <a:custGeom>
                <a:avLst/>
                <a:gdLst>
                  <a:gd name="T0" fmla="*/ 0 w 17"/>
                  <a:gd name="T1" fmla="*/ 2147483647 h 8"/>
                  <a:gd name="T2" fmla="*/ 2147483647 w 17"/>
                  <a:gd name="T3" fmla="*/ 2147483647 h 8"/>
                  <a:gd name="T4" fmla="*/ 2147483647 w 17"/>
                  <a:gd name="T5" fmla="*/ 0 h 8"/>
                  <a:gd name="T6" fmla="*/ 2147483647 w 17"/>
                  <a:gd name="T7" fmla="*/ 0 h 8"/>
                  <a:gd name="T8" fmla="*/ 2147483647 w 17"/>
                  <a:gd name="T9" fmla="*/ 0 h 8"/>
                  <a:gd name="T10" fmla="*/ 2147483647 w 17"/>
                  <a:gd name="T11" fmla="*/ 2147483647 h 8"/>
                  <a:gd name="T12" fmla="*/ 2147483647 w 17"/>
                  <a:gd name="T13" fmla="*/ 2147483647 h 8"/>
                  <a:gd name="T14" fmla="*/ 2147483647 w 17"/>
                  <a:gd name="T15" fmla="*/ 2147483647 h 8"/>
                  <a:gd name="T16" fmla="*/ 2147483647 w 17"/>
                  <a:gd name="T17" fmla="*/ 2147483647 h 8"/>
                  <a:gd name="T18" fmla="*/ 2147483647 w 17"/>
                  <a:gd name="T19" fmla="*/ 2147483647 h 8"/>
                  <a:gd name="T20" fmla="*/ 2147483647 w 17"/>
                  <a:gd name="T21" fmla="*/ 2147483647 h 8"/>
                  <a:gd name="T22" fmla="*/ 2147483647 w 17"/>
                  <a:gd name="T23" fmla="*/ 2147483647 h 8"/>
                  <a:gd name="T24" fmla="*/ 2147483647 w 17"/>
                  <a:gd name="T25" fmla="*/ 2147483647 h 8"/>
                  <a:gd name="T26" fmla="*/ 2147483647 w 17"/>
                  <a:gd name="T27" fmla="*/ 2147483647 h 8"/>
                  <a:gd name="T28" fmla="*/ 2147483647 w 17"/>
                  <a:gd name="T29" fmla="*/ 2147483647 h 8"/>
                  <a:gd name="T30" fmla="*/ 2147483647 w 17"/>
                  <a:gd name="T31" fmla="*/ 2147483647 h 8"/>
                  <a:gd name="T32" fmla="*/ 2147483647 w 17"/>
                  <a:gd name="T33" fmla="*/ 2147483647 h 8"/>
                  <a:gd name="T34" fmla="*/ 2147483647 w 17"/>
                  <a:gd name="T35" fmla="*/ 2147483647 h 8"/>
                  <a:gd name="T36" fmla="*/ 2147483647 w 17"/>
                  <a:gd name="T37" fmla="*/ 2147483647 h 8"/>
                  <a:gd name="T38" fmla="*/ 2147483647 w 17"/>
                  <a:gd name="T39" fmla="*/ 2147483647 h 8"/>
                  <a:gd name="T40" fmla="*/ 2147483647 w 17"/>
                  <a:gd name="T41" fmla="*/ 2147483647 h 8"/>
                  <a:gd name="T42" fmla="*/ 2147483647 w 17"/>
                  <a:gd name="T43" fmla="*/ 2147483647 h 8"/>
                  <a:gd name="T44" fmla="*/ 2147483647 w 17"/>
                  <a:gd name="T45" fmla="*/ 2147483647 h 8"/>
                  <a:gd name="T46" fmla="*/ 2147483647 w 17"/>
                  <a:gd name="T47" fmla="*/ 2147483647 h 8"/>
                  <a:gd name="T48" fmla="*/ 0 w 17"/>
                  <a:gd name="T49" fmla="*/ 2147483647 h 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7"/>
                  <a:gd name="T76" fmla="*/ 0 h 8"/>
                  <a:gd name="T77" fmla="*/ 17 w 17"/>
                  <a:gd name="T78" fmla="*/ 8 h 8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7" h="8">
                    <a:moveTo>
                      <a:pt x="0" y="3"/>
                    </a:moveTo>
                    <a:cubicBezTo>
                      <a:pt x="2" y="3"/>
                      <a:pt x="3" y="3"/>
                      <a:pt x="2" y="1"/>
                    </a:cubicBezTo>
                    <a:lnTo>
                      <a:pt x="8" y="0"/>
                    </a:lnTo>
                    <a:lnTo>
                      <a:pt x="15" y="1"/>
                    </a:lnTo>
                    <a:cubicBezTo>
                      <a:pt x="14" y="3"/>
                      <a:pt x="15" y="3"/>
                      <a:pt x="17" y="3"/>
                    </a:cubicBezTo>
                    <a:cubicBezTo>
                      <a:pt x="16" y="4"/>
                      <a:pt x="15" y="5"/>
                      <a:pt x="14" y="4"/>
                    </a:cubicBezTo>
                    <a:cubicBezTo>
                      <a:pt x="14" y="5"/>
                      <a:pt x="14" y="6"/>
                      <a:pt x="15" y="7"/>
                    </a:cubicBezTo>
                    <a:cubicBezTo>
                      <a:pt x="14" y="6"/>
                      <a:pt x="13" y="6"/>
                      <a:pt x="13" y="5"/>
                    </a:cubicBezTo>
                    <a:lnTo>
                      <a:pt x="13" y="8"/>
                    </a:lnTo>
                    <a:cubicBezTo>
                      <a:pt x="12" y="7"/>
                      <a:pt x="12" y="6"/>
                      <a:pt x="11" y="5"/>
                    </a:cubicBezTo>
                    <a:lnTo>
                      <a:pt x="11" y="8"/>
                    </a:lnTo>
                    <a:lnTo>
                      <a:pt x="10" y="6"/>
                    </a:lnTo>
                    <a:lnTo>
                      <a:pt x="8" y="8"/>
                    </a:lnTo>
                    <a:lnTo>
                      <a:pt x="7" y="6"/>
                    </a:lnTo>
                    <a:lnTo>
                      <a:pt x="6" y="8"/>
                    </a:lnTo>
                    <a:lnTo>
                      <a:pt x="6" y="5"/>
                    </a:lnTo>
                    <a:cubicBezTo>
                      <a:pt x="5" y="6"/>
                      <a:pt x="5" y="7"/>
                      <a:pt x="4" y="8"/>
                    </a:cubicBezTo>
                    <a:lnTo>
                      <a:pt x="4" y="5"/>
                    </a:lnTo>
                    <a:cubicBezTo>
                      <a:pt x="4" y="6"/>
                      <a:pt x="3" y="6"/>
                      <a:pt x="2" y="7"/>
                    </a:cubicBezTo>
                    <a:cubicBezTo>
                      <a:pt x="3" y="6"/>
                      <a:pt x="3" y="5"/>
                      <a:pt x="3" y="4"/>
                    </a:cubicBezTo>
                    <a:cubicBezTo>
                      <a:pt x="2" y="5"/>
                      <a:pt x="1" y="4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" name="Freeform 54"/>
              <p:cNvSpPr>
                <a:spLocks/>
              </p:cNvSpPr>
              <p:nvPr/>
            </p:nvSpPr>
            <p:spPr bwMode="auto">
              <a:xfrm>
                <a:off x="3569" y="1180"/>
                <a:ext cx="198" cy="103"/>
              </a:xfrm>
              <a:custGeom>
                <a:avLst/>
                <a:gdLst>
                  <a:gd name="T0" fmla="*/ 2147483647 w 17"/>
                  <a:gd name="T1" fmla="*/ 2147483647 h 9"/>
                  <a:gd name="T2" fmla="*/ 2147483647 w 17"/>
                  <a:gd name="T3" fmla="*/ 0 h 9"/>
                  <a:gd name="T4" fmla="*/ 2147483647 w 17"/>
                  <a:gd name="T5" fmla="*/ 0 h 9"/>
                  <a:gd name="T6" fmla="*/ 2147483647 w 17"/>
                  <a:gd name="T7" fmla="*/ 0 h 9"/>
                  <a:gd name="T8" fmla="*/ 2147483647 w 17"/>
                  <a:gd name="T9" fmla="*/ 0 h 9"/>
                  <a:gd name="T10" fmla="*/ 2147483647 w 17"/>
                  <a:gd name="T11" fmla="*/ 0 h 9"/>
                  <a:gd name="T12" fmla="*/ 2147483647 w 17"/>
                  <a:gd name="T13" fmla="*/ 2147483647 h 9"/>
                  <a:gd name="T14" fmla="*/ 0 w 17"/>
                  <a:gd name="T15" fmla="*/ 2147483647 h 9"/>
                  <a:gd name="T16" fmla="*/ 2147483647 w 17"/>
                  <a:gd name="T17" fmla="*/ 2147483647 h 9"/>
                  <a:gd name="T18" fmla="*/ 2147483647 w 17"/>
                  <a:gd name="T19" fmla="*/ 2147483647 h 9"/>
                  <a:gd name="T20" fmla="*/ 2147483647 w 17"/>
                  <a:gd name="T21" fmla="*/ 2147483647 h 9"/>
                  <a:gd name="T22" fmla="*/ 2147483647 w 17"/>
                  <a:gd name="T23" fmla="*/ 2147483647 h 9"/>
                  <a:gd name="T24" fmla="*/ 2147483647 w 17"/>
                  <a:gd name="T25" fmla="*/ 2147483647 h 9"/>
                  <a:gd name="T26" fmla="*/ 2147483647 w 17"/>
                  <a:gd name="T27" fmla="*/ 2147483647 h 9"/>
                  <a:gd name="T28" fmla="*/ 2147483647 w 17"/>
                  <a:gd name="T29" fmla="*/ 2147483647 h 9"/>
                  <a:gd name="T30" fmla="*/ 2147483647 w 17"/>
                  <a:gd name="T31" fmla="*/ 2147483647 h 9"/>
                  <a:gd name="T32" fmla="*/ 2147483647 w 17"/>
                  <a:gd name="T33" fmla="*/ 2147483647 h 9"/>
                  <a:gd name="T34" fmla="*/ 2147483647 w 17"/>
                  <a:gd name="T35" fmla="*/ 2147483647 h 9"/>
                  <a:gd name="T36" fmla="*/ 2147483647 w 17"/>
                  <a:gd name="T37" fmla="*/ 2147483647 h 9"/>
                  <a:gd name="T38" fmla="*/ 2147483647 w 17"/>
                  <a:gd name="T39" fmla="*/ 2147483647 h 9"/>
                  <a:gd name="T40" fmla="*/ 2147483647 w 17"/>
                  <a:gd name="T41" fmla="*/ 2147483647 h 9"/>
                  <a:gd name="T42" fmla="*/ 2147483647 w 17"/>
                  <a:gd name="T43" fmla="*/ 2147483647 h 9"/>
                  <a:gd name="T44" fmla="*/ 2147483647 w 17"/>
                  <a:gd name="T45" fmla="*/ 2147483647 h 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7"/>
                  <a:gd name="T70" fmla="*/ 0 h 9"/>
                  <a:gd name="T71" fmla="*/ 17 w 17"/>
                  <a:gd name="T72" fmla="*/ 9 h 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7" h="9">
                    <a:moveTo>
                      <a:pt x="14" y="2"/>
                    </a:moveTo>
                    <a:lnTo>
                      <a:pt x="12" y="0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3" y="2"/>
                    </a:lnTo>
                    <a:cubicBezTo>
                      <a:pt x="4" y="4"/>
                      <a:pt x="3" y="5"/>
                      <a:pt x="0" y="6"/>
                    </a:cubicBezTo>
                    <a:cubicBezTo>
                      <a:pt x="1" y="7"/>
                      <a:pt x="2" y="7"/>
                      <a:pt x="4" y="6"/>
                    </a:cubicBezTo>
                    <a:lnTo>
                      <a:pt x="2" y="8"/>
                    </a:lnTo>
                    <a:cubicBezTo>
                      <a:pt x="4" y="8"/>
                      <a:pt x="5" y="7"/>
                      <a:pt x="6" y="5"/>
                    </a:cubicBezTo>
                    <a:lnTo>
                      <a:pt x="6" y="9"/>
                    </a:lnTo>
                    <a:cubicBezTo>
                      <a:pt x="7" y="8"/>
                      <a:pt x="8" y="6"/>
                      <a:pt x="7" y="4"/>
                    </a:cubicBezTo>
                    <a:lnTo>
                      <a:pt x="9" y="7"/>
                    </a:lnTo>
                    <a:lnTo>
                      <a:pt x="10" y="4"/>
                    </a:lnTo>
                    <a:cubicBezTo>
                      <a:pt x="9" y="6"/>
                      <a:pt x="10" y="8"/>
                      <a:pt x="11" y="9"/>
                    </a:cubicBezTo>
                    <a:lnTo>
                      <a:pt x="11" y="5"/>
                    </a:lnTo>
                    <a:cubicBezTo>
                      <a:pt x="12" y="7"/>
                      <a:pt x="13" y="8"/>
                      <a:pt x="15" y="8"/>
                    </a:cubicBezTo>
                    <a:lnTo>
                      <a:pt x="13" y="6"/>
                    </a:lnTo>
                    <a:cubicBezTo>
                      <a:pt x="15" y="7"/>
                      <a:pt x="16" y="7"/>
                      <a:pt x="17" y="6"/>
                    </a:cubicBezTo>
                    <a:cubicBezTo>
                      <a:pt x="14" y="5"/>
                      <a:pt x="13" y="4"/>
                      <a:pt x="1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" name="Freeform 55"/>
              <p:cNvSpPr>
                <a:spLocks/>
              </p:cNvSpPr>
              <p:nvPr/>
            </p:nvSpPr>
            <p:spPr bwMode="auto">
              <a:xfrm>
                <a:off x="3559" y="1260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2147483647 w 5"/>
                  <a:gd name="T5" fmla="*/ 2147483647 h 3"/>
                  <a:gd name="T6" fmla="*/ 2147483647 w 5"/>
                  <a:gd name="T7" fmla="*/ 2147483647 h 3"/>
                  <a:gd name="T8" fmla="*/ 0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0" y="2"/>
                    </a:moveTo>
                    <a:lnTo>
                      <a:pt x="2" y="0"/>
                    </a:lnTo>
                    <a:lnTo>
                      <a:pt x="5" y="1"/>
                    </a:lnTo>
                    <a:lnTo>
                      <a:pt x="4" y="3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" name="Freeform 56"/>
              <p:cNvSpPr>
                <a:spLocks/>
              </p:cNvSpPr>
              <p:nvPr/>
            </p:nvSpPr>
            <p:spPr bwMode="auto">
              <a:xfrm>
                <a:off x="3718" y="1260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2147483647 w 5"/>
                  <a:gd name="T3" fmla="*/ 0 h 3"/>
                  <a:gd name="T4" fmla="*/ 0 w 5"/>
                  <a:gd name="T5" fmla="*/ 2147483647 h 3"/>
                  <a:gd name="T6" fmla="*/ 2147483647 w 5"/>
                  <a:gd name="T7" fmla="*/ 2147483647 h 3"/>
                  <a:gd name="T8" fmla="*/ 2147483647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5" y="2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" name="Freeform 57"/>
              <p:cNvSpPr>
                <a:spLocks/>
              </p:cNvSpPr>
              <p:nvPr/>
            </p:nvSpPr>
            <p:spPr bwMode="auto">
              <a:xfrm>
                <a:off x="3544" y="1478"/>
                <a:ext cx="92" cy="149"/>
              </a:xfrm>
              <a:custGeom>
                <a:avLst/>
                <a:gdLst>
                  <a:gd name="T0" fmla="*/ 2147483647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2147483647 w 8"/>
                  <a:gd name="T11" fmla="*/ 0 h 13"/>
                  <a:gd name="T12" fmla="*/ 2147483647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8" y="4"/>
                    </a:moveTo>
                    <a:cubicBezTo>
                      <a:pt x="5" y="6"/>
                      <a:pt x="4" y="9"/>
                      <a:pt x="5" y="13"/>
                    </a:cubicBezTo>
                    <a:cubicBezTo>
                      <a:pt x="2" y="13"/>
                      <a:pt x="2" y="12"/>
                      <a:pt x="2" y="10"/>
                    </a:cubicBezTo>
                    <a:cubicBezTo>
                      <a:pt x="0" y="9"/>
                      <a:pt x="0" y="8"/>
                      <a:pt x="1" y="7"/>
                    </a:cubicBezTo>
                    <a:cubicBezTo>
                      <a:pt x="1" y="7"/>
                      <a:pt x="3" y="7"/>
                      <a:pt x="4" y="5"/>
                    </a:cubicBezTo>
                    <a:cubicBezTo>
                      <a:pt x="7" y="4"/>
                      <a:pt x="8" y="2"/>
                      <a:pt x="8" y="0"/>
                    </a:cubicBez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" name="Freeform 58"/>
              <p:cNvSpPr>
                <a:spLocks/>
              </p:cNvSpPr>
              <p:nvPr/>
            </p:nvSpPr>
            <p:spPr bwMode="auto">
              <a:xfrm>
                <a:off x="3593" y="1524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0 w 4"/>
                  <a:gd name="T7" fmla="*/ 2147483647 h 13"/>
                  <a:gd name="T8" fmla="*/ 2147483647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4" y="13"/>
                    </a:moveTo>
                    <a:cubicBezTo>
                      <a:pt x="3" y="10"/>
                      <a:pt x="3" y="7"/>
                      <a:pt x="4" y="3"/>
                    </a:cubicBezTo>
                    <a:lnTo>
                      <a:pt x="4" y="0"/>
                    </a:lnTo>
                    <a:cubicBezTo>
                      <a:pt x="1" y="2"/>
                      <a:pt x="0" y="5"/>
                      <a:pt x="0" y="9"/>
                    </a:cubicBezTo>
                    <a:cubicBezTo>
                      <a:pt x="1" y="12"/>
                      <a:pt x="3" y="13"/>
                      <a:pt x="4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" name="Freeform 59"/>
              <p:cNvSpPr>
                <a:spLocks/>
              </p:cNvSpPr>
              <p:nvPr/>
            </p:nvSpPr>
            <p:spPr bwMode="auto">
              <a:xfrm>
                <a:off x="3535" y="1432"/>
                <a:ext cx="67" cy="69"/>
              </a:xfrm>
              <a:custGeom>
                <a:avLst/>
                <a:gdLst>
                  <a:gd name="T0" fmla="*/ 0 w 6"/>
                  <a:gd name="T1" fmla="*/ 2147483647 h 6"/>
                  <a:gd name="T2" fmla="*/ 2147483647 w 6"/>
                  <a:gd name="T3" fmla="*/ 0 h 6"/>
                  <a:gd name="T4" fmla="*/ 0 60000 65536"/>
                  <a:gd name="T5" fmla="*/ 0 60000 65536"/>
                  <a:gd name="T6" fmla="*/ 0 w 6"/>
                  <a:gd name="T7" fmla="*/ 0 h 6"/>
                  <a:gd name="T8" fmla="*/ 6 w 6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6" h="6">
                    <a:moveTo>
                      <a:pt x="0" y="6"/>
                    </a:moveTo>
                    <a:cubicBezTo>
                      <a:pt x="1" y="5"/>
                      <a:pt x="2" y="0"/>
                      <a:pt x="6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" name="Freeform 60"/>
              <p:cNvSpPr>
                <a:spLocks/>
              </p:cNvSpPr>
              <p:nvPr/>
            </p:nvSpPr>
            <p:spPr bwMode="auto">
              <a:xfrm>
                <a:off x="3544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2147483647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2" y="8"/>
                    </a:moveTo>
                    <a:cubicBezTo>
                      <a:pt x="0" y="5"/>
                      <a:pt x="2" y="3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" name="Freeform 61"/>
              <p:cNvSpPr>
                <a:spLocks/>
              </p:cNvSpPr>
              <p:nvPr/>
            </p:nvSpPr>
            <p:spPr bwMode="auto">
              <a:xfrm>
                <a:off x="3578" y="1432"/>
                <a:ext cx="58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2147483647 w 5"/>
                  <a:gd name="T3" fmla="*/ 0 h 5"/>
                  <a:gd name="T4" fmla="*/ 0 60000 65536"/>
                  <a:gd name="T5" fmla="*/ 0 60000 65536"/>
                  <a:gd name="T6" fmla="*/ 0 w 5"/>
                  <a:gd name="T7" fmla="*/ 0 h 5"/>
                  <a:gd name="T8" fmla="*/ 5 w 5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5">
                    <a:moveTo>
                      <a:pt x="1" y="5"/>
                    </a:moveTo>
                    <a:cubicBezTo>
                      <a:pt x="0" y="4"/>
                      <a:pt x="2" y="2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" name="Freeform 62"/>
              <p:cNvSpPr>
                <a:spLocks/>
              </p:cNvSpPr>
              <p:nvPr/>
            </p:nvSpPr>
            <p:spPr bwMode="auto">
              <a:xfrm>
                <a:off x="3593" y="1467"/>
                <a:ext cx="43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0" y="2"/>
                    </a:moveTo>
                    <a:cubicBezTo>
                      <a:pt x="1" y="1"/>
                      <a:pt x="3" y="0"/>
                      <a:pt x="4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" name="Freeform 63"/>
              <p:cNvSpPr>
                <a:spLocks/>
              </p:cNvSpPr>
              <p:nvPr/>
            </p:nvSpPr>
            <p:spPr bwMode="auto">
              <a:xfrm>
                <a:off x="3525" y="1444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0" y="3"/>
                    </a:moveTo>
                    <a:cubicBezTo>
                      <a:pt x="0" y="2"/>
                      <a:pt x="2" y="0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" name="Freeform 64"/>
              <p:cNvSpPr>
                <a:spLocks/>
              </p:cNvSpPr>
              <p:nvPr/>
            </p:nvSpPr>
            <p:spPr bwMode="auto">
              <a:xfrm>
                <a:off x="3544" y="1432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0" y="6"/>
                    </a:moveTo>
                    <a:cubicBezTo>
                      <a:pt x="1" y="3"/>
                      <a:pt x="2" y="1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" name="Freeform 65"/>
              <p:cNvSpPr>
                <a:spLocks/>
              </p:cNvSpPr>
              <p:nvPr/>
            </p:nvSpPr>
            <p:spPr bwMode="auto">
              <a:xfrm>
                <a:off x="3559" y="1513"/>
                <a:ext cx="77" cy="57"/>
              </a:xfrm>
              <a:custGeom>
                <a:avLst/>
                <a:gdLst>
                  <a:gd name="T0" fmla="*/ 0 w 7"/>
                  <a:gd name="T1" fmla="*/ 2147483647 h 5"/>
                  <a:gd name="T2" fmla="*/ 2147483647 w 7"/>
                  <a:gd name="T3" fmla="*/ 2147483647 h 5"/>
                  <a:gd name="T4" fmla="*/ 2147483647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0" y="5"/>
                    </a:moveTo>
                    <a:cubicBezTo>
                      <a:pt x="1" y="5"/>
                      <a:pt x="2" y="5"/>
                      <a:pt x="3" y="4"/>
                    </a:cubicBezTo>
                    <a:lnTo>
                      <a:pt x="7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" name="Freeform 66"/>
              <p:cNvSpPr>
                <a:spLocks/>
              </p:cNvSpPr>
              <p:nvPr/>
            </p:nvSpPr>
            <p:spPr bwMode="auto">
              <a:xfrm>
                <a:off x="3569" y="1559"/>
                <a:ext cx="24" cy="57"/>
              </a:xfrm>
              <a:custGeom>
                <a:avLst/>
                <a:gdLst>
                  <a:gd name="T0" fmla="*/ 2147483647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2" y="0"/>
                    </a:moveTo>
                    <a:cubicBezTo>
                      <a:pt x="1" y="2"/>
                      <a:pt x="0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" name="Freeform 67"/>
              <p:cNvSpPr>
                <a:spLocks/>
              </p:cNvSpPr>
              <p:nvPr/>
            </p:nvSpPr>
            <p:spPr bwMode="auto">
              <a:xfrm>
                <a:off x="3602" y="1536"/>
                <a:ext cx="34" cy="115"/>
              </a:xfrm>
              <a:custGeom>
                <a:avLst/>
                <a:gdLst>
                  <a:gd name="T0" fmla="*/ 2147483647 w 3"/>
                  <a:gd name="T1" fmla="*/ 0 h 10"/>
                  <a:gd name="T2" fmla="*/ 2147483647 w 3"/>
                  <a:gd name="T3" fmla="*/ 2147483647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0"/>
                    </a:moveTo>
                    <a:cubicBezTo>
                      <a:pt x="0" y="2"/>
                      <a:pt x="0" y="6"/>
                      <a:pt x="1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" name="Freeform 68"/>
              <p:cNvSpPr>
                <a:spLocks/>
              </p:cNvSpPr>
              <p:nvPr/>
            </p:nvSpPr>
            <p:spPr bwMode="auto">
              <a:xfrm>
                <a:off x="3602" y="1547"/>
                <a:ext cx="34" cy="115"/>
              </a:xfrm>
              <a:custGeom>
                <a:avLst/>
                <a:gdLst>
                  <a:gd name="T0" fmla="*/ 2147483647 w 3"/>
                  <a:gd name="T1" fmla="*/ 2147483647 h 10"/>
                  <a:gd name="T2" fmla="*/ 2147483647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10"/>
                    </a:moveTo>
                    <a:cubicBezTo>
                      <a:pt x="0" y="8"/>
                      <a:pt x="1" y="4"/>
                      <a:pt x="3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" name="Freeform 69"/>
              <p:cNvSpPr>
                <a:spLocks/>
              </p:cNvSpPr>
              <p:nvPr/>
            </p:nvSpPr>
            <p:spPr bwMode="auto">
              <a:xfrm>
                <a:off x="3636" y="1559"/>
                <a:ext cx="34" cy="126"/>
              </a:xfrm>
              <a:custGeom>
                <a:avLst/>
                <a:gdLst>
                  <a:gd name="T0" fmla="*/ 2147483647 w 3"/>
                  <a:gd name="T1" fmla="*/ 0 h 11"/>
                  <a:gd name="T2" fmla="*/ 2147483647 w 3"/>
                  <a:gd name="T3" fmla="*/ 2147483647 h 11"/>
                  <a:gd name="T4" fmla="*/ 0 60000 65536"/>
                  <a:gd name="T5" fmla="*/ 0 60000 65536"/>
                  <a:gd name="T6" fmla="*/ 0 w 3"/>
                  <a:gd name="T7" fmla="*/ 0 h 11"/>
                  <a:gd name="T8" fmla="*/ 3 w 3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1">
                    <a:moveTo>
                      <a:pt x="3" y="0"/>
                    </a:moveTo>
                    <a:cubicBezTo>
                      <a:pt x="0" y="6"/>
                      <a:pt x="1" y="9"/>
                      <a:pt x="3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" name="Freeform 70"/>
              <p:cNvSpPr>
                <a:spLocks/>
              </p:cNvSpPr>
              <p:nvPr/>
            </p:nvSpPr>
            <p:spPr bwMode="auto">
              <a:xfrm>
                <a:off x="3699" y="1478"/>
                <a:ext cx="92" cy="149"/>
              </a:xfrm>
              <a:custGeom>
                <a:avLst/>
                <a:gdLst>
                  <a:gd name="T0" fmla="*/ 0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0 w 8"/>
                  <a:gd name="T11" fmla="*/ 0 h 13"/>
                  <a:gd name="T12" fmla="*/ 0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0" y="4"/>
                    </a:moveTo>
                    <a:cubicBezTo>
                      <a:pt x="3" y="6"/>
                      <a:pt x="4" y="9"/>
                      <a:pt x="4" y="13"/>
                    </a:cubicBezTo>
                    <a:cubicBezTo>
                      <a:pt x="6" y="13"/>
                      <a:pt x="7" y="12"/>
                      <a:pt x="6" y="10"/>
                    </a:cubicBezTo>
                    <a:cubicBezTo>
                      <a:pt x="8" y="9"/>
                      <a:pt x="8" y="8"/>
                      <a:pt x="8" y="7"/>
                    </a:cubicBezTo>
                    <a:cubicBezTo>
                      <a:pt x="7" y="7"/>
                      <a:pt x="5" y="7"/>
                      <a:pt x="4" y="5"/>
                    </a:cubicBezTo>
                    <a:cubicBezTo>
                      <a:pt x="1" y="4"/>
                      <a:pt x="0" y="2"/>
                      <a:pt x="0" y="0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" name="Freeform 71"/>
              <p:cNvSpPr>
                <a:spLocks/>
              </p:cNvSpPr>
              <p:nvPr/>
            </p:nvSpPr>
            <p:spPr bwMode="auto">
              <a:xfrm>
                <a:off x="3699" y="1524"/>
                <a:ext cx="43" cy="149"/>
              </a:xfrm>
              <a:custGeom>
                <a:avLst/>
                <a:gdLst>
                  <a:gd name="T0" fmla="*/ 0 w 4"/>
                  <a:gd name="T1" fmla="*/ 2147483647 h 13"/>
                  <a:gd name="T2" fmla="*/ 0 w 4"/>
                  <a:gd name="T3" fmla="*/ 2147483647 h 13"/>
                  <a:gd name="T4" fmla="*/ 0 w 4"/>
                  <a:gd name="T5" fmla="*/ 0 h 13"/>
                  <a:gd name="T6" fmla="*/ 2147483647 w 4"/>
                  <a:gd name="T7" fmla="*/ 2147483647 h 13"/>
                  <a:gd name="T8" fmla="*/ 0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0" y="13"/>
                    </a:moveTo>
                    <a:cubicBezTo>
                      <a:pt x="1" y="10"/>
                      <a:pt x="1" y="7"/>
                      <a:pt x="0" y="3"/>
                    </a:cubicBezTo>
                    <a:lnTo>
                      <a:pt x="0" y="0"/>
                    </a:lnTo>
                    <a:cubicBezTo>
                      <a:pt x="3" y="2"/>
                      <a:pt x="4" y="5"/>
                      <a:pt x="4" y="9"/>
                    </a:cubicBezTo>
                    <a:cubicBezTo>
                      <a:pt x="3" y="12"/>
                      <a:pt x="2" y="13"/>
                      <a:pt x="0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" name="Freeform 72"/>
              <p:cNvSpPr>
                <a:spLocks/>
              </p:cNvSpPr>
              <p:nvPr/>
            </p:nvSpPr>
            <p:spPr bwMode="auto">
              <a:xfrm>
                <a:off x="3732" y="1432"/>
                <a:ext cx="77" cy="69"/>
              </a:xfrm>
              <a:custGeom>
                <a:avLst/>
                <a:gdLst>
                  <a:gd name="T0" fmla="*/ 2147483647 w 7"/>
                  <a:gd name="T1" fmla="*/ 2147483647 h 6"/>
                  <a:gd name="T2" fmla="*/ 0 w 7"/>
                  <a:gd name="T3" fmla="*/ 0 h 6"/>
                  <a:gd name="T4" fmla="*/ 0 60000 65536"/>
                  <a:gd name="T5" fmla="*/ 0 60000 65536"/>
                  <a:gd name="T6" fmla="*/ 0 w 7"/>
                  <a:gd name="T7" fmla="*/ 0 h 6"/>
                  <a:gd name="T8" fmla="*/ 7 w 7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7" h="6">
                    <a:moveTo>
                      <a:pt x="7" y="6"/>
                    </a:moveTo>
                    <a:cubicBezTo>
                      <a:pt x="5" y="5"/>
                      <a:pt x="5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" name="Freeform 73"/>
              <p:cNvSpPr>
                <a:spLocks/>
              </p:cNvSpPr>
              <p:nvPr/>
            </p:nvSpPr>
            <p:spPr bwMode="auto">
              <a:xfrm>
                <a:off x="3732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0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3" y="8"/>
                    </a:moveTo>
                    <a:cubicBezTo>
                      <a:pt x="5" y="5"/>
                      <a:pt x="3" y="3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2" name="Freeform 74"/>
              <p:cNvSpPr>
                <a:spLocks/>
              </p:cNvSpPr>
              <p:nvPr/>
            </p:nvSpPr>
            <p:spPr bwMode="auto">
              <a:xfrm>
                <a:off x="3703" y="1432"/>
                <a:ext cx="48" cy="57"/>
              </a:xfrm>
              <a:custGeom>
                <a:avLst/>
                <a:gdLst>
                  <a:gd name="T0" fmla="*/ 2147483647 w 4"/>
                  <a:gd name="T1" fmla="*/ 2147483647 h 5"/>
                  <a:gd name="T2" fmla="*/ 0 w 4"/>
                  <a:gd name="T3" fmla="*/ 0 h 5"/>
                  <a:gd name="T4" fmla="*/ 0 60000 65536"/>
                  <a:gd name="T5" fmla="*/ 0 60000 65536"/>
                  <a:gd name="T6" fmla="*/ 0 w 4"/>
                  <a:gd name="T7" fmla="*/ 0 h 5"/>
                  <a:gd name="T8" fmla="*/ 4 w 4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5">
                    <a:moveTo>
                      <a:pt x="4" y="5"/>
                    </a:moveTo>
                    <a:cubicBezTo>
                      <a:pt x="4" y="4"/>
                      <a:pt x="2" y="2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3" name="Freeform 75"/>
              <p:cNvSpPr>
                <a:spLocks/>
              </p:cNvSpPr>
              <p:nvPr/>
            </p:nvSpPr>
            <p:spPr bwMode="auto">
              <a:xfrm>
                <a:off x="3699" y="1467"/>
                <a:ext cx="43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4" name="Freeform 76"/>
              <p:cNvSpPr>
                <a:spLocks/>
              </p:cNvSpPr>
              <p:nvPr/>
            </p:nvSpPr>
            <p:spPr bwMode="auto">
              <a:xfrm>
                <a:off x="3752" y="1444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0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5" y="3"/>
                    </a:moveTo>
                    <a:cubicBezTo>
                      <a:pt x="5" y="2"/>
                      <a:pt x="3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5" name="Freeform 77"/>
              <p:cNvSpPr>
                <a:spLocks/>
              </p:cNvSpPr>
              <p:nvPr/>
            </p:nvSpPr>
            <p:spPr bwMode="auto">
              <a:xfrm>
                <a:off x="3732" y="1432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0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5" y="6"/>
                    </a:moveTo>
                    <a:cubicBezTo>
                      <a:pt x="4" y="3"/>
                      <a:pt x="3" y="1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6" name="Freeform 78"/>
              <p:cNvSpPr>
                <a:spLocks/>
              </p:cNvSpPr>
              <p:nvPr/>
            </p:nvSpPr>
            <p:spPr bwMode="auto">
              <a:xfrm>
                <a:off x="3699" y="1513"/>
                <a:ext cx="77" cy="57"/>
              </a:xfrm>
              <a:custGeom>
                <a:avLst/>
                <a:gdLst>
                  <a:gd name="T0" fmla="*/ 2147483647 w 7"/>
                  <a:gd name="T1" fmla="*/ 2147483647 h 5"/>
                  <a:gd name="T2" fmla="*/ 2147483647 w 7"/>
                  <a:gd name="T3" fmla="*/ 2147483647 h 5"/>
                  <a:gd name="T4" fmla="*/ 0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7" y="5"/>
                    </a:moveTo>
                    <a:cubicBezTo>
                      <a:pt x="6" y="5"/>
                      <a:pt x="5" y="5"/>
                      <a:pt x="4" y="4"/>
                    </a:cubicBez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7" name="Freeform 79"/>
              <p:cNvSpPr>
                <a:spLocks/>
              </p:cNvSpPr>
              <p:nvPr/>
            </p:nvSpPr>
            <p:spPr bwMode="auto">
              <a:xfrm>
                <a:off x="3742" y="1559"/>
                <a:ext cx="24" cy="57"/>
              </a:xfrm>
              <a:custGeom>
                <a:avLst/>
                <a:gdLst>
                  <a:gd name="T0" fmla="*/ 0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0" y="0"/>
                    </a:moveTo>
                    <a:cubicBezTo>
                      <a:pt x="1" y="2"/>
                      <a:pt x="2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8" name="Freeform 80"/>
              <p:cNvSpPr>
                <a:spLocks/>
              </p:cNvSpPr>
              <p:nvPr/>
            </p:nvSpPr>
            <p:spPr bwMode="auto">
              <a:xfrm>
                <a:off x="3699" y="1536"/>
                <a:ext cx="43" cy="115"/>
              </a:xfrm>
              <a:custGeom>
                <a:avLst/>
                <a:gdLst>
                  <a:gd name="T0" fmla="*/ 0 w 4"/>
                  <a:gd name="T1" fmla="*/ 0 h 10"/>
                  <a:gd name="T2" fmla="*/ 2147483647 w 4"/>
                  <a:gd name="T3" fmla="*/ 2147483647 h 10"/>
                  <a:gd name="T4" fmla="*/ 0 60000 65536"/>
                  <a:gd name="T5" fmla="*/ 0 60000 65536"/>
                  <a:gd name="T6" fmla="*/ 0 w 4"/>
                  <a:gd name="T7" fmla="*/ 0 h 10"/>
                  <a:gd name="T8" fmla="*/ 4 w 4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10">
                    <a:moveTo>
                      <a:pt x="0" y="0"/>
                    </a:moveTo>
                    <a:cubicBezTo>
                      <a:pt x="3" y="2"/>
                      <a:pt x="4" y="6"/>
                      <a:pt x="2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9" name="Freeform 81"/>
              <p:cNvSpPr>
                <a:spLocks/>
              </p:cNvSpPr>
              <p:nvPr/>
            </p:nvSpPr>
            <p:spPr bwMode="auto">
              <a:xfrm>
                <a:off x="3699" y="1547"/>
                <a:ext cx="34" cy="115"/>
              </a:xfrm>
              <a:custGeom>
                <a:avLst/>
                <a:gdLst>
                  <a:gd name="T0" fmla="*/ 0 w 3"/>
                  <a:gd name="T1" fmla="*/ 2147483647 h 10"/>
                  <a:gd name="T2" fmla="*/ 0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0" y="10"/>
                    </a:moveTo>
                    <a:cubicBezTo>
                      <a:pt x="3" y="8"/>
                      <a:pt x="2" y="4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0" name="Freeform 82"/>
              <p:cNvSpPr>
                <a:spLocks/>
              </p:cNvSpPr>
              <p:nvPr/>
            </p:nvSpPr>
            <p:spPr bwMode="auto">
              <a:xfrm>
                <a:off x="3670" y="1559"/>
                <a:ext cx="29" cy="126"/>
              </a:xfrm>
              <a:custGeom>
                <a:avLst/>
                <a:gdLst>
                  <a:gd name="T0" fmla="*/ 0 w 2"/>
                  <a:gd name="T1" fmla="*/ 0 h 11"/>
                  <a:gd name="T2" fmla="*/ 0 w 2"/>
                  <a:gd name="T3" fmla="*/ 2147483647 h 11"/>
                  <a:gd name="T4" fmla="*/ 0 60000 65536"/>
                  <a:gd name="T5" fmla="*/ 0 60000 65536"/>
                  <a:gd name="T6" fmla="*/ 0 w 2"/>
                  <a:gd name="T7" fmla="*/ 0 h 11"/>
                  <a:gd name="T8" fmla="*/ 2 w 2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11">
                    <a:moveTo>
                      <a:pt x="0" y="0"/>
                    </a:moveTo>
                    <a:cubicBezTo>
                      <a:pt x="2" y="6"/>
                      <a:pt x="1" y="9"/>
                      <a:pt x="0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1" name="Freeform 8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2" name="Freeform 8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3" name="Freeform 8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4" name="Freeform 8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5" name="Freeform 8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6" name="Freeform 8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7" name="Freeform 8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8" name="Freeform 9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9" name="Freeform 9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0" name="Freeform 9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1" name="Freeform 9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2" name="Freeform 9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3" name="Freeform 9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4" name="Freeform 9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5" name="Freeform 9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6" name="Freeform 9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7" name="Freeform 9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8" name="Freeform 10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9" name="Freeform 10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0" name="Freeform 10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1" name="Freeform 10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2" name="Freeform 10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3" name="Freeform 10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4" name="Freeform 106"/>
              <p:cNvSpPr>
                <a:spLocks/>
              </p:cNvSpPr>
              <p:nvPr/>
            </p:nvSpPr>
            <p:spPr bwMode="auto">
              <a:xfrm>
                <a:off x="3410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1" y="1"/>
                    </a:moveTo>
                    <a:cubicBezTo>
                      <a:pt x="0" y="7"/>
                      <a:pt x="0" y="12"/>
                      <a:pt x="2" y="16"/>
                    </a:cubicBezTo>
                    <a:cubicBezTo>
                      <a:pt x="3" y="10"/>
                      <a:pt x="4" y="5"/>
                      <a:pt x="3" y="0"/>
                    </a:cubicBezTo>
                    <a:cubicBezTo>
                      <a:pt x="2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5" name="Freeform 107"/>
              <p:cNvSpPr>
                <a:spLocks/>
              </p:cNvSpPr>
              <p:nvPr/>
            </p:nvSpPr>
            <p:spPr bwMode="auto">
              <a:xfrm>
                <a:off x="3434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1" y="1"/>
                    </a:moveTo>
                    <a:cubicBezTo>
                      <a:pt x="0" y="6"/>
                      <a:pt x="0" y="11"/>
                      <a:pt x="2" y="15"/>
                    </a:cubicBezTo>
                    <a:cubicBezTo>
                      <a:pt x="4" y="9"/>
                      <a:pt x="4" y="4"/>
                      <a:pt x="3" y="0"/>
                    </a:cubicBezTo>
                    <a:cubicBezTo>
                      <a:pt x="3" y="0"/>
                      <a:pt x="2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6" name="Freeform 108"/>
              <p:cNvSpPr>
                <a:spLocks/>
              </p:cNvSpPr>
              <p:nvPr/>
            </p:nvSpPr>
            <p:spPr bwMode="auto">
              <a:xfrm>
                <a:off x="3458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2147483647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1" y="6"/>
                      <a:pt x="0" y="11"/>
                      <a:pt x="2" y="14"/>
                    </a:cubicBezTo>
                    <a:cubicBezTo>
                      <a:pt x="4" y="9"/>
                      <a:pt x="4" y="4"/>
                      <a:pt x="4" y="0"/>
                    </a:cubicBezTo>
                    <a:cubicBezTo>
                      <a:pt x="3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7" name="Freeform 109"/>
              <p:cNvSpPr>
                <a:spLocks/>
              </p:cNvSpPr>
              <p:nvPr/>
            </p:nvSpPr>
            <p:spPr bwMode="auto">
              <a:xfrm>
                <a:off x="3491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1" y="1"/>
                    </a:moveTo>
                    <a:cubicBezTo>
                      <a:pt x="0" y="5"/>
                      <a:pt x="0" y="10"/>
                      <a:pt x="2" y="13"/>
                    </a:cubicBezTo>
                    <a:cubicBezTo>
                      <a:pt x="3" y="8"/>
                      <a:pt x="4" y="4"/>
                      <a:pt x="3" y="0"/>
                    </a:cubicBezTo>
                    <a:cubicBezTo>
                      <a:pt x="2" y="0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8" name="Freeform 110"/>
              <p:cNvSpPr>
                <a:spLocks/>
              </p:cNvSpPr>
              <p:nvPr/>
            </p:nvSpPr>
            <p:spPr bwMode="auto">
              <a:xfrm>
                <a:off x="3511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1" y="5"/>
                      <a:pt x="0" y="9"/>
                      <a:pt x="2" y="12"/>
                    </a:cubicBezTo>
                    <a:cubicBezTo>
                      <a:pt x="4" y="7"/>
                      <a:pt x="4" y="3"/>
                      <a:pt x="3" y="0"/>
                    </a:cubicBezTo>
                    <a:cubicBezTo>
                      <a:pt x="3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9" name="Freeform 111"/>
              <p:cNvSpPr>
                <a:spLocks/>
              </p:cNvSpPr>
              <p:nvPr/>
            </p:nvSpPr>
            <p:spPr bwMode="auto">
              <a:xfrm>
                <a:off x="3535" y="1306"/>
                <a:ext cx="43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2147483647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1" y="5"/>
                      <a:pt x="0" y="9"/>
                      <a:pt x="2" y="11"/>
                    </a:cubicBezTo>
                    <a:cubicBezTo>
                      <a:pt x="4" y="7"/>
                      <a:pt x="4" y="4"/>
                      <a:pt x="4" y="0"/>
                    </a:cubicBezTo>
                    <a:cubicBezTo>
                      <a:pt x="3" y="1"/>
                      <a:pt x="3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0" name="Freeform 112"/>
              <p:cNvSpPr>
                <a:spLocks/>
              </p:cNvSpPr>
              <p:nvPr/>
            </p:nvSpPr>
            <p:spPr bwMode="auto">
              <a:xfrm>
                <a:off x="3559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2147483647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3" y="1"/>
                    </a:moveTo>
                    <a:cubicBezTo>
                      <a:pt x="2" y="4"/>
                      <a:pt x="0" y="8"/>
                      <a:pt x="2" y="10"/>
                    </a:cubicBezTo>
                    <a:cubicBezTo>
                      <a:pt x="4" y="7"/>
                      <a:pt x="4" y="3"/>
                      <a:pt x="4" y="0"/>
                    </a:cubicBezTo>
                    <a:cubicBezTo>
                      <a:pt x="4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1" name="Freeform 11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2" name="Freeform 11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3" name="Freeform 11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4" name="Freeform 11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5" name="Freeform 11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6" name="Freeform 11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7" name="Freeform 11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8" name="Freeform 12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9" name="Freeform 12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0" name="Freeform 12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1" name="Freeform 12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2" name="Freeform 12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3" name="Freeform 12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4" name="Freeform 12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5" name="Freeform 12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6" name="Freeform 12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7" name="Freeform 12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8" name="Freeform 13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9" name="Freeform 13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0" name="Freeform 13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1" name="Freeform 13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2" name="Freeform 13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3" name="Freeform 13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4" name="Freeform 136"/>
              <p:cNvSpPr>
                <a:spLocks/>
              </p:cNvSpPr>
              <p:nvPr/>
            </p:nvSpPr>
            <p:spPr bwMode="auto">
              <a:xfrm>
                <a:off x="3386" y="1329"/>
                <a:ext cx="72" cy="103"/>
              </a:xfrm>
              <a:custGeom>
                <a:avLst/>
                <a:gdLst>
                  <a:gd name="T0" fmla="*/ 0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0" y="9"/>
                    </a:moveTo>
                    <a:cubicBezTo>
                      <a:pt x="0" y="9"/>
                      <a:pt x="0" y="6"/>
                      <a:pt x="1" y="3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3" y="0"/>
                      <a:pt x="5" y="0"/>
                      <a:pt x="6" y="0"/>
                    </a:cubicBezTo>
                    <a:cubicBezTo>
                      <a:pt x="6" y="1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8"/>
                      <a:pt x="2" y="9"/>
                      <a:pt x="0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5" name="Freeform 137"/>
              <p:cNvSpPr>
                <a:spLocks/>
              </p:cNvSpPr>
              <p:nvPr/>
            </p:nvSpPr>
            <p:spPr bwMode="auto">
              <a:xfrm>
                <a:off x="3424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1" y="9"/>
                    </a:moveTo>
                    <a:cubicBezTo>
                      <a:pt x="0" y="8"/>
                      <a:pt x="1" y="6"/>
                      <a:pt x="2" y="4"/>
                    </a:cubicBezTo>
                    <a:cubicBezTo>
                      <a:pt x="3" y="2"/>
                      <a:pt x="4" y="0"/>
                      <a:pt x="6" y="1"/>
                    </a:cubicBezTo>
                    <a:cubicBezTo>
                      <a:pt x="5" y="2"/>
                      <a:pt x="5" y="3"/>
                      <a:pt x="5" y="4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8"/>
                      <a:pt x="2" y="8"/>
                      <a:pt x="1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6" name="Freeform 138"/>
              <p:cNvSpPr>
                <a:spLocks/>
              </p:cNvSpPr>
              <p:nvPr/>
            </p:nvSpPr>
            <p:spPr bwMode="auto">
              <a:xfrm>
                <a:off x="3467" y="1317"/>
                <a:ext cx="43" cy="92"/>
              </a:xfrm>
              <a:custGeom>
                <a:avLst/>
                <a:gdLst>
                  <a:gd name="T0" fmla="*/ 0 w 4"/>
                  <a:gd name="T1" fmla="*/ 2147483647 h 8"/>
                  <a:gd name="T2" fmla="*/ 2147483647 w 4"/>
                  <a:gd name="T3" fmla="*/ 2147483647 h 8"/>
                  <a:gd name="T4" fmla="*/ 2147483647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0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0" y="8"/>
                    </a:moveTo>
                    <a:cubicBezTo>
                      <a:pt x="0" y="7"/>
                      <a:pt x="0" y="5"/>
                      <a:pt x="1" y="3"/>
                    </a:cubicBezTo>
                    <a:cubicBezTo>
                      <a:pt x="1" y="1"/>
                      <a:pt x="3" y="0"/>
                      <a:pt x="4" y="0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4"/>
                      <a:pt x="3" y="5"/>
                      <a:pt x="3" y="6"/>
                    </a:cubicBezTo>
                    <a:cubicBezTo>
                      <a:pt x="2" y="7"/>
                      <a:pt x="1" y="7"/>
                      <a:pt x="0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7" name="Freeform 139"/>
              <p:cNvSpPr>
                <a:spLocks/>
              </p:cNvSpPr>
              <p:nvPr/>
            </p:nvSpPr>
            <p:spPr bwMode="auto">
              <a:xfrm>
                <a:off x="3501" y="1317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0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3" y="1"/>
                      <a:pt x="3" y="2"/>
                      <a:pt x="2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6"/>
                      <a:pt x="1" y="6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8" name="Freeform 140"/>
              <p:cNvSpPr>
                <a:spLocks/>
              </p:cNvSpPr>
              <p:nvPr/>
            </p:nvSpPr>
            <p:spPr bwMode="auto">
              <a:xfrm>
                <a:off x="3525" y="1306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7"/>
                      <a:pt x="0" y="5"/>
                      <a:pt x="0" y="3"/>
                    </a:cubicBezTo>
                    <a:cubicBezTo>
                      <a:pt x="1" y="2"/>
                      <a:pt x="2" y="0"/>
                      <a:pt x="3" y="1"/>
                    </a:cubicBezTo>
                    <a:cubicBezTo>
                      <a:pt x="3" y="2"/>
                      <a:pt x="2" y="3"/>
                      <a:pt x="2" y="3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9" name="Freeform 141"/>
              <p:cNvSpPr>
                <a:spLocks/>
              </p:cNvSpPr>
              <p:nvPr/>
            </p:nvSpPr>
            <p:spPr bwMode="auto">
              <a:xfrm>
                <a:off x="3544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0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6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0" name="Freeform 142"/>
              <p:cNvSpPr>
                <a:spLocks/>
              </p:cNvSpPr>
              <p:nvPr/>
            </p:nvSpPr>
            <p:spPr bwMode="auto">
              <a:xfrm>
                <a:off x="3559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1" name="Freeform 143"/>
              <p:cNvSpPr>
                <a:spLocks/>
              </p:cNvSpPr>
              <p:nvPr/>
            </p:nvSpPr>
            <p:spPr bwMode="auto">
              <a:xfrm>
                <a:off x="3578" y="1306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2" name="Freeform 144"/>
              <p:cNvSpPr>
                <a:spLocks/>
              </p:cNvSpPr>
              <p:nvPr/>
            </p:nvSpPr>
            <p:spPr bwMode="auto">
              <a:xfrm>
                <a:off x="3593" y="1306"/>
                <a:ext cx="19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3" name="Freeform 145"/>
              <p:cNvSpPr>
                <a:spLocks/>
              </p:cNvSpPr>
              <p:nvPr/>
            </p:nvSpPr>
            <p:spPr bwMode="auto">
              <a:xfrm>
                <a:off x="360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4" name="Freeform 146"/>
              <p:cNvSpPr>
                <a:spLocks/>
              </p:cNvSpPr>
              <p:nvPr/>
            </p:nvSpPr>
            <p:spPr bwMode="auto">
              <a:xfrm>
                <a:off x="361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5" name="Freeform 147"/>
              <p:cNvSpPr>
                <a:spLocks/>
              </p:cNvSpPr>
              <p:nvPr/>
            </p:nvSpPr>
            <p:spPr bwMode="auto">
              <a:xfrm>
                <a:off x="3626" y="1306"/>
                <a:ext cx="19" cy="46"/>
              </a:xfrm>
              <a:custGeom>
                <a:avLst/>
                <a:gdLst>
                  <a:gd name="T0" fmla="*/ 0 w 2"/>
                  <a:gd name="T1" fmla="*/ 2147483647 h 4"/>
                  <a:gd name="T2" fmla="*/ 0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0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6" name="Freeform 148"/>
              <p:cNvSpPr>
                <a:spLocks/>
              </p:cNvSpPr>
              <p:nvPr/>
            </p:nvSpPr>
            <p:spPr bwMode="auto">
              <a:xfrm>
                <a:off x="3410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0" y="4"/>
                      <a:pt x="1" y="2"/>
                    </a:cubicBezTo>
                    <a:cubicBezTo>
                      <a:pt x="2" y="1"/>
                      <a:pt x="2" y="0"/>
                      <a:pt x="3" y="0"/>
                    </a:cubicBezTo>
                    <a:cubicBezTo>
                      <a:pt x="4" y="0"/>
                      <a:pt x="5" y="0"/>
                      <a:pt x="6" y="1"/>
                    </a:cubicBezTo>
                    <a:cubicBezTo>
                      <a:pt x="5" y="2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7" name="Freeform 149"/>
              <p:cNvSpPr>
                <a:spLocks/>
              </p:cNvSpPr>
              <p:nvPr/>
            </p:nvSpPr>
            <p:spPr bwMode="auto">
              <a:xfrm>
                <a:off x="3443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1" y="4"/>
                      <a:pt x="2" y="3"/>
                    </a:cubicBezTo>
                    <a:cubicBezTo>
                      <a:pt x="3" y="1"/>
                      <a:pt x="4" y="0"/>
                      <a:pt x="6" y="1"/>
                    </a:cubicBezTo>
                    <a:cubicBezTo>
                      <a:pt x="5" y="2"/>
                      <a:pt x="4" y="3"/>
                      <a:pt x="4" y="3"/>
                    </a:cubicBezTo>
                    <a:cubicBezTo>
                      <a:pt x="4" y="4"/>
                      <a:pt x="3" y="5"/>
                      <a:pt x="3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8" name="Freeform 150"/>
              <p:cNvSpPr>
                <a:spLocks/>
              </p:cNvSpPr>
              <p:nvPr/>
            </p:nvSpPr>
            <p:spPr bwMode="auto">
              <a:xfrm>
                <a:off x="3477" y="1271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2147483647 h 6"/>
                  <a:gd name="T4" fmla="*/ 2147483647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0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0" y="6"/>
                    </a:moveTo>
                    <a:cubicBezTo>
                      <a:pt x="0" y="5"/>
                      <a:pt x="0" y="3"/>
                      <a:pt x="1" y="2"/>
                    </a:cubicBezTo>
                    <a:cubicBezTo>
                      <a:pt x="2" y="0"/>
                      <a:pt x="3" y="0"/>
                      <a:pt x="5" y="1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9" name="Freeform 151"/>
              <p:cNvSpPr>
                <a:spLocks/>
              </p:cNvSpPr>
              <p:nvPr/>
            </p:nvSpPr>
            <p:spPr bwMode="auto">
              <a:xfrm>
                <a:off x="3501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3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4" y="1"/>
                      <a:pt x="3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0" name="Freeform 152"/>
              <p:cNvSpPr>
                <a:spLocks/>
              </p:cNvSpPr>
              <p:nvPr/>
            </p:nvSpPr>
            <p:spPr bwMode="auto">
              <a:xfrm>
                <a:off x="3525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4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1" name="Freeform 153"/>
              <p:cNvSpPr>
                <a:spLocks/>
              </p:cNvSpPr>
              <p:nvPr/>
            </p:nvSpPr>
            <p:spPr bwMode="auto">
              <a:xfrm>
                <a:off x="3544" y="1271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2"/>
                      <a:pt x="3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2" name="Freeform 154"/>
              <p:cNvSpPr>
                <a:spLocks/>
              </p:cNvSpPr>
              <p:nvPr/>
            </p:nvSpPr>
            <p:spPr bwMode="auto">
              <a:xfrm>
                <a:off x="3569" y="1283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4"/>
                    </a:moveTo>
                    <a:cubicBezTo>
                      <a:pt x="0" y="4"/>
                      <a:pt x="0" y="3"/>
                      <a:pt x="0" y="2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0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3" name="Freeform 155"/>
              <p:cNvSpPr>
                <a:spLocks/>
              </p:cNvSpPr>
              <p:nvPr/>
            </p:nvSpPr>
            <p:spPr bwMode="auto">
              <a:xfrm>
                <a:off x="3578" y="1283"/>
                <a:ext cx="34" cy="57"/>
              </a:xfrm>
              <a:custGeom>
                <a:avLst/>
                <a:gdLst>
                  <a:gd name="T0" fmla="*/ 0 w 3"/>
                  <a:gd name="T1" fmla="*/ 2147483647 h 5"/>
                  <a:gd name="T2" fmla="*/ 2147483647 w 3"/>
                  <a:gd name="T3" fmla="*/ 2147483647 h 5"/>
                  <a:gd name="T4" fmla="*/ 2147483647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0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4" name="Freeform 156"/>
              <p:cNvSpPr>
                <a:spLocks/>
              </p:cNvSpPr>
              <p:nvPr/>
            </p:nvSpPr>
            <p:spPr bwMode="auto">
              <a:xfrm>
                <a:off x="3593" y="1283"/>
                <a:ext cx="34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2147483647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0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5" name="Freeform 157"/>
              <p:cNvSpPr>
                <a:spLocks/>
              </p:cNvSpPr>
              <p:nvPr/>
            </p:nvSpPr>
            <p:spPr bwMode="auto">
              <a:xfrm>
                <a:off x="360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6" name="Freeform 158"/>
              <p:cNvSpPr>
                <a:spLocks/>
              </p:cNvSpPr>
              <p:nvPr/>
            </p:nvSpPr>
            <p:spPr bwMode="auto">
              <a:xfrm>
                <a:off x="361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7" name="Freeform 159"/>
              <p:cNvSpPr>
                <a:spLocks/>
              </p:cNvSpPr>
              <p:nvPr/>
            </p:nvSpPr>
            <p:spPr bwMode="auto">
              <a:xfrm>
                <a:off x="3626" y="1294"/>
                <a:ext cx="19" cy="34"/>
              </a:xfrm>
              <a:custGeom>
                <a:avLst/>
                <a:gdLst>
                  <a:gd name="T0" fmla="*/ 0 w 2"/>
                  <a:gd name="T1" fmla="*/ 2147483647 h 3"/>
                  <a:gd name="T2" fmla="*/ 2147483647 w 2"/>
                  <a:gd name="T3" fmla="*/ 2147483647 h 3"/>
                  <a:gd name="T4" fmla="*/ 2147483647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0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0" y="3"/>
                    </a:moveTo>
                    <a:cubicBezTo>
                      <a:pt x="0" y="3"/>
                      <a:pt x="0" y="2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8" name="Freeform 16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9" name="Freeform 16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0" name="Freeform 16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1" name="Freeform 16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2" name="Freeform 16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3" name="Freeform 16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4" name="Freeform 16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5" name="Freeform 16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6" name="Freeform 16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7" name="Freeform 16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8" name="Freeform 17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9" name="Freeform 17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0" name="Freeform 17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1" name="Freeform 17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2" name="Freeform 17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3" name="Freeform 17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4" name="Freeform 17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5" name="Freeform 17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6" name="Freeform 17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7" name="Freeform 17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8" name="Freeform 18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9" name="Freeform 18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0" name="Freeform 18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1" name="Freeform 183"/>
              <p:cNvSpPr>
                <a:spLocks/>
              </p:cNvSpPr>
              <p:nvPr/>
            </p:nvSpPr>
            <p:spPr bwMode="auto">
              <a:xfrm>
                <a:off x="3443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1"/>
                      <a:pt x="5" y="0"/>
                    </a:cubicBezTo>
                    <a:cubicBezTo>
                      <a:pt x="4" y="0"/>
                      <a:pt x="4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2" name="Freeform 184"/>
              <p:cNvSpPr>
                <a:spLocks/>
              </p:cNvSpPr>
              <p:nvPr/>
            </p:nvSpPr>
            <p:spPr bwMode="auto">
              <a:xfrm>
                <a:off x="3467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2"/>
                      <a:pt x="4" y="1"/>
                    </a:cubicBezTo>
                    <a:cubicBezTo>
                      <a:pt x="4" y="1"/>
                      <a:pt x="3" y="1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3" name="Freeform 185"/>
              <p:cNvSpPr>
                <a:spLocks/>
              </p:cNvSpPr>
              <p:nvPr/>
            </p:nvSpPr>
            <p:spPr bwMode="auto">
              <a:xfrm>
                <a:off x="3491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2"/>
                      <a:pt x="3" y="1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4" name="Freeform 186"/>
              <p:cNvSpPr>
                <a:spLocks/>
              </p:cNvSpPr>
              <p:nvPr/>
            </p:nvSpPr>
            <p:spPr bwMode="auto">
              <a:xfrm>
                <a:off x="3511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1" y="3"/>
                      <a:pt x="1" y="2"/>
                      <a:pt x="2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5" name="Freeform 18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6" name="Freeform 18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7" name="Freeform 18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8" name="Freeform 19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9" name="Freeform 19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0" name="Freeform 19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1" name="Freeform 19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2" name="Freeform 19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3" name="Freeform 19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4" name="Freeform 19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5" name="Freeform 19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6" name="Freeform 19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7" name="Freeform 19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8" name="Freeform 20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9" name="Freeform 20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0" name="Freeform 20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1" name="Freeform 20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2" name="Freeform 20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3" name="Freeform 20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4" name="Freeform 20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5" name="Freeform 20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6" name="Freeform 20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7" name="Freeform 20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8" name="Freeform 210"/>
              <p:cNvSpPr>
                <a:spLocks/>
              </p:cNvSpPr>
              <p:nvPr/>
            </p:nvSpPr>
            <p:spPr bwMode="auto">
              <a:xfrm>
                <a:off x="3477" y="1203"/>
                <a:ext cx="48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2147483647 w 4"/>
                  <a:gd name="T5" fmla="*/ 2147483647 h 2"/>
                  <a:gd name="T6" fmla="*/ 2147483647 w 4"/>
                  <a:gd name="T7" fmla="*/ 2147483647 h 2"/>
                  <a:gd name="T8" fmla="*/ 0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0" y="2"/>
                    </a:moveTo>
                    <a:cubicBezTo>
                      <a:pt x="2" y="1"/>
                      <a:pt x="3" y="1"/>
                      <a:pt x="4" y="0"/>
                    </a:cubicBezTo>
                    <a:lnTo>
                      <a:pt x="4" y="1"/>
                    </a:lnTo>
                    <a:cubicBezTo>
                      <a:pt x="4" y="2"/>
                      <a:pt x="3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9" name="Freeform 211"/>
              <p:cNvSpPr>
                <a:spLocks/>
              </p:cNvSpPr>
              <p:nvPr/>
            </p:nvSpPr>
            <p:spPr bwMode="auto">
              <a:xfrm>
                <a:off x="3501" y="1214"/>
                <a:ext cx="34" cy="23"/>
              </a:xfrm>
              <a:custGeom>
                <a:avLst/>
                <a:gdLst>
                  <a:gd name="T0" fmla="*/ 0 w 3"/>
                  <a:gd name="T1" fmla="*/ 2147483647 h 2"/>
                  <a:gd name="T2" fmla="*/ 2147483647 w 3"/>
                  <a:gd name="T3" fmla="*/ 0 h 2"/>
                  <a:gd name="T4" fmla="*/ 2147483647 w 3"/>
                  <a:gd name="T5" fmla="*/ 2147483647 h 2"/>
                  <a:gd name="T6" fmla="*/ 2147483647 w 3"/>
                  <a:gd name="T7" fmla="*/ 2147483647 h 2"/>
                  <a:gd name="T8" fmla="*/ 0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0" y="1"/>
                    </a:moveTo>
                    <a:cubicBezTo>
                      <a:pt x="1" y="1"/>
                      <a:pt x="2" y="0"/>
                      <a:pt x="3" y="0"/>
                    </a:cubicBezTo>
                    <a:lnTo>
                      <a:pt x="3" y="1"/>
                    </a:lnTo>
                    <a:cubicBezTo>
                      <a:pt x="3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0" name="Freeform 212"/>
              <p:cNvSpPr>
                <a:spLocks/>
              </p:cNvSpPr>
              <p:nvPr/>
            </p:nvSpPr>
            <p:spPr bwMode="auto">
              <a:xfrm>
                <a:off x="3511" y="122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cubicBezTo>
                      <a:pt x="1" y="1"/>
                      <a:pt x="2" y="0"/>
                      <a:pt x="2" y="0"/>
                    </a:cubicBezTo>
                    <a:lnTo>
                      <a:pt x="3" y="1"/>
                    </a:ln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1" name="Freeform 213"/>
              <p:cNvSpPr>
                <a:spLocks/>
              </p:cNvSpPr>
              <p:nvPr/>
            </p:nvSpPr>
            <p:spPr bwMode="auto">
              <a:xfrm>
                <a:off x="3544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1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2"/>
                      <a:pt x="2" y="2"/>
                      <a:pt x="3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2" name="Freeform 214"/>
              <p:cNvSpPr>
                <a:spLocks/>
              </p:cNvSpPr>
              <p:nvPr/>
            </p:nvSpPr>
            <p:spPr bwMode="auto">
              <a:xfrm>
                <a:off x="3511" y="1191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0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0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0" y="1"/>
                    </a:moveTo>
                    <a:lnTo>
                      <a:pt x="0" y="1"/>
                    </a:lnTo>
                    <a:cubicBezTo>
                      <a:pt x="1" y="2"/>
                      <a:pt x="2" y="2"/>
                      <a:pt x="2" y="3"/>
                    </a:cubicBezTo>
                    <a:cubicBezTo>
                      <a:pt x="2" y="4"/>
                      <a:pt x="2" y="5"/>
                      <a:pt x="3" y="5"/>
                    </a:cubicBezTo>
                    <a:cubicBezTo>
                      <a:pt x="3" y="6"/>
                      <a:pt x="4" y="7"/>
                      <a:pt x="5" y="7"/>
                    </a:cubicBezTo>
                    <a:lnTo>
                      <a:pt x="6" y="6"/>
                    </a:lnTo>
                    <a:cubicBezTo>
                      <a:pt x="5" y="6"/>
                      <a:pt x="4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1"/>
                      <a:pt x="2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3" name="Freeform 215"/>
              <p:cNvSpPr>
                <a:spLocks/>
              </p:cNvSpPr>
              <p:nvPr/>
            </p:nvSpPr>
            <p:spPr bwMode="auto">
              <a:xfrm>
                <a:off x="3602" y="1157"/>
                <a:ext cx="130" cy="69"/>
              </a:xfrm>
              <a:custGeom>
                <a:avLst/>
                <a:gdLst>
                  <a:gd name="T0" fmla="*/ 0 w 11"/>
                  <a:gd name="T1" fmla="*/ 2147483647 h 6"/>
                  <a:gd name="T2" fmla="*/ 0 w 11"/>
                  <a:gd name="T3" fmla="*/ 2147483647 h 6"/>
                  <a:gd name="T4" fmla="*/ 2147483647 w 11"/>
                  <a:gd name="T5" fmla="*/ 2147483647 h 6"/>
                  <a:gd name="T6" fmla="*/ 2147483647 w 11"/>
                  <a:gd name="T7" fmla="*/ 2147483647 h 6"/>
                  <a:gd name="T8" fmla="*/ 2147483647 w 11"/>
                  <a:gd name="T9" fmla="*/ 2147483647 h 6"/>
                  <a:gd name="T10" fmla="*/ 2147483647 w 11"/>
                  <a:gd name="T11" fmla="*/ 2147483647 h 6"/>
                  <a:gd name="T12" fmla="*/ 2147483647 w 11"/>
                  <a:gd name="T13" fmla="*/ 2147483647 h 6"/>
                  <a:gd name="T14" fmla="*/ 2147483647 w 11"/>
                  <a:gd name="T15" fmla="*/ 2147483647 h 6"/>
                  <a:gd name="T16" fmla="*/ 2147483647 w 11"/>
                  <a:gd name="T17" fmla="*/ 2147483647 h 6"/>
                  <a:gd name="T18" fmla="*/ 2147483647 w 11"/>
                  <a:gd name="T19" fmla="*/ 2147483647 h 6"/>
                  <a:gd name="T20" fmla="*/ 2147483647 w 11"/>
                  <a:gd name="T21" fmla="*/ 2147483647 h 6"/>
                  <a:gd name="T22" fmla="*/ 2147483647 w 11"/>
                  <a:gd name="T23" fmla="*/ 2147483647 h 6"/>
                  <a:gd name="T24" fmla="*/ 2147483647 w 11"/>
                  <a:gd name="T25" fmla="*/ 2147483647 h 6"/>
                  <a:gd name="T26" fmla="*/ 2147483647 w 11"/>
                  <a:gd name="T27" fmla="*/ 2147483647 h 6"/>
                  <a:gd name="T28" fmla="*/ 2147483647 w 11"/>
                  <a:gd name="T29" fmla="*/ 2147483647 h 6"/>
                  <a:gd name="T30" fmla="*/ 2147483647 w 11"/>
                  <a:gd name="T31" fmla="*/ 2147483647 h 6"/>
                  <a:gd name="T32" fmla="*/ 2147483647 w 11"/>
                  <a:gd name="T33" fmla="*/ 2147483647 h 6"/>
                  <a:gd name="T34" fmla="*/ 2147483647 w 11"/>
                  <a:gd name="T35" fmla="*/ 0 h 6"/>
                  <a:gd name="T36" fmla="*/ 2147483647 w 11"/>
                  <a:gd name="T37" fmla="*/ 0 h 6"/>
                  <a:gd name="T38" fmla="*/ 2147483647 w 11"/>
                  <a:gd name="T39" fmla="*/ 2147483647 h 6"/>
                  <a:gd name="T40" fmla="*/ 2147483647 w 11"/>
                  <a:gd name="T41" fmla="*/ 2147483647 h 6"/>
                  <a:gd name="T42" fmla="*/ 2147483647 w 11"/>
                  <a:gd name="T43" fmla="*/ 2147483647 h 6"/>
                  <a:gd name="T44" fmla="*/ 2147483647 w 11"/>
                  <a:gd name="T45" fmla="*/ 0 h 6"/>
                  <a:gd name="T46" fmla="*/ 2147483647 w 11"/>
                  <a:gd name="T47" fmla="*/ 0 h 6"/>
                  <a:gd name="T48" fmla="*/ 0 w 11"/>
                  <a:gd name="T49" fmla="*/ 2147483647 h 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1"/>
                  <a:gd name="T76" fmla="*/ 0 h 6"/>
                  <a:gd name="T77" fmla="*/ 11 w 11"/>
                  <a:gd name="T78" fmla="*/ 6 h 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1" h="6">
                    <a:moveTo>
                      <a:pt x="0" y="4"/>
                    </a:moveTo>
                    <a:lnTo>
                      <a:pt x="0" y="6"/>
                    </a:lnTo>
                    <a:cubicBezTo>
                      <a:pt x="1" y="6"/>
                      <a:pt x="1" y="5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6"/>
                      <a:pt x="3" y="5"/>
                      <a:pt x="3" y="3"/>
                    </a:cubicBezTo>
                    <a:lnTo>
                      <a:pt x="5" y="6"/>
                    </a:lnTo>
                    <a:lnTo>
                      <a:pt x="5" y="3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6" y="6"/>
                    </a:lnTo>
                    <a:lnTo>
                      <a:pt x="8" y="3"/>
                    </a:lnTo>
                    <a:cubicBezTo>
                      <a:pt x="8" y="5"/>
                      <a:pt x="8" y="6"/>
                      <a:pt x="9" y="6"/>
                    </a:cubicBezTo>
                    <a:cubicBezTo>
                      <a:pt x="9" y="5"/>
                      <a:pt x="9" y="4"/>
                      <a:pt x="9" y="3"/>
                    </a:cubicBezTo>
                    <a:cubicBezTo>
                      <a:pt x="10" y="5"/>
                      <a:pt x="10" y="6"/>
                      <a:pt x="11" y="6"/>
                    </a:cubicBezTo>
                    <a:lnTo>
                      <a:pt x="11" y="4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1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4" name="Freeform 21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5" name="Freeform 21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6" name="Freeform 21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7" name="Freeform 21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8" name="Freeform 22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9" name="Freeform 22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0" name="Freeform 22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1" name="Freeform 22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2" name="Freeform 22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3" name="Freeform 22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4" name="Freeform 22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5" name="Freeform 22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6" name="Freeform 22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7" name="Freeform 22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8" name="Freeform 23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9" name="Freeform 23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0" name="Freeform 23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1" name="Freeform 23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2" name="Freeform 23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3" name="Freeform 23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4" name="Freeform 23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5" name="Freeform 23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6" name="Freeform 23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7" name="Freeform 239"/>
              <p:cNvSpPr>
                <a:spLocks/>
              </p:cNvSpPr>
              <p:nvPr/>
            </p:nvSpPr>
            <p:spPr bwMode="auto">
              <a:xfrm>
                <a:off x="3877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3" y="1"/>
                    </a:moveTo>
                    <a:cubicBezTo>
                      <a:pt x="4" y="7"/>
                      <a:pt x="4" y="12"/>
                      <a:pt x="2" y="16"/>
                    </a:cubicBezTo>
                    <a:cubicBezTo>
                      <a:pt x="1" y="10"/>
                      <a:pt x="0" y="5"/>
                      <a:pt x="1" y="0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8" name="Freeform 240"/>
              <p:cNvSpPr>
                <a:spLocks/>
              </p:cNvSpPr>
              <p:nvPr/>
            </p:nvSpPr>
            <p:spPr bwMode="auto">
              <a:xfrm>
                <a:off x="3858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3" y="1"/>
                    </a:moveTo>
                    <a:cubicBezTo>
                      <a:pt x="4" y="6"/>
                      <a:pt x="4" y="11"/>
                      <a:pt x="2" y="15"/>
                    </a:cubicBezTo>
                    <a:cubicBezTo>
                      <a:pt x="0" y="9"/>
                      <a:pt x="0" y="4"/>
                      <a:pt x="1" y="0"/>
                    </a:cubicBezTo>
                    <a:cubicBezTo>
                      <a:pt x="1" y="0"/>
                      <a:pt x="2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9" name="Freeform 241"/>
              <p:cNvSpPr>
                <a:spLocks/>
              </p:cNvSpPr>
              <p:nvPr/>
            </p:nvSpPr>
            <p:spPr bwMode="auto">
              <a:xfrm>
                <a:off x="3834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0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3" y="6"/>
                      <a:pt x="4" y="11"/>
                      <a:pt x="2" y="14"/>
                    </a:cubicBezTo>
                    <a:cubicBezTo>
                      <a:pt x="0" y="9"/>
                      <a:pt x="0" y="4"/>
                      <a:pt x="0" y="0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0" name="Freeform 242"/>
              <p:cNvSpPr>
                <a:spLocks/>
              </p:cNvSpPr>
              <p:nvPr/>
            </p:nvSpPr>
            <p:spPr bwMode="auto">
              <a:xfrm>
                <a:off x="3800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3" y="1"/>
                    </a:moveTo>
                    <a:cubicBezTo>
                      <a:pt x="4" y="5"/>
                      <a:pt x="4" y="10"/>
                      <a:pt x="2" y="13"/>
                    </a:cubicBezTo>
                    <a:cubicBezTo>
                      <a:pt x="1" y="8"/>
                      <a:pt x="0" y="4"/>
                      <a:pt x="1" y="0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1" name="Freeform 243"/>
              <p:cNvSpPr>
                <a:spLocks/>
              </p:cNvSpPr>
              <p:nvPr/>
            </p:nvSpPr>
            <p:spPr bwMode="auto">
              <a:xfrm>
                <a:off x="3776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3" y="5"/>
                      <a:pt x="4" y="9"/>
                      <a:pt x="2" y="12"/>
                    </a:cubicBezTo>
                    <a:cubicBezTo>
                      <a:pt x="0" y="7"/>
                      <a:pt x="0" y="3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2" name="Freeform 244"/>
              <p:cNvSpPr>
                <a:spLocks/>
              </p:cNvSpPr>
              <p:nvPr/>
            </p:nvSpPr>
            <p:spPr bwMode="auto">
              <a:xfrm>
                <a:off x="3752" y="1306"/>
                <a:ext cx="48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0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3" y="5"/>
                      <a:pt x="4" y="9"/>
                      <a:pt x="2" y="11"/>
                    </a:cubicBezTo>
                    <a:cubicBezTo>
                      <a:pt x="0" y="7"/>
                      <a:pt x="0" y="4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3" name="Freeform 245"/>
              <p:cNvSpPr>
                <a:spLocks/>
              </p:cNvSpPr>
              <p:nvPr/>
            </p:nvSpPr>
            <p:spPr bwMode="auto">
              <a:xfrm>
                <a:off x="3732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0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1" y="1"/>
                    </a:moveTo>
                    <a:cubicBezTo>
                      <a:pt x="2" y="4"/>
                      <a:pt x="4" y="8"/>
                      <a:pt x="2" y="10"/>
                    </a:cubicBezTo>
                    <a:cubicBezTo>
                      <a:pt x="0" y="7"/>
                      <a:pt x="0" y="3"/>
                      <a:pt x="0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4" name="Freeform 24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5" name="Freeform 24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6" name="Freeform 24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7" name="Freeform 24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8" name="Freeform 25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9" name="Freeform 25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0" name="Freeform 25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1" name="Freeform 25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2" name="Freeform 25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3" name="Freeform 25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4" name="Freeform 25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5" name="Freeform 25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6" name="Freeform 25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7" name="Freeform 25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8" name="Freeform 26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9" name="Freeform 26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0" name="Freeform 26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1" name="Freeform 26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2" name="Freeform 26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3" name="Freeform 26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4" name="Freeform 26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5" name="Freeform 26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6" name="Freeform 26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7" name="Freeform 269"/>
              <p:cNvSpPr>
                <a:spLocks/>
              </p:cNvSpPr>
              <p:nvPr/>
            </p:nvSpPr>
            <p:spPr bwMode="auto">
              <a:xfrm>
                <a:off x="3877" y="1329"/>
                <a:ext cx="72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0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2147483647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6" y="9"/>
                    </a:moveTo>
                    <a:cubicBezTo>
                      <a:pt x="6" y="9"/>
                      <a:pt x="6" y="6"/>
                      <a:pt x="5" y="3"/>
                    </a:cubicBezTo>
                    <a:cubicBezTo>
                      <a:pt x="5" y="2"/>
                      <a:pt x="5" y="2"/>
                      <a:pt x="4" y="1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0" y="1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8"/>
                      <a:pt x="4" y="9"/>
                      <a:pt x="6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8" name="Freeform 270"/>
              <p:cNvSpPr>
                <a:spLocks/>
              </p:cNvSpPr>
              <p:nvPr/>
            </p:nvSpPr>
            <p:spPr bwMode="auto">
              <a:xfrm>
                <a:off x="3843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0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5" y="9"/>
                    </a:moveTo>
                    <a:cubicBezTo>
                      <a:pt x="6" y="8"/>
                      <a:pt x="5" y="6"/>
                      <a:pt x="4" y="4"/>
                    </a:cubicBezTo>
                    <a:cubicBezTo>
                      <a:pt x="4" y="2"/>
                      <a:pt x="2" y="0"/>
                      <a:pt x="0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3" y="8"/>
                      <a:pt x="4" y="8"/>
                      <a:pt x="5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9" name="Freeform 271"/>
              <p:cNvSpPr>
                <a:spLocks/>
              </p:cNvSpPr>
              <p:nvPr/>
            </p:nvSpPr>
            <p:spPr bwMode="auto">
              <a:xfrm>
                <a:off x="3824" y="1317"/>
                <a:ext cx="43" cy="92"/>
              </a:xfrm>
              <a:custGeom>
                <a:avLst/>
                <a:gdLst>
                  <a:gd name="T0" fmla="*/ 2147483647 w 4"/>
                  <a:gd name="T1" fmla="*/ 2147483647 h 8"/>
                  <a:gd name="T2" fmla="*/ 2147483647 w 4"/>
                  <a:gd name="T3" fmla="*/ 2147483647 h 8"/>
                  <a:gd name="T4" fmla="*/ 0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2147483647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4" y="8"/>
                    </a:moveTo>
                    <a:cubicBezTo>
                      <a:pt x="4" y="7"/>
                      <a:pt x="4" y="5"/>
                      <a:pt x="3" y="3"/>
                    </a:cubicBez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2" y="7"/>
                      <a:pt x="3" y="7"/>
                      <a:pt x="4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0" name="Freeform 272"/>
              <p:cNvSpPr>
                <a:spLocks/>
              </p:cNvSpPr>
              <p:nvPr/>
            </p:nvSpPr>
            <p:spPr bwMode="auto">
              <a:xfrm>
                <a:off x="3800" y="1317"/>
                <a:ext cx="43" cy="80"/>
              </a:xfrm>
              <a:custGeom>
                <a:avLst/>
                <a:gdLst>
                  <a:gd name="T0" fmla="*/ 2147483647 w 4"/>
                  <a:gd name="T1" fmla="*/ 2147483647 h 7"/>
                  <a:gd name="T2" fmla="*/ 2147483647 w 4"/>
                  <a:gd name="T3" fmla="*/ 2147483647 h 7"/>
                  <a:gd name="T4" fmla="*/ 0 w 4"/>
                  <a:gd name="T5" fmla="*/ 0 h 7"/>
                  <a:gd name="T6" fmla="*/ 2147483647 w 4"/>
                  <a:gd name="T7" fmla="*/ 2147483647 h 7"/>
                  <a:gd name="T8" fmla="*/ 2147483647 w 4"/>
                  <a:gd name="T9" fmla="*/ 2147483647 h 7"/>
                  <a:gd name="T10" fmla="*/ 2147483647 w 4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7"/>
                  <a:gd name="T20" fmla="*/ 4 w 4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7">
                    <a:moveTo>
                      <a:pt x="3" y="7"/>
                    </a:moveTo>
                    <a:cubicBezTo>
                      <a:pt x="4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1" y="3"/>
                      <a:pt x="1" y="4"/>
                      <a:pt x="1" y="5"/>
                    </a:cubicBezTo>
                    <a:cubicBezTo>
                      <a:pt x="1" y="6"/>
                      <a:pt x="2" y="6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1" name="Freeform 273"/>
              <p:cNvSpPr>
                <a:spLocks/>
              </p:cNvSpPr>
              <p:nvPr/>
            </p:nvSpPr>
            <p:spPr bwMode="auto">
              <a:xfrm>
                <a:off x="3776" y="1306"/>
                <a:ext cx="34" cy="80"/>
              </a:xfrm>
              <a:custGeom>
                <a:avLst/>
                <a:gdLst>
                  <a:gd name="T0" fmla="*/ 2147483647 w 3"/>
                  <a:gd name="T1" fmla="*/ 2147483647 h 7"/>
                  <a:gd name="T2" fmla="*/ 2147483647 w 3"/>
                  <a:gd name="T3" fmla="*/ 2147483647 h 7"/>
                  <a:gd name="T4" fmla="*/ 0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2147483647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3" y="7"/>
                    </a:moveTo>
                    <a:cubicBezTo>
                      <a:pt x="3" y="7"/>
                      <a:pt x="3" y="5"/>
                      <a:pt x="3" y="3"/>
                    </a:cubicBezTo>
                    <a:cubicBezTo>
                      <a:pt x="2" y="2"/>
                      <a:pt x="1" y="0"/>
                      <a:pt x="0" y="1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2" y="6"/>
                      <a:pt x="2" y="7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2" name="Freeform 274"/>
              <p:cNvSpPr>
                <a:spLocks/>
              </p:cNvSpPr>
              <p:nvPr/>
            </p:nvSpPr>
            <p:spPr bwMode="auto">
              <a:xfrm>
                <a:off x="375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4"/>
                      <a:pt x="2" y="4"/>
                      <a:pt x="2" y="5"/>
                    </a:cubicBezTo>
                    <a:cubicBezTo>
                      <a:pt x="2" y="6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3" name="Freeform 275"/>
              <p:cNvSpPr>
                <a:spLocks/>
              </p:cNvSpPr>
              <p:nvPr/>
            </p:nvSpPr>
            <p:spPr bwMode="auto">
              <a:xfrm>
                <a:off x="374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4" name="Freeform 276"/>
              <p:cNvSpPr>
                <a:spLocks/>
              </p:cNvSpPr>
              <p:nvPr/>
            </p:nvSpPr>
            <p:spPr bwMode="auto">
              <a:xfrm>
                <a:off x="3732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5" name="Freeform 277"/>
              <p:cNvSpPr>
                <a:spLocks/>
              </p:cNvSpPr>
              <p:nvPr/>
            </p:nvSpPr>
            <p:spPr bwMode="auto">
              <a:xfrm>
                <a:off x="3718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6" name="Freeform 278"/>
              <p:cNvSpPr>
                <a:spLocks/>
              </p:cNvSpPr>
              <p:nvPr/>
            </p:nvSpPr>
            <p:spPr bwMode="auto">
              <a:xfrm>
                <a:off x="3703" y="1306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7" name="Freeform 279"/>
              <p:cNvSpPr>
                <a:spLocks/>
              </p:cNvSpPr>
              <p:nvPr/>
            </p:nvSpPr>
            <p:spPr bwMode="auto">
              <a:xfrm>
                <a:off x="3699" y="1306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8" name="Freeform 280"/>
              <p:cNvSpPr>
                <a:spLocks/>
              </p:cNvSpPr>
              <p:nvPr/>
            </p:nvSpPr>
            <p:spPr bwMode="auto">
              <a:xfrm>
                <a:off x="3684" y="1306"/>
                <a:ext cx="1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2"/>
                      <a:pt x="2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2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9" name="Freeform 281"/>
              <p:cNvSpPr>
                <a:spLocks/>
              </p:cNvSpPr>
              <p:nvPr/>
            </p:nvSpPr>
            <p:spPr bwMode="auto">
              <a:xfrm>
                <a:off x="3858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0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6" y="4"/>
                      <a:pt x="5" y="2"/>
                    </a:cubicBezTo>
                    <a:cubicBezTo>
                      <a:pt x="4" y="1"/>
                      <a:pt x="4" y="0"/>
                      <a:pt x="3" y="0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1" y="2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0" name="Freeform 282"/>
              <p:cNvSpPr>
                <a:spLocks/>
              </p:cNvSpPr>
              <p:nvPr/>
            </p:nvSpPr>
            <p:spPr bwMode="auto">
              <a:xfrm>
                <a:off x="3824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0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5" y="4"/>
                      <a:pt x="4" y="3"/>
                    </a:cubicBezTo>
                    <a:cubicBezTo>
                      <a:pt x="4" y="1"/>
                      <a:pt x="2" y="0"/>
                      <a:pt x="0" y="1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1" name="Freeform 283"/>
              <p:cNvSpPr>
                <a:spLocks/>
              </p:cNvSpPr>
              <p:nvPr/>
            </p:nvSpPr>
            <p:spPr bwMode="auto">
              <a:xfrm>
                <a:off x="3800" y="1271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2147483647 w 5"/>
                  <a:gd name="T3" fmla="*/ 2147483647 h 6"/>
                  <a:gd name="T4" fmla="*/ 0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2147483647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5" y="6"/>
                    </a:moveTo>
                    <a:cubicBezTo>
                      <a:pt x="5" y="5"/>
                      <a:pt x="5" y="3"/>
                      <a:pt x="4" y="2"/>
                    </a:cubicBezTo>
                    <a:cubicBezTo>
                      <a:pt x="3" y="0"/>
                      <a:pt x="2" y="0"/>
                      <a:pt x="0" y="1"/>
                    </a:cubicBezTo>
                    <a:cubicBezTo>
                      <a:pt x="1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3" y="5"/>
                    </a:cubicBezTo>
                    <a:cubicBezTo>
                      <a:pt x="3" y="5"/>
                      <a:pt x="4" y="6"/>
                      <a:pt x="5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2" name="Freeform 284"/>
              <p:cNvSpPr>
                <a:spLocks/>
              </p:cNvSpPr>
              <p:nvPr/>
            </p:nvSpPr>
            <p:spPr bwMode="auto">
              <a:xfrm>
                <a:off x="3790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3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3" name="Freeform 285"/>
              <p:cNvSpPr>
                <a:spLocks/>
              </p:cNvSpPr>
              <p:nvPr/>
            </p:nvSpPr>
            <p:spPr bwMode="auto">
              <a:xfrm>
                <a:off x="3766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4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4" name="Freeform 286"/>
              <p:cNvSpPr>
                <a:spLocks/>
              </p:cNvSpPr>
              <p:nvPr/>
            </p:nvSpPr>
            <p:spPr bwMode="auto">
              <a:xfrm>
                <a:off x="3752" y="1271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2"/>
                      <a:pt x="1" y="2"/>
                      <a:pt x="1" y="3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2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5" name="Freeform 287"/>
              <p:cNvSpPr>
                <a:spLocks/>
              </p:cNvSpPr>
              <p:nvPr/>
            </p:nvSpPr>
            <p:spPr bwMode="auto">
              <a:xfrm>
                <a:off x="3742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0 h 5"/>
                  <a:gd name="T6" fmla="*/ 0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6" name="Freeform 288"/>
              <p:cNvSpPr>
                <a:spLocks/>
              </p:cNvSpPr>
              <p:nvPr/>
            </p:nvSpPr>
            <p:spPr bwMode="auto">
              <a:xfrm>
                <a:off x="3718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7" name="Freeform 289"/>
              <p:cNvSpPr>
                <a:spLocks/>
              </p:cNvSpPr>
              <p:nvPr/>
            </p:nvSpPr>
            <p:spPr bwMode="auto">
              <a:xfrm>
                <a:off x="3703" y="1283"/>
                <a:ext cx="39" cy="46"/>
              </a:xfrm>
              <a:custGeom>
                <a:avLst/>
                <a:gdLst>
                  <a:gd name="T0" fmla="*/ 2147483647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2147483647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3"/>
                      <a:pt x="2" y="3"/>
                      <a:pt x="2" y="4"/>
                    </a:cubicBezTo>
                    <a:cubicBezTo>
                      <a:pt x="2" y="4"/>
                      <a:pt x="2" y="4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8" name="Freeform 290"/>
              <p:cNvSpPr>
                <a:spLocks/>
              </p:cNvSpPr>
              <p:nvPr/>
            </p:nvSpPr>
            <p:spPr bwMode="auto">
              <a:xfrm>
                <a:off x="3703" y="1283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9" name="Freeform 291"/>
              <p:cNvSpPr>
                <a:spLocks/>
              </p:cNvSpPr>
              <p:nvPr/>
            </p:nvSpPr>
            <p:spPr bwMode="auto">
              <a:xfrm>
                <a:off x="3699" y="1283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0" name="Freeform 292"/>
              <p:cNvSpPr>
                <a:spLocks/>
              </p:cNvSpPr>
              <p:nvPr/>
            </p:nvSpPr>
            <p:spPr bwMode="auto">
              <a:xfrm>
                <a:off x="3684" y="1294"/>
                <a:ext cx="19" cy="34"/>
              </a:xfrm>
              <a:custGeom>
                <a:avLst/>
                <a:gdLst>
                  <a:gd name="T0" fmla="*/ 2147483647 w 2"/>
                  <a:gd name="T1" fmla="*/ 2147483647 h 3"/>
                  <a:gd name="T2" fmla="*/ 2147483647 w 2"/>
                  <a:gd name="T3" fmla="*/ 2147483647 h 3"/>
                  <a:gd name="T4" fmla="*/ 0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2147483647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2" y="3"/>
                    </a:moveTo>
                    <a:cubicBezTo>
                      <a:pt x="2" y="3"/>
                      <a:pt x="2" y="2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1" name="Freeform 29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2" name="Freeform 29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3" name="Freeform 29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4" name="Freeform 29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5" name="Freeform 29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6" name="Freeform 29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7" name="Freeform 29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8" name="Freeform 30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9" name="Freeform 30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0" name="Freeform 30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1" name="Freeform 30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2" name="Freeform 30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3" name="Freeform 30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4" name="Freeform 30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5" name="Freeform 30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6" name="Freeform 30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7" name="Freeform 30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8" name="Freeform 31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9" name="Freeform 31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0" name="Freeform 31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1" name="Freeform 31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2" name="Freeform 31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3" name="Freeform 31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4" name="Freeform 316"/>
              <p:cNvSpPr>
                <a:spLocks/>
              </p:cNvSpPr>
              <p:nvPr/>
            </p:nvSpPr>
            <p:spPr bwMode="auto">
              <a:xfrm>
                <a:off x="3834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2" y="0"/>
                    </a:moveTo>
                    <a:cubicBezTo>
                      <a:pt x="3" y="1"/>
                      <a:pt x="4" y="2"/>
                      <a:pt x="5" y="4"/>
                    </a:cubicBezTo>
                    <a:cubicBezTo>
                      <a:pt x="4" y="4"/>
                      <a:pt x="3" y="4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5" name="Freeform 317"/>
              <p:cNvSpPr>
                <a:spLocks/>
              </p:cNvSpPr>
              <p:nvPr/>
            </p:nvSpPr>
            <p:spPr bwMode="auto">
              <a:xfrm>
                <a:off x="3824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4"/>
                    </a:cubicBezTo>
                    <a:cubicBezTo>
                      <a:pt x="3" y="4"/>
                      <a:pt x="2" y="4"/>
                      <a:pt x="1" y="3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6" name="Freeform 318"/>
              <p:cNvSpPr>
                <a:spLocks/>
              </p:cNvSpPr>
              <p:nvPr/>
            </p:nvSpPr>
            <p:spPr bwMode="auto">
              <a:xfrm>
                <a:off x="3800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3"/>
                    </a:cubicBezTo>
                    <a:cubicBezTo>
                      <a:pt x="3" y="4"/>
                      <a:pt x="2" y="3"/>
                      <a:pt x="1" y="2"/>
                    </a:cubicBezTo>
                    <a:cubicBezTo>
                      <a:pt x="1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7" name="Freeform 319"/>
              <p:cNvSpPr>
                <a:spLocks/>
              </p:cNvSpPr>
              <p:nvPr/>
            </p:nvSpPr>
            <p:spPr bwMode="auto">
              <a:xfrm>
                <a:off x="3790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cubicBezTo>
                      <a:pt x="2" y="0"/>
                      <a:pt x="2" y="1"/>
                      <a:pt x="3" y="2"/>
                    </a:cubicBezTo>
                    <a:cubicBezTo>
                      <a:pt x="2" y="3"/>
                      <a:pt x="2" y="2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8" name="Freeform 32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9" name="Freeform 32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0" name="Freeform 32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1" name="Freeform 32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2" name="Freeform 32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3" name="Freeform 32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4" name="Freeform 32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5" name="Freeform 32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6" name="Freeform 32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7" name="Freeform 32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8" name="Freeform 33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9" name="Freeform 33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0" name="Freeform 33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1" name="Freeform 33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2" name="Freeform 33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3" name="Freeform 33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4" name="Freeform 33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5" name="Freeform 33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6" name="Freeform 33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7" name="Freeform 33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8" name="Freeform 34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9" name="Freeform 34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0" name="Freeform 34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1" name="Freeform 343"/>
              <p:cNvSpPr>
                <a:spLocks/>
              </p:cNvSpPr>
              <p:nvPr/>
            </p:nvSpPr>
            <p:spPr bwMode="auto">
              <a:xfrm>
                <a:off x="3809" y="1203"/>
                <a:ext cx="48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w 4"/>
                  <a:gd name="T5" fmla="*/ 2147483647 h 2"/>
                  <a:gd name="T6" fmla="*/ 2147483647 w 4"/>
                  <a:gd name="T7" fmla="*/ 2147483647 h 2"/>
                  <a:gd name="T8" fmla="*/ 2147483647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1"/>
                      <a:pt x="0" y="0"/>
                    </a:cubicBezTo>
                    <a:lnTo>
                      <a:pt x="0" y="1"/>
                    </a:lnTo>
                    <a:cubicBezTo>
                      <a:pt x="1" y="2"/>
                      <a:pt x="1" y="2"/>
                      <a:pt x="2" y="2"/>
                    </a:cubicBezTo>
                    <a:cubicBezTo>
                      <a:pt x="3" y="2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2" name="Freeform 344"/>
              <p:cNvSpPr>
                <a:spLocks/>
              </p:cNvSpPr>
              <p:nvPr/>
            </p:nvSpPr>
            <p:spPr bwMode="auto">
              <a:xfrm>
                <a:off x="3800" y="1214"/>
                <a:ext cx="34" cy="23"/>
              </a:xfrm>
              <a:custGeom>
                <a:avLst/>
                <a:gdLst>
                  <a:gd name="T0" fmla="*/ 2147483647 w 3"/>
                  <a:gd name="T1" fmla="*/ 2147483647 h 2"/>
                  <a:gd name="T2" fmla="*/ 0 w 3"/>
                  <a:gd name="T3" fmla="*/ 0 h 2"/>
                  <a:gd name="T4" fmla="*/ 0 w 3"/>
                  <a:gd name="T5" fmla="*/ 2147483647 h 2"/>
                  <a:gd name="T6" fmla="*/ 2147483647 w 3"/>
                  <a:gd name="T7" fmla="*/ 2147483647 h 2"/>
                  <a:gd name="T8" fmla="*/ 2147483647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3" y="1"/>
                    </a:moveTo>
                    <a:cubicBezTo>
                      <a:pt x="2" y="1"/>
                      <a:pt x="1" y="0"/>
                      <a:pt x="0" y="0"/>
                    </a:cubicBezTo>
                    <a:lnTo>
                      <a:pt x="0" y="1"/>
                    </a:lnTo>
                    <a:cubicBezTo>
                      <a:pt x="0" y="1"/>
                      <a:pt x="1" y="2"/>
                      <a:pt x="2" y="2"/>
                    </a:cubicBezTo>
                    <a:cubicBezTo>
                      <a:pt x="2" y="2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3" name="Freeform 345"/>
              <p:cNvSpPr>
                <a:spLocks/>
              </p:cNvSpPr>
              <p:nvPr/>
            </p:nvSpPr>
            <p:spPr bwMode="auto">
              <a:xfrm>
                <a:off x="3790" y="1226"/>
                <a:ext cx="34" cy="11"/>
              </a:xfrm>
              <a:custGeom>
                <a:avLst/>
                <a:gdLst>
                  <a:gd name="T0" fmla="*/ 2147483647 w 3"/>
                  <a:gd name="T1" fmla="*/ 2147483647 h 1"/>
                  <a:gd name="T2" fmla="*/ 2147483647 w 3"/>
                  <a:gd name="T3" fmla="*/ 0 h 1"/>
                  <a:gd name="T4" fmla="*/ 0 w 3"/>
                  <a:gd name="T5" fmla="*/ 2147483647 h 1"/>
                  <a:gd name="T6" fmla="*/ 2147483647 w 3"/>
                  <a:gd name="T7" fmla="*/ 2147483647 h 1"/>
                  <a:gd name="T8" fmla="*/ 2147483647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1" y="0"/>
                      <a:pt x="1" y="0"/>
                    </a:cubicBezTo>
                    <a:lnTo>
                      <a:pt x="0" y="1"/>
                    </a:ln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4" name="Freeform 346"/>
              <p:cNvSpPr>
                <a:spLocks/>
              </p:cNvSpPr>
              <p:nvPr/>
            </p:nvSpPr>
            <p:spPr bwMode="auto">
              <a:xfrm>
                <a:off x="3752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2147483647 w 3"/>
                  <a:gd name="T3" fmla="*/ 2147483647 h 2"/>
                  <a:gd name="T4" fmla="*/ 0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2" y="0"/>
                    </a:moveTo>
                    <a:cubicBezTo>
                      <a:pt x="2" y="1"/>
                      <a:pt x="2" y="1"/>
                      <a:pt x="3" y="2"/>
                    </a:cubicBezTo>
                    <a:cubicBezTo>
                      <a:pt x="2" y="2"/>
                      <a:pt x="1" y="2"/>
                      <a:pt x="0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5" name="Freeform 347"/>
              <p:cNvSpPr>
                <a:spLocks/>
              </p:cNvSpPr>
              <p:nvPr/>
            </p:nvSpPr>
            <p:spPr bwMode="auto">
              <a:xfrm>
                <a:off x="3752" y="1191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2147483647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6" y="1"/>
                    </a:moveTo>
                    <a:lnTo>
                      <a:pt x="6" y="1"/>
                    </a:lnTo>
                    <a:cubicBezTo>
                      <a:pt x="5" y="2"/>
                      <a:pt x="4" y="2"/>
                      <a:pt x="4" y="3"/>
                    </a:cubicBezTo>
                    <a:cubicBezTo>
                      <a:pt x="4" y="4"/>
                      <a:pt x="4" y="5"/>
                      <a:pt x="3" y="5"/>
                    </a:cubicBezTo>
                    <a:cubicBezTo>
                      <a:pt x="3" y="6"/>
                      <a:pt x="2" y="7"/>
                      <a:pt x="1" y="7"/>
                    </a:cubicBezTo>
                    <a:lnTo>
                      <a:pt x="0" y="6"/>
                    </a:lnTo>
                    <a:cubicBezTo>
                      <a:pt x="1" y="6"/>
                      <a:pt x="2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6" y="0"/>
                      <a:pt x="6" y="1"/>
                      <a:pt x="6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6" name="Freeform 348"/>
              <p:cNvSpPr>
                <a:spLocks/>
              </p:cNvSpPr>
              <p:nvPr/>
            </p:nvSpPr>
            <p:spPr bwMode="auto">
              <a:xfrm>
                <a:off x="3400" y="1363"/>
                <a:ext cx="178" cy="241"/>
              </a:xfrm>
              <a:custGeom>
                <a:avLst/>
                <a:gdLst>
                  <a:gd name="T0" fmla="*/ 2147483647 w 16"/>
                  <a:gd name="T1" fmla="*/ 2147483647 h 21"/>
                  <a:gd name="T2" fmla="*/ 2147483647 w 16"/>
                  <a:gd name="T3" fmla="*/ 2147483647 h 21"/>
                  <a:gd name="T4" fmla="*/ 2147483647 w 16"/>
                  <a:gd name="T5" fmla="*/ 2147483647 h 21"/>
                  <a:gd name="T6" fmla="*/ 2147483647 w 16"/>
                  <a:gd name="T7" fmla="*/ 2147483647 h 21"/>
                  <a:gd name="T8" fmla="*/ 2147483647 w 16"/>
                  <a:gd name="T9" fmla="*/ 2147483647 h 21"/>
                  <a:gd name="T10" fmla="*/ 2147483647 w 16"/>
                  <a:gd name="T11" fmla="*/ 2147483647 h 21"/>
                  <a:gd name="T12" fmla="*/ 2147483647 w 16"/>
                  <a:gd name="T13" fmla="*/ 2147483647 h 21"/>
                  <a:gd name="T14" fmla="*/ 2147483647 w 16"/>
                  <a:gd name="T15" fmla="*/ 2147483647 h 21"/>
                  <a:gd name="T16" fmla="*/ 2147483647 w 16"/>
                  <a:gd name="T17" fmla="*/ 2147483647 h 21"/>
                  <a:gd name="T18" fmla="*/ 2147483647 w 16"/>
                  <a:gd name="T19" fmla="*/ 2147483647 h 21"/>
                  <a:gd name="T20" fmla="*/ 2147483647 w 16"/>
                  <a:gd name="T21" fmla="*/ 2147483647 h 21"/>
                  <a:gd name="T22" fmla="*/ 2147483647 w 16"/>
                  <a:gd name="T23" fmla="*/ 2147483647 h 21"/>
                  <a:gd name="T24" fmla="*/ 2147483647 w 16"/>
                  <a:gd name="T25" fmla="*/ 2147483647 h 21"/>
                  <a:gd name="T26" fmla="*/ 2147483647 w 16"/>
                  <a:gd name="T27" fmla="*/ 2147483647 h 21"/>
                  <a:gd name="T28" fmla="*/ 2147483647 w 16"/>
                  <a:gd name="T29" fmla="*/ 2147483647 h 21"/>
                  <a:gd name="T30" fmla="*/ 2147483647 w 16"/>
                  <a:gd name="T31" fmla="*/ 2147483647 h 21"/>
                  <a:gd name="T32" fmla="*/ 2147483647 w 16"/>
                  <a:gd name="T33" fmla="*/ 2147483647 h 21"/>
                  <a:gd name="T34" fmla="*/ 2147483647 w 16"/>
                  <a:gd name="T35" fmla="*/ 2147483647 h 21"/>
                  <a:gd name="T36" fmla="*/ 2147483647 w 16"/>
                  <a:gd name="T37" fmla="*/ 2147483647 h 21"/>
                  <a:gd name="T38" fmla="*/ 2147483647 w 16"/>
                  <a:gd name="T39" fmla="*/ 2147483647 h 21"/>
                  <a:gd name="T40" fmla="*/ 2147483647 w 16"/>
                  <a:gd name="T41" fmla="*/ 2147483647 h 21"/>
                  <a:gd name="T42" fmla="*/ 2147483647 w 16"/>
                  <a:gd name="T43" fmla="*/ 2147483647 h 21"/>
                  <a:gd name="T44" fmla="*/ 2147483647 w 16"/>
                  <a:gd name="T45" fmla="*/ 2147483647 h 21"/>
                  <a:gd name="T46" fmla="*/ 2147483647 w 16"/>
                  <a:gd name="T47" fmla="*/ 2147483647 h 21"/>
                  <a:gd name="T48" fmla="*/ 2147483647 w 16"/>
                  <a:gd name="T49" fmla="*/ 2147483647 h 21"/>
                  <a:gd name="T50" fmla="*/ 2147483647 w 16"/>
                  <a:gd name="T51" fmla="*/ 2147483647 h 21"/>
                  <a:gd name="T52" fmla="*/ 2147483647 w 16"/>
                  <a:gd name="T53" fmla="*/ 2147483647 h 21"/>
                  <a:gd name="T54" fmla="*/ 2147483647 w 16"/>
                  <a:gd name="T55" fmla="*/ 2147483647 h 21"/>
                  <a:gd name="T56" fmla="*/ 2147483647 w 16"/>
                  <a:gd name="T57" fmla="*/ 2147483647 h 21"/>
                  <a:gd name="T58" fmla="*/ 2147483647 w 16"/>
                  <a:gd name="T59" fmla="*/ 2147483647 h 21"/>
                  <a:gd name="T60" fmla="*/ 2147483647 w 16"/>
                  <a:gd name="T61" fmla="*/ 2147483647 h 21"/>
                  <a:gd name="T62" fmla="*/ 2147483647 w 16"/>
                  <a:gd name="T63" fmla="*/ 2147483647 h 21"/>
                  <a:gd name="T64" fmla="*/ 0 w 16"/>
                  <a:gd name="T65" fmla="*/ 2147483647 h 21"/>
                  <a:gd name="T66" fmla="*/ 0 w 16"/>
                  <a:gd name="T67" fmla="*/ 2147483647 h 21"/>
                  <a:gd name="T68" fmla="*/ 0 w 16"/>
                  <a:gd name="T69" fmla="*/ 2147483647 h 21"/>
                  <a:gd name="T70" fmla="*/ 2147483647 w 16"/>
                  <a:gd name="T71" fmla="*/ 2147483647 h 21"/>
                  <a:gd name="T72" fmla="*/ 0 w 16"/>
                  <a:gd name="T73" fmla="*/ 2147483647 h 21"/>
                  <a:gd name="T74" fmla="*/ 2147483647 w 16"/>
                  <a:gd name="T75" fmla="*/ 0 h 21"/>
                  <a:gd name="T76" fmla="*/ 2147483647 w 16"/>
                  <a:gd name="T77" fmla="*/ 2147483647 h 21"/>
                  <a:gd name="T78" fmla="*/ 2147483647 w 16"/>
                  <a:gd name="T79" fmla="*/ 2147483647 h 21"/>
                  <a:gd name="T80" fmla="*/ 2147483647 w 16"/>
                  <a:gd name="T81" fmla="*/ 2147483647 h 21"/>
                  <a:gd name="T82" fmla="*/ 2147483647 w 16"/>
                  <a:gd name="T83" fmla="*/ 2147483647 h 21"/>
                  <a:gd name="T84" fmla="*/ 2147483647 w 16"/>
                  <a:gd name="T85" fmla="*/ 2147483647 h 21"/>
                  <a:gd name="T86" fmla="*/ 2147483647 w 16"/>
                  <a:gd name="T87" fmla="*/ 2147483647 h 21"/>
                  <a:gd name="T88" fmla="*/ 2147483647 w 16"/>
                  <a:gd name="T89" fmla="*/ 2147483647 h 21"/>
                  <a:gd name="T90" fmla="*/ 2147483647 w 16"/>
                  <a:gd name="T91" fmla="*/ 2147483647 h 21"/>
                  <a:gd name="T92" fmla="*/ 2147483647 w 16"/>
                  <a:gd name="T93" fmla="*/ 2147483647 h 21"/>
                  <a:gd name="T94" fmla="*/ 2147483647 w 16"/>
                  <a:gd name="T95" fmla="*/ 2147483647 h 21"/>
                  <a:gd name="T96" fmla="*/ 2147483647 w 16"/>
                  <a:gd name="T97" fmla="*/ 2147483647 h 21"/>
                  <a:gd name="T98" fmla="*/ 2147483647 w 16"/>
                  <a:gd name="T99" fmla="*/ 2147483647 h 21"/>
                  <a:gd name="T100" fmla="*/ 2147483647 w 16"/>
                  <a:gd name="T101" fmla="*/ 2147483647 h 21"/>
                  <a:gd name="T102" fmla="*/ 2147483647 w 16"/>
                  <a:gd name="T103" fmla="*/ 2147483647 h 21"/>
                  <a:gd name="T104" fmla="*/ 2147483647 w 16"/>
                  <a:gd name="T105" fmla="*/ 2147483647 h 21"/>
                  <a:gd name="T106" fmla="*/ 2147483647 w 16"/>
                  <a:gd name="T107" fmla="*/ 2147483647 h 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16"/>
                  <a:gd name="T163" fmla="*/ 0 h 21"/>
                  <a:gd name="T164" fmla="*/ 16 w 16"/>
                  <a:gd name="T165" fmla="*/ 21 h 2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16" h="21">
                    <a:moveTo>
                      <a:pt x="12" y="13"/>
                    </a:moveTo>
                    <a:lnTo>
                      <a:pt x="14" y="12"/>
                    </a:lnTo>
                    <a:lnTo>
                      <a:pt x="14" y="14"/>
                    </a:lnTo>
                    <a:lnTo>
                      <a:pt x="15" y="14"/>
                    </a:lnTo>
                    <a:lnTo>
                      <a:pt x="16" y="15"/>
                    </a:lnTo>
                    <a:lnTo>
                      <a:pt x="15" y="16"/>
                    </a:lnTo>
                    <a:lnTo>
                      <a:pt x="14" y="16"/>
                    </a:lnTo>
                    <a:lnTo>
                      <a:pt x="13" y="15"/>
                    </a:lnTo>
                    <a:lnTo>
                      <a:pt x="11" y="15"/>
                    </a:lnTo>
                    <a:lnTo>
                      <a:pt x="10" y="17"/>
                    </a:lnTo>
                    <a:lnTo>
                      <a:pt x="10" y="18"/>
                    </a:lnTo>
                    <a:lnTo>
                      <a:pt x="11" y="19"/>
                    </a:lnTo>
                    <a:lnTo>
                      <a:pt x="11" y="21"/>
                    </a:lnTo>
                    <a:lnTo>
                      <a:pt x="10" y="21"/>
                    </a:lnTo>
                    <a:lnTo>
                      <a:pt x="9" y="20"/>
                    </a:lnTo>
                    <a:lnTo>
                      <a:pt x="8" y="19"/>
                    </a:lnTo>
                    <a:lnTo>
                      <a:pt x="7" y="19"/>
                    </a:lnTo>
                    <a:lnTo>
                      <a:pt x="7" y="18"/>
                    </a:lnTo>
                    <a:lnTo>
                      <a:pt x="7" y="17"/>
                    </a:lnTo>
                    <a:lnTo>
                      <a:pt x="6" y="17"/>
                    </a:lnTo>
                    <a:lnTo>
                      <a:pt x="7" y="16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5" y="14"/>
                    </a:lnTo>
                    <a:lnTo>
                      <a:pt x="5" y="12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3" y="4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6" y="12"/>
                    </a:lnTo>
                    <a:lnTo>
                      <a:pt x="7" y="13"/>
                    </a:lnTo>
                    <a:lnTo>
                      <a:pt x="8" y="14"/>
                    </a:lnTo>
                    <a:lnTo>
                      <a:pt x="10" y="15"/>
                    </a:lnTo>
                    <a:lnTo>
                      <a:pt x="13" y="14"/>
                    </a:lnTo>
                    <a:lnTo>
                      <a:pt x="13" y="13"/>
                    </a:lnTo>
                    <a:lnTo>
                      <a:pt x="12" y="13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7" name="Line 349"/>
              <p:cNvSpPr>
                <a:spLocks noChangeShapeType="1"/>
              </p:cNvSpPr>
              <p:nvPr/>
            </p:nvSpPr>
            <p:spPr bwMode="auto">
              <a:xfrm flipH="1">
                <a:off x="3477" y="1524"/>
                <a:ext cx="14" cy="11"/>
              </a:xfrm>
              <a:prstGeom prst="line">
                <a:avLst/>
              </a:pr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8" name="Freeform 350"/>
              <p:cNvSpPr>
                <a:spLocks/>
              </p:cNvSpPr>
              <p:nvPr/>
            </p:nvSpPr>
            <p:spPr bwMode="auto">
              <a:xfrm>
                <a:off x="3477" y="153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1"/>
                  <a:gd name="T14" fmla="*/ 3 w 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1">
                    <a:moveTo>
                      <a:pt x="0" y="1"/>
                    </a:moveTo>
                    <a:lnTo>
                      <a:pt x="1" y="0"/>
                    </a:lnTo>
                    <a:lnTo>
                      <a:pt x="2" y="1"/>
                    </a:lnTo>
                    <a:lnTo>
                      <a:pt x="3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9" name="Freeform 351"/>
              <p:cNvSpPr>
                <a:spLocks/>
              </p:cNvSpPr>
              <p:nvPr/>
            </p:nvSpPr>
            <p:spPr bwMode="auto">
              <a:xfrm>
                <a:off x="3477" y="1536"/>
                <a:ext cx="24" cy="11"/>
              </a:xfrm>
              <a:custGeom>
                <a:avLst/>
                <a:gdLst>
                  <a:gd name="T0" fmla="*/ 0 w 2"/>
                  <a:gd name="T1" fmla="*/ 0 h 1"/>
                  <a:gd name="T2" fmla="*/ 2147483647 w 2"/>
                  <a:gd name="T3" fmla="*/ 2147483647 h 1"/>
                  <a:gd name="T4" fmla="*/ 2147483647 w 2"/>
                  <a:gd name="T5" fmla="*/ 2147483647 h 1"/>
                  <a:gd name="T6" fmla="*/ 0 w 2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"/>
                  <a:gd name="T13" fmla="*/ 0 h 1"/>
                  <a:gd name="T14" fmla="*/ 2 w 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1"/>
                    </a:lnTo>
                    <a:lnTo>
                      <a:pt x="0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0" name="Freeform 352"/>
              <p:cNvSpPr>
                <a:spLocks/>
              </p:cNvSpPr>
              <p:nvPr/>
            </p:nvSpPr>
            <p:spPr bwMode="auto">
              <a:xfrm>
                <a:off x="3477" y="1547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2147483647 h 1"/>
                  <a:gd name="T6" fmla="*/ 2147483647 w 3"/>
                  <a:gd name="T7" fmla="*/ 0 h 1"/>
                  <a:gd name="T8" fmla="*/ 2147483647 w 3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1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1" name="Freeform 353"/>
              <p:cNvSpPr>
                <a:spLocks/>
              </p:cNvSpPr>
              <p:nvPr/>
            </p:nvSpPr>
            <p:spPr bwMode="auto">
              <a:xfrm>
                <a:off x="3477" y="1559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1"/>
                  <a:gd name="T11" fmla="*/ 3 w 3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1">
                    <a:moveTo>
                      <a:pt x="0" y="1"/>
                    </a:moveTo>
                    <a:lnTo>
                      <a:pt x="2" y="1"/>
                    </a:lnTo>
                    <a:lnTo>
                      <a:pt x="3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2" name="Freeform 354"/>
              <p:cNvSpPr>
                <a:spLocks/>
              </p:cNvSpPr>
              <p:nvPr/>
            </p:nvSpPr>
            <p:spPr bwMode="auto">
              <a:xfrm>
                <a:off x="3491" y="1570"/>
                <a:ext cx="19" cy="11"/>
              </a:xfrm>
              <a:custGeom>
                <a:avLst/>
                <a:gdLst>
                  <a:gd name="T0" fmla="*/ 0 w 2"/>
                  <a:gd name="T1" fmla="*/ 2147483647 h 1"/>
                  <a:gd name="T2" fmla="*/ 2147483647 w 2"/>
                  <a:gd name="T3" fmla="*/ 2147483647 h 1"/>
                  <a:gd name="T4" fmla="*/ 2147483647 w 2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2"/>
                  <a:gd name="T10" fmla="*/ 0 h 1"/>
                  <a:gd name="T11" fmla="*/ 2 w 2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" h="1">
                    <a:moveTo>
                      <a:pt x="0" y="1"/>
                    </a:moveTo>
                    <a:lnTo>
                      <a:pt x="1" y="1"/>
                    </a:lnTo>
                    <a:lnTo>
                      <a:pt x="2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3" name="Freeform 355"/>
              <p:cNvSpPr>
                <a:spLocks/>
              </p:cNvSpPr>
              <p:nvPr/>
            </p:nvSpPr>
            <p:spPr bwMode="auto">
              <a:xfrm>
                <a:off x="3858" y="1455"/>
                <a:ext cx="10" cy="23"/>
              </a:xfrm>
              <a:custGeom>
                <a:avLst/>
                <a:gdLst>
                  <a:gd name="T0" fmla="*/ 0 w 1"/>
                  <a:gd name="T1" fmla="*/ 2147483647 h 2"/>
                  <a:gd name="T2" fmla="*/ 0 w 1"/>
                  <a:gd name="T3" fmla="*/ 0 h 2"/>
                  <a:gd name="T4" fmla="*/ 2147483647 w 1"/>
                  <a:gd name="T5" fmla="*/ 2147483647 h 2"/>
                  <a:gd name="T6" fmla="*/ 2147483647 w 1"/>
                  <a:gd name="T7" fmla="*/ 2147483647 h 2"/>
                  <a:gd name="T8" fmla="*/ 0 w 1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2"/>
                  <a:gd name="T17" fmla="*/ 1 w 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2">
                    <a:moveTo>
                      <a:pt x="0" y="1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4" name="Oval 356"/>
              <p:cNvSpPr>
                <a:spLocks noChangeArrowheads="1"/>
              </p:cNvSpPr>
              <p:nvPr/>
            </p:nvSpPr>
            <p:spPr bwMode="auto">
              <a:xfrm>
                <a:off x="3809" y="1467"/>
                <a:ext cx="82" cy="80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5" name="Freeform 357"/>
              <p:cNvSpPr>
                <a:spLocks/>
              </p:cNvSpPr>
              <p:nvPr/>
            </p:nvSpPr>
            <p:spPr bwMode="auto">
              <a:xfrm>
                <a:off x="3809" y="1490"/>
                <a:ext cx="82" cy="34"/>
              </a:xfrm>
              <a:custGeom>
                <a:avLst/>
                <a:gdLst>
                  <a:gd name="T0" fmla="*/ 2147483647 w 7"/>
                  <a:gd name="T1" fmla="*/ 0 h 3"/>
                  <a:gd name="T2" fmla="*/ 2147483647 w 7"/>
                  <a:gd name="T3" fmla="*/ 2147483647 h 3"/>
                  <a:gd name="T4" fmla="*/ 2147483647 w 7"/>
                  <a:gd name="T5" fmla="*/ 2147483647 h 3"/>
                  <a:gd name="T6" fmla="*/ 0 w 7"/>
                  <a:gd name="T7" fmla="*/ 2147483647 h 3"/>
                  <a:gd name="T8" fmla="*/ 2147483647 w 7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3"/>
                  <a:gd name="T17" fmla="*/ 7 w 7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3">
                    <a:moveTo>
                      <a:pt x="1" y="0"/>
                    </a:moveTo>
                    <a:lnTo>
                      <a:pt x="7" y="2"/>
                    </a:lnTo>
                    <a:lnTo>
                      <a:pt x="7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6" name="Freeform 358"/>
              <p:cNvSpPr>
                <a:spLocks/>
              </p:cNvSpPr>
              <p:nvPr/>
            </p:nvSpPr>
            <p:spPr bwMode="auto">
              <a:xfrm>
                <a:off x="3843" y="1432"/>
                <a:ext cx="34" cy="34"/>
              </a:xfrm>
              <a:custGeom>
                <a:avLst/>
                <a:gdLst>
                  <a:gd name="T0" fmla="*/ 2147483647 w 3"/>
                  <a:gd name="T1" fmla="*/ 2147483647 h 3"/>
                  <a:gd name="T2" fmla="*/ 2147483647 w 3"/>
                  <a:gd name="T3" fmla="*/ 2147483647 h 3"/>
                  <a:gd name="T4" fmla="*/ 0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2147483647 h 3"/>
                  <a:gd name="T10" fmla="*/ 2147483647 w 3"/>
                  <a:gd name="T11" fmla="*/ 0 h 3"/>
                  <a:gd name="T12" fmla="*/ 2147483647 w 3"/>
                  <a:gd name="T13" fmla="*/ 0 h 3"/>
                  <a:gd name="T14" fmla="*/ 2147483647 w 3"/>
                  <a:gd name="T15" fmla="*/ 2147483647 h 3"/>
                  <a:gd name="T16" fmla="*/ 2147483647 w 3"/>
                  <a:gd name="T17" fmla="*/ 2147483647 h 3"/>
                  <a:gd name="T18" fmla="*/ 2147483647 w 3"/>
                  <a:gd name="T19" fmla="*/ 2147483647 h 3"/>
                  <a:gd name="T20" fmla="*/ 2147483647 w 3"/>
                  <a:gd name="T21" fmla="*/ 2147483647 h 3"/>
                  <a:gd name="T22" fmla="*/ 2147483647 w 3"/>
                  <a:gd name="T23" fmla="*/ 2147483647 h 3"/>
                  <a:gd name="T24" fmla="*/ 2147483647 w 3"/>
                  <a:gd name="T25" fmla="*/ 2147483647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"/>
                  <a:gd name="T40" fmla="*/ 0 h 3"/>
                  <a:gd name="T41" fmla="*/ 3 w 3"/>
                  <a:gd name="T42" fmla="*/ 3 h 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" h="3">
                    <a:moveTo>
                      <a:pt x="1" y="2"/>
                    </a:moveTo>
                    <a:lnTo>
                      <a:pt x="1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7" name="Freeform 359"/>
              <p:cNvSpPr>
                <a:spLocks/>
              </p:cNvSpPr>
              <p:nvPr/>
            </p:nvSpPr>
            <p:spPr bwMode="auto">
              <a:xfrm>
                <a:off x="3752" y="1501"/>
                <a:ext cx="140" cy="57"/>
              </a:xfrm>
              <a:custGeom>
                <a:avLst/>
                <a:gdLst>
                  <a:gd name="T0" fmla="*/ 2147483647 w 12"/>
                  <a:gd name="T1" fmla="*/ 0 h 5"/>
                  <a:gd name="T2" fmla="*/ 2147483647 w 12"/>
                  <a:gd name="T3" fmla="*/ 2147483647 h 5"/>
                  <a:gd name="T4" fmla="*/ 2147483647 w 12"/>
                  <a:gd name="T5" fmla="*/ 2147483647 h 5"/>
                  <a:gd name="T6" fmla="*/ 0 w 12"/>
                  <a:gd name="T7" fmla="*/ 2147483647 h 5"/>
                  <a:gd name="T8" fmla="*/ 2147483647 w 12"/>
                  <a:gd name="T9" fmla="*/ 2147483647 h 5"/>
                  <a:gd name="T10" fmla="*/ 2147483647 w 12"/>
                  <a:gd name="T11" fmla="*/ 2147483647 h 5"/>
                  <a:gd name="T12" fmla="*/ 2147483647 w 12"/>
                  <a:gd name="T13" fmla="*/ 2147483647 h 5"/>
                  <a:gd name="T14" fmla="*/ 2147483647 w 12"/>
                  <a:gd name="T15" fmla="*/ 2147483647 h 5"/>
                  <a:gd name="T16" fmla="*/ 2147483647 w 12"/>
                  <a:gd name="T17" fmla="*/ 2147483647 h 5"/>
                  <a:gd name="T18" fmla="*/ 2147483647 w 12"/>
                  <a:gd name="T19" fmla="*/ 2147483647 h 5"/>
                  <a:gd name="T20" fmla="*/ 2147483647 w 12"/>
                  <a:gd name="T21" fmla="*/ 2147483647 h 5"/>
                  <a:gd name="T22" fmla="*/ 2147483647 w 12"/>
                  <a:gd name="T23" fmla="*/ 2147483647 h 5"/>
                  <a:gd name="T24" fmla="*/ 2147483647 w 12"/>
                  <a:gd name="T25" fmla="*/ 2147483647 h 5"/>
                  <a:gd name="T26" fmla="*/ 2147483647 w 12"/>
                  <a:gd name="T27" fmla="*/ 2147483647 h 5"/>
                  <a:gd name="T28" fmla="*/ 2147483647 w 12"/>
                  <a:gd name="T29" fmla="*/ 2147483647 h 5"/>
                  <a:gd name="T30" fmla="*/ 2147483647 w 12"/>
                  <a:gd name="T31" fmla="*/ 2147483647 h 5"/>
                  <a:gd name="T32" fmla="*/ 2147483647 w 12"/>
                  <a:gd name="T33" fmla="*/ 2147483647 h 5"/>
                  <a:gd name="T34" fmla="*/ 2147483647 w 12"/>
                  <a:gd name="T35" fmla="*/ 2147483647 h 5"/>
                  <a:gd name="T36" fmla="*/ 2147483647 w 12"/>
                  <a:gd name="T37" fmla="*/ 2147483647 h 5"/>
                  <a:gd name="T38" fmla="*/ 2147483647 w 12"/>
                  <a:gd name="T39" fmla="*/ 2147483647 h 5"/>
                  <a:gd name="T40" fmla="*/ 2147483647 w 12"/>
                  <a:gd name="T41" fmla="*/ 2147483647 h 5"/>
                  <a:gd name="T42" fmla="*/ 2147483647 w 12"/>
                  <a:gd name="T43" fmla="*/ 2147483647 h 5"/>
                  <a:gd name="T44" fmla="*/ 2147483647 w 12"/>
                  <a:gd name="T45" fmla="*/ 2147483647 h 5"/>
                  <a:gd name="T46" fmla="*/ 2147483647 w 12"/>
                  <a:gd name="T47" fmla="*/ 2147483647 h 5"/>
                  <a:gd name="T48" fmla="*/ 2147483647 w 12"/>
                  <a:gd name="T49" fmla="*/ 2147483647 h 5"/>
                  <a:gd name="T50" fmla="*/ 2147483647 w 12"/>
                  <a:gd name="T51" fmla="*/ 2147483647 h 5"/>
                  <a:gd name="T52" fmla="*/ 2147483647 w 12"/>
                  <a:gd name="T53" fmla="*/ 2147483647 h 5"/>
                  <a:gd name="T54" fmla="*/ 2147483647 w 12"/>
                  <a:gd name="T55" fmla="*/ 0 h 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2"/>
                  <a:gd name="T85" fmla="*/ 0 h 5"/>
                  <a:gd name="T86" fmla="*/ 12 w 12"/>
                  <a:gd name="T87" fmla="*/ 5 h 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2" h="5">
                    <a:moveTo>
                      <a:pt x="2" y="0"/>
                    </a:moveTo>
                    <a:lnTo>
                      <a:pt x="1" y="1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5" y="4"/>
                    </a:lnTo>
                    <a:lnTo>
                      <a:pt x="7" y="5"/>
                    </a:lnTo>
                    <a:lnTo>
                      <a:pt x="9" y="5"/>
                    </a:lnTo>
                    <a:lnTo>
                      <a:pt x="11" y="5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10" y="2"/>
                    </a:lnTo>
                    <a:lnTo>
                      <a:pt x="10" y="3"/>
                    </a:lnTo>
                    <a:lnTo>
                      <a:pt x="10" y="4"/>
                    </a:lnTo>
                    <a:lnTo>
                      <a:pt x="9" y="4"/>
                    </a:lnTo>
                    <a:lnTo>
                      <a:pt x="9" y="3"/>
                    </a:lnTo>
                    <a:lnTo>
                      <a:pt x="9" y="2"/>
                    </a:lnTo>
                    <a:lnTo>
                      <a:pt x="7" y="1"/>
                    </a:lnTo>
                    <a:lnTo>
                      <a:pt x="8" y="2"/>
                    </a:lnTo>
                    <a:lnTo>
                      <a:pt x="7" y="4"/>
                    </a:lnTo>
                    <a:lnTo>
                      <a:pt x="6" y="3"/>
                    </a:lnTo>
                    <a:lnTo>
                      <a:pt x="5" y="2"/>
                    </a:lnTo>
                    <a:lnTo>
                      <a:pt x="4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8" name="Oval 360"/>
              <p:cNvSpPr>
                <a:spLocks noChangeArrowheads="1"/>
              </p:cNvSpPr>
              <p:nvPr/>
            </p:nvSpPr>
            <p:spPr bwMode="auto">
              <a:xfrm>
                <a:off x="3612" y="1099"/>
                <a:ext cx="106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9" name="Freeform 361"/>
              <p:cNvSpPr>
                <a:spLocks/>
              </p:cNvSpPr>
              <p:nvPr/>
            </p:nvSpPr>
            <p:spPr bwMode="auto">
              <a:xfrm>
                <a:off x="3593" y="996"/>
                <a:ext cx="149" cy="115"/>
              </a:xfrm>
              <a:custGeom>
                <a:avLst/>
                <a:gdLst>
                  <a:gd name="T0" fmla="*/ 2147483647 w 13"/>
                  <a:gd name="T1" fmla="*/ 2147483647 h 10"/>
                  <a:gd name="T2" fmla="*/ 2147483647 w 13"/>
                  <a:gd name="T3" fmla="*/ 2147483647 h 10"/>
                  <a:gd name="T4" fmla="*/ 2147483647 w 13"/>
                  <a:gd name="T5" fmla="*/ 2147483647 h 10"/>
                  <a:gd name="T6" fmla="*/ 2147483647 w 13"/>
                  <a:gd name="T7" fmla="*/ 0 h 10"/>
                  <a:gd name="T8" fmla="*/ 2147483647 w 13"/>
                  <a:gd name="T9" fmla="*/ 2147483647 h 10"/>
                  <a:gd name="T10" fmla="*/ 2147483647 w 13"/>
                  <a:gd name="T11" fmla="*/ 0 h 10"/>
                  <a:gd name="T12" fmla="*/ 0 w 13"/>
                  <a:gd name="T13" fmla="*/ 2147483647 h 10"/>
                  <a:gd name="T14" fmla="*/ 2147483647 w 13"/>
                  <a:gd name="T15" fmla="*/ 2147483647 h 10"/>
                  <a:gd name="T16" fmla="*/ 2147483647 w 13"/>
                  <a:gd name="T17" fmla="*/ 2147483647 h 10"/>
                  <a:gd name="T18" fmla="*/ 2147483647 w 13"/>
                  <a:gd name="T19" fmla="*/ 2147483647 h 10"/>
                  <a:gd name="T20" fmla="*/ 2147483647 w 13"/>
                  <a:gd name="T21" fmla="*/ 2147483647 h 10"/>
                  <a:gd name="T22" fmla="*/ 2147483647 w 13"/>
                  <a:gd name="T23" fmla="*/ 2147483647 h 1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3"/>
                  <a:gd name="T37" fmla="*/ 0 h 10"/>
                  <a:gd name="T38" fmla="*/ 13 w 13"/>
                  <a:gd name="T39" fmla="*/ 10 h 1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3" h="10">
                    <a:moveTo>
                      <a:pt x="11" y="10"/>
                    </a:moveTo>
                    <a:lnTo>
                      <a:pt x="11" y="9"/>
                    </a:lnTo>
                    <a:cubicBezTo>
                      <a:pt x="13" y="6"/>
                      <a:pt x="13" y="4"/>
                      <a:pt x="13" y="2"/>
                    </a:cubicBezTo>
                    <a:cubicBezTo>
                      <a:pt x="12" y="0"/>
                      <a:pt x="10" y="0"/>
                      <a:pt x="9" y="0"/>
                    </a:cubicBezTo>
                    <a:lnTo>
                      <a:pt x="7" y="7"/>
                    </a:lnTo>
                    <a:lnTo>
                      <a:pt x="4" y="0"/>
                    </a:lnTo>
                    <a:cubicBezTo>
                      <a:pt x="3" y="0"/>
                      <a:pt x="1" y="0"/>
                      <a:pt x="0" y="2"/>
                    </a:cubicBezTo>
                    <a:cubicBezTo>
                      <a:pt x="0" y="4"/>
                      <a:pt x="0" y="6"/>
                      <a:pt x="2" y="9"/>
                    </a:cubicBezTo>
                    <a:lnTo>
                      <a:pt x="2" y="10"/>
                    </a:lnTo>
                    <a:cubicBezTo>
                      <a:pt x="2" y="9"/>
                      <a:pt x="4" y="9"/>
                      <a:pt x="7" y="9"/>
                    </a:cubicBezTo>
                    <a:cubicBezTo>
                      <a:pt x="9" y="9"/>
                      <a:pt x="11" y="9"/>
                      <a:pt x="11" y="1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0" name="Freeform 362"/>
              <p:cNvSpPr>
                <a:spLocks/>
              </p:cNvSpPr>
              <p:nvPr/>
            </p:nvSpPr>
            <p:spPr bwMode="auto">
              <a:xfrm>
                <a:off x="3646" y="927"/>
                <a:ext cx="39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0 w 3"/>
                  <a:gd name="T7" fmla="*/ 2147483647 h 4"/>
                  <a:gd name="T8" fmla="*/ 0 w 3"/>
                  <a:gd name="T9" fmla="*/ 2147483647 h 4"/>
                  <a:gd name="T10" fmla="*/ 0 w 3"/>
                  <a:gd name="T11" fmla="*/ 2147483647 h 4"/>
                  <a:gd name="T12" fmla="*/ 2147483647 w 3"/>
                  <a:gd name="T13" fmla="*/ 2147483647 h 4"/>
                  <a:gd name="T14" fmla="*/ 0 w 3"/>
                  <a:gd name="T15" fmla="*/ 0 h 4"/>
                  <a:gd name="T16" fmla="*/ 2147483647 w 3"/>
                  <a:gd name="T17" fmla="*/ 0 h 4"/>
                  <a:gd name="T18" fmla="*/ 2147483647 w 3"/>
                  <a:gd name="T19" fmla="*/ 2147483647 h 4"/>
                  <a:gd name="T20" fmla="*/ 2147483647 w 3"/>
                  <a:gd name="T21" fmla="*/ 2147483647 h 4"/>
                  <a:gd name="T22" fmla="*/ 2147483647 w 3"/>
                  <a:gd name="T23" fmla="*/ 2147483647 h 4"/>
                  <a:gd name="T24" fmla="*/ 2147483647 w 3"/>
                  <a:gd name="T25" fmla="*/ 2147483647 h 4"/>
                  <a:gd name="T26" fmla="*/ 2147483647 w 3"/>
                  <a:gd name="T27" fmla="*/ 2147483647 h 4"/>
                  <a:gd name="T28" fmla="*/ 2147483647 w 3"/>
                  <a:gd name="T29" fmla="*/ 2147483647 h 4"/>
                  <a:gd name="T30" fmla="*/ 2147483647 w 3"/>
                  <a:gd name="T31" fmla="*/ 2147483647 h 4"/>
                  <a:gd name="T32" fmla="*/ 0 w 3"/>
                  <a:gd name="T33" fmla="*/ 2147483647 h 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"/>
                  <a:gd name="T52" fmla="*/ 0 h 4"/>
                  <a:gd name="T53" fmla="*/ 3 w 3"/>
                  <a:gd name="T54" fmla="*/ 4 h 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" h="4">
                    <a:moveTo>
                      <a:pt x="0" y="4"/>
                    </a:moveTo>
                    <a:lnTo>
                      <a:pt x="1" y="2"/>
                    </a:lnTo>
                    <a:lnTo>
                      <a:pt x="0" y="3"/>
                    </a:lnTo>
                    <a:lnTo>
                      <a:pt x="0" y="2"/>
                    </a:ln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lnTo>
                      <a:pt x="1" y="2"/>
                    </a:lnTo>
                    <a:lnTo>
                      <a:pt x="0" y="0"/>
                    </a:lnTo>
                    <a:cubicBezTo>
                      <a:pt x="1" y="0"/>
                      <a:pt x="2" y="0"/>
                      <a:pt x="3" y="0"/>
                    </a:cubicBez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cubicBezTo>
                      <a:pt x="3" y="2"/>
                      <a:pt x="3" y="2"/>
                      <a:pt x="3" y="2"/>
                    </a:cubicBezTo>
                    <a:lnTo>
                      <a:pt x="3" y="3"/>
                    </a:lnTo>
                    <a:lnTo>
                      <a:pt x="2" y="2"/>
                    </a:lnTo>
                    <a:lnTo>
                      <a:pt x="3" y="4"/>
                    </a:lnTo>
                    <a:cubicBezTo>
                      <a:pt x="2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1" name="Freeform 363"/>
              <p:cNvSpPr>
                <a:spLocks/>
              </p:cNvSpPr>
              <p:nvPr/>
            </p:nvSpPr>
            <p:spPr bwMode="auto">
              <a:xfrm>
                <a:off x="3593" y="1030"/>
                <a:ext cx="149" cy="57"/>
              </a:xfrm>
              <a:custGeom>
                <a:avLst/>
                <a:gdLst>
                  <a:gd name="T0" fmla="*/ 2147483647 w 13"/>
                  <a:gd name="T1" fmla="*/ 2147483647 h 5"/>
                  <a:gd name="T2" fmla="*/ 0 w 13"/>
                  <a:gd name="T3" fmla="*/ 0 h 5"/>
                  <a:gd name="T4" fmla="*/ 2147483647 w 13"/>
                  <a:gd name="T5" fmla="*/ 2147483647 h 5"/>
                  <a:gd name="T6" fmla="*/ 2147483647 w 13"/>
                  <a:gd name="T7" fmla="*/ 2147483647 h 5"/>
                  <a:gd name="T8" fmla="*/ 2147483647 w 13"/>
                  <a:gd name="T9" fmla="*/ 2147483647 h 5"/>
                  <a:gd name="T10" fmla="*/ 2147483647 w 13"/>
                  <a:gd name="T11" fmla="*/ 2147483647 h 5"/>
                  <a:gd name="T12" fmla="*/ 2147483647 w 13"/>
                  <a:gd name="T13" fmla="*/ 2147483647 h 5"/>
                  <a:gd name="T14" fmla="*/ 2147483647 w 13"/>
                  <a:gd name="T15" fmla="*/ 2147483647 h 5"/>
                  <a:gd name="T16" fmla="*/ 2147483647 w 13"/>
                  <a:gd name="T17" fmla="*/ 2147483647 h 5"/>
                  <a:gd name="T18" fmla="*/ 2147483647 w 13"/>
                  <a:gd name="T19" fmla="*/ 2147483647 h 5"/>
                  <a:gd name="T20" fmla="*/ 2147483647 w 13"/>
                  <a:gd name="T21" fmla="*/ 2147483647 h 5"/>
                  <a:gd name="T22" fmla="*/ 2147483647 w 13"/>
                  <a:gd name="T23" fmla="*/ 2147483647 h 5"/>
                  <a:gd name="T24" fmla="*/ 2147483647 w 13"/>
                  <a:gd name="T25" fmla="*/ 2147483647 h 5"/>
                  <a:gd name="T26" fmla="*/ 2147483647 w 13"/>
                  <a:gd name="T27" fmla="*/ 2147483647 h 5"/>
                  <a:gd name="T28" fmla="*/ 2147483647 w 13"/>
                  <a:gd name="T29" fmla="*/ 2147483647 h 5"/>
                  <a:gd name="T30" fmla="*/ 2147483647 w 13"/>
                  <a:gd name="T31" fmla="*/ 0 h 5"/>
                  <a:gd name="T32" fmla="*/ 2147483647 w 13"/>
                  <a:gd name="T33" fmla="*/ 2147483647 h 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3"/>
                  <a:gd name="T52" fmla="*/ 0 h 5"/>
                  <a:gd name="T53" fmla="*/ 13 w 13"/>
                  <a:gd name="T54" fmla="*/ 5 h 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3" h="5">
                    <a:moveTo>
                      <a:pt x="7" y="4"/>
                    </a:moveTo>
                    <a:cubicBezTo>
                      <a:pt x="5" y="2"/>
                      <a:pt x="3" y="0"/>
                      <a:pt x="0" y="0"/>
                    </a:cubicBezTo>
                    <a:cubicBezTo>
                      <a:pt x="1" y="1"/>
                      <a:pt x="2" y="2"/>
                      <a:pt x="3" y="2"/>
                    </a:cubicBezTo>
                    <a:lnTo>
                      <a:pt x="1" y="2"/>
                    </a:lnTo>
                    <a:cubicBezTo>
                      <a:pt x="2" y="3"/>
                      <a:pt x="3" y="3"/>
                      <a:pt x="4" y="3"/>
                    </a:cubicBezTo>
                    <a:lnTo>
                      <a:pt x="2" y="4"/>
                    </a:lnTo>
                    <a:cubicBezTo>
                      <a:pt x="4" y="3"/>
                      <a:pt x="5" y="4"/>
                      <a:pt x="6" y="5"/>
                    </a:cubicBezTo>
                    <a:cubicBezTo>
                      <a:pt x="6" y="5"/>
                      <a:pt x="6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4"/>
                      <a:pt x="9" y="3"/>
                      <a:pt x="11" y="4"/>
                    </a:cubicBezTo>
                    <a:lnTo>
                      <a:pt x="9" y="3"/>
                    </a:lnTo>
                    <a:cubicBezTo>
                      <a:pt x="10" y="3"/>
                      <a:pt x="11" y="3"/>
                      <a:pt x="12" y="2"/>
                    </a:cubicBezTo>
                    <a:lnTo>
                      <a:pt x="11" y="2"/>
                    </a:lnTo>
                    <a:cubicBezTo>
                      <a:pt x="11" y="2"/>
                      <a:pt x="12" y="1"/>
                      <a:pt x="13" y="0"/>
                    </a:cubicBezTo>
                    <a:cubicBezTo>
                      <a:pt x="10" y="0"/>
                      <a:pt x="8" y="2"/>
                      <a:pt x="7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2" name="Freeform 364"/>
              <p:cNvSpPr>
                <a:spLocks noEditPoints="1"/>
              </p:cNvSpPr>
              <p:nvPr/>
            </p:nvSpPr>
            <p:spPr bwMode="auto">
              <a:xfrm>
                <a:off x="3670" y="996"/>
                <a:ext cx="63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0 w 5"/>
                  <a:gd name="T3" fmla="*/ 2147483647 h 5"/>
                  <a:gd name="T4" fmla="*/ 2147483647 w 5"/>
                  <a:gd name="T5" fmla="*/ 2147483647 h 5"/>
                  <a:gd name="T6" fmla="*/ 2147483647 w 5"/>
                  <a:gd name="T7" fmla="*/ 0 h 5"/>
                  <a:gd name="T8" fmla="*/ 2147483647 w 5"/>
                  <a:gd name="T9" fmla="*/ 2147483647 h 5"/>
                  <a:gd name="T10" fmla="*/ 2147483647 w 5"/>
                  <a:gd name="T11" fmla="*/ 0 h 5"/>
                  <a:gd name="T12" fmla="*/ 2147483647 w 5"/>
                  <a:gd name="T13" fmla="*/ 2147483647 h 5"/>
                  <a:gd name="T14" fmla="*/ 2147483647 w 5"/>
                  <a:gd name="T15" fmla="*/ 2147483647 h 5"/>
                  <a:gd name="T16" fmla="*/ 2147483647 w 5"/>
                  <a:gd name="T17" fmla="*/ 2147483647 h 5"/>
                  <a:gd name="T18" fmla="*/ 2147483647 w 5"/>
                  <a:gd name="T19" fmla="*/ 2147483647 h 5"/>
                  <a:gd name="T20" fmla="*/ 2147483647 w 5"/>
                  <a:gd name="T21" fmla="*/ 2147483647 h 5"/>
                  <a:gd name="T22" fmla="*/ 2147483647 w 5"/>
                  <a:gd name="T23" fmla="*/ 2147483647 h 5"/>
                  <a:gd name="T24" fmla="*/ 2147483647 w 5"/>
                  <a:gd name="T25" fmla="*/ 2147483647 h 5"/>
                  <a:gd name="T26" fmla="*/ 2147483647 w 5"/>
                  <a:gd name="T27" fmla="*/ 2147483647 h 5"/>
                  <a:gd name="T28" fmla="*/ 2147483647 w 5"/>
                  <a:gd name="T29" fmla="*/ 2147483647 h 5"/>
                  <a:gd name="T30" fmla="*/ 2147483647 w 5"/>
                  <a:gd name="T31" fmla="*/ 2147483647 h 5"/>
                  <a:gd name="T32" fmla="*/ 2147483647 w 5"/>
                  <a:gd name="T33" fmla="*/ 2147483647 h 5"/>
                  <a:gd name="T34" fmla="*/ 2147483647 w 5"/>
                  <a:gd name="T35" fmla="*/ 2147483647 h 5"/>
                  <a:gd name="T36" fmla="*/ 2147483647 w 5"/>
                  <a:gd name="T37" fmla="*/ 2147483647 h 5"/>
                  <a:gd name="T38" fmla="*/ 2147483647 w 5"/>
                  <a:gd name="T39" fmla="*/ 2147483647 h 5"/>
                  <a:gd name="T40" fmla="*/ 2147483647 w 5"/>
                  <a:gd name="T41" fmla="*/ 2147483647 h 5"/>
                  <a:gd name="T42" fmla="*/ 2147483647 w 5"/>
                  <a:gd name="T43" fmla="*/ 2147483647 h 5"/>
                  <a:gd name="T44" fmla="*/ 2147483647 w 5"/>
                  <a:gd name="T45" fmla="*/ 0 h 5"/>
                  <a:gd name="T46" fmla="*/ 2147483647 w 5"/>
                  <a:gd name="T47" fmla="*/ 2147483647 h 5"/>
                  <a:gd name="T48" fmla="*/ 2147483647 w 5"/>
                  <a:gd name="T49" fmla="*/ 2147483647 h 5"/>
                  <a:gd name="T50" fmla="*/ 2147483647 w 5"/>
                  <a:gd name="T51" fmla="*/ 0 h 5"/>
                  <a:gd name="T52" fmla="*/ 2147483647 w 5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"/>
                  <a:gd name="T82" fmla="*/ 0 h 5"/>
                  <a:gd name="T83" fmla="*/ 5 w 5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" h="5">
                    <a:moveTo>
                      <a:pt x="1" y="5"/>
                    </a:moveTo>
                    <a:lnTo>
                      <a:pt x="0" y="4"/>
                    </a:lnTo>
                    <a:lnTo>
                      <a:pt x="1" y="5"/>
                    </a:lnTo>
                    <a:close/>
                    <a:moveTo>
                      <a:pt x="2" y="0"/>
                    </a:moveTo>
                    <a:lnTo>
                      <a:pt x="5" y="3"/>
                    </a:lnTo>
                    <a:lnTo>
                      <a:pt x="2" y="0"/>
                    </a:lnTo>
                    <a:close/>
                    <a:moveTo>
                      <a:pt x="4" y="3"/>
                    </a:moveTo>
                    <a:lnTo>
                      <a:pt x="1" y="1"/>
                    </a:lnTo>
                    <a:lnTo>
                      <a:pt x="4" y="3"/>
                    </a:lnTo>
                    <a:close/>
                    <a:moveTo>
                      <a:pt x="3" y="4"/>
                    </a:moveTo>
                    <a:lnTo>
                      <a:pt x="1" y="2"/>
                    </a:lnTo>
                    <a:lnTo>
                      <a:pt x="3" y="4"/>
                    </a:lnTo>
                    <a:close/>
                    <a:moveTo>
                      <a:pt x="2" y="4"/>
                    </a:moveTo>
                    <a:lnTo>
                      <a:pt x="1" y="3"/>
                    </a:lnTo>
                    <a:lnTo>
                      <a:pt x="2" y="4"/>
                    </a:lnTo>
                    <a:close/>
                    <a:moveTo>
                      <a:pt x="5" y="3"/>
                    </a:moveTo>
                    <a:lnTo>
                      <a:pt x="5" y="1"/>
                    </a:lnTo>
                    <a:lnTo>
                      <a:pt x="5" y="3"/>
                    </a:lnTo>
                    <a:close/>
                    <a:moveTo>
                      <a:pt x="4" y="4"/>
                    </a:moveTo>
                    <a:lnTo>
                      <a:pt x="5" y="1"/>
                    </a:lnTo>
                    <a:lnTo>
                      <a:pt x="4" y="4"/>
                    </a:lnTo>
                    <a:close/>
                    <a:moveTo>
                      <a:pt x="1" y="5"/>
                    </a:moveTo>
                    <a:lnTo>
                      <a:pt x="3" y="0"/>
                    </a:lnTo>
                    <a:lnTo>
                      <a:pt x="1" y="5"/>
                    </a:lnTo>
                    <a:close/>
                    <a:moveTo>
                      <a:pt x="2" y="4"/>
                    </a:moveTo>
                    <a:lnTo>
                      <a:pt x="4" y="0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3" name="Freeform 365"/>
              <p:cNvSpPr>
                <a:spLocks noEditPoints="1"/>
              </p:cNvSpPr>
              <p:nvPr/>
            </p:nvSpPr>
            <p:spPr bwMode="auto">
              <a:xfrm>
                <a:off x="3593" y="996"/>
                <a:ext cx="72" cy="57"/>
              </a:xfrm>
              <a:custGeom>
                <a:avLst/>
                <a:gdLst>
                  <a:gd name="T0" fmla="*/ 2147483647 w 6"/>
                  <a:gd name="T1" fmla="*/ 2147483647 h 5"/>
                  <a:gd name="T2" fmla="*/ 2147483647 w 6"/>
                  <a:gd name="T3" fmla="*/ 2147483647 h 5"/>
                  <a:gd name="T4" fmla="*/ 2147483647 w 6"/>
                  <a:gd name="T5" fmla="*/ 2147483647 h 5"/>
                  <a:gd name="T6" fmla="*/ 2147483647 w 6"/>
                  <a:gd name="T7" fmla="*/ 0 h 5"/>
                  <a:gd name="T8" fmla="*/ 0 w 6"/>
                  <a:gd name="T9" fmla="*/ 2147483647 h 5"/>
                  <a:gd name="T10" fmla="*/ 2147483647 w 6"/>
                  <a:gd name="T11" fmla="*/ 0 h 5"/>
                  <a:gd name="T12" fmla="*/ 2147483647 w 6"/>
                  <a:gd name="T13" fmla="*/ 2147483647 h 5"/>
                  <a:gd name="T14" fmla="*/ 2147483647 w 6"/>
                  <a:gd name="T15" fmla="*/ 2147483647 h 5"/>
                  <a:gd name="T16" fmla="*/ 2147483647 w 6"/>
                  <a:gd name="T17" fmla="*/ 2147483647 h 5"/>
                  <a:gd name="T18" fmla="*/ 2147483647 w 6"/>
                  <a:gd name="T19" fmla="*/ 2147483647 h 5"/>
                  <a:gd name="T20" fmla="*/ 2147483647 w 6"/>
                  <a:gd name="T21" fmla="*/ 2147483647 h 5"/>
                  <a:gd name="T22" fmla="*/ 2147483647 w 6"/>
                  <a:gd name="T23" fmla="*/ 2147483647 h 5"/>
                  <a:gd name="T24" fmla="*/ 2147483647 w 6"/>
                  <a:gd name="T25" fmla="*/ 2147483647 h 5"/>
                  <a:gd name="T26" fmla="*/ 2147483647 w 6"/>
                  <a:gd name="T27" fmla="*/ 2147483647 h 5"/>
                  <a:gd name="T28" fmla="*/ 2147483647 w 6"/>
                  <a:gd name="T29" fmla="*/ 2147483647 h 5"/>
                  <a:gd name="T30" fmla="*/ 2147483647 w 6"/>
                  <a:gd name="T31" fmla="*/ 2147483647 h 5"/>
                  <a:gd name="T32" fmla="*/ 2147483647 w 6"/>
                  <a:gd name="T33" fmla="*/ 2147483647 h 5"/>
                  <a:gd name="T34" fmla="*/ 2147483647 w 6"/>
                  <a:gd name="T35" fmla="*/ 2147483647 h 5"/>
                  <a:gd name="T36" fmla="*/ 2147483647 w 6"/>
                  <a:gd name="T37" fmla="*/ 2147483647 h 5"/>
                  <a:gd name="T38" fmla="*/ 2147483647 w 6"/>
                  <a:gd name="T39" fmla="*/ 2147483647 h 5"/>
                  <a:gd name="T40" fmla="*/ 2147483647 w 6"/>
                  <a:gd name="T41" fmla="*/ 2147483647 h 5"/>
                  <a:gd name="T42" fmla="*/ 2147483647 w 6"/>
                  <a:gd name="T43" fmla="*/ 2147483647 h 5"/>
                  <a:gd name="T44" fmla="*/ 2147483647 w 6"/>
                  <a:gd name="T45" fmla="*/ 0 h 5"/>
                  <a:gd name="T46" fmla="*/ 2147483647 w 6"/>
                  <a:gd name="T47" fmla="*/ 2147483647 h 5"/>
                  <a:gd name="T48" fmla="*/ 2147483647 w 6"/>
                  <a:gd name="T49" fmla="*/ 2147483647 h 5"/>
                  <a:gd name="T50" fmla="*/ 2147483647 w 6"/>
                  <a:gd name="T51" fmla="*/ 0 h 5"/>
                  <a:gd name="T52" fmla="*/ 2147483647 w 6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6"/>
                  <a:gd name="T82" fmla="*/ 0 h 5"/>
                  <a:gd name="T83" fmla="*/ 6 w 6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6" h="5">
                    <a:moveTo>
                      <a:pt x="5" y="5"/>
                    </a:moveTo>
                    <a:lnTo>
                      <a:pt x="6" y="4"/>
                    </a:lnTo>
                    <a:lnTo>
                      <a:pt x="5" y="5"/>
                    </a:lnTo>
                    <a:close/>
                    <a:moveTo>
                      <a:pt x="4" y="0"/>
                    </a:moveTo>
                    <a:lnTo>
                      <a:pt x="0" y="3"/>
                    </a:lnTo>
                    <a:lnTo>
                      <a:pt x="4" y="0"/>
                    </a:lnTo>
                    <a:close/>
                    <a:moveTo>
                      <a:pt x="2" y="3"/>
                    </a:moveTo>
                    <a:lnTo>
                      <a:pt x="5" y="1"/>
                    </a:lnTo>
                    <a:lnTo>
                      <a:pt x="2" y="3"/>
                    </a:lnTo>
                    <a:close/>
                    <a:moveTo>
                      <a:pt x="3" y="4"/>
                    </a:moveTo>
                    <a:lnTo>
                      <a:pt x="5" y="2"/>
                    </a:lnTo>
                    <a:lnTo>
                      <a:pt x="3" y="4"/>
                    </a:lnTo>
                    <a:close/>
                    <a:moveTo>
                      <a:pt x="4" y="4"/>
                    </a:moveTo>
                    <a:lnTo>
                      <a:pt x="5" y="3"/>
                    </a:lnTo>
                    <a:lnTo>
                      <a:pt x="4" y="4"/>
                    </a:lnTo>
                    <a:close/>
                    <a:moveTo>
                      <a:pt x="1" y="3"/>
                    </a:moveTo>
                    <a:lnTo>
                      <a:pt x="1" y="1"/>
                    </a:lnTo>
                    <a:lnTo>
                      <a:pt x="1" y="3"/>
                    </a:lnTo>
                    <a:close/>
                    <a:moveTo>
                      <a:pt x="2" y="4"/>
                    </a:moveTo>
                    <a:lnTo>
                      <a:pt x="1" y="1"/>
                    </a:lnTo>
                    <a:lnTo>
                      <a:pt x="2" y="4"/>
                    </a:lnTo>
                    <a:close/>
                    <a:moveTo>
                      <a:pt x="5" y="5"/>
                    </a:moveTo>
                    <a:lnTo>
                      <a:pt x="3" y="0"/>
                    </a:lnTo>
                    <a:lnTo>
                      <a:pt x="5" y="5"/>
                    </a:lnTo>
                    <a:close/>
                    <a:moveTo>
                      <a:pt x="4" y="4"/>
                    </a:moveTo>
                    <a:lnTo>
                      <a:pt x="2" y="0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4" name="Freeform 366"/>
              <p:cNvSpPr>
                <a:spLocks/>
              </p:cNvSpPr>
              <p:nvPr/>
            </p:nvSpPr>
            <p:spPr bwMode="auto">
              <a:xfrm>
                <a:off x="3646" y="973"/>
                <a:ext cx="39" cy="103"/>
              </a:xfrm>
              <a:custGeom>
                <a:avLst/>
                <a:gdLst>
                  <a:gd name="T0" fmla="*/ 2147483647 w 3"/>
                  <a:gd name="T1" fmla="*/ 2147483647 h 9"/>
                  <a:gd name="T2" fmla="*/ 0 w 3"/>
                  <a:gd name="T3" fmla="*/ 0 h 9"/>
                  <a:gd name="T4" fmla="*/ 2147483647 w 3"/>
                  <a:gd name="T5" fmla="*/ 0 h 9"/>
                  <a:gd name="T6" fmla="*/ 2147483647 w 3"/>
                  <a:gd name="T7" fmla="*/ 2147483647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9"/>
                  <a:gd name="T14" fmla="*/ 3 w 3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9">
                    <a:moveTo>
                      <a:pt x="2" y="9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2" y="9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5" name="Oval 367"/>
              <p:cNvSpPr>
                <a:spLocks noChangeArrowheads="1"/>
              </p:cNvSpPr>
              <p:nvPr/>
            </p:nvSpPr>
            <p:spPr bwMode="auto">
              <a:xfrm>
                <a:off x="3626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6" name="Oval 368"/>
              <p:cNvSpPr>
                <a:spLocks noChangeArrowheads="1"/>
              </p:cNvSpPr>
              <p:nvPr/>
            </p:nvSpPr>
            <p:spPr bwMode="auto">
              <a:xfrm>
                <a:off x="3612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7" name="Oval 369"/>
              <p:cNvSpPr>
                <a:spLocks noChangeArrowheads="1"/>
              </p:cNvSpPr>
              <p:nvPr/>
            </p:nvSpPr>
            <p:spPr bwMode="auto">
              <a:xfrm>
                <a:off x="3684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8" name="Oval 370"/>
              <p:cNvSpPr>
                <a:spLocks noChangeArrowheads="1"/>
              </p:cNvSpPr>
              <p:nvPr/>
            </p:nvSpPr>
            <p:spPr bwMode="auto">
              <a:xfrm>
                <a:off x="3703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9" name="Oval 371"/>
              <p:cNvSpPr>
                <a:spLocks noChangeArrowheads="1"/>
              </p:cNvSpPr>
              <p:nvPr/>
            </p:nvSpPr>
            <p:spPr bwMode="auto">
              <a:xfrm>
                <a:off x="3665" y="1076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0" name="Oval 372"/>
              <p:cNvSpPr>
                <a:spLocks noChangeArrowheads="1"/>
              </p:cNvSpPr>
              <p:nvPr/>
            </p:nvSpPr>
            <p:spPr bwMode="auto">
              <a:xfrm>
                <a:off x="3602" y="1065"/>
                <a:ext cx="10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1" name="Oval 373"/>
              <p:cNvSpPr>
                <a:spLocks noChangeArrowheads="1"/>
              </p:cNvSpPr>
              <p:nvPr/>
            </p:nvSpPr>
            <p:spPr bwMode="auto">
              <a:xfrm>
                <a:off x="3612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2" name="Oval 374"/>
              <p:cNvSpPr>
                <a:spLocks noChangeArrowheads="1"/>
              </p:cNvSpPr>
              <p:nvPr/>
            </p:nvSpPr>
            <p:spPr bwMode="auto">
              <a:xfrm>
                <a:off x="3718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3" name="Oval 375"/>
              <p:cNvSpPr>
                <a:spLocks noChangeArrowheads="1"/>
              </p:cNvSpPr>
              <p:nvPr/>
            </p:nvSpPr>
            <p:spPr bwMode="auto">
              <a:xfrm>
                <a:off x="3703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4" name="Freeform 376"/>
              <p:cNvSpPr>
                <a:spLocks/>
              </p:cNvSpPr>
              <p:nvPr/>
            </p:nvSpPr>
            <p:spPr bwMode="auto">
              <a:xfrm>
                <a:off x="3593" y="1042"/>
                <a:ext cx="10" cy="23"/>
              </a:xfrm>
              <a:custGeom>
                <a:avLst/>
                <a:gdLst>
                  <a:gd name="T0" fmla="*/ 0 w 1"/>
                  <a:gd name="T1" fmla="*/ 0 h 2"/>
                  <a:gd name="T2" fmla="*/ 2147483647 w 1"/>
                  <a:gd name="T3" fmla="*/ 2147483647 h 2"/>
                  <a:gd name="T4" fmla="*/ 0 w 1"/>
                  <a:gd name="T5" fmla="*/ 2147483647 h 2"/>
                  <a:gd name="T6" fmla="*/ 2147483647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0" y="0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1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5" name="Freeform 377"/>
              <p:cNvSpPr>
                <a:spLocks/>
              </p:cNvSpPr>
              <p:nvPr/>
            </p:nvSpPr>
            <p:spPr bwMode="auto">
              <a:xfrm>
                <a:off x="3732" y="1042"/>
                <a:ext cx="10" cy="23"/>
              </a:xfrm>
              <a:custGeom>
                <a:avLst/>
                <a:gdLst>
                  <a:gd name="T0" fmla="*/ 2147483647 w 1"/>
                  <a:gd name="T1" fmla="*/ 0 h 2"/>
                  <a:gd name="T2" fmla="*/ 0 w 1"/>
                  <a:gd name="T3" fmla="*/ 2147483647 h 2"/>
                  <a:gd name="T4" fmla="*/ 2147483647 w 1"/>
                  <a:gd name="T5" fmla="*/ 2147483647 h 2"/>
                  <a:gd name="T6" fmla="*/ 0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0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6" name="Oval 378"/>
              <p:cNvSpPr>
                <a:spLocks noChangeArrowheads="1"/>
              </p:cNvSpPr>
              <p:nvPr/>
            </p:nvSpPr>
            <p:spPr bwMode="auto">
              <a:xfrm>
                <a:off x="3646" y="973"/>
                <a:ext cx="39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7" name="Oval 379"/>
              <p:cNvSpPr>
                <a:spLocks noChangeArrowheads="1"/>
              </p:cNvSpPr>
              <p:nvPr/>
            </p:nvSpPr>
            <p:spPr bwMode="auto">
              <a:xfrm>
                <a:off x="3665" y="996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8" name="Oval 380"/>
              <p:cNvSpPr>
                <a:spLocks noChangeArrowheads="1"/>
              </p:cNvSpPr>
              <p:nvPr/>
            </p:nvSpPr>
            <p:spPr bwMode="auto">
              <a:xfrm>
                <a:off x="3665" y="1007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9" name="Oval 381"/>
              <p:cNvSpPr>
                <a:spLocks noChangeArrowheads="1"/>
              </p:cNvSpPr>
              <p:nvPr/>
            </p:nvSpPr>
            <p:spPr bwMode="auto">
              <a:xfrm>
                <a:off x="3665" y="1019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0" name="Freeform 382"/>
              <p:cNvSpPr>
                <a:spLocks/>
              </p:cNvSpPr>
              <p:nvPr/>
            </p:nvSpPr>
            <p:spPr bwMode="auto">
              <a:xfrm>
                <a:off x="3458" y="1203"/>
                <a:ext cx="53" cy="23"/>
              </a:xfrm>
              <a:custGeom>
                <a:avLst/>
                <a:gdLst>
                  <a:gd name="T0" fmla="*/ 0 w 5"/>
                  <a:gd name="T1" fmla="*/ 2147483647 h 2"/>
                  <a:gd name="T2" fmla="*/ 2147483647 w 5"/>
                  <a:gd name="T3" fmla="*/ 0 h 2"/>
                  <a:gd name="T4" fmla="*/ 2147483647 w 5"/>
                  <a:gd name="T5" fmla="*/ 0 h 2"/>
                  <a:gd name="T6" fmla="*/ 2147483647 w 5"/>
                  <a:gd name="T7" fmla="*/ 2147483647 h 2"/>
                  <a:gd name="T8" fmla="*/ 0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0" y="2"/>
                    </a:moveTo>
                    <a:cubicBezTo>
                      <a:pt x="2" y="1"/>
                      <a:pt x="3" y="0"/>
                      <a:pt x="5" y="0"/>
                    </a:cubicBezTo>
                    <a:cubicBezTo>
                      <a:pt x="4" y="1"/>
                      <a:pt x="4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1" name="Freeform 383"/>
              <p:cNvSpPr>
                <a:spLocks/>
              </p:cNvSpPr>
              <p:nvPr/>
            </p:nvSpPr>
            <p:spPr bwMode="auto">
              <a:xfrm>
                <a:off x="3491" y="1134"/>
                <a:ext cx="101" cy="23"/>
              </a:xfrm>
              <a:custGeom>
                <a:avLst/>
                <a:gdLst>
                  <a:gd name="T0" fmla="*/ 0 w 9"/>
                  <a:gd name="T1" fmla="*/ 0 h 2"/>
                  <a:gd name="T2" fmla="*/ 2147483647 w 9"/>
                  <a:gd name="T3" fmla="*/ 0 h 2"/>
                  <a:gd name="T4" fmla="*/ 2147483647 w 9"/>
                  <a:gd name="T5" fmla="*/ 2147483647 h 2"/>
                  <a:gd name="T6" fmla="*/ 0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0" y="0"/>
                    </a:moveTo>
                    <a:cubicBezTo>
                      <a:pt x="3" y="1"/>
                      <a:pt x="5" y="1"/>
                      <a:pt x="8" y="0"/>
                    </a:cubicBezTo>
                    <a:lnTo>
                      <a:pt x="9" y="2"/>
                    </a:lnTo>
                    <a:cubicBezTo>
                      <a:pt x="5" y="2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2" name="Freeform 384"/>
              <p:cNvSpPr>
                <a:spLocks/>
              </p:cNvSpPr>
              <p:nvPr/>
            </p:nvSpPr>
            <p:spPr bwMode="auto">
              <a:xfrm>
                <a:off x="3544" y="1134"/>
                <a:ext cx="58" cy="46"/>
              </a:xfrm>
              <a:custGeom>
                <a:avLst/>
                <a:gdLst>
                  <a:gd name="T0" fmla="*/ 0 w 5"/>
                  <a:gd name="T1" fmla="*/ 2147483647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0" y="4"/>
                    </a:moveTo>
                    <a:cubicBezTo>
                      <a:pt x="1" y="2"/>
                      <a:pt x="2" y="2"/>
                      <a:pt x="5" y="4"/>
                    </a:cubicBezTo>
                    <a:lnTo>
                      <a:pt x="4" y="1"/>
                    </a:lnTo>
                    <a:cubicBezTo>
                      <a:pt x="1" y="0"/>
                      <a:pt x="0" y="1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3" name="Freeform 385"/>
              <p:cNvSpPr>
                <a:spLocks/>
              </p:cNvSpPr>
              <p:nvPr/>
            </p:nvSpPr>
            <p:spPr bwMode="auto">
              <a:xfrm>
                <a:off x="3559" y="1053"/>
                <a:ext cx="111" cy="80"/>
              </a:xfrm>
              <a:custGeom>
                <a:avLst/>
                <a:gdLst>
                  <a:gd name="T0" fmla="*/ 2147483647 w 10"/>
                  <a:gd name="T1" fmla="*/ 2147483647 h 7"/>
                  <a:gd name="T2" fmla="*/ 0 w 10"/>
                  <a:gd name="T3" fmla="*/ 2147483647 h 7"/>
                  <a:gd name="T4" fmla="*/ 2147483647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10" y="6"/>
                    </a:moveTo>
                    <a:cubicBezTo>
                      <a:pt x="6" y="6"/>
                      <a:pt x="0" y="6"/>
                      <a:pt x="0" y="4"/>
                    </a:cubicBezTo>
                    <a:cubicBezTo>
                      <a:pt x="0" y="0"/>
                      <a:pt x="5" y="7"/>
                      <a:pt x="1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4" name="Freeform 386"/>
              <p:cNvSpPr>
                <a:spLocks/>
              </p:cNvSpPr>
              <p:nvPr/>
            </p:nvSpPr>
            <p:spPr bwMode="auto">
              <a:xfrm>
                <a:off x="3544" y="1099"/>
                <a:ext cx="58" cy="80"/>
              </a:xfrm>
              <a:custGeom>
                <a:avLst/>
                <a:gdLst>
                  <a:gd name="T0" fmla="*/ 2147483647 w 5"/>
                  <a:gd name="T1" fmla="*/ 2147483647 h 7"/>
                  <a:gd name="T2" fmla="*/ 2147483647 w 5"/>
                  <a:gd name="T3" fmla="*/ 2147483647 h 7"/>
                  <a:gd name="T4" fmla="*/ 0 w 5"/>
                  <a:gd name="T5" fmla="*/ 0 h 7"/>
                  <a:gd name="T6" fmla="*/ 2147483647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5" y="7"/>
                    </a:moveTo>
                    <a:lnTo>
                      <a:pt x="3" y="2"/>
                    </a:ln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3" y="3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5" name="Freeform 387"/>
              <p:cNvSpPr>
                <a:spLocks/>
              </p:cNvSpPr>
              <p:nvPr/>
            </p:nvSpPr>
            <p:spPr bwMode="auto">
              <a:xfrm>
                <a:off x="3511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2147483647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1" y="4"/>
                    </a:moveTo>
                    <a:cubicBezTo>
                      <a:pt x="1" y="2"/>
                      <a:pt x="1" y="2"/>
                      <a:pt x="2" y="2"/>
                    </a:cubicBezTo>
                    <a:lnTo>
                      <a:pt x="7" y="4"/>
                    </a:lnTo>
                    <a:cubicBezTo>
                      <a:pt x="6" y="3"/>
                      <a:pt x="5" y="2"/>
                      <a:pt x="3" y="0"/>
                    </a:cubicBezTo>
                    <a:cubicBezTo>
                      <a:pt x="0" y="0"/>
                      <a:pt x="0" y="1"/>
                      <a:pt x="1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6" name="Freeform 388"/>
              <p:cNvSpPr>
                <a:spLocks/>
              </p:cNvSpPr>
              <p:nvPr/>
            </p:nvSpPr>
            <p:spPr bwMode="auto">
              <a:xfrm>
                <a:off x="3578" y="1122"/>
                <a:ext cx="87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0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2147483647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2" y="7"/>
                    </a:moveTo>
                    <a:lnTo>
                      <a:pt x="0" y="0"/>
                    </a:lnTo>
                    <a:cubicBezTo>
                      <a:pt x="1" y="0"/>
                      <a:pt x="2" y="0"/>
                      <a:pt x="3" y="1"/>
                    </a:cubicBezTo>
                    <a:lnTo>
                      <a:pt x="5" y="1"/>
                    </a:lnTo>
                    <a:lnTo>
                      <a:pt x="7" y="4"/>
                    </a:lnTo>
                    <a:lnTo>
                      <a:pt x="5" y="3"/>
                    </a:lnTo>
                    <a:cubicBezTo>
                      <a:pt x="5" y="4"/>
                      <a:pt x="5" y="5"/>
                      <a:pt x="5" y="6"/>
                    </a:cubicBezTo>
                    <a:cubicBezTo>
                      <a:pt x="5" y="5"/>
                      <a:pt x="4" y="4"/>
                      <a:pt x="3" y="3"/>
                    </a:cubicBezTo>
                    <a:cubicBezTo>
                      <a:pt x="3" y="5"/>
                      <a:pt x="3" y="6"/>
                      <a:pt x="2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7" name="Freeform 389"/>
              <p:cNvSpPr>
                <a:spLocks/>
              </p:cNvSpPr>
              <p:nvPr/>
            </p:nvSpPr>
            <p:spPr bwMode="auto">
              <a:xfrm>
                <a:off x="3593" y="1111"/>
                <a:ext cx="77" cy="34"/>
              </a:xfrm>
              <a:custGeom>
                <a:avLst/>
                <a:gdLst>
                  <a:gd name="T0" fmla="*/ 2147483647 w 7"/>
                  <a:gd name="T1" fmla="*/ 2147483647 h 3"/>
                  <a:gd name="T2" fmla="*/ 0 w 7"/>
                  <a:gd name="T3" fmla="*/ 2147483647 h 3"/>
                  <a:gd name="T4" fmla="*/ 2147483647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7" y="3"/>
                    </a:moveTo>
                    <a:cubicBezTo>
                      <a:pt x="4" y="1"/>
                      <a:pt x="0" y="0"/>
                      <a:pt x="0" y="1"/>
                    </a:cubicBezTo>
                    <a:cubicBezTo>
                      <a:pt x="0" y="2"/>
                      <a:pt x="5" y="3"/>
                      <a:pt x="7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8" name="Freeform 390"/>
              <p:cNvSpPr>
                <a:spLocks/>
              </p:cNvSpPr>
              <p:nvPr/>
            </p:nvSpPr>
            <p:spPr bwMode="auto">
              <a:xfrm>
                <a:off x="3569" y="1111"/>
                <a:ext cx="34" cy="23"/>
              </a:xfrm>
              <a:custGeom>
                <a:avLst/>
                <a:gdLst>
                  <a:gd name="T0" fmla="*/ 0 w 3"/>
                  <a:gd name="T1" fmla="*/ 0 h 2"/>
                  <a:gd name="T2" fmla="*/ 2147483647 w 3"/>
                  <a:gd name="T3" fmla="*/ 2147483647 h 2"/>
                  <a:gd name="T4" fmla="*/ 0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0" y="0"/>
                    </a:moveTo>
                    <a:cubicBezTo>
                      <a:pt x="0" y="1"/>
                      <a:pt x="2" y="2"/>
                      <a:pt x="3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9" name="Freeform 391"/>
              <p:cNvSpPr>
                <a:spLocks/>
              </p:cNvSpPr>
              <p:nvPr/>
            </p:nvSpPr>
            <p:spPr bwMode="auto">
              <a:xfrm>
                <a:off x="3824" y="1203"/>
                <a:ext cx="53" cy="23"/>
              </a:xfrm>
              <a:custGeom>
                <a:avLst/>
                <a:gdLst>
                  <a:gd name="T0" fmla="*/ 2147483647 w 5"/>
                  <a:gd name="T1" fmla="*/ 2147483647 h 2"/>
                  <a:gd name="T2" fmla="*/ 0 w 5"/>
                  <a:gd name="T3" fmla="*/ 0 h 2"/>
                  <a:gd name="T4" fmla="*/ 0 w 5"/>
                  <a:gd name="T5" fmla="*/ 0 h 2"/>
                  <a:gd name="T6" fmla="*/ 2147483647 w 5"/>
                  <a:gd name="T7" fmla="*/ 2147483647 h 2"/>
                  <a:gd name="T8" fmla="*/ 2147483647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5" y="2"/>
                    </a:moveTo>
                    <a:cubicBezTo>
                      <a:pt x="3" y="1"/>
                      <a:pt x="2" y="0"/>
                      <a:pt x="0" y="0"/>
                    </a:cubicBezTo>
                    <a:cubicBezTo>
                      <a:pt x="1" y="1"/>
                      <a:pt x="1" y="2"/>
                      <a:pt x="3" y="2"/>
                    </a:cubicBezTo>
                    <a:cubicBezTo>
                      <a:pt x="4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0" name="Freeform 392"/>
              <p:cNvSpPr>
                <a:spLocks/>
              </p:cNvSpPr>
              <p:nvPr/>
            </p:nvSpPr>
            <p:spPr bwMode="auto">
              <a:xfrm>
                <a:off x="3742" y="1134"/>
                <a:ext cx="101" cy="23"/>
              </a:xfrm>
              <a:custGeom>
                <a:avLst/>
                <a:gdLst>
                  <a:gd name="T0" fmla="*/ 2147483647 w 9"/>
                  <a:gd name="T1" fmla="*/ 0 h 2"/>
                  <a:gd name="T2" fmla="*/ 2147483647 w 9"/>
                  <a:gd name="T3" fmla="*/ 0 h 2"/>
                  <a:gd name="T4" fmla="*/ 0 w 9"/>
                  <a:gd name="T5" fmla="*/ 2147483647 h 2"/>
                  <a:gd name="T6" fmla="*/ 2147483647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9" y="0"/>
                    </a:moveTo>
                    <a:cubicBezTo>
                      <a:pt x="6" y="1"/>
                      <a:pt x="4" y="1"/>
                      <a:pt x="1" y="0"/>
                    </a:cubicBezTo>
                    <a:lnTo>
                      <a:pt x="0" y="2"/>
                    </a:lnTo>
                    <a:cubicBezTo>
                      <a:pt x="4" y="2"/>
                      <a:pt x="8" y="2"/>
                      <a:pt x="9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1" name="Freeform 393"/>
              <p:cNvSpPr>
                <a:spLocks/>
              </p:cNvSpPr>
              <p:nvPr/>
            </p:nvSpPr>
            <p:spPr bwMode="auto">
              <a:xfrm>
                <a:off x="3732" y="1134"/>
                <a:ext cx="58" cy="46"/>
              </a:xfrm>
              <a:custGeom>
                <a:avLst/>
                <a:gdLst>
                  <a:gd name="T0" fmla="*/ 2147483647 w 5"/>
                  <a:gd name="T1" fmla="*/ 2147483647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5" y="4"/>
                    </a:moveTo>
                    <a:cubicBezTo>
                      <a:pt x="4" y="2"/>
                      <a:pt x="3" y="2"/>
                      <a:pt x="0" y="4"/>
                    </a:cubicBezTo>
                    <a:lnTo>
                      <a:pt x="1" y="1"/>
                    </a:lnTo>
                    <a:cubicBezTo>
                      <a:pt x="4" y="0"/>
                      <a:pt x="5" y="1"/>
                      <a:pt x="5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2" name="Freeform 394"/>
              <p:cNvSpPr>
                <a:spLocks/>
              </p:cNvSpPr>
              <p:nvPr/>
            </p:nvSpPr>
            <p:spPr bwMode="auto">
              <a:xfrm>
                <a:off x="3665" y="1053"/>
                <a:ext cx="111" cy="80"/>
              </a:xfrm>
              <a:custGeom>
                <a:avLst/>
                <a:gdLst>
                  <a:gd name="T0" fmla="*/ 0 w 10"/>
                  <a:gd name="T1" fmla="*/ 2147483647 h 7"/>
                  <a:gd name="T2" fmla="*/ 2147483647 w 10"/>
                  <a:gd name="T3" fmla="*/ 2147483647 h 7"/>
                  <a:gd name="T4" fmla="*/ 0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0" y="6"/>
                    </a:moveTo>
                    <a:cubicBezTo>
                      <a:pt x="4" y="6"/>
                      <a:pt x="10" y="6"/>
                      <a:pt x="10" y="4"/>
                    </a:cubicBezTo>
                    <a:cubicBezTo>
                      <a:pt x="10" y="0"/>
                      <a:pt x="5" y="7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3" name="Freeform 395"/>
              <p:cNvSpPr>
                <a:spLocks/>
              </p:cNvSpPr>
              <p:nvPr/>
            </p:nvSpPr>
            <p:spPr bwMode="auto">
              <a:xfrm>
                <a:off x="3732" y="1099"/>
                <a:ext cx="58" cy="80"/>
              </a:xfrm>
              <a:custGeom>
                <a:avLst/>
                <a:gdLst>
                  <a:gd name="T0" fmla="*/ 0 w 5"/>
                  <a:gd name="T1" fmla="*/ 2147483647 h 7"/>
                  <a:gd name="T2" fmla="*/ 2147483647 w 5"/>
                  <a:gd name="T3" fmla="*/ 2147483647 h 7"/>
                  <a:gd name="T4" fmla="*/ 2147483647 w 5"/>
                  <a:gd name="T5" fmla="*/ 0 h 7"/>
                  <a:gd name="T6" fmla="*/ 0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0" y="7"/>
                    </a:moveTo>
                    <a:lnTo>
                      <a:pt x="2" y="2"/>
                    </a:lnTo>
                    <a:cubicBezTo>
                      <a:pt x="2" y="1"/>
                      <a:pt x="4" y="0"/>
                      <a:pt x="5" y="0"/>
                    </a:cubicBezTo>
                    <a:cubicBezTo>
                      <a:pt x="5" y="1"/>
                      <a:pt x="2" y="3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4" name="Freeform 396"/>
              <p:cNvSpPr>
                <a:spLocks/>
              </p:cNvSpPr>
              <p:nvPr/>
            </p:nvSpPr>
            <p:spPr bwMode="auto">
              <a:xfrm>
                <a:off x="3742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0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6" y="4"/>
                    </a:moveTo>
                    <a:cubicBezTo>
                      <a:pt x="6" y="2"/>
                      <a:pt x="6" y="2"/>
                      <a:pt x="5" y="2"/>
                    </a:cubicBezTo>
                    <a:lnTo>
                      <a:pt x="0" y="4"/>
                    </a:lnTo>
                    <a:cubicBezTo>
                      <a:pt x="1" y="3"/>
                      <a:pt x="2" y="2"/>
                      <a:pt x="4" y="0"/>
                    </a:cubicBezTo>
                    <a:cubicBezTo>
                      <a:pt x="7" y="0"/>
                      <a:pt x="7" y="1"/>
                      <a:pt x="6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5" name="Freeform 397"/>
              <p:cNvSpPr>
                <a:spLocks/>
              </p:cNvSpPr>
              <p:nvPr/>
            </p:nvSpPr>
            <p:spPr bwMode="auto">
              <a:xfrm>
                <a:off x="3670" y="1122"/>
                <a:ext cx="82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2147483647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0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5" y="7"/>
                    </a:moveTo>
                    <a:lnTo>
                      <a:pt x="7" y="0"/>
                    </a:lnTo>
                    <a:cubicBezTo>
                      <a:pt x="6" y="0"/>
                      <a:pt x="5" y="0"/>
                      <a:pt x="4" y="1"/>
                    </a:cubicBezTo>
                    <a:lnTo>
                      <a:pt x="2" y="1"/>
                    </a:lnTo>
                    <a:lnTo>
                      <a:pt x="0" y="4"/>
                    </a:lnTo>
                    <a:lnTo>
                      <a:pt x="2" y="3"/>
                    </a:lnTo>
                    <a:cubicBezTo>
                      <a:pt x="2" y="4"/>
                      <a:pt x="2" y="5"/>
                      <a:pt x="2" y="6"/>
                    </a:cubicBezTo>
                    <a:cubicBezTo>
                      <a:pt x="2" y="5"/>
                      <a:pt x="3" y="4"/>
                      <a:pt x="4" y="3"/>
                    </a:cubicBezTo>
                    <a:cubicBezTo>
                      <a:pt x="4" y="5"/>
                      <a:pt x="4" y="6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6" name="Freeform 398"/>
              <p:cNvSpPr>
                <a:spLocks/>
              </p:cNvSpPr>
              <p:nvPr/>
            </p:nvSpPr>
            <p:spPr bwMode="auto">
              <a:xfrm>
                <a:off x="3665" y="1111"/>
                <a:ext cx="77" cy="34"/>
              </a:xfrm>
              <a:custGeom>
                <a:avLst/>
                <a:gdLst>
                  <a:gd name="T0" fmla="*/ 0 w 7"/>
                  <a:gd name="T1" fmla="*/ 2147483647 h 3"/>
                  <a:gd name="T2" fmla="*/ 2147483647 w 7"/>
                  <a:gd name="T3" fmla="*/ 2147483647 h 3"/>
                  <a:gd name="T4" fmla="*/ 0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0" y="3"/>
                    </a:moveTo>
                    <a:cubicBezTo>
                      <a:pt x="3" y="1"/>
                      <a:pt x="7" y="0"/>
                      <a:pt x="7" y="1"/>
                    </a:cubicBezTo>
                    <a:cubicBezTo>
                      <a:pt x="7" y="2"/>
                      <a:pt x="2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7" name="Freeform 399"/>
              <p:cNvSpPr>
                <a:spLocks/>
              </p:cNvSpPr>
              <p:nvPr/>
            </p:nvSpPr>
            <p:spPr bwMode="auto">
              <a:xfrm>
                <a:off x="3732" y="1111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3" y="0"/>
                    </a:moveTo>
                    <a:cubicBezTo>
                      <a:pt x="3" y="1"/>
                      <a:pt x="1" y="2"/>
                      <a:pt x="0" y="1"/>
                    </a:cubicBez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8" name="Freeform 400"/>
              <p:cNvSpPr>
                <a:spLocks/>
              </p:cNvSpPr>
              <p:nvPr/>
            </p:nvSpPr>
            <p:spPr bwMode="auto">
              <a:xfrm>
                <a:off x="3458" y="1134"/>
                <a:ext cx="410" cy="517"/>
              </a:xfrm>
              <a:custGeom>
                <a:avLst/>
                <a:gdLst>
                  <a:gd name="T0" fmla="*/ 2147483647 w 36"/>
                  <a:gd name="T1" fmla="*/ 2147483647 h 45"/>
                  <a:gd name="T2" fmla="*/ 2147483647 w 36"/>
                  <a:gd name="T3" fmla="*/ 2147483647 h 45"/>
                  <a:gd name="T4" fmla="*/ 0 w 36"/>
                  <a:gd name="T5" fmla="*/ 2147483647 h 45"/>
                  <a:gd name="T6" fmla="*/ 2147483647 w 36"/>
                  <a:gd name="T7" fmla="*/ 2147483647 h 45"/>
                  <a:gd name="T8" fmla="*/ 2147483647 w 36"/>
                  <a:gd name="T9" fmla="*/ 2147483647 h 45"/>
                  <a:gd name="T10" fmla="*/ 2147483647 w 36"/>
                  <a:gd name="T11" fmla="*/ 2147483647 h 45"/>
                  <a:gd name="T12" fmla="*/ 2147483647 w 36"/>
                  <a:gd name="T13" fmla="*/ 2147483647 h 45"/>
                  <a:gd name="T14" fmla="*/ 2147483647 w 36"/>
                  <a:gd name="T15" fmla="*/ 2147483647 h 45"/>
                  <a:gd name="T16" fmla="*/ 2147483647 w 36"/>
                  <a:gd name="T17" fmla="*/ 2147483647 h 45"/>
                  <a:gd name="T18" fmla="*/ 2147483647 w 36"/>
                  <a:gd name="T19" fmla="*/ 2147483647 h 45"/>
                  <a:gd name="T20" fmla="*/ 2147483647 w 36"/>
                  <a:gd name="T21" fmla="*/ 2147483647 h 45"/>
                  <a:gd name="T22" fmla="*/ 2147483647 w 36"/>
                  <a:gd name="T23" fmla="*/ 2147483647 h 45"/>
                  <a:gd name="T24" fmla="*/ 2147483647 w 36"/>
                  <a:gd name="T25" fmla="*/ 2147483647 h 45"/>
                  <a:gd name="T26" fmla="*/ 2147483647 w 36"/>
                  <a:gd name="T27" fmla="*/ 2147483647 h 45"/>
                  <a:gd name="T28" fmla="*/ 2147483647 w 36"/>
                  <a:gd name="T29" fmla="*/ 0 h 45"/>
                  <a:gd name="T30" fmla="*/ 2147483647 w 36"/>
                  <a:gd name="T31" fmla="*/ 2147483647 h 45"/>
                  <a:gd name="T32" fmla="*/ 2147483647 w 36"/>
                  <a:gd name="T33" fmla="*/ 2147483647 h 4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45"/>
                  <a:gd name="T53" fmla="*/ 36 w 36"/>
                  <a:gd name="T54" fmla="*/ 45 h 4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45">
                    <a:moveTo>
                      <a:pt x="10" y="14"/>
                    </a:moveTo>
                    <a:lnTo>
                      <a:pt x="13" y="20"/>
                    </a:lnTo>
                    <a:lnTo>
                      <a:pt x="0" y="23"/>
                    </a:lnTo>
                    <a:lnTo>
                      <a:pt x="13" y="25"/>
                    </a:lnTo>
                    <a:lnTo>
                      <a:pt x="10" y="32"/>
                    </a:lnTo>
                    <a:lnTo>
                      <a:pt x="16" y="28"/>
                    </a:lnTo>
                    <a:lnTo>
                      <a:pt x="18" y="45"/>
                    </a:lnTo>
                    <a:lnTo>
                      <a:pt x="21" y="28"/>
                    </a:lnTo>
                    <a:lnTo>
                      <a:pt x="27" y="32"/>
                    </a:lnTo>
                    <a:lnTo>
                      <a:pt x="24" y="25"/>
                    </a:lnTo>
                    <a:lnTo>
                      <a:pt x="36" y="23"/>
                    </a:lnTo>
                    <a:lnTo>
                      <a:pt x="24" y="20"/>
                    </a:lnTo>
                    <a:lnTo>
                      <a:pt x="27" y="14"/>
                    </a:lnTo>
                    <a:lnTo>
                      <a:pt x="21" y="17"/>
                    </a:lnTo>
                    <a:lnTo>
                      <a:pt x="18" y="0"/>
                    </a:lnTo>
                    <a:lnTo>
                      <a:pt x="16" y="17"/>
                    </a:lnTo>
                    <a:lnTo>
                      <a:pt x="10" y="14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9" name="Oval 401"/>
              <p:cNvSpPr>
                <a:spLocks noChangeArrowheads="1"/>
              </p:cNvSpPr>
              <p:nvPr/>
            </p:nvSpPr>
            <p:spPr bwMode="auto">
              <a:xfrm>
                <a:off x="3602" y="1329"/>
                <a:ext cx="130" cy="126"/>
              </a:xfrm>
              <a:prstGeom prst="ellipse">
                <a:avLst/>
              </a:prstGeom>
              <a:solidFill>
                <a:srgbClr val="F480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0" name="Freeform 402"/>
              <p:cNvSpPr>
                <a:spLocks/>
              </p:cNvSpPr>
              <p:nvPr/>
            </p:nvSpPr>
            <p:spPr bwMode="auto">
              <a:xfrm>
                <a:off x="3612" y="1340"/>
                <a:ext cx="92" cy="80"/>
              </a:xfrm>
              <a:custGeom>
                <a:avLst/>
                <a:gdLst>
                  <a:gd name="T0" fmla="*/ 2147483647 w 8"/>
                  <a:gd name="T1" fmla="*/ 0 h 7"/>
                  <a:gd name="T2" fmla="*/ 0 w 8"/>
                  <a:gd name="T3" fmla="*/ 2147483647 h 7"/>
                  <a:gd name="T4" fmla="*/ 2147483647 w 8"/>
                  <a:gd name="T5" fmla="*/ 2147483647 h 7"/>
                  <a:gd name="T6" fmla="*/ 2147483647 w 8"/>
                  <a:gd name="T7" fmla="*/ 2147483647 h 7"/>
                  <a:gd name="T8" fmla="*/ 2147483647 w 8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7"/>
                  <a:gd name="T17" fmla="*/ 8 w 8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7">
                    <a:moveTo>
                      <a:pt x="4" y="0"/>
                    </a:moveTo>
                    <a:lnTo>
                      <a:pt x="0" y="7"/>
                    </a:lnTo>
                    <a:lnTo>
                      <a:pt x="4" y="7"/>
                    </a:lnTo>
                    <a:lnTo>
                      <a:pt x="8" y="7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74C5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3" name="Freeform 403"/>
            <p:cNvSpPr>
              <a:spLocks noEditPoints="1"/>
            </p:cNvSpPr>
            <p:nvPr/>
          </p:nvSpPr>
          <p:spPr bwMode="auto">
            <a:xfrm>
              <a:off x="9765151" y="411178"/>
              <a:ext cx="364753" cy="84931"/>
            </a:xfrm>
            <a:custGeom>
              <a:avLst/>
              <a:gdLst>
                <a:gd name="T0" fmla="*/ 2147483647 w 116"/>
                <a:gd name="T1" fmla="*/ 2147483647 h 32"/>
                <a:gd name="T2" fmla="*/ 2147483647 w 116"/>
                <a:gd name="T3" fmla="*/ 2147483647 h 32"/>
                <a:gd name="T4" fmla="*/ 2147483647 w 116"/>
                <a:gd name="T5" fmla="*/ 2147483647 h 32"/>
                <a:gd name="T6" fmla="*/ 2147483647 w 116"/>
                <a:gd name="T7" fmla="*/ 2147483647 h 32"/>
                <a:gd name="T8" fmla="*/ 2147483647 w 116"/>
                <a:gd name="T9" fmla="*/ 2147483647 h 32"/>
                <a:gd name="T10" fmla="*/ 2147483647 w 116"/>
                <a:gd name="T11" fmla="*/ 2147483647 h 32"/>
                <a:gd name="T12" fmla="*/ 2147483647 w 116"/>
                <a:gd name="T13" fmla="*/ 2147483647 h 32"/>
                <a:gd name="T14" fmla="*/ 2147483647 w 116"/>
                <a:gd name="T15" fmla="*/ 2147483647 h 32"/>
                <a:gd name="T16" fmla="*/ 2147483647 w 116"/>
                <a:gd name="T17" fmla="*/ 2147483647 h 32"/>
                <a:gd name="T18" fmla="*/ 2147483647 w 116"/>
                <a:gd name="T19" fmla="*/ 2147483647 h 32"/>
                <a:gd name="T20" fmla="*/ 2147483647 w 116"/>
                <a:gd name="T21" fmla="*/ 2147483647 h 32"/>
                <a:gd name="T22" fmla="*/ 2147483647 w 116"/>
                <a:gd name="T23" fmla="*/ 2147483647 h 32"/>
                <a:gd name="T24" fmla="*/ 2147483647 w 116"/>
                <a:gd name="T25" fmla="*/ 2147483647 h 32"/>
                <a:gd name="T26" fmla="*/ 2147483647 w 116"/>
                <a:gd name="T27" fmla="*/ 2147483647 h 32"/>
                <a:gd name="T28" fmla="*/ 2147483647 w 116"/>
                <a:gd name="T29" fmla="*/ 2147483647 h 32"/>
                <a:gd name="T30" fmla="*/ 2147483647 w 116"/>
                <a:gd name="T31" fmla="*/ 2147483647 h 32"/>
                <a:gd name="T32" fmla="*/ 2147483647 w 116"/>
                <a:gd name="T33" fmla="*/ 2147483647 h 32"/>
                <a:gd name="T34" fmla="*/ 2147483647 w 116"/>
                <a:gd name="T35" fmla="*/ 2147483647 h 32"/>
                <a:gd name="T36" fmla="*/ 2147483647 w 116"/>
                <a:gd name="T37" fmla="*/ 2147483647 h 32"/>
                <a:gd name="T38" fmla="*/ 2147483647 w 116"/>
                <a:gd name="T39" fmla="*/ 2147483647 h 32"/>
                <a:gd name="T40" fmla="*/ 2147483647 w 116"/>
                <a:gd name="T41" fmla="*/ 2147483647 h 32"/>
                <a:gd name="T42" fmla="*/ 2147483647 w 116"/>
                <a:gd name="T43" fmla="*/ 2147483647 h 32"/>
                <a:gd name="T44" fmla="*/ 2147483647 w 116"/>
                <a:gd name="T45" fmla="*/ 2147483647 h 32"/>
                <a:gd name="T46" fmla="*/ 2147483647 w 116"/>
                <a:gd name="T47" fmla="*/ 2147483647 h 32"/>
                <a:gd name="T48" fmla="*/ 2147483647 w 116"/>
                <a:gd name="T49" fmla="*/ 2147483647 h 32"/>
                <a:gd name="T50" fmla="*/ 2147483647 w 116"/>
                <a:gd name="T51" fmla="*/ 2147483647 h 32"/>
                <a:gd name="T52" fmla="*/ 2147483647 w 116"/>
                <a:gd name="T53" fmla="*/ 2147483647 h 32"/>
                <a:gd name="T54" fmla="*/ 2147483647 w 116"/>
                <a:gd name="T55" fmla="*/ 2147483647 h 32"/>
                <a:gd name="T56" fmla="*/ 2147483647 w 116"/>
                <a:gd name="T57" fmla="*/ 2147483647 h 32"/>
                <a:gd name="T58" fmla="*/ 2147483647 w 116"/>
                <a:gd name="T59" fmla="*/ 2147483647 h 32"/>
                <a:gd name="T60" fmla="*/ 2147483647 w 116"/>
                <a:gd name="T61" fmla="*/ 2147483647 h 32"/>
                <a:gd name="T62" fmla="*/ 2147483647 w 116"/>
                <a:gd name="T63" fmla="*/ 2147483647 h 32"/>
                <a:gd name="T64" fmla="*/ 2147483647 w 116"/>
                <a:gd name="T65" fmla="*/ 2147483647 h 32"/>
                <a:gd name="T66" fmla="*/ 2147483647 w 116"/>
                <a:gd name="T67" fmla="*/ 2147483647 h 32"/>
                <a:gd name="T68" fmla="*/ 2147483647 w 116"/>
                <a:gd name="T69" fmla="*/ 2147483647 h 32"/>
                <a:gd name="T70" fmla="*/ 2147483647 w 116"/>
                <a:gd name="T71" fmla="*/ 2147483647 h 32"/>
                <a:gd name="T72" fmla="*/ 2147483647 w 116"/>
                <a:gd name="T73" fmla="*/ 2147483647 h 32"/>
                <a:gd name="T74" fmla="*/ 2147483647 w 116"/>
                <a:gd name="T75" fmla="*/ 2147483647 h 32"/>
                <a:gd name="T76" fmla="*/ 2147483647 w 116"/>
                <a:gd name="T77" fmla="*/ 2147483647 h 32"/>
                <a:gd name="T78" fmla="*/ 2147483647 w 116"/>
                <a:gd name="T79" fmla="*/ 2147483647 h 32"/>
                <a:gd name="T80" fmla="*/ 2147483647 w 116"/>
                <a:gd name="T81" fmla="*/ 2147483647 h 32"/>
                <a:gd name="T82" fmla="*/ 2147483647 w 116"/>
                <a:gd name="T83" fmla="*/ 2147483647 h 32"/>
                <a:gd name="T84" fmla="*/ 2147483647 w 116"/>
                <a:gd name="T85" fmla="*/ 2147483647 h 32"/>
                <a:gd name="T86" fmla="*/ 2147483647 w 116"/>
                <a:gd name="T87" fmla="*/ 2147483647 h 32"/>
                <a:gd name="T88" fmla="*/ 2147483647 w 116"/>
                <a:gd name="T89" fmla="*/ 2147483647 h 32"/>
                <a:gd name="T90" fmla="*/ 2147483647 w 116"/>
                <a:gd name="T91" fmla="*/ 2147483647 h 32"/>
                <a:gd name="T92" fmla="*/ 2147483647 w 116"/>
                <a:gd name="T93" fmla="*/ 2147483647 h 32"/>
                <a:gd name="T94" fmla="*/ 2147483647 w 116"/>
                <a:gd name="T95" fmla="*/ 2147483647 h 32"/>
                <a:gd name="T96" fmla="*/ 2147483647 w 116"/>
                <a:gd name="T97" fmla="*/ 2147483647 h 32"/>
                <a:gd name="T98" fmla="*/ 2147483647 w 116"/>
                <a:gd name="T99" fmla="*/ 2147483647 h 32"/>
                <a:gd name="T100" fmla="*/ 2147483647 w 116"/>
                <a:gd name="T101" fmla="*/ 2147483647 h 32"/>
                <a:gd name="T102" fmla="*/ 2147483647 w 116"/>
                <a:gd name="T103" fmla="*/ 2147483647 h 3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16"/>
                <a:gd name="T157" fmla="*/ 0 h 32"/>
                <a:gd name="T158" fmla="*/ 116 w 116"/>
                <a:gd name="T159" fmla="*/ 32 h 3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16" h="32">
                  <a:moveTo>
                    <a:pt x="16" y="6"/>
                  </a:moveTo>
                  <a:cubicBezTo>
                    <a:pt x="18" y="7"/>
                    <a:pt x="20" y="8"/>
                    <a:pt x="20" y="9"/>
                  </a:cubicBezTo>
                  <a:cubicBezTo>
                    <a:pt x="21" y="10"/>
                    <a:pt x="21" y="11"/>
                    <a:pt x="21" y="12"/>
                  </a:cubicBezTo>
                  <a:cubicBezTo>
                    <a:pt x="21" y="12"/>
                    <a:pt x="21" y="12"/>
                    <a:pt x="20" y="12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4"/>
                    <a:pt x="19" y="14"/>
                    <a:pt x="18" y="14"/>
                  </a:cubicBezTo>
                  <a:cubicBezTo>
                    <a:pt x="18" y="14"/>
                    <a:pt x="17" y="14"/>
                    <a:pt x="16" y="14"/>
                  </a:cubicBezTo>
                  <a:lnTo>
                    <a:pt x="17" y="18"/>
                  </a:ln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lnTo>
                    <a:pt x="16" y="22"/>
                  </a:lnTo>
                  <a:lnTo>
                    <a:pt x="9" y="17"/>
                  </a:lnTo>
                  <a:lnTo>
                    <a:pt x="10" y="15"/>
                  </a:ln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4"/>
                    <a:pt x="11" y="14"/>
                  </a:cubicBezTo>
                  <a:lnTo>
                    <a:pt x="11" y="13"/>
                  </a:lnTo>
                  <a:lnTo>
                    <a:pt x="10" y="12"/>
                  </a:lnTo>
                  <a:lnTo>
                    <a:pt x="9" y="13"/>
                  </a:ln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lnTo>
                    <a:pt x="8" y="17"/>
                  </a:lnTo>
                  <a:lnTo>
                    <a:pt x="0" y="12"/>
                  </a:lnTo>
                  <a:lnTo>
                    <a:pt x="2" y="10"/>
                  </a:lnTo>
                  <a:lnTo>
                    <a:pt x="3" y="10"/>
                  </a:lnTo>
                  <a:cubicBezTo>
                    <a:pt x="3" y="10"/>
                    <a:pt x="3" y="10"/>
                    <a:pt x="3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lnTo>
                    <a:pt x="7" y="5"/>
                  </a:lnTo>
                  <a:cubicBezTo>
                    <a:pt x="7" y="5"/>
                    <a:pt x="7" y="4"/>
                    <a:pt x="7" y="4"/>
                  </a:cubicBezTo>
                  <a:cubicBezTo>
                    <a:pt x="7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3"/>
                    <a:pt x="7" y="3"/>
                  </a:cubicBezTo>
                  <a:lnTo>
                    <a:pt x="8" y="0"/>
                  </a:lnTo>
                  <a:lnTo>
                    <a:pt x="16" y="6"/>
                  </a:lnTo>
                  <a:close/>
                  <a:moveTo>
                    <a:pt x="11" y="9"/>
                  </a:moveTo>
                  <a:lnTo>
                    <a:pt x="12" y="9"/>
                  </a:lnTo>
                  <a:cubicBezTo>
                    <a:pt x="12" y="10"/>
                    <a:pt x="13" y="10"/>
                    <a:pt x="13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lnTo>
                    <a:pt x="11" y="9"/>
                  </a:lnTo>
                  <a:close/>
                  <a:moveTo>
                    <a:pt x="40" y="26"/>
                  </a:moveTo>
                  <a:cubicBezTo>
                    <a:pt x="40" y="26"/>
                    <a:pt x="40" y="27"/>
                    <a:pt x="40" y="27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7"/>
                    <a:pt x="40" y="27"/>
                    <a:pt x="41" y="28"/>
                  </a:cubicBezTo>
                  <a:cubicBezTo>
                    <a:pt x="41" y="28"/>
                    <a:pt x="41" y="28"/>
                    <a:pt x="41" y="28"/>
                  </a:cubicBezTo>
                  <a:lnTo>
                    <a:pt x="42" y="28"/>
                  </a:lnTo>
                  <a:lnTo>
                    <a:pt x="41" y="31"/>
                  </a:lnTo>
                  <a:lnTo>
                    <a:pt x="33" y="28"/>
                  </a:lnTo>
                  <a:lnTo>
                    <a:pt x="33" y="26"/>
                  </a:lnTo>
                  <a:lnTo>
                    <a:pt x="34" y="26"/>
                  </a:lnTo>
                  <a:cubicBezTo>
                    <a:pt x="34" y="26"/>
                    <a:pt x="34" y="26"/>
                    <a:pt x="34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lnTo>
                    <a:pt x="35" y="25"/>
                  </a:lnTo>
                  <a:lnTo>
                    <a:pt x="29" y="24"/>
                  </a:ln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5"/>
                    <a:pt x="29" y="25"/>
                    <a:pt x="30" y="25"/>
                  </a:cubicBezTo>
                  <a:lnTo>
                    <a:pt x="29" y="27"/>
                  </a:lnTo>
                  <a:lnTo>
                    <a:pt x="22" y="26"/>
                  </a:lnTo>
                  <a:lnTo>
                    <a:pt x="23" y="23"/>
                  </a:lnTo>
                  <a:lnTo>
                    <a:pt x="24" y="23"/>
                  </a:lnTo>
                  <a:cubicBezTo>
                    <a:pt x="24" y="23"/>
                    <a:pt x="24" y="23"/>
                    <a:pt x="25" y="23"/>
                  </a:cubicBezTo>
                  <a:cubicBezTo>
                    <a:pt x="25" y="23"/>
                    <a:pt x="25" y="23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lnTo>
                    <a:pt x="30" y="17"/>
                  </a:ln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lnTo>
                    <a:pt x="29" y="16"/>
                  </a:lnTo>
                  <a:lnTo>
                    <a:pt x="30" y="13"/>
                  </a:lnTo>
                  <a:lnTo>
                    <a:pt x="39" y="16"/>
                  </a:lnTo>
                  <a:lnTo>
                    <a:pt x="40" y="26"/>
                  </a:lnTo>
                  <a:close/>
                  <a:moveTo>
                    <a:pt x="34" y="18"/>
                  </a:moveTo>
                  <a:lnTo>
                    <a:pt x="34" y="18"/>
                  </a:lnTo>
                  <a:lnTo>
                    <a:pt x="31" y="21"/>
                  </a:lnTo>
                  <a:lnTo>
                    <a:pt x="34" y="22"/>
                  </a:lnTo>
                  <a:lnTo>
                    <a:pt x="34" y="18"/>
                  </a:lnTo>
                  <a:close/>
                  <a:moveTo>
                    <a:pt x="58" y="18"/>
                  </a:moveTo>
                  <a:cubicBezTo>
                    <a:pt x="61" y="18"/>
                    <a:pt x="63" y="19"/>
                    <a:pt x="65" y="20"/>
                  </a:cubicBezTo>
                  <a:cubicBezTo>
                    <a:pt x="67" y="21"/>
                    <a:pt x="67" y="23"/>
                    <a:pt x="67" y="26"/>
                  </a:cubicBezTo>
                  <a:cubicBezTo>
                    <a:pt x="67" y="27"/>
                    <a:pt x="67" y="28"/>
                    <a:pt x="66" y="29"/>
                  </a:cubicBezTo>
                  <a:cubicBezTo>
                    <a:pt x="66" y="30"/>
                    <a:pt x="65" y="30"/>
                    <a:pt x="65" y="31"/>
                  </a:cubicBezTo>
                  <a:cubicBezTo>
                    <a:pt x="64" y="32"/>
                    <a:pt x="62" y="32"/>
                    <a:pt x="61" y="32"/>
                  </a:cubicBezTo>
                  <a:cubicBezTo>
                    <a:pt x="60" y="32"/>
                    <a:pt x="58" y="32"/>
                    <a:pt x="56" y="32"/>
                  </a:cubicBezTo>
                  <a:lnTo>
                    <a:pt x="49" y="32"/>
                  </a:lnTo>
                  <a:lnTo>
                    <a:pt x="49" y="29"/>
                  </a:lnTo>
                  <a:lnTo>
                    <a:pt x="50" y="29"/>
                  </a:lnTo>
                  <a:cubicBezTo>
                    <a:pt x="50" y="29"/>
                    <a:pt x="50" y="29"/>
                    <a:pt x="50" y="29"/>
                  </a:cubicBezTo>
                  <a:cubicBezTo>
                    <a:pt x="50" y="29"/>
                    <a:pt x="51" y="29"/>
                    <a:pt x="51" y="29"/>
                  </a:cubicBezTo>
                  <a:cubicBezTo>
                    <a:pt x="51" y="29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lnTo>
                    <a:pt x="51" y="22"/>
                  </a:ln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0" y="21"/>
                    <a:pt x="50" y="21"/>
                  </a:cubicBezTo>
                  <a:lnTo>
                    <a:pt x="49" y="21"/>
                  </a:lnTo>
                  <a:lnTo>
                    <a:pt x="49" y="18"/>
                  </a:lnTo>
                  <a:lnTo>
                    <a:pt x="58" y="18"/>
                  </a:lnTo>
                  <a:close/>
                  <a:moveTo>
                    <a:pt x="56" y="28"/>
                  </a:move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9"/>
                    <a:pt x="56" y="29"/>
                    <a:pt x="57" y="29"/>
                  </a:cubicBezTo>
                  <a:cubicBezTo>
                    <a:pt x="57" y="29"/>
                    <a:pt x="57" y="29"/>
                    <a:pt x="57" y="29"/>
                  </a:cubicBezTo>
                  <a:lnTo>
                    <a:pt x="58" y="29"/>
                  </a:lnTo>
                  <a:cubicBezTo>
                    <a:pt x="59" y="29"/>
                    <a:pt x="60" y="29"/>
                    <a:pt x="60" y="28"/>
                  </a:cubicBezTo>
                  <a:cubicBezTo>
                    <a:pt x="60" y="28"/>
                    <a:pt x="60" y="27"/>
                    <a:pt x="60" y="26"/>
                  </a:cubicBezTo>
                  <a:lnTo>
                    <a:pt x="60" y="25"/>
                  </a:lnTo>
                  <a:cubicBezTo>
                    <a:pt x="60" y="24"/>
                    <a:pt x="60" y="23"/>
                    <a:pt x="60" y="23"/>
                  </a:cubicBezTo>
                  <a:cubicBezTo>
                    <a:pt x="60" y="22"/>
                    <a:pt x="59" y="22"/>
                    <a:pt x="58" y="22"/>
                  </a:cubicBezTo>
                  <a:cubicBezTo>
                    <a:pt x="57" y="21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lnTo>
                    <a:pt x="56" y="28"/>
                  </a:lnTo>
                  <a:close/>
                  <a:moveTo>
                    <a:pt x="74" y="28"/>
                  </a:moveTo>
                  <a:lnTo>
                    <a:pt x="75" y="28"/>
                  </a:ln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6" y="28"/>
                    <a:pt x="76" y="28"/>
                  </a:cubicBezTo>
                  <a:cubicBezTo>
                    <a:pt x="76" y="28"/>
                    <a:pt x="76" y="28"/>
                    <a:pt x="76" y="27"/>
                  </a:cubicBezTo>
                  <a:lnTo>
                    <a:pt x="74" y="21"/>
                  </a:lnTo>
                  <a:cubicBezTo>
                    <a:pt x="74" y="20"/>
                    <a:pt x="74" y="20"/>
                    <a:pt x="74" y="20"/>
                  </a:cubicBezTo>
                  <a:cubicBezTo>
                    <a:pt x="73" y="20"/>
                    <a:pt x="73" y="20"/>
                    <a:pt x="73" y="20"/>
                  </a:cubicBezTo>
                  <a:lnTo>
                    <a:pt x="72" y="20"/>
                  </a:lnTo>
                  <a:lnTo>
                    <a:pt x="71" y="18"/>
                  </a:lnTo>
                  <a:lnTo>
                    <a:pt x="85" y="14"/>
                  </a:lnTo>
                  <a:lnTo>
                    <a:pt x="87" y="18"/>
                  </a:lnTo>
                  <a:lnTo>
                    <a:pt x="84" y="19"/>
                  </a:lnTo>
                  <a:lnTo>
                    <a:pt x="84" y="18"/>
                  </a:lnTo>
                  <a:cubicBezTo>
                    <a:pt x="83" y="18"/>
                    <a:pt x="83" y="18"/>
                    <a:pt x="83" y="18"/>
                  </a:cubicBezTo>
                  <a:cubicBezTo>
                    <a:pt x="83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lnTo>
                    <a:pt x="79" y="19"/>
                  </a:lnTo>
                  <a:lnTo>
                    <a:pt x="80" y="21"/>
                  </a:lnTo>
                  <a:lnTo>
                    <a:pt x="84" y="20"/>
                  </a:lnTo>
                  <a:lnTo>
                    <a:pt x="85" y="23"/>
                  </a:lnTo>
                  <a:lnTo>
                    <a:pt x="81" y="24"/>
                  </a:lnTo>
                  <a:lnTo>
                    <a:pt x="82" y="26"/>
                  </a:lnTo>
                  <a:lnTo>
                    <a:pt x="84" y="25"/>
                  </a:lnTo>
                  <a:cubicBezTo>
                    <a:pt x="84" y="25"/>
                    <a:pt x="84" y="25"/>
                    <a:pt x="84" y="25"/>
                  </a:cubicBezTo>
                  <a:cubicBezTo>
                    <a:pt x="84" y="25"/>
                    <a:pt x="84" y="25"/>
                    <a:pt x="85" y="25"/>
                  </a:cubicBezTo>
                  <a:cubicBezTo>
                    <a:pt x="85" y="25"/>
                    <a:pt x="85" y="25"/>
                    <a:pt x="85" y="25"/>
                  </a:cubicBezTo>
                  <a:cubicBezTo>
                    <a:pt x="85" y="24"/>
                    <a:pt x="85" y="24"/>
                    <a:pt x="85" y="24"/>
                  </a:cubicBezTo>
                  <a:lnTo>
                    <a:pt x="86" y="23"/>
                  </a:lnTo>
                  <a:lnTo>
                    <a:pt x="88" y="22"/>
                  </a:lnTo>
                  <a:lnTo>
                    <a:pt x="89" y="27"/>
                  </a:lnTo>
                  <a:lnTo>
                    <a:pt x="75" y="31"/>
                  </a:lnTo>
                  <a:lnTo>
                    <a:pt x="74" y="28"/>
                  </a:lnTo>
                  <a:close/>
                  <a:moveTo>
                    <a:pt x="96" y="8"/>
                  </a:moveTo>
                  <a:lnTo>
                    <a:pt x="102" y="11"/>
                  </a:lnTo>
                  <a:lnTo>
                    <a:pt x="102" y="5"/>
                  </a:lnTo>
                  <a:lnTo>
                    <a:pt x="109" y="0"/>
                  </a:lnTo>
                  <a:lnTo>
                    <a:pt x="110" y="2"/>
                  </a:lnTo>
                  <a:lnTo>
                    <a:pt x="109" y="3"/>
                  </a:lnTo>
                  <a:cubicBezTo>
                    <a:pt x="109" y="3"/>
                    <a:pt x="109" y="3"/>
                    <a:pt x="109" y="4"/>
                  </a:cubicBezTo>
                  <a:cubicBezTo>
                    <a:pt x="109" y="4"/>
                    <a:pt x="109" y="4"/>
                    <a:pt x="109" y="4"/>
                  </a:cubicBezTo>
                  <a:lnTo>
                    <a:pt x="113" y="10"/>
                  </a:lnTo>
                  <a:cubicBezTo>
                    <a:pt x="113" y="10"/>
                    <a:pt x="113" y="10"/>
                    <a:pt x="113" y="10"/>
                  </a:cubicBezTo>
                  <a:cubicBezTo>
                    <a:pt x="114" y="10"/>
                    <a:pt x="114" y="10"/>
                    <a:pt x="114" y="10"/>
                  </a:cubicBezTo>
                  <a:lnTo>
                    <a:pt x="115" y="9"/>
                  </a:lnTo>
                  <a:lnTo>
                    <a:pt x="116" y="12"/>
                  </a:lnTo>
                  <a:lnTo>
                    <a:pt x="109" y="17"/>
                  </a:lnTo>
                  <a:lnTo>
                    <a:pt x="107" y="15"/>
                  </a:lnTo>
                  <a:lnTo>
                    <a:pt x="108" y="14"/>
                  </a:lnTo>
                  <a:cubicBezTo>
                    <a:pt x="108" y="14"/>
                    <a:pt x="108" y="14"/>
                    <a:pt x="108" y="14"/>
                  </a:cubicBezTo>
                  <a:cubicBezTo>
                    <a:pt x="108" y="14"/>
                    <a:pt x="108" y="13"/>
                    <a:pt x="108" y="13"/>
                  </a:cubicBezTo>
                  <a:lnTo>
                    <a:pt x="106" y="9"/>
                  </a:lnTo>
                  <a:lnTo>
                    <a:pt x="106" y="16"/>
                  </a:lnTo>
                  <a:lnTo>
                    <a:pt x="104" y="18"/>
                  </a:lnTo>
                  <a:lnTo>
                    <a:pt x="98" y="15"/>
                  </a:lnTo>
                  <a:lnTo>
                    <a:pt x="97" y="15"/>
                  </a:lnTo>
                  <a:lnTo>
                    <a:pt x="100" y="19"/>
                  </a:lnTo>
                  <a:cubicBezTo>
                    <a:pt x="100" y="19"/>
                    <a:pt x="100" y="19"/>
                    <a:pt x="101" y="19"/>
                  </a:cubicBezTo>
                  <a:cubicBezTo>
                    <a:pt x="101" y="19"/>
                    <a:pt x="101" y="19"/>
                    <a:pt x="101" y="19"/>
                  </a:cubicBezTo>
                  <a:lnTo>
                    <a:pt x="102" y="18"/>
                  </a:lnTo>
                  <a:lnTo>
                    <a:pt x="103" y="21"/>
                  </a:lnTo>
                  <a:lnTo>
                    <a:pt x="98" y="24"/>
                  </a:lnTo>
                  <a:lnTo>
                    <a:pt x="96" y="22"/>
                  </a:lnTo>
                  <a:lnTo>
                    <a:pt x="97" y="22"/>
                  </a:lnTo>
                  <a:cubicBezTo>
                    <a:pt x="97" y="21"/>
                    <a:pt x="97" y="21"/>
                    <a:pt x="98" y="21"/>
                  </a:cubicBezTo>
                  <a:cubicBezTo>
                    <a:pt x="98" y="21"/>
                    <a:pt x="97" y="21"/>
                    <a:pt x="97" y="20"/>
                  </a:cubicBezTo>
                  <a:lnTo>
                    <a:pt x="93" y="15"/>
                  </a:lnTo>
                  <a:cubicBezTo>
                    <a:pt x="93" y="14"/>
                    <a:pt x="93" y="14"/>
                    <a:pt x="93" y="14"/>
                  </a:cubicBezTo>
                  <a:cubicBezTo>
                    <a:pt x="93" y="14"/>
                    <a:pt x="93" y="14"/>
                    <a:pt x="92" y="15"/>
                  </a:cubicBezTo>
                  <a:lnTo>
                    <a:pt x="90" y="13"/>
                  </a:lnTo>
                  <a:lnTo>
                    <a:pt x="96" y="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101780" tIns="50892" rIns="101780" bIns="50892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14" name="Group 404"/>
            <p:cNvGrpSpPr>
              <a:grpSpLocks/>
            </p:cNvGrpSpPr>
            <p:nvPr/>
          </p:nvGrpSpPr>
          <p:grpSpPr bwMode="auto">
            <a:xfrm>
              <a:off x="9740375" y="139769"/>
              <a:ext cx="399990" cy="272794"/>
              <a:chOff x="4423" y="1252"/>
              <a:chExt cx="1453" cy="1182"/>
            </a:xfrm>
          </p:grpSpPr>
          <p:sp>
            <p:nvSpPr>
              <p:cNvPr id="17" name="Freeform 405"/>
              <p:cNvSpPr>
                <a:spLocks noEditPoints="1"/>
              </p:cNvSpPr>
              <p:nvPr/>
            </p:nvSpPr>
            <p:spPr bwMode="auto">
              <a:xfrm>
                <a:off x="4421" y="1250"/>
                <a:ext cx="1455" cy="1126"/>
              </a:xfrm>
              <a:custGeom>
                <a:avLst/>
                <a:gdLst>
                  <a:gd name="T0" fmla="*/ 2147483647 w 127"/>
                  <a:gd name="T1" fmla="*/ 2147483647 h 98"/>
                  <a:gd name="T2" fmla="*/ 2147483647 w 127"/>
                  <a:gd name="T3" fmla="*/ 2147483647 h 98"/>
                  <a:gd name="T4" fmla="*/ 2147483647 w 127"/>
                  <a:gd name="T5" fmla="*/ 2147483647 h 98"/>
                  <a:gd name="T6" fmla="*/ 2147483647 w 127"/>
                  <a:gd name="T7" fmla="*/ 2147483647 h 98"/>
                  <a:gd name="T8" fmla="*/ 2147483647 w 127"/>
                  <a:gd name="T9" fmla="*/ 0 h 98"/>
                  <a:gd name="T10" fmla="*/ 2147483647 w 127"/>
                  <a:gd name="T11" fmla="*/ 2147483647 h 98"/>
                  <a:gd name="T12" fmla="*/ 2147483647 w 127"/>
                  <a:gd name="T13" fmla="*/ 2147483647 h 98"/>
                  <a:gd name="T14" fmla="*/ 2147483647 w 127"/>
                  <a:gd name="T15" fmla="*/ 2147483647 h 98"/>
                  <a:gd name="T16" fmla="*/ 2147483647 w 127"/>
                  <a:gd name="T17" fmla="*/ 2147483647 h 98"/>
                  <a:gd name="T18" fmla="*/ 2147483647 w 127"/>
                  <a:gd name="T19" fmla="*/ 2147483647 h 98"/>
                  <a:gd name="T20" fmla="*/ 2147483647 w 127"/>
                  <a:gd name="T21" fmla="*/ 2147483647 h 98"/>
                  <a:gd name="T22" fmla="*/ 0 w 127"/>
                  <a:gd name="T23" fmla="*/ 2147483647 h 98"/>
                  <a:gd name="T24" fmla="*/ 2147483647 w 127"/>
                  <a:gd name="T25" fmla="*/ 0 h 98"/>
                  <a:gd name="T26" fmla="*/ 2147483647 w 127"/>
                  <a:gd name="T27" fmla="*/ 2147483647 h 9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27"/>
                  <a:gd name="T43" fmla="*/ 0 h 98"/>
                  <a:gd name="T44" fmla="*/ 127 w 127"/>
                  <a:gd name="T45" fmla="*/ 98 h 98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27" h="98">
                    <a:moveTo>
                      <a:pt x="111" y="89"/>
                    </a:moveTo>
                    <a:cubicBezTo>
                      <a:pt x="108" y="93"/>
                      <a:pt x="104" y="96"/>
                      <a:pt x="100" y="98"/>
                    </a:cubicBezTo>
                    <a:cubicBezTo>
                      <a:pt x="113" y="88"/>
                      <a:pt x="122" y="71"/>
                      <a:pt x="122" y="53"/>
                    </a:cubicBezTo>
                    <a:cubicBezTo>
                      <a:pt x="122" y="35"/>
                      <a:pt x="113" y="19"/>
                      <a:pt x="100" y="8"/>
                    </a:cubicBezTo>
                    <a:lnTo>
                      <a:pt x="104" y="0"/>
                    </a:lnTo>
                    <a:cubicBezTo>
                      <a:pt x="118" y="11"/>
                      <a:pt x="127" y="29"/>
                      <a:pt x="127" y="48"/>
                    </a:cubicBezTo>
                    <a:cubicBezTo>
                      <a:pt x="127" y="64"/>
                      <a:pt x="121" y="78"/>
                      <a:pt x="111" y="89"/>
                    </a:cubicBezTo>
                    <a:close/>
                    <a:moveTo>
                      <a:pt x="27" y="8"/>
                    </a:moveTo>
                    <a:cubicBezTo>
                      <a:pt x="14" y="19"/>
                      <a:pt x="5" y="35"/>
                      <a:pt x="5" y="53"/>
                    </a:cubicBezTo>
                    <a:cubicBezTo>
                      <a:pt x="5" y="71"/>
                      <a:pt x="14" y="88"/>
                      <a:pt x="27" y="98"/>
                    </a:cubicBezTo>
                    <a:cubicBezTo>
                      <a:pt x="23" y="96"/>
                      <a:pt x="19" y="93"/>
                      <a:pt x="16" y="89"/>
                    </a:cubicBezTo>
                    <a:cubicBezTo>
                      <a:pt x="6" y="78"/>
                      <a:pt x="0" y="64"/>
                      <a:pt x="0" y="48"/>
                    </a:cubicBezTo>
                    <a:cubicBezTo>
                      <a:pt x="0" y="29"/>
                      <a:pt x="9" y="11"/>
                      <a:pt x="23" y="0"/>
                    </a:cubicBezTo>
                    <a:lnTo>
                      <a:pt x="27" y="8"/>
                    </a:lnTo>
                    <a:close/>
                  </a:path>
                </a:pathLst>
              </a:custGeom>
              <a:solidFill>
                <a:srgbClr val="FFFFFF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" name="Freeform 406"/>
              <p:cNvSpPr>
                <a:spLocks noEditPoints="1"/>
              </p:cNvSpPr>
              <p:nvPr/>
            </p:nvSpPr>
            <p:spPr bwMode="auto">
              <a:xfrm>
                <a:off x="4474" y="1330"/>
                <a:ext cx="1339" cy="1086"/>
              </a:xfrm>
              <a:custGeom>
                <a:avLst/>
                <a:gdLst>
                  <a:gd name="T0" fmla="*/ 2147483647 w 117"/>
                  <a:gd name="T1" fmla="*/ 2147483647 h 94"/>
                  <a:gd name="T2" fmla="*/ 2147483647 w 117"/>
                  <a:gd name="T3" fmla="*/ 2147483647 h 94"/>
                  <a:gd name="T4" fmla="*/ 2147483647 w 117"/>
                  <a:gd name="T5" fmla="*/ 2147483647 h 94"/>
                  <a:gd name="T6" fmla="*/ 2147483647 w 117"/>
                  <a:gd name="T7" fmla="*/ 2147483647 h 94"/>
                  <a:gd name="T8" fmla="*/ 2147483647 w 117"/>
                  <a:gd name="T9" fmla="*/ 0 h 94"/>
                  <a:gd name="T10" fmla="*/ 2147483647 w 117"/>
                  <a:gd name="T11" fmla="*/ 2147483647 h 94"/>
                  <a:gd name="T12" fmla="*/ 2147483647 w 117"/>
                  <a:gd name="T13" fmla="*/ 2147483647 h 94"/>
                  <a:gd name="T14" fmla="*/ 2147483647 w 117"/>
                  <a:gd name="T15" fmla="*/ 2147483647 h 94"/>
                  <a:gd name="T16" fmla="*/ 2147483647 w 117"/>
                  <a:gd name="T17" fmla="*/ 2147483647 h 94"/>
                  <a:gd name="T18" fmla="*/ 2147483647 w 117"/>
                  <a:gd name="T19" fmla="*/ 2147483647 h 94"/>
                  <a:gd name="T20" fmla="*/ 2147483647 w 117"/>
                  <a:gd name="T21" fmla="*/ 2147483647 h 94"/>
                  <a:gd name="T22" fmla="*/ 0 w 117"/>
                  <a:gd name="T23" fmla="*/ 2147483647 h 94"/>
                  <a:gd name="T24" fmla="*/ 2147483647 w 117"/>
                  <a:gd name="T25" fmla="*/ 0 h 94"/>
                  <a:gd name="T26" fmla="*/ 2147483647 w 117"/>
                  <a:gd name="T27" fmla="*/ 2147483647 h 9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17"/>
                  <a:gd name="T43" fmla="*/ 0 h 94"/>
                  <a:gd name="T44" fmla="*/ 117 w 117"/>
                  <a:gd name="T45" fmla="*/ 94 h 9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17" h="94">
                    <a:moveTo>
                      <a:pt x="95" y="90"/>
                    </a:moveTo>
                    <a:cubicBezTo>
                      <a:pt x="93" y="92"/>
                      <a:pt x="91" y="93"/>
                      <a:pt x="88" y="94"/>
                    </a:cubicBezTo>
                    <a:cubicBezTo>
                      <a:pt x="102" y="84"/>
                      <a:pt x="111" y="68"/>
                      <a:pt x="111" y="50"/>
                    </a:cubicBezTo>
                    <a:cubicBezTo>
                      <a:pt x="111" y="34"/>
                      <a:pt x="103" y="18"/>
                      <a:pt x="91" y="9"/>
                    </a:cubicBezTo>
                    <a:lnTo>
                      <a:pt x="95" y="0"/>
                    </a:lnTo>
                    <a:cubicBezTo>
                      <a:pt x="108" y="11"/>
                      <a:pt x="117" y="27"/>
                      <a:pt x="117" y="45"/>
                    </a:cubicBezTo>
                    <a:cubicBezTo>
                      <a:pt x="117" y="63"/>
                      <a:pt x="108" y="80"/>
                      <a:pt x="95" y="90"/>
                    </a:cubicBezTo>
                    <a:close/>
                    <a:moveTo>
                      <a:pt x="26" y="9"/>
                    </a:moveTo>
                    <a:cubicBezTo>
                      <a:pt x="14" y="19"/>
                      <a:pt x="6" y="34"/>
                      <a:pt x="6" y="50"/>
                    </a:cubicBezTo>
                    <a:cubicBezTo>
                      <a:pt x="6" y="68"/>
                      <a:pt x="15" y="84"/>
                      <a:pt x="29" y="94"/>
                    </a:cubicBezTo>
                    <a:cubicBezTo>
                      <a:pt x="26" y="93"/>
                      <a:pt x="24" y="92"/>
                      <a:pt x="22" y="90"/>
                    </a:cubicBezTo>
                    <a:cubicBezTo>
                      <a:pt x="9" y="80"/>
                      <a:pt x="0" y="63"/>
                      <a:pt x="0" y="45"/>
                    </a:cubicBezTo>
                    <a:cubicBezTo>
                      <a:pt x="0" y="27"/>
                      <a:pt x="9" y="11"/>
                      <a:pt x="22" y="0"/>
                    </a:cubicBezTo>
                    <a:lnTo>
                      <a:pt x="26" y="9"/>
                    </a:lnTo>
                    <a:close/>
                  </a:path>
                </a:pathLst>
              </a:custGeom>
              <a:solidFill>
                <a:srgbClr val="0074C5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" name="Freeform 407"/>
              <p:cNvSpPr>
                <a:spLocks noEditPoints="1"/>
              </p:cNvSpPr>
              <p:nvPr/>
            </p:nvSpPr>
            <p:spPr bwMode="auto">
              <a:xfrm>
                <a:off x="4537" y="1434"/>
                <a:ext cx="1204" cy="1000"/>
              </a:xfrm>
              <a:custGeom>
                <a:avLst/>
                <a:gdLst>
                  <a:gd name="T0" fmla="*/ 2147483647 w 105"/>
                  <a:gd name="T1" fmla="*/ 2147483647 h 87"/>
                  <a:gd name="T2" fmla="*/ 2147483647 w 105"/>
                  <a:gd name="T3" fmla="*/ 2147483647 h 87"/>
                  <a:gd name="T4" fmla="*/ 2147483647 w 105"/>
                  <a:gd name="T5" fmla="*/ 2147483647 h 87"/>
                  <a:gd name="T6" fmla="*/ 2147483647 w 105"/>
                  <a:gd name="T7" fmla="*/ 2147483647 h 87"/>
                  <a:gd name="T8" fmla="*/ 2147483647 w 105"/>
                  <a:gd name="T9" fmla="*/ 0 h 87"/>
                  <a:gd name="T10" fmla="*/ 2147483647 w 105"/>
                  <a:gd name="T11" fmla="*/ 2147483647 h 87"/>
                  <a:gd name="T12" fmla="*/ 2147483647 w 105"/>
                  <a:gd name="T13" fmla="*/ 2147483647 h 87"/>
                  <a:gd name="T14" fmla="*/ 2147483647 w 105"/>
                  <a:gd name="T15" fmla="*/ 2147483647 h 87"/>
                  <a:gd name="T16" fmla="*/ 2147483647 w 105"/>
                  <a:gd name="T17" fmla="*/ 2147483647 h 87"/>
                  <a:gd name="T18" fmla="*/ 2147483647 w 105"/>
                  <a:gd name="T19" fmla="*/ 2147483647 h 87"/>
                  <a:gd name="T20" fmla="*/ 2147483647 w 105"/>
                  <a:gd name="T21" fmla="*/ 2147483647 h 87"/>
                  <a:gd name="T22" fmla="*/ 0 w 105"/>
                  <a:gd name="T23" fmla="*/ 2147483647 h 87"/>
                  <a:gd name="T24" fmla="*/ 2147483647 w 105"/>
                  <a:gd name="T25" fmla="*/ 0 h 87"/>
                  <a:gd name="T26" fmla="*/ 2147483647 w 105"/>
                  <a:gd name="T27" fmla="*/ 2147483647 h 8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05"/>
                  <a:gd name="T43" fmla="*/ 0 h 87"/>
                  <a:gd name="T44" fmla="*/ 105 w 105"/>
                  <a:gd name="T45" fmla="*/ 87 h 8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05" h="87">
                    <a:moveTo>
                      <a:pt x="82" y="85"/>
                    </a:moveTo>
                    <a:cubicBezTo>
                      <a:pt x="81" y="86"/>
                      <a:pt x="79" y="86"/>
                      <a:pt x="78" y="87"/>
                    </a:cubicBezTo>
                    <a:cubicBezTo>
                      <a:pt x="91" y="79"/>
                      <a:pt x="100" y="64"/>
                      <a:pt x="100" y="47"/>
                    </a:cubicBezTo>
                    <a:cubicBezTo>
                      <a:pt x="100" y="31"/>
                      <a:pt x="93" y="17"/>
                      <a:pt x="81" y="8"/>
                    </a:cubicBezTo>
                    <a:lnTo>
                      <a:pt x="85" y="0"/>
                    </a:lnTo>
                    <a:cubicBezTo>
                      <a:pt x="97" y="9"/>
                      <a:pt x="105" y="25"/>
                      <a:pt x="105" y="41"/>
                    </a:cubicBezTo>
                    <a:cubicBezTo>
                      <a:pt x="105" y="59"/>
                      <a:pt x="96" y="75"/>
                      <a:pt x="82" y="85"/>
                    </a:cubicBezTo>
                    <a:close/>
                    <a:moveTo>
                      <a:pt x="24" y="8"/>
                    </a:moveTo>
                    <a:cubicBezTo>
                      <a:pt x="12" y="17"/>
                      <a:pt x="5" y="31"/>
                      <a:pt x="5" y="47"/>
                    </a:cubicBezTo>
                    <a:cubicBezTo>
                      <a:pt x="5" y="64"/>
                      <a:pt x="14" y="79"/>
                      <a:pt x="27" y="87"/>
                    </a:cubicBezTo>
                    <a:cubicBezTo>
                      <a:pt x="26" y="86"/>
                      <a:pt x="24" y="86"/>
                      <a:pt x="23" y="85"/>
                    </a:cubicBezTo>
                    <a:cubicBezTo>
                      <a:pt x="9" y="75"/>
                      <a:pt x="0" y="59"/>
                      <a:pt x="0" y="41"/>
                    </a:cubicBezTo>
                    <a:cubicBezTo>
                      <a:pt x="0" y="25"/>
                      <a:pt x="8" y="10"/>
                      <a:pt x="20" y="0"/>
                    </a:cubicBezTo>
                    <a:lnTo>
                      <a:pt x="24" y="8"/>
                    </a:lnTo>
                    <a:close/>
                  </a:path>
                </a:pathLst>
              </a:custGeom>
              <a:solidFill>
                <a:srgbClr val="EB3D00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5" name="Oval 408"/>
            <p:cNvSpPr>
              <a:spLocks noChangeArrowheads="1"/>
            </p:cNvSpPr>
            <p:nvPr/>
          </p:nvSpPr>
          <p:spPr bwMode="auto">
            <a:xfrm>
              <a:off x="10180281" y="267857"/>
              <a:ext cx="34411" cy="29080"/>
            </a:xfrm>
            <a:prstGeom prst="ellipse">
              <a:avLst/>
            </a:prstGeom>
            <a:solidFill>
              <a:srgbClr val="FDFA0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6" name="Oval 409"/>
            <p:cNvSpPr>
              <a:spLocks noChangeArrowheads="1"/>
            </p:cNvSpPr>
            <p:nvPr/>
          </p:nvSpPr>
          <p:spPr bwMode="auto">
            <a:xfrm>
              <a:off x="9653660" y="265319"/>
              <a:ext cx="33034" cy="29080"/>
            </a:xfrm>
            <a:prstGeom prst="ellipse">
              <a:avLst/>
            </a:prstGeom>
            <a:solidFill>
              <a:srgbClr val="EFEC5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sp>
        <p:nvSpPr>
          <p:cNvPr id="372" name="Text Box 2"/>
          <p:cNvSpPr txBox="1">
            <a:spLocks noChangeArrowheads="1"/>
          </p:cNvSpPr>
          <p:nvPr/>
        </p:nvSpPr>
        <p:spPr bwMode="auto">
          <a:xfrm>
            <a:off x="-7936" y="-117"/>
            <a:ext cx="12193178" cy="723106"/>
          </a:xfrm>
          <a:prstGeom prst="rect">
            <a:avLst/>
          </a:prstGeom>
          <a:solidFill>
            <a:srgbClr val="204D84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7855" tIns="38928" rIns="77855" bIns="38928" anchor="ctr"/>
          <a:lstStyle>
            <a:defPPr>
              <a:defRPr lang="ru-RU"/>
            </a:defPPr>
            <a:lvl1pPr algn="ctr" defTabSz="778206" fontAlgn="base">
              <a:spcBef>
                <a:spcPct val="0"/>
              </a:spcBef>
              <a:spcAft>
                <a:spcPct val="0"/>
              </a:spcAft>
              <a:defRPr sz="1400" kern="0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389626" defTabSz="779252" fontAlgn="base">
              <a:spcBef>
                <a:spcPct val="0"/>
              </a:spcBef>
              <a:spcAft>
                <a:spcPct val="0"/>
              </a:spcAft>
              <a:defRPr sz="1500"/>
            </a:lvl2pPr>
            <a:lvl3pPr marL="779252" defTabSz="779252" fontAlgn="base">
              <a:spcBef>
                <a:spcPct val="0"/>
              </a:spcBef>
              <a:spcAft>
                <a:spcPct val="0"/>
              </a:spcAft>
              <a:defRPr sz="1500"/>
            </a:lvl3pPr>
            <a:lvl4pPr marL="1168878" defTabSz="779252" fontAlgn="base">
              <a:spcBef>
                <a:spcPct val="0"/>
              </a:spcBef>
              <a:spcAft>
                <a:spcPct val="0"/>
              </a:spcAft>
              <a:defRPr sz="1500"/>
            </a:lvl4pPr>
            <a:lvl5pPr marL="1558503" defTabSz="779252" fontAlgn="base">
              <a:spcBef>
                <a:spcPct val="0"/>
              </a:spcBef>
              <a:spcAft>
                <a:spcPct val="0"/>
              </a:spcAft>
              <a:defRPr sz="1500"/>
            </a:lvl5pPr>
            <a:lvl6pPr marL="1948129" defTabSz="779252">
              <a:defRPr sz="1500"/>
            </a:lvl6pPr>
            <a:lvl7pPr marL="2337755" defTabSz="779252">
              <a:defRPr sz="1500"/>
            </a:lvl7pPr>
            <a:lvl8pPr marL="2727381" defTabSz="779252">
              <a:defRPr sz="1500"/>
            </a:lvl8pPr>
            <a:lvl9pPr marL="3117007" defTabSz="779252">
              <a:defRPr sz="1500"/>
            </a:lvl9pPr>
          </a:lstStyle>
          <a:p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ИНФОРМАЦИОННЫЕ МАТЕРИАЛЫ ПО ОСАДКАМ И </a:t>
            </a:r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УСИЛЕНИЮ </a:t>
            </a:r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ВЕТРА</a:t>
            </a:r>
          </a:p>
          <a:p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 </a:t>
            </a:r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ТЕРРИТОРИИ  КРАСНОДАРСКОГО КРАЯ</a:t>
            </a:r>
          </a:p>
          <a:p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(РИСК НАРУШЕНИЯ ЭЛЕКТРОСНАБЖЕНИЯ </a:t>
            </a:r>
            <a:r>
              <a:rPr lang="ru-RU" alt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 </a:t>
            </a:r>
            <a:r>
              <a:rPr lang="ru-RU" alt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05.11.2024</a:t>
            </a:r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) </a:t>
            </a:r>
            <a:endParaRPr lang="ru-RU" kern="12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74" name="Прямоугольная выноска 4"/>
          <p:cNvSpPr>
            <a:spLocks noChangeArrowheads="1"/>
          </p:cNvSpPr>
          <p:nvPr/>
        </p:nvSpPr>
        <p:spPr bwMode="auto">
          <a:xfrm>
            <a:off x="3092689" y="5666"/>
            <a:ext cx="5966643" cy="701733"/>
          </a:xfrm>
          <a:prstGeom prst="wedgeRectCallout">
            <a:avLst>
              <a:gd name="adj1" fmla="val 57307"/>
              <a:gd name="adj2" fmla="val -18442"/>
            </a:avLst>
          </a:prstGeom>
          <a:noFill/>
          <a:ln w="9525" algn="ctr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ru-RU" altLang="ru-RU" dirty="0"/>
          </a:p>
        </p:txBody>
      </p:sp>
      <p:grpSp>
        <p:nvGrpSpPr>
          <p:cNvPr id="435" name="Группа 434"/>
          <p:cNvGrpSpPr/>
          <p:nvPr/>
        </p:nvGrpSpPr>
        <p:grpSpPr>
          <a:xfrm>
            <a:off x="9476045" y="2373019"/>
            <a:ext cx="3131213" cy="3743622"/>
            <a:chOff x="7765301" y="4457439"/>
            <a:chExt cx="2974026" cy="3743622"/>
          </a:xfrm>
        </p:grpSpPr>
        <p:grpSp>
          <p:nvGrpSpPr>
            <p:cNvPr id="436" name="Группа 435"/>
            <p:cNvGrpSpPr/>
            <p:nvPr/>
          </p:nvGrpSpPr>
          <p:grpSpPr>
            <a:xfrm>
              <a:off x="7765301" y="4457439"/>
              <a:ext cx="2974026" cy="3743622"/>
              <a:chOff x="6897578" y="4082211"/>
              <a:chExt cx="2644738" cy="2764039"/>
            </a:xfrm>
          </p:grpSpPr>
          <p:sp>
            <p:nvSpPr>
              <p:cNvPr id="439" name="Text Box 97"/>
              <p:cNvSpPr txBox="1">
                <a:spLocks noChangeArrowheads="1"/>
              </p:cNvSpPr>
              <p:nvPr/>
            </p:nvSpPr>
            <p:spPr bwMode="auto">
              <a:xfrm>
                <a:off x="7066917" y="6209278"/>
                <a:ext cx="1460939" cy="15222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127982" tIns="63992" rIns="127982" bIns="63992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endParaRPr lang="ru-RU" altLang="ru-RU" sz="500" b="0" dirty="0">
                  <a:solidFill>
                    <a:srgbClr val="000000"/>
                  </a:solidFill>
                  <a:cs typeface="Arial" panose="020B0604020202020204" pitchFamily="34" charset="0"/>
                </a:endParaRPr>
              </a:p>
            </p:txBody>
          </p:sp>
          <p:grpSp>
            <p:nvGrpSpPr>
              <p:cNvPr id="440" name="Группа 439"/>
              <p:cNvGrpSpPr/>
              <p:nvPr/>
            </p:nvGrpSpPr>
            <p:grpSpPr>
              <a:xfrm>
                <a:off x="6897578" y="4082211"/>
                <a:ext cx="2644738" cy="2764039"/>
                <a:chOff x="9401428" y="1559479"/>
                <a:chExt cx="3026400" cy="5253681"/>
              </a:xfrm>
            </p:grpSpPr>
            <p:grpSp>
              <p:nvGrpSpPr>
                <p:cNvPr id="445" name="Группа 444"/>
                <p:cNvGrpSpPr/>
                <p:nvPr/>
              </p:nvGrpSpPr>
              <p:grpSpPr>
                <a:xfrm>
                  <a:off x="9401428" y="1559479"/>
                  <a:ext cx="3026400" cy="5253681"/>
                  <a:chOff x="6759623" y="3727167"/>
                  <a:chExt cx="2464767" cy="3113013"/>
                </a:xfrm>
              </p:grpSpPr>
              <p:sp>
                <p:nvSpPr>
                  <p:cNvPr id="450" name="Rectangle 93"/>
                  <p:cNvSpPr>
                    <a:spLocks noChangeArrowheads="1"/>
                  </p:cNvSpPr>
                  <p:nvPr/>
                </p:nvSpPr>
                <p:spPr bwMode="auto">
                  <a:xfrm>
                    <a:off x="6759623" y="3767481"/>
                    <a:ext cx="2134158" cy="3072699"/>
                  </a:xfrm>
                  <a:prstGeom prst="rect">
                    <a:avLst/>
                  </a:prstGeom>
                  <a:solidFill>
                    <a:schemeClr val="bg1"/>
                  </a:solidFill>
                  <a:ln w="19050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defTabSz="912321">
                      <a:defRPr/>
                    </a:pPr>
                    <a:endParaRPr lang="ru-RU" altLang="ru-RU" sz="800" dirty="0">
                      <a:solidFill>
                        <a:srgbClr val="000000"/>
                      </a:solidFill>
                      <a:latin typeface="Calibri" panose="020F050202020403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51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165774" y="5712496"/>
                    <a:ext cx="1833906" cy="363400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- прогноз нарушения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ЛЭП </a:t>
                    </a:r>
                    <a:r>
                      <a:rPr lang="ru-RU" altLang="ru-RU" sz="1000" b="0" kern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(УГМС)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2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74325" y="3727167"/>
                    <a:ext cx="1606383" cy="241833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Условные обозначения</a:t>
                    </a:r>
                  </a:p>
                </p:txBody>
              </p:sp>
              <p:sp>
                <p:nvSpPr>
                  <p:cNvPr id="453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187581" y="6232909"/>
                    <a:ext cx="1609849" cy="209841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endParaRPr lang="ru-RU" altLang="ru-RU" sz="800" b="0" dirty="0">
                      <a:solidFill>
                        <a:srgbClr val="000000"/>
                      </a:solidFill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54" name="TextBox 10"/>
                  <p:cNvSpPr txBox="1"/>
                  <p:nvPr/>
                </p:nvSpPr>
                <p:spPr>
                  <a:xfrm>
                    <a:off x="6844151" y="6597757"/>
                    <a:ext cx="591514" cy="204745"/>
                  </a:xfrm>
                  <a:prstGeom prst="rect">
                    <a:avLst/>
                  </a:prstGeom>
                  <a:solidFill>
                    <a:schemeClr val="bg1"/>
                  </a:solidFill>
                  <a:effectLst>
                    <a:softEdge rad="63500"/>
                  </a:effectLst>
                </p:spPr>
                <p:txBody>
                  <a:bodyPr wrap="square" rtlCol="0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l" defTabSz="912321">
                      <a:defRPr/>
                    </a:pPr>
                    <a:r>
                      <a:rPr lang="ru-RU" sz="1000" dirty="0" smtClean="0">
                        <a:solidFill>
                          <a:prstClr val="black"/>
                        </a:solidFill>
                        <a:latin typeface="Arial" pitchFamily="34" charset="0"/>
                        <a:cs typeface="Arial" pitchFamily="34" charset="0"/>
                      </a:rPr>
                      <a:t>Город</a:t>
                    </a:r>
                    <a:endParaRPr lang="ru-RU" sz="1000" dirty="0">
                      <a:solidFill>
                        <a:prstClr val="black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5" name="Полилиния 454"/>
                  <p:cNvSpPr/>
                  <p:nvPr/>
                </p:nvSpPr>
                <p:spPr>
                  <a:xfrm>
                    <a:off x="6881233" y="5740396"/>
                    <a:ext cx="324905" cy="204788"/>
                  </a:xfrm>
                  <a:custGeom>
                    <a:avLst/>
                    <a:gdLst>
                      <a:gd name="connsiteX0" fmla="*/ 42863 w 324905"/>
                      <a:gd name="connsiteY0" fmla="*/ 28575 h 204788"/>
                      <a:gd name="connsiteX1" fmla="*/ 47625 w 324905"/>
                      <a:gd name="connsiteY1" fmla="*/ 4763 h 204788"/>
                      <a:gd name="connsiteX2" fmla="*/ 61913 w 324905"/>
                      <a:gd name="connsiteY2" fmla="*/ 0 h 204788"/>
                      <a:gd name="connsiteX3" fmla="*/ 95250 w 324905"/>
                      <a:gd name="connsiteY3" fmla="*/ 4763 h 204788"/>
                      <a:gd name="connsiteX4" fmla="*/ 200025 w 324905"/>
                      <a:gd name="connsiteY4" fmla="*/ 9525 h 204788"/>
                      <a:gd name="connsiteX5" fmla="*/ 252413 w 324905"/>
                      <a:gd name="connsiteY5" fmla="*/ 14288 h 204788"/>
                      <a:gd name="connsiteX6" fmla="*/ 280988 w 324905"/>
                      <a:gd name="connsiteY6" fmla="*/ 23813 h 204788"/>
                      <a:gd name="connsiteX7" fmla="*/ 285750 w 324905"/>
                      <a:gd name="connsiteY7" fmla="*/ 52388 h 204788"/>
                      <a:gd name="connsiteX8" fmla="*/ 300038 w 324905"/>
                      <a:gd name="connsiteY8" fmla="*/ 57150 h 204788"/>
                      <a:gd name="connsiteX9" fmla="*/ 314325 w 324905"/>
                      <a:gd name="connsiteY9" fmla="*/ 66675 h 204788"/>
                      <a:gd name="connsiteX10" fmla="*/ 323850 w 324905"/>
                      <a:gd name="connsiteY10" fmla="*/ 80963 h 204788"/>
                      <a:gd name="connsiteX11" fmla="*/ 319088 w 324905"/>
                      <a:gd name="connsiteY11" fmla="*/ 180975 h 204788"/>
                      <a:gd name="connsiteX12" fmla="*/ 300038 w 324905"/>
                      <a:gd name="connsiteY12" fmla="*/ 185738 h 204788"/>
                      <a:gd name="connsiteX13" fmla="*/ 228600 w 324905"/>
                      <a:gd name="connsiteY13" fmla="*/ 190500 h 204788"/>
                      <a:gd name="connsiteX14" fmla="*/ 209550 w 324905"/>
                      <a:gd name="connsiteY14" fmla="*/ 195263 h 204788"/>
                      <a:gd name="connsiteX15" fmla="*/ 185738 w 324905"/>
                      <a:gd name="connsiteY15" fmla="*/ 200025 h 204788"/>
                      <a:gd name="connsiteX16" fmla="*/ 171450 w 324905"/>
                      <a:gd name="connsiteY16" fmla="*/ 204788 h 204788"/>
                      <a:gd name="connsiteX17" fmla="*/ 152400 w 324905"/>
                      <a:gd name="connsiteY17" fmla="*/ 190500 h 204788"/>
                      <a:gd name="connsiteX18" fmla="*/ 138113 w 324905"/>
                      <a:gd name="connsiteY18" fmla="*/ 180975 h 204788"/>
                      <a:gd name="connsiteX19" fmla="*/ 123825 w 324905"/>
                      <a:gd name="connsiteY19" fmla="*/ 166688 h 204788"/>
                      <a:gd name="connsiteX20" fmla="*/ 95250 w 324905"/>
                      <a:gd name="connsiteY20" fmla="*/ 152400 h 204788"/>
                      <a:gd name="connsiteX21" fmla="*/ 42863 w 324905"/>
                      <a:gd name="connsiteY21" fmla="*/ 147638 h 204788"/>
                      <a:gd name="connsiteX22" fmla="*/ 14288 w 324905"/>
                      <a:gd name="connsiteY22" fmla="*/ 133350 h 204788"/>
                      <a:gd name="connsiteX23" fmla="*/ 4763 w 324905"/>
                      <a:gd name="connsiteY23" fmla="*/ 119063 h 204788"/>
                      <a:gd name="connsiteX24" fmla="*/ 0 w 324905"/>
                      <a:gd name="connsiteY24" fmla="*/ 104775 h 204788"/>
                      <a:gd name="connsiteX25" fmla="*/ 19050 w 324905"/>
                      <a:gd name="connsiteY25" fmla="*/ 42863 h 204788"/>
                      <a:gd name="connsiteX26" fmla="*/ 42863 w 324905"/>
                      <a:gd name="connsiteY26" fmla="*/ 28575 h 204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</a:cxnLst>
                    <a:rect l="l" t="t" r="r" b="b"/>
                    <a:pathLst>
                      <a:path w="324905" h="204788">
                        <a:moveTo>
                          <a:pt x="42863" y="28575"/>
                        </a:moveTo>
                        <a:cubicBezTo>
                          <a:pt x="44450" y="20638"/>
                          <a:pt x="43135" y="11498"/>
                          <a:pt x="47625" y="4763"/>
                        </a:cubicBezTo>
                        <a:cubicBezTo>
                          <a:pt x="50410" y="586"/>
                          <a:pt x="56893" y="0"/>
                          <a:pt x="61913" y="0"/>
                        </a:cubicBezTo>
                        <a:cubicBezTo>
                          <a:pt x="73138" y="0"/>
                          <a:pt x="84138" y="3175"/>
                          <a:pt x="95250" y="4763"/>
                        </a:cubicBezTo>
                        <a:cubicBezTo>
                          <a:pt x="147969" y="22336"/>
                          <a:pt x="113804" y="14914"/>
                          <a:pt x="200025" y="9525"/>
                        </a:cubicBezTo>
                        <a:cubicBezTo>
                          <a:pt x="217488" y="11113"/>
                          <a:pt x="235145" y="11241"/>
                          <a:pt x="252413" y="14288"/>
                        </a:cubicBezTo>
                        <a:cubicBezTo>
                          <a:pt x="262300" y="16033"/>
                          <a:pt x="280988" y="23813"/>
                          <a:pt x="280988" y="23813"/>
                        </a:cubicBezTo>
                        <a:cubicBezTo>
                          <a:pt x="282575" y="33338"/>
                          <a:pt x="280959" y="44004"/>
                          <a:pt x="285750" y="52388"/>
                        </a:cubicBezTo>
                        <a:cubicBezTo>
                          <a:pt x="288241" y="56747"/>
                          <a:pt x="295548" y="54905"/>
                          <a:pt x="300038" y="57150"/>
                        </a:cubicBezTo>
                        <a:cubicBezTo>
                          <a:pt x="305157" y="59710"/>
                          <a:pt x="309563" y="63500"/>
                          <a:pt x="314325" y="66675"/>
                        </a:cubicBezTo>
                        <a:cubicBezTo>
                          <a:pt x="317500" y="71438"/>
                          <a:pt x="323612" y="75244"/>
                          <a:pt x="323850" y="80963"/>
                        </a:cubicBezTo>
                        <a:cubicBezTo>
                          <a:pt x="325240" y="114309"/>
                          <a:pt x="326484" y="148430"/>
                          <a:pt x="319088" y="180975"/>
                        </a:cubicBezTo>
                        <a:cubicBezTo>
                          <a:pt x="317637" y="187358"/>
                          <a:pt x="306548" y="185053"/>
                          <a:pt x="300038" y="185738"/>
                        </a:cubicBezTo>
                        <a:cubicBezTo>
                          <a:pt x="276304" y="188236"/>
                          <a:pt x="252413" y="188913"/>
                          <a:pt x="228600" y="190500"/>
                        </a:cubicBezTo>
                        <a:cubicBezTo>
                          <a:pt x="222250" y="192088"/>
                          <a:pt x="215940" y="193843"/>
                          <a:pt x="209550" y="195263"/>
                        </a:cubicBezTo>
                        <a:cubicBezTo>
                          <a:pt x="201648" y="197019"/>
                          <a:pt x="193591" y="198062"/>
                          <a:pt x="185738" y="200025"/>
                        </a:cubicBezTo>
                        <a:cubicBezTo>
                          <a:pt x="180868" y="201243"/>
                          <a:pt x="176213" y="203200"/>
                          <a:pt x="171450" y="204788"/>
                        </a:cubicBezTo>
                        <a:cubicBezTo>
                          <a:pt x="165100" y="200025"/>
                          <a:pt x="158859" y="195114"/>
                          <a:pt x="152400" y="190500"/>
                        </a:cubicBezTo>
                        <a:cubicBezTo>
                          <a:pt x="147743" y="187173"/>
                          <a:pt x="142510" y="184639"/>
                          <a:pt x="138113" y="180975"/>
                        </a:cubicBezTo>
                        <a:cubicBezTo>
                          <a:pt x="132939" y="176663"/>
                          <a:pt x="128999" y="171000"/>
                          <a:pt x="123825" y="166688"/>
                        </a:cubicBezTo>
                        <a:cubicBezTo>
                          <a:pt x="116019" y="160183"/>
                          <a:pt x="105619" y="153881"/>
                          <a:pt x="95250" y="152400"/>
                        </a:cubicBezTo>
                        <a:cubicBezTo>
                          <a:pt x="77892" y="149920"/>
                          <a:pt x="60325" y="149225"/>
                          <a:pt x="42863" y="147638"/>
                        </a:cubicBezTo>
                        <a:cubicBezTo>
                          <a:pt x="31242" y="143764"/>
                          <a:pt x="23520" y="142582"/>
                          <a:pt x="14288" y="133350"/>
                        </a:cubicBezTo>
                        <a:cubicBezTo>
                          <a:pt x="10241" y="129303"/>
                          <a:pt x="7323" y="124182"/>
                          <a:pt x="4763" y="119063"/>
                        </a:cubicBezTo>
                        <a:cubicBezTo>
                          <a:pt x="2518" y="114573"/>
                          <a:pt x="1588" y="109538"/>
                          <a:pt x="0" y="104775"/>
                        </a:cubicBezTo>
                        <a:cubicBezTo>
                          <a:pt x="5433" y="50448"/>
                          <a:pt x="-6518" y="68431"/>
                          <a:pt x="19050" y="42863"/>
                        </a:cubicBezTo>
                        <a:lnTo>
                          <a:pt x="42863" y="28575"/>
                        </a:lnTo>
                        <a:close/>
                      </a:path>
                    </a:pathLst>
                  </a:custGeom>
                  <a:solidFill>
                    <a:srgbClr val="FF0000">
                      <a:alpha val="40000"/>
                    </a:srgbClr>
                  </a:solidFill>
                  <a:ln>
                    <a:solidFill>
                      <a:srgbClr val="FF0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912321">
                      <a:defRPr/>
                    </a:pPr>
                    <a:endParaRPr lang="ru-RU" sz="800" dirty="0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456" name="Прямоугольник 455"/>
                  <p:cNvSpPr/>
                  <p:nvPr/>
                </p:nvSpPr>
                <p:spPr>
                  <a:xfrm>
                    <a:off x="6789967" y="6011515"/>
                    <a:ext cx="527227" cy="138165"/>
                  </a:xfrm>
                  <a:prstGeom prst="rect">
                    <a:avLst/>
                  </a:prstGeom>
                  <a:solidFill>
                    <a:srgbClr val="FFFF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912321">
                      <a:defRPr/>
                    </a:pPr>
                    <a:r>
                      <a:rPr lang="ru-RU" sz="800" dirty="0">
                        <a:solidFill>
                          <a:prstClr val="black"/>
                        </a:solidFill>
                        <a:latin typeface="Times New Roman" panose="02020603050405020304" pitchFamily="18" charset="0"/>
                        <a:cs typeface="Times New Roman" panose="02020603050405020304" pitchFamily="18" charset="0"/>
                      </a:rPr>
                      <a:t>321/20</a:t>
                    </a:r>
                  </a:p>
                </p:txBody>
              </p:sp>
              <p:sp>
                <p:nvSpPr>
                  <p:cNvPr id="457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49111" y="6567185"/>
                    <a:ext cx="1831079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- муниципальное образование</a:t>
                    </a:r>
                  </a:p>
                </p:txBody>
              </p:sp>
              <p:sp>
                <p:nvSpPr>
                  <p:cNvPr id="458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327897" y="4656852"/>
                    <a:ext cx="1896493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- линии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электропередач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9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66267" y="5973077"/>
                    <a:ext cx="1898652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kern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- </a:t>
                    </a:r>
                    <a:r>
                      <a:rPr lang="ru-RU" altLang="ru-RU" sz="100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протяженность ЛЭП/ТП (шт.)</a:t>
                    </a:r>
                  </a:p>
                </p:txBody>
              </p:sp>
              <p:sp>
                <p:nvSpPr>
                  <p:cNvPr id="460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429220" y="4063712"/>
                    <a:ext cx="873125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осадки, мм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  <p:sp>
              <p:nvSpPr>
                <p:cNvPr id="446" name="Скругленный прямоугольник 445"/>
                <p:cNvSpPr/>
                <p:nvPr/>
              </p:nvSpPr>
              <p:spPr>
                <a:xfrm>
                  <a:off x="9637258" y="6127238"/>
                  <a:ext cx="282820" cy="225201"/>
                </a:xfrm>
                <a:prstGeom prst="roundRect">
                  <a:avLst/>
                </a:prstGeom>
                <a:solidFill>
                  <a:schemeClr val="accent6">
                    <a:lumMod val="20000"/>
                    <a:lumOff val="80000"/>
                  </a:schemeClr>
                </a:solidFill>
                <a:ln>
                  <a:solidFill>
                    <a:schemeClr val="tx1"/>
                  </a:solidFill>
                </a:ln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0" tIns="0" rIns="0" bIns="0" rtlCol="0" anchor="ctr"/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912321"/>
                  <a:r>
                    <a:rPr lang="ru-RU" sz="800" b="1" dirty="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60%</a:t>
                  </a:r>
                </a:p>
              </p:txBody>
            </p:sp>
            <p:sp>
              <p:nvSpPr>
                <p:cNvPr id="447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10008980" y="5925488"/>
                  <a:ext cx="2202328" cy="545576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80200" tIns="40101" rIns="80200" bIns="40101">
                  <a:spAutoFit/>
                </a:bodyPr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defTabSz="955471">
                    <a:defRPr/>
                  </a:pPr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 - </a:t>
                  </a:r>
                  <a:r>
                    <a:rPr lang="ru-RU" altLang="ru-RU" sz="1000" b="0" dirty="0" smtClean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износ электроэнергетических </a:t>
                  </a:r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систем </a:t>
                  </a:r>
                </a:p>
              </p:txBody>
            </p:sp>
            <p:sp>
              <p:nvSpPr>
                <p:cNvPr id="448" name="Прямоугольник 447"/>
                <p:cNvSpPr/>
                <p:nvPr/>
              </p:nvSpPr>
              <p:spPr>
                <a:xfrm>
                  <a:off x="9438681" y="5747122"/>
                  <a:ext cx="658385" cy="230603"/>
                </a:xfrm>
                <a:prstGeom prst="rect">
                  <a:avLst/>
                </a:prstGeom>
                <a:solidFill>
                  <a:srgbClr val="92D050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lIns="68571" tIns="34286" rIns="68571" bIns="34286" anchor="ctr"/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912321"/>
                  <a:r>
                    <a:rPr lang="ru-RU" sz="800" kern="0" dirty="0">
                      <a:solidFill>
                        <a:prstClr val="black"/>
                      </a:solidFill>
                      <a:cs typeface="Times New Roman" panose="02020603050405020304" pitchFamily="18" charset="0"/>
                    </a:rPr>
                    <a:t>19/330</a:t>
                  </a:r>
                </a:p>
              </p:txBody>
            </p:sp>
            <p:sp>
              <p:nvSpPr>
                <p:cNvPr id="449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10025082" y="5647837"/>
                  <a:ext cx="1868848" cy="397313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127973" tIns="63988" rIns="127973" bIns="63988">
                  <a:spAutoFit/>
                </a:bodyPr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- кол-во домов /населения</a:t>
                  </a:r>
                </a:p>
              </p:txBody>
            </p:sp>
          </p:grpSp>
          <p:sp>
            <p:nvSpPr>
              <p:cNvPr id="441" name="Text Box 97"/>
              <p:cNvSpPr txBox="1">
                <a:spLocks noChangeArrowheads="1"/>
              </p:cNvSpPr>
              <p:nvPr/>
            </p:nvSpPr>
            <p:spPr bwMode="auto">
              <a:xfrm>
                <a:off x="7335606" y="5464351"/>
                <a:ext cx="1948620" cy="18518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95989" tIns="47996" rIns="95989" bIns="47996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- количество </a:t>
                </a:r>
                <a:r>
                  <a:rPr lang="ru-RU" altLang="ru-RU" sz="1000" b="0" kern="0" dirty="0" smtClean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осадков (УГМС), </a:t>
                </a: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мм</a:t>
                </a:r>
              </a:p>
            </p:txBody>
          </p:sp>
          <p:sp>
            <p:nvSpPr>
              <p:cNvPr id="442" name="TextBox 23"/>
              <p:cNvSpPr txBox="1"/>
              <p:nvPr/>
            </p:nvSpPr>
            <p:spPr>
              <a:xfrm>
                <a:off x="7029503" y="5479167"/>
                <a:ext cx="383894" cy="181793"/>
              </a:xfrm>
              <a:prstGeom prst="rect">
                <a:avLst/>
              </a:prstGeom>
              <a:solidFill>
                <a:srgbClr val="4F81BD">
                  <a:lumMod val="75000"/>
                </a:srgbClr>
              </a:solidFill>
              <a:effectLst>
                <a:softEdge rad="63500"/>
              </a:effectLst>
            </p:spPr>
            <p:txBody>
              <a:bodyPr wrap="square" rtlCol="0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2321">
                  <a:defRPr/>
                </a:pPr>
                <a:r>
                  <a:rPr lang="ru-RU" sz="1000" dirty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2</a:t>
                </a:r>
                <a:r>
                  <a:rPr lang="ru-RU" sz="1000" kern="0" dirty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0</a:t>
                </a:r>
              </a:p>
            </p:txBody>
          </p:sp>
          <p:sp>
            <p:nvSpPr>
              <p:cNvPr id="443" name="TextBox 23"/>
              <p:cNvSpPr txBox="1"/>
              <p:nvPr/>
            </p:nvSpPr>
            <p:spPr>
              <a:xfrm>
                <a:off x="7041092" y="5647261"/>
                <a:ext cx="372305" cy="181793"/>
              </a:xfrm>
              <a:prstGeom prst="rect">
                <a:avLst/>
              </a:prstGeom>
              <a:solidFill>
                <a:srgbClr val="FF9900"/>
              </a:solidFill>
              <a:effectLst>
                <a:softEdge rad="63500"/>
              </a:effectLst>
            </p:spPr>
            <p:txBody>
              <a:bodyPr wrap="square" rtlCol="0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2321">
                  <a:defRPr/>
                </a:pPr>
                <a:r>
                  <a:rPr lang="ru-RU" sz="1000" kern="0" dirty="0" smtClean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15</a:t>
                </a:r>
                <a:endParaRPr lang="ru-RU" sz="1000" kern="0" dirty="0">
                  <a:solidFill>
                    <a:prstClr val="black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4" name="Text Box 97"/>
              <p:cNvSpPr txBox="1">
                <a:spLocks noChangeArrowheads="1"/>
              </p:cNvSpPr>
              <p:nvPr/>
            </p:nvSpPr>
            <p:spPr bwMode="auto">
              <a:xfrm>
                <a:off x="7449857" y="5637358"/>
                <a:ext cx="1659776" cy="18518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95989" tIns="47996" rIns="95989" bIns="47996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- порывы ветра (УГМС), м/с</a:t>
                </a:r>
              </a:p>
            </p:txBody>
          </p:sp>
        </p:grpSp>
        <p:pic>
          <p:nvPicPr>
            <p:cNvPr id="437" name="Рисунок 436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7899635" y="5141222"/>
              <a:ext cx="649048" cy="1206564"/>
            </a:xfrm>
            <a:prstGeom prst="rect">
              <a:avLst/>
            </a:prstGeom>
          </p:spPr>
        </p:pic>
        <p:pic>
          <p:nvPicPr>
            <p:cNvPr id="438" name="Рисунок 437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7897604" y="4711550"/>
              <a:ext cx="2310493" cy="215263"/>
            </a:xfrm>
            <a:prstGeom prst="rect">
              <a:avLst/>
            </a:prstGeom>
          </p:spPr>
        </p:pic>
      </p:grpSp>
      <p:sp>
        <p:nvSpPr>
          <p:cNvPr id="471" name="Rectangle 152"/>
          <p:cNvSpPr>
            <a:spLocks noChangeArrowheads="1"/>
          </p:cNvSpPr>
          <p:nvPr/>
        </p:nvSpPr>
        <p:spPr bwMode="auto">
          <a:xfrm>
            <a:off x="10435750" y="6254882"/>
            <a:ext cx="1728000" cy="538609"/>
          </a:xfrm>
          <a:prstGeom prst="rect">
            <a:avLst/>
          </a:prstGeom>
          <a:solidFill>
            <a:schemeClr val="bg1">
              <a:alpha val="96861"/>
            </a:schemeClr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square" lIns="22554" tIns="0" rIns="22554" bIns="0" anchor="ctr">
            <a:spAutoFit/>
          </a:bodyPr>
          <a:lstStyle/>
          <a:p>
            <a:pPr defTabSz="1727942">
              <a:spcBef>
                <a:spcPct val="0"/>
              </a:spcBef>
            </a:pPr>
            <a:r>
              <a:rPr lang="ru-RU" altLang="ru-RU" sz="7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ГУ МЧС России по Краснодарскому краю</a:t>
            </a:r>
            <a:r>
              <a:rPr lang="ru-RU" altLang="ru-RU" sz="700" i="1" u="sng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</a:p>
          <a:p>
            <a:pPr defTabSz="1727942">
              <a:spcBef>
                <a:spcPct val="0"/>
              </a:spcBef>
            </a:pPr>
            <a:r>
              <a:rPr lang="ru-RU" altLang="ru-RU" sz="7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АРМ № 7 </a:t>
            </a:r>
          </a:p>
          <a:p>
            <a:pPr defTabSz="1727942">
              <a:spcBef>
                <a:spcPct val="0"/>
              </a:spcBef>
            </a:pPr>
            <a:r>
              <a:rPr lang="ru-RU" alt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15:00 </a:t>
            </a:r>
            <a:r>
              <a:rPr lang="ru-RU" altLang="ru-RU" sz="7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alt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04.11.2024</a:t>
            </a:r>
          </a:p>
          <a:p>
            <a:pPr defTabSz="1727942">
              <a:spcBef>
                <a:spcPct val="0"/>
              </a:spcBef>
            </a:pPr>
            <a:r>
              <a:rPr lang="ru-RU" alt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Исп</a:t>
            </a:r>
            <a:r>
              <a:rPr lang="ru-RU" altLang="ru-RU" sz="7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. </a:t>
            </a:r>
            <a:r>
              <a:rPr lang="ru-RU" alt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Л.А. Давиденко</a:t>
            </a:r>
            <a:endParaRPr lang="ru-RU" altLang="ru-RU" sz="7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defTabSz="1727942">
              <a:spcBef>
                <a:spcPct val="0"/>
              </a:spcBef>
            </a:pPr>
            <a:r>
              <a:rPr 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Тел</a:t>
            </a:r>
            <a:r>
              <a:rPr lang="ru-RU" sz="7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. 3220-5507</a:t>
            </a:r>
          </a:p>
        </p:txBody>
      </p:sp>
      <p:grpSp>
        <p:nvGrpSpPr>
          <p:cNvPr id="420" name="Группа 419"/>
          <p:cNvGrpSpPr/>
          <p:nvPr/>
        </p:nvGrpSpPr>
        <p:grpSpPr>
          <a:xfrm>
            <a:off x="4970145" y="2777739"/>
            <a:ext cx="1581368" cy="723767"/>
            <a:chOff x="406713" y="1180365"/>
            <a:chExt cx="1581368" cy="723767"/>
          </a:xfrm>
        </p:grpSpPr>
        <p:cxnSp>
          <p:nvCxnSpPr>
            <p:cNvPr id="421" name="Прямая соединительная линия 420"/>
            <p:cNvCxnSpPr/>
            <p:nvPr/>
          </p:nvCxnSpPr>
          <p:spPr>
            <a:xfrm>
              <a:off x="1484224" y="1515603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22" name="Прямая соединительная линия 421"/>
            <p:cNvCxnSpPr/>
            <p:nvPr/>
          </p:nvCxnSpPr>
          <p:spPr>
            <a:xfrm>
              <a:off x="1594082" y="1662606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23" name="Скругленный прямоугольник 422"/>
            <p:cNvSpPr/>
            <p:nvPr/>
          </p:nvSpPr>
          <p:spPr>
            <a:xfrm>
              <a:off x="640108" y="1561908"/>
              <a:ext cx="250314" cy="147532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ru-RU" sz="800" b="1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51%</a:t>
              </a:r>
            </a:p>
          </p:txBody>
        </p:sp>
        <p:sp>
          <p:nvSpPr>
            <p:cNvPr id="424" name="TextBox 23"/>
            <p:cNvSpPr txBox="1">
              <a:spLocks noChangeAspect="1"/>
            </p:cNvSpPr>
            <p:nvPr/>
          </p:nvSpPr>
          <p:spPr>
            <a:xfrm>
              <a:off x="892969" y="1704077"/>
              <a:ext cx="392468" cy="200055"/>
            </a:xfrm>
            <a:prstGeom prst="rect">
              <a:avLst/>
            </a:prstGeom>
            <a:solidFill>
              <a:srgbClr val="4F81BD">
                <a:lumMod val="75000"/>
              </a:srgb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10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  <p:sp>
          <p:nvSpPr>
            <p:cNvPr id="425" name="Прямоугольник 424"/>
            <p:cNvSpPr/>
            <p:nvPr/>
          </p:nvSpPr>
          <p:spPr>
            <a:xfrm>
              <a:off x="895333" y="1552996"/>
              <a:ext cx="780208" cy="156444"/>
            </a:xfrm>
            <a:prstGeom prst="rect">
              <a:avLst/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984/46 </a:t>
              </a:r>
              <a:endParaRPr lang="ru-RU" sz="8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26" name="Прямоугольник 425"/>
            <p:cNvSpPr/>
            <p:nvPr/>
          </p:nvSpPr>
          <p:spPr bwMode="auto">
            <a:xfrm>
              <a:off x="895333" y="1411197"/>
              <a:ext cx="780208" cy="141799"/>
            </a:xfrm>
            <a:prstGeom prst="rect">
              <a:avLst/>
            </a:prstGeom>
            <a:solidFill>
              <a:srgbClr val="00B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10950/31701 </a:t>
              </a:r>
            </a:p>
          </p:txBody>
        </p:sp>
        <p:sp>
          <p:nvSpPr>
            <p:cNvPr id="427" name="TextBox 10"/>
            <p:cNvSpPr txBox="1"/>
            <p:nvPr/>
          </p:nvSpPr>
          <p:spPr>
            <a:xfrm>
              <a:off x="406713" y="1180365"/>
              <a:ext cx="1581368" cy="230832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sz="900" dirty="0"/>
                <a:t>Успенский р-н</a:t>
              </a:r>
            </a:p>
          </p:txBody>
        </p:sp>
        <p:sp>
          <p:nvSpPr>
            <p:cNvPr id="428" name="TextBox 23"/>
            <p:cNvSpPr txBox="1">
              <a:spLocks noChangeAspect="1"/>
            </p:cNvSpPr>
            <p:nvPr/>
          </p:nvSpPr>
          <p:spPr>
            <a:xfrm>
              <a:off x="1302123" y="1704077"/>
              <a:ext cx="392468" cy="200055"/>
            </a:xfrm>
            <a:prstGeom prst="rect">
              <a:avLst/>
            </a:prstGeom>
            <a:solidFill>
              <a:schemeClr val="accent4">
                <a:lumMod val="75000"/>
              </a:scheme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12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45959720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Рисунок 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7936" y="722989"/>
            <a:ext cx="12199936" cy="6135011"/>
          </a:xfrm>
          <a:prstGeom prst="rect">
            <a:avLst/>
          </a:prstGeom>
        </p:spPr>
      </p:pic>
      <p:grpSp>
        <p:nvGrpSpPr>
          <p:cNvPr id="4" name="Группа 3"/>
          <p:cNvGrpSpPr/>
          <p:nvPr/>
        </p:nvGrpSpPr>
        <p:grpSpPr>
          <a:xfrm>
            <a:off x="11461411" y="76626"/>
            <a:ext cx="625999" cy="526433"/>
            <a:chOff x="9625856" y="4064"/>
            <a:chExt cx="625999" cy="526433"/>
          </a:xfrm>
        </p:grpSpPr>
        <p:sp>
          <p:nvSpPr>
            <p:cNvPr id="5" name="Oval 44"/>
            <p:cNvSpPr>
              <a:spLocks noChangeArrowheads="1"/>
            </p:cNvSpPr>
            <p:nvPr/>
          </p:nvSpPr>
          <p:spPr bwMode="auto">
            <a:xfrm>
              <a:off x="9625856" y="4064"/>
              <a:ext cx="625999" cy="52643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" name="Oval 45"/>
            <p:cNvSpPr>
              <a:spLocks noChangeArrowheads="1"/>
            </p:cNvSpPr>
            <p:nvPr/>
          </p:nvSpPr>
          <p:spPr bwMode="auto">
            <a:xfrm>
              <a:off x="9640446" y="10526"/>
              <a:ext cx="600673" cy="505200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" name="Oval 46"/>
            <p:cNvSpPr>
              <a:spLocks noChangeArrowheads="1"/>
            </p:cNvSpPr>
            <p:nvPr/>
          </p:nvSpPr>
          <p:spPr bwMode="auto">
            <a:xfrm>
              <a:off x="9715875" y="76994"/>
              <a:ext cx="454772" cy="38334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" name="Oval 47"/>
            <p:cNvSpPr>
              <a:spLocks noChangeArrowheads="1"/>
            </p:cNvSpPr>
            <p:nvPr/>
          </p:nvSpPr>
          <p:spPr bwMode="auto">
            <a:xfrm>
              <a:off x="9727987" y="87610"/>
              <a:ext cx="437704" cy="368803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9" name="Freeform 48"/>
            <p:cNvSpPr>
              <a:spLocks noEditPoints="1"/>
            </p:cNvSpPr>
            <p:nvPr/>
          </p:nvSpPr>
          <p:spPr bwMode="auto">
            <a:xfrm>
              <a:off x="9765151" y="25297"/>
              <a:ext cx="362001" cy="84931"/>
            </a:xfrm>
            <a:custGeom>
              <a:avLst/>
              <a:gdLst>
                <a:gd name="T0" fmla="*/ 2147483647 w 115"/>
                <a:gd name="T1" fmla="*/ 2147483647 h 32"/>
                <a:gd name="T2" fmla="*/ 2147483647 w 115"/>
                <a:gd name="T3" fmla="*/ 2147483647 h 32"/>
                <a:gd name="T4" fmla="*/ 2147483647 w 115"/>
                <a:gd name="T5" fmla="*/ 2147483647 h 32"/>
                <a:gd name="T6" fmla="*/ 2147483647 w 115"/>
                <a:gd name="T7" fmla="*/ 2147483647 h 32"/>
                <a:gd name="T8" fmla="*/ 2147483647 w 115"/>
                <a:gd name="T9" fmla="*/ 2147483647 h 32"/>
                <a:gd name="T10" fmla="*/ 2147483647 w 115"/>
                <a:gd name="T11" fmla="*/ 2147483647 h 32"/>
                <a:gd name="T12" fmla="*/ 2147483647 w 115"/>
                <a:gd name="T13" fmla="*/ 2147483647 h 32"/>
                <a:gd name="T14" fmla="*/ 2147483647 w 115"/>
                <a:gd name="T15" fmla="*/ 2147483647 h 32"/>
                <a:gd name="T16" fmla="*/ 2147483647 w 115"/>
                <a:gd name="T17" fmla="*/ 2147483647 h 32"/>
                <a:gd name="T18" fmla="*/ 2147483647 w 115"/>
                <a:gd name="T19" fmla="*/ 2147483647 h 32"/>
                <a:gd name="T20" fmla="*/ 2147483647 w 115"/>
                <a:gd name="T21" fmla="*/ 2147483647 h 32"/>
                <a:gd name="T22" fmla="*/ 2147483647 w 115"/>
                <a:gd name="T23" fmla="*/ 2147483647 h 32"/>
                <a:gd name="T24" fmla="*/ 2147483647 w 115"/>
                <a:gd name="T25" fmla="*/ 2147483647 h 32"/>
                <a:gd name="T26" fmla="*/ 2147483647 w 115"/>
                <a:gd name="T27" fmla="*/ 2147483647 h 32"/>
                <a:gd name="T28" fmla="*/ 2147483647 w 115"/>
                <a:gd name="T29" fmla="*/ 2147483647 h 32"/>
                <a:gd name="T30" fmla="*/ 2147483647 w 115"/>
                <a:gd name="T31" fmla="*/ 2147483647 h 32"/>
                <a:gd name="T32" fmla="*/ 2147483647 w 115"/>
                <a:gd name="T33" fmla="*/ 2147483647 h 32"/>
                <a:gd name="T34" fmla="*/ 2147483647 w 115"/>
                <a:gd name="T35" fmla="*/ 2147483647 h 32"/>
                <a:gd name="T36" fmla="*/ 2147483647 w 115"/>
                <a:gd name="T37" fmla="*/ 2147483647 h 32"/>
                <a:gd name="T38" fmla="*/ 2147483647 w 115"/>
                <a:gd name="T39" fmla="*/ 2147483647 h 32"/>
                <a:gd name="T40" fmla="*/ 2147483647 w 115"/>
                <a:gd name="T41" fmla="*/ 2147483647 h 32"/>
                <a:gd name="T42" fmla="*/ 2147483647 w 115"/>
                <a:gd name="T43" fmla="*/ 0 h 32"/>
                <a:gd name="T44" fmla="*/ 2147483647 w 115"/>
                <a:gd name="T45" fmla="*/ 2147483647 h 32"/>
                <a:gd name="T46" fmla="*/ 2147483647 w 115"/>
                <a:gd name="T47" fmla="*/ 2147483647 h 32"/>
                <a:gd name="T48" fmla="*/ 2147483647 w 115"/>
                <a:gd name="T49" fmla="*/ 2147483647 h 32"/>
                <a:gd name="T50" fmla="*/ 2147483647 w 115"/>
                <a:gd name="T51" fmla="*/ 0 h 32"/>
                <a:gd name="T52" fmla="*/ 2147483647 w 115"/>
                <a:gd name="T53" fmla="*/ 2147483647 h 32"/>
                <a:gd name="T54" fmla="*/ 2147483647 w 115"/>
                <a:gd name="T55" fmla="*/ 2147483647 h 32"/>
                <a:gd name="T56" fmla="*/ 2147483647 w 115"/>
                <a:gd name="T57" fmla="*/ 2147483647 h 32"/>
                <a:gd name="T58" fmla="*/ 2147483647 w 115"/>
                <a:gd name="T59" fmla="*/ 2147483647 h 32"/>
                <a:gd name="T60" fmla="*/ 2147483647 w 115"/>
                <a:gd name="T61" fmla="*/ 2147483647 h 32"/>
                <a:gd name="T62" fmla="*/ 2147483647 w 115"/>
                <a:gd name="T63" fmla="*/ 2147483647 h 32"/>
                <a:gd name="T64" fmla="*/ 2147483647 w 115"/>
                <a:gd name="T65" fmla="*/ 2147483647 h 32"/>
                <a:gd name="T66" fmla="*/ 2147483647 w 115"/>
                <a:gd name="T67" fmla="*/ 2147483647 h 32"/>
                <a:gd name="T68" fmla="*/ 2147483647 w 115"/>
                <a:gd name="T69" fmla="*/ 2147483647 h 32"/>
                <a:gd name="T70" fmla="*/ 2147483647 w 115"/>
                <a:gd name="T71" fmla="*/ 2147483647 h 32"/>
                <a:gd name="T72" fmla="*/ 2147483647 w 115"/>
                <a:gd name="T73" fmla="*/ 2147483647 h 32"/>
                <a:gd name="T74" fmla="*/ 2147483647 w 115"/>
                <a:gd name="T75" fmla="*/ 2147483647 h 32"/>
                <a:gd name="T76" fmla="*/ 2147483647 w 115"/>
                <a:gd name="T77" fmla="*/ 2147483647 h 32"/>
                <a:gd name="T78" fmla="*/ 2147483647 w 115"/>
                <a:gd name="T79" fmla="*/ 2147483647 h 32"/>
                <a:gd name="T80" fmla="*/ 2147483647 w 115"/>
                <a:gd name="T81" fmla="*/ 2147483647 h 32"/>
                <a:gd name="T82" fmla="*/ 2147483647 w 115"/>
                <a:gd name="T83" fmla="*/ 2147483647 h 32"/>
                <a:gd name="T84" fmla="*/ 2147483647 w 115"/>
                <a:gd name="T85" fmla="*/ 2147483647 h 32"/>
                <a:gd name="T86" fmla="*/ 2147483647 w 115"/>
                <a:gd name="T87" fmla="*/ 2147483647 h 32"/>
                <a:gd name="T88" fmla="*/ 2147483647 w 115"/>
                <a:gd name="T89" fmla="*/ 2147483647 h 32"/>
                <a:gd name="T90" fmla="*/ 2147483647 w 115"/>
                <a:gd name="T91" fmla="*/ 2147483647 h 32"/>
                <a:gd name="T92" fmla="*/ 2147483647 w 115"/>
                <a:gd name="T93" fmla="*/ 2147483647 h 32"/>
                <a:gd name="T94" fmla="*/ 2147483647 w 115"/>
                <a:gd name="T95" fmla="*/ 2147483647 h 32"/>
                <a:gd name="T96" fmla="*/ 2147483647 w 115"/>
                <a:gd name="T97" fmla="*/ 2147483647 h 32"/>
                <a:gd name="T98" fmla="*/ 2147483647 w 115"/>
                <a:gd name="T99" fmla="*/ 2147483647 h 32"/>
                <a:gd name="T100" fmla="*/ 2147483647 w 115"/>
                <a:gd name="T101" fmla="*/ 2147483647 h 32"/>
                <a:gd name="T102" fmla="*/ 2147483647 w 115"/>
                <a:gd name="T103" fmla="*/ 2147483647 h 32"/>
                <a:gd name="T104" fmla="*/ 2147483647 w 115"/>
                <a:gd name="T105" fmla="*/ 2147483647 h 3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15"/>
                <a:gd name="T160" fmla="*/ 0 h 32"/>
                <a:gd name="T161" fmla="*/ 115 w 115"/>
                <a:gd name="T162" fmla="*/ 32 h 3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15" h="32">
                  <a:moveTo>
                    <a:pt x="6" y="29"/>
                  </a:moveTo>
                  <a:lnTo>
                    <a:pt x="7" y="29"/>
                  </a:lnTo>
                  <a:cubicBezTo>
                    <a:pt x="7" y="29"/>
                    <a:pt x="7" y="29"/>
                    <a:pt x="8" y="28"/>
                  </a:cubicBezTo>
                  <a:cubicBezTo>
                    <a:pt x="8" y="28"/>
                    <a:pt x="8" y="28"/>
                    <a:pt x="7" y="28"/>
                  </a:cubicBezTo>
                  <a:lnTo>
                    <a:pt x="4" y="22"/>
                  </a:lnTo>
                  <a:cubicBezTo>
                    <a:pt x="4" y="22"/>
                    <a:pt x="3" y="22"/>
                    <a:pt x="3" y="22"/>
                  </a:cubicBezTo>
                  <a:cubicBezTo>
                    <a:pt x="3" y="22"/>
                    <a:pt x="3" y="22"/>
                    <a:pt x="2" y="22"/>
                  </a:cubicBezTo>
                  <a:lnTo>
                    <a:pt x="0" y="20"/>
                  </a:lnTo>
                  <a:lnTo>
                    <a:pt x="8" y="15"/>
                  </a:lnTo>
                  <a:lnTo>
                    <a:pt x="9" y="18"/>
                  </a:lnTo>
                  <a:cubicBezTo>
                    <a:pt x="9" y="18"/>
                    <a:pt x="8" y="18"/>
                    <a:pt x="8" y="18"/>
                  </a:cubicBezTo>
                  <a:cubicBezTo>
                    <a:pt x="8" y="18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lnTo>
                    <a:pt x="9" y="20"/>
                  </a:lnTo>
                  <a:lnTo>
                    <a:pt x="13" y="18"/>
                  </a:lnTo>
                  <a:lnTo>
                    <a:pt x="12" y="17"/>
                  </a:lnTo>
                  <a:cubicBezTo>
                    <a:pt x="12" y="17"/>
                    <a:pt x="12" y="16"/>
                    <a:pt x="12" y="16"/>
                  </a:cubicBezTo>
                  <a:cubicBezTo>
                    <a:pt x="11" y="16"/>
                    <a:pt x="11" y="16"/>
                    <a:pt x="11" y="17"/>
                  </a:cubicBezTo>
                  <a:lnTo>
                    <a:pt x="9" y="14"/>
                  </a:lnTo>
                  <a:lnTo>
                    <a:pt x="16" y="10"/>
                  </a:lnTo>
                  <a:lnTo>
                    <a:pt x="18" y="12"/>
                  </a:lnTo>
                  <a:lnTo>
                    <a:pt x="17" y="13"/>
                  </a:ln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7" y="14"/>
                    <a:pt x="17" y="14"/>
                  </a:cubicBezTo>
                  <a:lnTo>
                    <a:pt x="20" y="20"/>
                  </a:lnTo>
                  <a:lnTo>
                    <a:pt x="21" y="20"/>
                  </a:ln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2" y="20"/>
                  </a:cubicBezTo>
                  <a:lnTo>
                    <a:pt x="22" y="19"/>
                  </a:lnTo>
                  <a:lnTo>
                    <a:pt x="24" y="22"/>
                  </a:lnTo>
                  <a:lnTo>
                    <a:pt x="17" y="26"/>
                  </a:lnTo>
                  <a:lnTo>
                    <a:pt x="15" y="24"/>
                  </a:lnTo>
                  <a:cubicBezTo>
                    <a:pt x="16" y="24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lnTo>
                    <a:pt x="14" y="21"/>
                  </a:lnTo>
                  <a:lnTo>
                    <a:pt x="11" y="23"/>
                  </a:lnTo>
                  <a:lnTo>
                    <a:pt x="12" y="25"/>
                  </a:lnTo>
                  <a:cubicBezTo>
                    <a:pt x="12" y="25"/>
                    <a:pt x="12" y="25"/>
                    <a:pt x="13" y="25"/>
                  </a:cubicBezTo>
                  <a:cubicBezTo>
                    <a:pt x="13" y="25"/>
                    <a:pt x="13" y="25"/>
                    <a:pt x="13" y="25"/>
                  </a:cubicBezTo>
                  <a:lnTo>
                    <a:pt x="14" y="25"/>
                  </a:lnTo>
                  <a:lnTo>
                    <a:pt x="15" y="27"/>
                  </a:lnTo>
                  <a:lnTo>
                    <a:pt x="8" y="32"/>
                  </a:lnTo>
                  <a:lnTo>
                    <a:pt x="6" y="29"/>
                  </a:lnTo>
                  <a:close/>
                  <a:moveTo>
                    <a:pt x="33" y="3"/>
                  </a:moveTo>
                  <a:lnTo>
                    <a:pt x="34" y="6"/>
                  </a:lnTo>
                  <a:lnTo>
                    <a:pt x="33" y="6"/>
                  </a:lnTo>
                  <a:cubicBezTo>
                    <a:pt x="33" y="6"/>
                    <a:pt x="33" y="6"/>
                    <a:pt x="33" y="6"/>
                  </a:cubicBezTo>
                  <a:cubicBezTo>
                    <a:pt x="33" y="7"/>
                    <a:pt x="33" y="7"/>
                    <a:pt x="33" y="7"/>
                  </a:cubicBezTo>
                  <a:lnTo>
                    <a:pt x="35" y="14"/>
                  </a:lnTo>
                  <a:lnTo>
                    <a:pt x="38" y="13"/>
                  </a:lnTo>
                  <a:lnTo>
                    <a:pt x="37" y="6"/>
                  </a:lnTo>
                  <a:cubicBezTo>
                    <a:pt x="37" y="6"/>
                    <a:pt x="36" y="6"/>
                    <a:pt x="36" y="6"/>
                  </a:cubicBezTo>
                  <a:cubicBezTo>
                    <a:pt x="36" y="5"/>
                    <a:pt x="36" y="5"/>
                    <a:pt x="36" y="6"/>
                  </a:cubicBezTo>
                  <a:lnTo>
                    <a:pt x="35" y="6"/>
                  </a:lnTo>
                  <a:lnTo>
                    <a:pt x="35" y="3"/>
                  </a:lnTo>
                  <a:lnTo>
                    <a:pt x="43" y="1"/>
                  </a:lnTo>
                  <a:lnTo>
                    <a:pt x="44" y="3"/>
                  </a:lnTo>
                  <a:lnTo>
                    <a:pt x="43" y="4"/>
                  </a:lnTo>
                  <a:cubicBezTo>
                    <a:pt x="42" y="4"/>
                    <a:pt x="42" y="4"/>
                    <a:pt x="42" y="4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lnTo>
                    <a:pt x="44" y="10"/>
                  </a:lnTo>
                  <a:cubicBezTo>
                    <a:pt x="44" y="10"/>
                    <a:pt x="44" y="10"/>
                    <a:pt x="44" y="10"/>
                  </a:cubicBezTo>
                  <a:cubicBezTo>
                    <a:pt x="44" y="10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5" y="11"/>
                  </a:cubicBezTo>
                  <a:lnTo>
                    <a:pt x="46" y="11"/>
                  </a:lnTo>
                  <a:lnTo>
                    <a:pt x="48" y="17"/>
                  </a:lnTo>
                  <a:lnTo>
                    <a:pt x="45" y="18"/>
                  </a:lnTo>
                  <a:lnTo>
                    <a:pt x="44" y="17"/>
                  </a:ln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5"/>
                    <a:pt x="44" y="15"/>
                  </a:cubicBezTo>
                  <a:cubicBezTo>
                    <a:pt x="43" y="15"/>
                    <a:pt x="43" y="15"/>
                    <a:pt x="42" y="15"/>
                  </a:cubicBezTo>
                  <a:lnTo>
                    <a:pt x="28" y="19"/>
                  </a:lnTo>
                  <a:lnTo>
                    <a:pt x="27" y="16"/>
                  </a:lnTo>
                  <a:lnTo>
                    <a:pt x="28" y="16"/>
                  </a:lnTo>
                  <a:cubicBezTo>
                    <a:pt x="29" y="16"/>
                    <a:pt x="29" y="16"/>
                    <a:pt x="29" y="16"/>
                  </a:cubicBezTo>
                  <a:cubicBezTo>
                    <a:pt x="29" y="16"/>
                    <a:pt x="29" y="16"/>
                    <a:pt x="29" y="15"/>
                  </a:cubicBezTo>
                  <a:lnTo>
                    <a:pt x="27" y="9"/>
                  </a:ln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6" y="8"/>
                    <a:pt x="26" y="8"/>
                  </a:cubicBezTo>
                  <a:lnTo>
                    <a:pt x="25" y="8"/>
                  </a:lnTo>
                  <a:lnTo>
                    <a:pt x="25" y="6"/>
                  </a:lnTo>
                  <a:lnTo>
                    <a:pt x="33" y="3"/>
                  </a:lnTo>
                  <a:close/>
                  <a:moveTo>
                    <a:pt x="61" y="0"/>
                  </a:moveTo>
                  <a:lnTo>
                    <a:pt x="61" y="3"/>
                  </a:lnTo>
                  <a:cubicBezTo>
                    <a:pt x="61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4"/>
                  </a:cubicBezTo>
                  <a:lnTo>
                    <a:pt x="62" y="6"/>
                  </a:lnTo>
                  <a:lnTo>
                    <a:pt x="63" y="4"/>
                  </a:ln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3" y="3"/>
                  </a:cubicBezTo>
                  <a:cubicBezTo>
                    <a:pt x="63" y="3"/>
                    <a:pt x="63" y="3"/>
                    <a:pt x="63" y="3"/>
                  </a:cubicBezTo>
                  <a:lnTo>
                    <a:pt x="63" y="0"/>
                  </a:lnTo>
                  <a:lnTo>
                    <a:pt x="70" y="0"/>
                  </a:lnTo>
                  <a:lnTo>
                    <a:pt x="70" y="3"/>
                  </a:lnTo>
                  <a:lnTo>
                    <a:pt x="69" y="3"/>
                  </a:lnTo>
                  <a:cubicBezTo>
                    <a:pt x="69" y="3"/>
                    <a:pt x="68" y="3"/>
                    <a:pt x="68" y="3"/>
                  </a:cubicBezTo>
                  <a:cubicBezTo>
                    <a:pt x="68" y="3"/>
                    <a:pt x="68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lnTo>
                    <a:pt x="65" y="8"/>
                  </a:lnTo>
                  <a:cubicBezTo>
                    <a:pt x="65" y="9"/>
                    <a:pt x="64" y="11"/>
                    <a:pt x="64" y="11"/>
                  </a:cubicBezTo>
                  <a:cubicBezTo>
                    <a:pt x="63" y="12"/>
                    <a:pt x="62" y="13"/>
                    <a:pt x="62" y="13"/>
                  </a:cubicBezTo>
                  <a:cubicBezTo>
                    <a:pt x="61" y="14"/>
                    <a:pt x="61" y="14"/>
                    <a:pt x="60" y="14"/>
                  </a:cubicBezTo>
                  <a:cubicBezTo>
                    <a:pt x="59" y="14"/>
                    <a:pt x="58" y="14"/>
                    <a:pt x="58" y="14"/>
                  </a:cubicBezTo>
                  <a:cubicBezTo>
                    <a:pt x="57" y="14"/>
                    <a:pt x="57" y="14"/>
                    <a:pt x="56" y="14"/>
                  </a:cubicBezTo>
                  <a:cubicBezTo>
                    <a:pt x="56" y="14"/>
                    <a:pt x="55" y="14"/>
                    <a:pt x="54" y="14"/>
                  </a:cubicBezTo>
                  <a:lnTo>
                    <a:pt x="54" y="10"/>
                  </a:lnTo>
                  <a:cubicBezTo>
                    <a:pt x="55" y="10"/>
                    <a:pt x="55" y="10"/>
                    <a:pt x="56" y="10"/>
                  </a:cubicBezTo>
                  <a:cubicBezTo>
                    <a:pt x="56" y="10"/>
                    <a:pt x="57" y="10"/>
                    <a:pt x="57" y="10"/>
                  </a:cubicBezTo>
                  <a:cubicBezTo>
                    <a:pt x="57" y="10"/>
                    <a:pt x="57" y="10"/>
                    <a:pt x="58" y="10"/>
                  </a:cubicBezTo>
                  <a:cubicBezTo>
                    <a:pt x="58" y="10"/>
                    <a:pt x="58" y="10"/>
                    <a:pt x="58" y="10"/>
                  </a:cubicBezTo>
                  <a:lnTo>
                    <a:pt x="54" y="4"/>
                  </a:lnTo>
                  <a:cubicBezTo>
                    <a:pt x="54" y="4"/>
                    <a:pt x="54" y="3"/>
                    <a:pt x="54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3"/>
                    <a:pt x="53" y="3"/>
                    <a:pt x="53" y="2"/>
                  </a:cubicBezTo>
                  <a:cubicBezTo>
                    <a:pt x="52" y="2"/>
                    <a:pt x="52" y="2"/>
                    <a:pt x="52" y="2"/>
                  </a:cubicBezTo>
                  <a:lnTo>
                    <a:pt x="51" y="2"/>
                  </a:lnTo>
                  <a:lnTo>
                    <a:pt x="52" y="0"/>
                  </a:lnTo>
                  <a:lnTo>
                    <a:pt x="61" y="0"/>
                  </a:lnTo>
                  <a:close/>
                  <a:moveTo>
                    <a:pt x="86" y="7"/>
                  </a:moveTo>
                  <a:lnTo>
                    <a:pt x="85" y="7"/>
                  </a:lnTo>
                  <a:cubicBezTo>
                    <a:pt x="85" y="7"/>
                    <a:pt x="85" y="7"/>
                    <a:pt x="84" y="7"/>
                  </a:cubicBezTo>
                  <a:cubicBezTo>
                    <a:pt x="84" y="7"/>
                    <a:pt x="84" y="7"/>
                    <a:pt x="84" y="7"/>
                  </a:cubicBezTo>
                  <a:lnTo>
                    <a:pt x="84" y="9"/>
                  </a:ln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5" y="9"/>
                    <a:pt x="85" y="9"/>
                  </a:cubicBezTo>
                  <a:cubicBezTo>
                    <a:pt x="85" y="9"/>
                    <a:pt x="85" y="9"/>
                    <a:pt x="85" y="8"/>
                  </a:cubicBezTo>
                  <a:cubicBezTo>
                    <a:pt x="86" y="8"/>
                    <a:pt x="86" y="8"/>
                    <a:pt x="86" y="8"/>
                  </a:cubicBezTo>
                  <a:cubicBezTo>
                    <a:pt x="86" y="8"/>
                    <a:pt x="86" y="8"/>
                    <a:pt x="86" y="7"/>
                  </a:cubicBezTo>
                  <a:cubicBezTo>
                    <a:pt x="87" y="7"/>
                    <a:pt x="87" y="7"/>
                    <a:pt x="87" y="7"/>
                  </a:cubicBezTo>
                  <a:cubicBezTo>
                    <a:pt x="87" y="7"/>
                    <a:pt x="87" y="7"/>
                    <a:pt x="87" y="6"/>
                  </a:cubicBezTo>
                  <a:cubicBezTo>
                    <a:pt x="88" y="6"/>
                    <a:pt x="88" y="6"/>
                    <a:pt x="89" y="5"/>
                  </a:cubicBezTo>
                  <a:cubicBezTo>
                    <a:pt x="90" y="5"/>
                    <a:pt x="91" y="5"/>
                    <a:pt x="92" y="6"/>
                  </a:cubicBezTo>
                  <a:cubicBezTo>
                    <a:pt x="92" y="6"/>
                    <a:pt x="92" y="6"/>
                    <a:pt x="93" y="6"/>
                  </a:cubicBezTo>
                  <a:cubicBezTo>
                    <a:pt x="93" y="6"/>
                    <a:pt x="93" y="6"/>
                    <a:pt x="93" y="6"/>
                  </a:cubicBezTo>
                  <a:cubicBezTo>
                    <a:pt x="94" y="6"/>
                    <a:pt x="94" y="6"/>
                    <a:pt x="94" y="6"/>
                  </a:cubicBezTo>
                  <a:cubicBezTo>
                    <a:pt x="94" y="6"/>
                    <a:pt x="94" y="7"/>
                    <a:pt x="94" y="7"/>
                  </a:cubicBezTo>
                  <a:lnTo>
                    <a:pt x="93" y="10"/>
                  </a:ln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2" y="10"/>
                    <a:pt x="92" y="10"/>
                  </a:cubicBezTo>
                  <a:cubicBezTo>
                    <a:pt x="92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1"/>
                  </a:cubicBezTo>
                  <a:cubicBezTo>
                    <a:pt x="90" y="11"/>
                    <a:pt x="90" y="11"/>
                    <a:pt x="89" y="11"/>
                  </a:cubicBezTo>
                  <a:cubicBezTo>
                    <a:pt x="89" y="11"/>
                    <a:pt x="88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8" y="12"/>
                    <a:pt x="89" y="12"/>
                    <a:pt x="89" y="13"/>
                  </a:cubicBezTo>
                  <a:cubicBezTo>
                    <a:pt x="90" y="13"/>
                    <a:pt x="90" y="14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6"/>
                  </a:cubicBezTo>
                  <a:cubicBezTo>
                    <a:pt x="90" y="16"/>
                    <a:pt x="90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2" y="16"/>
                  </a:cubicBezTo>
                  <a:lnTo>
                    <a:pt x="90" y="20"/>
                  </a:lnTo>
                  <a:cubicBezTo>
                    <a:pt x="90" y="20"/>
                    <a:pt x="90" y="20"/>
                    <a:pt x="90" y="20"/>
                  </a:cubicBezTo>
                  <a:cubicBezTo>
                    <a:pt x="89" y="20"/>
                    <a:pt x="89" y="20"/>
                    <a:pt x="89" y="20"/>
                  </a:cubicBezTo>
                  <a:cubicBezTo>
                    <a:pt x="89" y="20"/>
                    <a:pt x="89" y="20"/>
                    <a:pt x="88" y="20"/>
                  </a:cubicBezTo>
                  <a:cubicBezTo>
                    <a:pt x="88" y="20"/>
                    <a:pt x="88" y="20"/>
                    <a:pt x="88" y="20"/>
                  </a:cubicBezTo>
                  <a:cubicBezTo>
                    <a:pt x="87" y="19"/>
                    <a:pt x="86" y="19"/>
                    <a:pt x="85" y="18"/>
                  </a:cubicBezTo>
                  <a:cubicBezTo>
                    <a:pt x="85" y="18"/>
                    <a:pt x="84" y="17"/>
                    <a:pt x="84" y="15"/>
                  </a:cubicBezTo>
                  <a:cubicBezTo>
                    <a:pt x="84" y="15"/>
                    <a:pt x="84" y="15"/>
                    <a:pt x="84" y="15"/>
                  </a:cubicBezTo>
                  <a:cubicBezTo>
                    <a:pt x="84" y="14"/>
                    <a:pt x="84" y="14"/>
                    <a:pt x="84" y="14"/>
                  </a:cubicBezTo>
                  <a:cubicBezTo>
                    <a:pt x="84" y="14"/>
                    <a:pt x="84" y="14"/>
                    <a:pt x="84" y="13"/>
                  </a:cubicBezTo>
                  <a:cubicBezTo>
                    <a:pt x="84" y="13"/>
                    <a:pt x="84" y="13"/>
                    <a:pt x="84" y="13"/>
                  </a:cubicBezTo>
                  <a:cubicBezTo>
                    <a:pt x="84" y="13"/>
                    <a:pt x="84" y="12"/>
                    <a:pt x="84" y="12"/>
                  </a:cubicBezTo>
                  <a:cubicBezTo>
                    <a:pt x="83" y="12"/>
                    <a:pt x="83" y="12"/>
                    <a:pt x="83" y="12"/>
                  </a:cubicBezTo>
                  <a:lnTo>
                    <a:pt x="82" y="14"/>
                  </a:lnTo>
                  <a:cubicBezTo>
                    <a:pt x="82" y="14"/>
                    <a:pt x="82" y="14"/>
                    <a:pt x="82" y="14"/>
                  </a:cubicBezTo>
                  <a:cubicBezTo>
                    <a:pt x="82" y="14"/>
                    <a:pt x="82" y="15"/>
                    <a:pt x="83" y="15"/>
                  </a:cubicBezTo>
                  <a:lnTo>
                    <a:pt x="82" y="18"/>
                  </a:lnTo>
                  <a:lnTo>
                    <a:pt x="74" y="15"/>
                  </a:lnTo>
                  <a:lnTo>
                    <a:pt x="75" y="12"/>
                  </a:lnTo>
                  <a:cubicBezTo>
                    <a:pt x="76" y="12"/>
                    <a:pt x="76" y="12"/>
                    <a:pt x="76" y="12"/>
                  </a:cubicBezTo>
                  <a:cubicBezTo>
                    <a:pt x="76" y="12"/>
                    <a:pt x="76" y="12"/>
                    <a:pt x="77" y="12"/>
                  </a:cubicBezTo>
                  <a:lnTo>
                    <a:pt x="79" y="5"/>
                  </a:lnTo>
                  <a:cubicBezTo>
                    <a:pt x="79" y="5"/>
                    <a:pt x="79" y="5"/>
                    <a:pt x="79" y="5"/>
                  </a:cubicBezTo>
                  <a:cubicBezTo>
                    <a:pt x="79" y="5"/>
                    <a:pt x="78" y="4"/>
                    <a:pt x="78" y="4"/>
                  </a:cubicBezTo>
                  <a:lnTo>
                    <a:pt x="77" y="4"/>
                  </a:lnTo>
                  <a:lnTo>
                    <a:pt x="78" y="1"/>
                  </a:lnTo>
                  <a:lnTo>
                    <a:pt x="87" y="4"/>
                  </a:lnTo>
                  <a:lnTo>
                    <a:pt x="86" y="7"/>
                  </a:lnTo>
                  <a:close/>
                  <a:moveTo>
                    <a:pt x="112" y="28"/>
                  </a:moveTo>
                  <a:cubicBezTo>
                    <a:pt x="111" y="29"/>
                    <a:pt x="110" y="30"/>
                    <a:pt x="108" y="30"/>
                  </a:cubicBezTo>
                  <a:cubicBezTo>
                    <a:pt x="106" y="30"/>
                    <a:pt x="104" y="29"/>
                    <a:pt x="102" y="28"/>
                  </a:cubicBezTo>
                  <a:cubicBezTo>
                    <a:pt x="101" y="27"/>
                    <a:pt x="101" y="27"/>
                    <a:pt x="101" y="27"/>
                  </a:cubicBezTo>
                  <a:cubicBezTo>
                    <a:pt x="100" y="27"/>
                    <a:pt x="100" y="26"/>
                    <a:pt x="100" y="26"/>
                  </a:cubicBezTo>
                  <a:cubicBezTo>
                    <a:pt x="99" y="25"/>
                    <a:pt x="99" y="25"/>
                    <a:pt x="98" y="24"/>
                  </a:cubicBezTo>
                  <a:cubicBezTo>
                    <a:pt x="98" y="23"/>
                    <a:pt x="97" y="22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0"/>
                    <a:pt x="97" y="20"/>
                    <a:pt x="97" y="19"/>
                  </a:cubicBezTo>
                  <a:cubicBezTo>
                    <a:pt x="98" y="18"/>
                    <a:pt x="98" y="17"/>
                    <a:pt x="99" y="16"/>
                  </a:cubicBezTo>
                  <a:cubicBezTo>
                    <a:pt x="99" y="16"/>
                    <a:pt x="99" y="15"/>
                    <a:pt x="100" y="15"/>
                  </a:cubicBezTo>
                  <a:cubicBezTo>
                    <a:pt x="101" y="14"/>
                    <a:pt x="101" y="14"/>
                    <a:pt x="101" y="14"/>
                  </a:cubicBezTo>
                  <a:cubicBezTo>
                    <a:pt x="102" y="14"/>
                    <a:pt x="102" y="14"/>
                    <a:pt x="102" y="14"/>
                  </a:cubicBezTo>
                  <a:cubicBezTo>
                    <a:pt x="103" y="14"/>
                    <a:pt x="103" y="14"/>
                    <a:pt x="103" y="14"/>
                  </a:cubicBezTo>
                  <a:cubicBezTo>
                    <a:pt x="104" y="13"/>
                    <a:pt x="105" y="13"/>
                    <a:pt x="105" y="14"/>
                  </a:cubicBezTo>
                  <a:cubicBezTo>
                    <a:pt x="106" y="14"/>
                    <a:pt x="107" y="14"/>
                    <a:pt x="108" y="14"/>
                  </a:cubicBezTo>
                  <a:cubicBezTo>
                    <a:pt x="108" y="14"/>
                    <a:pt x="109" y="15"/>
                    <a:pt x="109" y="15"/>
                  </a:cubicBezTo>
                  <a:cubicBezTo>
                    <a:pt x="109" y="15"/>
                    <a:pt x="110" y="15"/>
                    <a:pt x="110" y="15"/>
                  </a:cubicBezTo>
                  <a:cubicBezTo>
                    <a:pt x="112" y="17"/>
                    <a:pt x="113" y="18"/>
                    <a:pt x="114" y="20"/>
                  </a:cubicBezTo>
                  <a:cubicBezTo>
                    <a:pt x="115" y="22"/>
                    <a:pt x="115" y="24"/>
                    <a:pt x="114" y="25"/>
                  </a:cubicBezTo>
                  <a:lnTo>
                    <a:pt x="109" y="21"/>
                  </a:lnTo>
                  <a:cubicBezTo>
                    <a:pt x="109" y="21"/>
                    <a:pt x="109" y="20"/>
                    <a:pt x="109" y="20"/>
                  </a:cubicBezTo>
                  <a:cubicBezTo>
                    <a:pt x="109" y="19"/>
                    <a:pt x="109" y="19"/>
                    <a:pt x="109" y="19"/>
                  </a:cubicBezTo>
                  <a:cubicBezTo>
                    <a:pt x="109" y="19"/>
                    <a:pt x="109" y="19"/>
                    <a:pt x="109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7" y="18"/>
                    <a:pt x="107" y="18"/>
                    <a:pt x="107" y="18"/>
                  </a:cubicBezTo>
                  <a:cubicBezTo>
                    <a:pt x="106" y="18"/>
                    <a:pt x="105" y="19"/>
                    <a:pt x="105" y="20"/>
                  </a:cubicBezTo>
                  <a:lnTo>
                    <a:pt x="104" y="21"/>
                  </a:lnTo>
                  <a:cubicBezTo>
                    <a:pt x="103" y="22"/>
                    <a:pt x="103" y="22"/>
                    <a:pt x="103" y="23"/>
                  </a:cubicBezTo>
                  <a:cubicBezTo>
                    <a:pt x="103" y="24"/>
                    <a:pt x="103" y="24"/>
                    <a:pt x="104" y="25"/>
                  </a:cubicBezTo>
                  <a:cubicBezTo>
                    <a:pt x="104" y="25"/>
                    <a:pt x="105" y="25"/>
                    <a:pt x="105" y="25"/>
                  </a:cubicBezTo>
                  <a:cubicBezTo>
                    <a:pt x="106" y="25"/>
                    <a:pt x="106" y="25"/>
                    <a:pt x="107" y="24"/>
                  </a:cubicBezTo>
                  <a:lnTo>
                    <a:pt x="112" y="2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101780" tIns="50892" rIns="101780" bIns="50892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pic>
          <p:nvPicPr>
            <p:cNvPr id="10" name="Picture 49" descr="original_metal_w"/>
            <p:cNvPicPr>
              <a:picLocks noChangeAspect="1" noChangeArrowheads="1" noCrop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750010" y="193774"/>
              <a:ext cx="374664" cy="2617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" name="AutoShape 50"/>
            <p:cNvSpPr>
              <a:spLocks noChangeArrowheads="1"/>
            </p:cNvSpPr>
            <p:nvPr/>
          </p:nvSpPr>
          <p:spPr bwMode="auto">
            <a:xfrm>
              <a:off x="9677610" y="119459"/>
              <a:ext cx="523868" cy="40849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w 21600"/>
                <a:gd name="T9" fmla="*/ 0 h 21600"/>
                <a:gd name="T10" fmla="*/ 0 w 21600"/>
                <a:gd name="T11" fmla="*/ 0 h 21600"/>
                <a:gd name="T12" fmla="*/ 0 w 21600"/>
                <a:gd name="T13" fmla="*/ 0 h 21600"/>
                <a:gd name="T14" fmla="*/ 0 w 21600"/>
                <a:gd name="T15" fmla="*/ 0 h 2160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3163 w 21600"/>
                <a:gd name="T25" fmla="*/ 3161 h 21600"/>
                <a:gd name="T26" fmla="*/ 18437 w 21600"/>
                <a:gd name="T27" fmla="*/ 18439 h 2160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1600" h="21600">
                  <a:moveTo>
                    <a:pt x="0" y="10800"/>
                  </a:moveTo>
                  <a:cubicBezTo>
                    <a:pt x="0" y="4835"/>
                    <a:pt x="4835" y="0"/>
                    <a:pt x="10800" y="0"/>
                  </a:cubicBezTo>
                  <a:cubicBezTo>
                    <a:pt x="16765" y="0"/>
                    <a:pt x="21600" y="4835"/>
                    <a:pt x="21600" y="10800"/>
                  </a:cubicBez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lose/>
                  <a:moveTo>
                    <a:pt x="5400" y="10800"/>
                  </a:moveTo>
                  <a:cubicBezTo>
                    <a:pt x="5400" y="13782"/>
                    <a:pt x="7818" y="16200"/>
                    <a:pt x="10800" y="16200"/>
                  </a:cubicBezTo>
                  <a:cubicBezTo>
                    <a:pt x="13782" y="16200"/>
                    <a:pt x="16200" y="13782"/>
                    <a:pt x="16200" y="10800"/>
                  </a:cubicBezTo>
                  <a:cubicBezTo>
                    <a:pt x="16200" y="7818"/>
                    <a:pt x="13782" y="5400"/>
                    <a:pt x="10800" y="5400"/>
                  </a:cubicBezTo>
                  <a:cubicBezTo>
                    <a:pt x="7818" y="5400"/>
                    <a:pt x="5400" y="7818"/>
                    <a:pt x="5400" y="10800"/>
                  </a:cubicBezTo>
                  <a:close/>
                </a:path>
              </a:pathLst>
            </a:custGeom>
            <a:solidFill>
              <a:srgbClr val="0000FF">
                <a:alpha val="70195"/>
              </a:srgbClr>
            </a:solidFill>
            <a:ln w="9525">
              <a:noFill/>
              <a:miter lim="800000"/>
              <a:headEnd/>
              <a:tailEnd/>
            </a:ln>
          </p:spPr>
          <p:txBody>
            <a:bodyPr wrap="none" lIns="101780" tIns="50892" rIns="101780" bIns="50892" anchor="ctr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12" name="Group 51"/>
            <p:cNvGrpSpPr>
              <a:grpSpLocks/>
            </p:cNvGrpSpPr>
            <p:nvPr/>
          </p:nvGrpSpPr>
          <p:grpSpPr bwMode="auto">
            <a:xfrm>
              <a:off x="9857371" y="76763"/>
              <a:ext cx="161042" cy="177940"/>
              <a:chOff x="3374" y="926"/>
              <a:chExt cx="585" cy="771"/>
            </a:xfrm>
          </p:grpSpPr>
          <p:sp>
            <p:nvSpPr>
              <p:cNvPr id="20" name="Freeform 52"/>
              <p:cNvSpPr>
                <a:spLocks/>
              </p:cNvSpPr>
              <p:nvPr/>
            </p:nvSpPr>
            <p:spPr bwMode="auto">
              <a:xfrm>
                <a:off x="3511" y="1317"/>
                <a:ext cx="313" cy="379"/>
              </a:xfrm>
              <a:custGeom>
                <a:avLst/>
                <a:gdLst>
                  <a:gd name="T0" fmla="*/ 2147483647 w 27"/>
                  <a:gd name="T1" fmla="*/ 0 h 33"/>
                  <a:gd name="T2" fmla="*/ 2147483647 w 27"/>
                  <a:gd name="T3" fmla="*/ 0 h 33"/>
                  <a:gd name="T4" fmla="*/ 2147483647 w 27"/>
                  <a:gd name="T5" fmla="*/ 2147483647 h 33"/>
                  <a:gd name="T6" fmla="*/ 2147483647 w 27"/>
                  <a:gd name="T7" fmla="*/ 2147483647 h 33"/>
                  <a:gd name="T8" fmla="*/ 2147483647 w 27"/>
                  <a:gd name="T9" fmla="*/ 2147483647 h 33"/>
                  <a:gd name="T10" fmla="*/ 2147483647 w 27"/>
                  <a:gd name="T11" fmla="*/ 2147483647 h 33"/>
                  <a:gd name="T12" fmla="*/ 2147483647 w 27"/>
                  <a:gd name="T13" fmla="*/ 2147483647 h 33"/>
                  <a:gd name="T14" fmla="*/ 2147483647 w 27"/>
                  <a:gd name="T15" fmla="*/ 2147483647 h 33"/>
                  <a:gd name="T16" fmla="*/ 2147483647 w 27"/>
                  <a:gd name="T17" fmla="*/ 2147483647 h 33"/>
                  <a:gd name="T18" fmla="*/ 2147483647 w 27"/>
                  <a:gd name="T19" fmla="*/ 2147483647 h 33"/>
                  <a:gd name="T20" fmla="*/ 2147483647 w 27"/>
                  <a:gd name="T21" fmla="*/ 2147483647 h 33"/>
                  <a:gd name="T22" fmla="*/ 2147483647 w 27"/>
                  <a:gd name="T23" fmla="*/ 2147483647 h 33"/>
                  <a:gd name="T24" fmla="*/ 2147483647 w 27"/>
                  <a:gd name="T25" fmla="*/ 2147483647 h 33"/>
                  <a:gd name="T26" fmla="*/ 2147483647 w 27"/>
                  <a:gd name="T27" fmla="*/ 2147483647 h 33"/>
                  <a:gd name="T28" fmla="*/ 2147483647 w 27"/>
                  <a:gd name="T29" fmla="*/ 2147483647 h 33"/>
                  <a:gd name="T30" fmla="*/ 2147483647 w 27"/>
                  <a:gd name="T31" fmla="*/ 2147483647 h 33"/>
                  <a:gd name="T32" fmla="*/ 2147483647 w 27"/>
                  <a:gd name="T33" fmla="*/ 2147483647 h 33"/>
                  <a:gd name="T34" fmla="*/ 2147483647 w 27"/>
                  <a:gd name="T35" fmla="*/ 2147483647 h 33"/>
                  <a:gd name="T36" fmla="*/ 2147483647 w 27"/>
                  <a:gd name="T37" fmla="*/ 2147483647 h 33"/>
                  <a:gd name="T38" fmla="*/ 2147483647 w 27"/>
                  <a:gd name="T39" fmla="*/ 2147483647 h 33"/>
                  <a:gd name="T40" fmla="*/ 2147483647 w 27"/>
                  <a:gd name="T41" fmla="*/ 2147483647 h 33"/>
                  <a:gd name="T42" fmla="*/ 2147483647 w 27"/>
                  <a:gd name="T43" fmla="*/ 2147483647 h 33"/>
                  <a:gd name="T44" fmla="*/ 2147483647 w 27"/>
                  <a:gd name="T45" fmla="*/ 2147483647 h 33"/>
                  <a:gd name="T46" fmla="*/ 2147483647 w 27"/>
                  <a:gd name="T47" fmla="*/ 2147483647 h 33"/>
                  <a:gd name="T48" fmla="*/ 2147483647 w 27"/>
                  <a:gd name="T49" fmla="*/ 2147483647 h 33"/>
                  <a:gd name="T50" fmla="*/ 2147483647 w 27"/>
                  <a:gd name="T51" fmla="*/ 2147483647 h 33"/>
                  <a:gd name="T52" fmla="*/ 0 w 27"/>
                  <a:gd name="T53" fmla="*/ 2147483647 h 33"/>
                  <a:gd name="T54" fmla="*/ 2147483647 w 27"/>
                  <a:gd name="T55" fmla="*/ 2147483647 h 33"/>
                  <a:gd name="T56" fmla="*/ 0 w 27"/>
                  <a:gd name="T57" fmla="*/ 2147483647 h 33"/>
                  <a:gd name="T58" fmla="*/ 2147483647 w 27"/>
                  <a:gd name="T59" fmla="*/ 2147483647 h 33"/>
                  <a:gd name="T60" fmla="*/ 2147483647 w 27"/>
                  <a:gd name="T61" fmla="*/ 2147483647 h 33"/>
                  <a:gd name="T62" fmla="*/ 2147483647 w 27"/>
                  <a:gd name="T63" fmla="*/ 0 h 33"/>
                  <a:gd name="T64" fmla="*/ 2147483647 w 27"/>
                  <a:gd name="T65" fmla="*/ 0 h 33"/>
                  <a:gd name="T66" fmla="*/ 2147483647 w 27"/>
                  <a:gd name="T67" fmla="*/ 0 h 3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7"/>
                  <a:gd name="T103" fmla="*/ 0 h 33"/>
                  <a:gd name="T104" fmla="*/ 27 w 27"/>
                  <a:gd name="T105" fmla="*/ 33 h 3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7" h="33">
                    <a:moveTo>
                      <a:pt x="14" y="0"/>
                    </a:moveTo>
                    <a:lnTo>
                      <a:pt x="14" y="0"/>
                    </a:lnTo>
                    <a:lnTo>
                      <a:pt x="21" y="6"/>
                    </a:lnTo>
                    <a:cubicBezTo>
                      <a:pt x="22" y="8"/>
                      <a:pt x="22" y="9"/>
                      <a:pt x="21" y="10"/>
                    </a:cubicBezTo>
                    <a:cubicBezTo>
                      <a:pt x="24" y="10"/>
                      <a:pt x="27" y="11"/>
                      <a:pt x="27" y="14"/>
                    </a:cubicBezTo>
                    <a:lnTo>
                      <a:pt x="26" y="14"/>
                    </a:lnTo>
                    <a:lnTo>
                      <a:pt x="27" y="15"/>
                    </a:lnTo>
                    <a:lnTo>
                      <a:pt x="25" y="16"/>
                    </a:lnTo>
                    <a:lnTo>
                      <a:pt x="26" y="17"/>
                    </a:lnTo>
                    <a:cubicBezTo>
                      <a:pt x="25" y="17"/>
                      <a:pt x="24" y="17"/>
                      <a:pt x="24" y="16"/>
                    </a:cubicBezTo>
                    <a:cubicBezTo>
                      <a:pt x="24" y="17"/>
                      <a:pt x="23" y="18"/>
                      <a:pt x="22" y="18"/>
                    </a:cubicBezTo>
                    <a:cubicBezTo>
                      <a:pt x="22" y="16"/>
                      <a:pt x="21" y="15"/>
                      <a:pt x="19" y="15"/>
                    </a:cubicBezTo>
                    <a:cubicBezTo>
                      <a:pt x="17" y="16"/>
                      <a:pt x="16" y="16"/>
                      <a:pt x="16" y="14"/>
                    </a:cubicBezTo>
                    <a:lnTo>
                      <a:pt x="16" y="21"/>
                    </a:lnTo>
                    <a:cubicBezTo>
                      <a:pt x="18" y="28"/>
                      <a:pt x="16" y="31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1" y="31"/>
                      <a:pt x="9" y="28"/>
                      <a:pt x="11" y="21"/>
                    </a:cubicBezTo>
                    <a:lnTo>
                      <a:pt x="11" y="14"/>
                    </a:lnTo>
                    <a:cubicBezTo>
                      <a:pt x="11" y="16"/>
                      <a:pt x="10" y="16"/>
                      <a:pt x="8" y="15"/>
                    </a:cubicBezTo>
                    <a:cubicBezTo>
                      <a:pt x="6" y="15"/>
                      <a:pt x="5" y="16"/>
                      <a:pt x="5" y="18"/>
                    </a:cubicBezTo>
                    <a:cubicBezTo>
                      <a:pt x="4" y="18"/>
                      <a:pt x="4" y="17"/>
                      <a:pt x="3" y="16"/>
                    </a:cubicBezTo>
                    <a:cubicBezTo>
                      <a:pt x="3" y="17"/>
                      <a:pt x="2" y="17"/>
                      <a:pt x="1" y="17"/>
                    </a:cubicBezTo>
                    <a:lnTo>
                      <a:pt x="2" y="16"/>
                    </a:lnTo>
                    <a:lnTo>
                      <a:pt x="0" y="15"/>
                    </a:lnTo>
                    <a:lnTo>
                      <a:pt x="1" y="14"/>
                    </a:lnTo>
                    <a:lnTo>
                      <a:pt x="0" y="14"/>
                    </a:lnTo>
                    <a:cubicBezTo>
                      <a:pt x="0" y="11"/>
                      <a:pt x="3" y="10"/>
                      <a:pt x="6" y="10"/>
                    </a:cubicBezTo>
                    <a:cubicBezTo>
                      <a:pt x="5" y="9"/>
                      <a:pt x="5" y="8"/>
                      <a:pt x="6" y="6"/>
                    </a:cubicBez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" name="Freeform 53"/>
              <p:cNvSpPr>
                <a:spLocks/>
              </p:cNvSpPr>
              <p:nvPr/>
            </p:nvSpPr>
            <p:spPr bwMode="auto">
              <a:xfrm>
                <a:off x="3569" y="1226"/>
                <a:ext cx="198" cy="92"/>
              </a:xfrm>
              <a:custGeom>
                <a:avLst/>
                <a:gdLst>
                  <a:gd name="T0" fmla="*/ 0 w 17"/>
                  <a:gd name="T1" fmla="*/ 2147483647 h 8"/>
                  <a:gd name="T2" fmla="*/ 2147483647 w 17"/>
                  <a:gd name="T3" fmla="*/ 2147483647 h 8"/>
                  <a:gd name="T4" fmla="*/ 2147483647 w 17"/>
                  <a:gd name="T5" fmla="*/ 0 h 8"/>
                  <a:gd name="T6" fmla="*/ 2147483647 w 17"/>
                  <a:gd name="T7" fmla="*/ 0 h 8"/>
                  <a:gd name="T8" fmla="*/ 2147483647 w 17"/>
                  <a:gd name="T9" fmla="*/ 0 h 8"/>
                  <a:gd name="T10" fmla="*/ 2147483647 w 17"/>
                  <a:gd name="T11" fmla="*/ 2147483647 h 8"/>
                  <a:gd name="T12" fmla="*/ 2147483647 w 17"/>
                  <a:gd name="T13" fmla="*/ 2147483647 h 8"/>
                  <a:gd name="T14" fmla="*/ 2147483647 w 17"/>
                  <a:gd name="T15" fmla="*/ 2147483647 h 8"/>
                  <a:gd name="T16" fmla="*/ 2147483647 w 17"/>
                  <a:gd name="T17" fmla="*/ 2147483647 h 8"/>
                  <a:gd name="T18" fmla="*/ 2147483647 w 17"/>
                  <a:gd name="T19" fmla="*/ 2147483647 h 8"/>
                  <a:gd name="T20" fmla="*/ 2147483647 w 17"/>
                  <a:gd name="T21" fmla="*/ 2147483647 h 8"/>
                  <a:gd name="T22" fmla="*/ 2147483647 w 17"/>
                  <a:gd name="T23" fmla="*/ 2147483647 h 8"/>
                  <a:gd name="T24" fmla="*/ 2147483647 w 17"/>
                  <a:gd name="T25" fmla="*/ 2147483647 h 8"/>
                  <a:gd name="T26" fmla="*/ 2147483647 w 17"/>
                  <a:gd name="T27" fmla="*/ 2147483647 h 8"/>
                  <a:gd name="T28" fmla="*/ 2147483647 w 17"/>
                  <a:gd name="T29" fmla="*/ 2147483647 h 8"/>
                  <a:gd name="T30" fmla="*/ 2147483647 w 17"/>
                  <a:gd name="T31" fmla="*/ 2147483647 h 8"/>
                  <a:gd name="T32" fmla="*/ 2147483647 w 17"/>
                  <a:gd name="T33" fmla="*/ 2147483647 h 8"/>
                  <a:gd name="T34" fmla="*/ 2147483647 w 17"/>
                  <a:gd name="T35" fmla="*/ 2147483647 h 8"/>
                  <a:gd name="T36" fmla="*/ 2147483647 w 17"/>
                  <a:gd name="T37" fmla="*/ 2147483647 h 8"/>
                  <a:gd name="T38" fmla="*/ 2147483647 w 17"/>
                  <a:gd name="T39" fmla="*/ 2147483647 h 8"/>
                  <a:gd name="T40" fmla="*/ 2147483647 w 17"/>
                  <a:gd name="T41" fmla="*/ 2147483647 h 8"/>
                  <a:gd name="T42" fmla="*/ 2147483647 w 17"/>
                  <a:gd name="T43" fmla="*/ 2147483647 h 8"/>
                  <a:gd name="T44" fmla="*/ 2147483647 w 17"/>
                  <a:gd name="T45" fmla="*/ 2147483647 h 8"/>
                  <a:gd name="T46" fmla="*/ 2147483647 w 17"/>
                  <a:gd name="T47" fmla="*/ 2147483647 h 8"/>
                  <a:gd name="T48" fmla="*/ 0 w 17"/>
                  <a:gd name="T49" fmla="*/ 2147483647 h 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7"/>
                  <a:gd name="T76" fmla="*/ 0 h 8"/>
                  <a:gd name="T77" fmla="*/ 17 w 17"/>
                  <a:gd name="T78" fmla="*/ 8 h 8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7" h="8">
                    <a:moveTo>
                      <a:pt x="0" y="3"/>
                    </a:moveTo>
                    <a:cubicBezTo>
                      <a:pt x="2" y="3"/>
                      <a:pt x="3" y="3"/>
                      <a:pt x="2" y="1"/>
                    </a:cubicBezTo>
                    <a:lnTo>
                      <a:pt x="8" y="0"/>
                    </a:lnTo>
                    <a:lnTo>
                      <a:pt x="15" y="1"/>
                    </a:lnTo>
                    <a:cubicBezTo>
                      <a:pt x="14" y="3"/>
                      <a:pt x="15" y="3"/>
                      <a:pt x="17" y="3"/>
                    </a:cubicBezTo>
                    <a:cubicBezTo>
                      <a:pt x="16" y="4"/>
                      <a:pt x="15" y="5"/>
                      <a:pt x="14" y="4"/>
                    </a:cubicBezTo>
                    <a:cubicBezTo>
                      <a:pt x="14" y="5"/>
                      <a:pt x="14" y="6"/>
                      <a:pt x="15" y="7"/>
                    </a:cubicBezTo>
                    <a:cubicBezTo>
                      <a:pt x="14" y="6"/>
                      <a:pt x="13" y="6"/>
                      <a:pt x="13" y="5"/>
                    </a:cubicBezTo>
                    <a:lnTo>
                      <a:pt x="13" y="8"/>
                    </a:lnTo>
                    <a:cubicBezTo>
                      <a:pt x="12" y="7"/>
                      <a:pt x="12" y="6"/>
                      <a:pt x="11" y="5"/>
                    </a:cubicBezTo>
                    <a:lnTo>
                      <a:pt x="11" y="8"/>
                    </a:lnTo>
                    <a:lnTo>
                      <a:pt x="10" y="6"/>
                    </a:lnTo>
                    <a:lnTo>
                      <a:pt x="8" y="8"/>
                    </a:lnTo>
                    <a:lnTo>
                      <a:pt x="7" y="6"/>
                    </a:lnTo>
                    <a:lnTo>
                      <a:pt x="6" y="8"/>
                    </a:lnTo>
                    <a:lnTo>
                      <a:pt x="6" y="5"/>
                    </a:lnTo>
                    <a:cubicBezTo>
                      <a:pt x="5" y="6"/>
                      <a:pt x="5" y="7"/>
                      <a:pt x="4" y="8"/>
                    </a:cubicBezTo>
                    <a:lnTo>
                      <a:pt x="4" y="5"/>
                    </a:lnTo>
                    <a:cubicBezTo>
                      <a:pt x="4" y="6"/>
                      <a:pt x="3" y="6"/>
                      <a:pt x="2" y="7"/>
                    </a:cubicBezTo>
                    <a:cubicBezTo>
                      <a:pt x="3" y="6"/>
                      <a:pt x="3" y="5"/>
                      <a:pt x="3" y="4"/>
                    </a:cubicBezTo>
                    <a:cubicBezTo>
                      <a:pt x="2" y="5"/>
                      <a:pt x="1" y="4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" name="Freeform 54"/>
              <p:cNvSpPr>
                <a:spLocks/>
              </p:cNvSpPr>
              <p:nvPr/>
            </p:nvSpPr>
            <p:spPr bwMode="auto">
              <a:xfrm>
                <a:off x="3569" y="1180"/>
                <a:ext cx="198" cy="103"/>
              </a:xfrm>
              <a:custGeom>
                <a:avLst/>
                <a:gdLst>
                  <a:gd name="T0" fmla="*/ 2147483647 w 17"/>
                  <a:gd name="T1" fmla="*/ 2147483647 h 9"/>
                  <a:gd name="T2" fmla="*/ 2147483647 w 17"/>
                  <a:gd name="T3" fmla="*/ 0 h 9"/>
                  <a:gd name="T4" fmla="*/ 2147483647 w 17"/>
                  <a:gd name="T5" fmla="*/ 0 h 9"/>
                  <a:gd name="T6" fmla="*/ 2147483647 w 17"/>
                  <a:gd name="T7" fmla="*/ 0 h 9"/>
                  <a:gd name="T8" fmla="*/ 2147483647 w 17"/>
                  <a:gd name="T9" fmla="*/ 0 h 9"/>
                  <a:gd name="T10" fmla="*/ 2147483647 w 17"/>
                  <a:gd name="T11" fmla="*/ 0 h 9"/>
                  <a:gd name="T12" fmla="*/ 2147483647 w 17"/>
                  <a:gd name="T13" fmla="*/ 2147483647 h 9"/>
                  <a:gd name="T14" fmla="*/ 0 w 17"/>
                  <a:gd name="T15" fmla="*/ 2147483647 h 9"/>
                  <a:gd name="T16" fmla="*/ 2147483647 w 17"/>
                  <a:gd name="T17" fmla="*/ 2147483647 h 9"/>
                  <a:gd name="T18" fmla="*/ 2147483647 w 17"/>
                  <a:gd name="T19" fmla="*/ 2147483647 h 9"/>
                  <a:gd name="T20" fmla="*/ 2147483647 w 17"/>
                  <a:gd name="T21" fmla="*/ 2147483647 h 9"/>
                  <a:gd name="T22" fmla="*/ 2147483647 w 17"/>
                  <a:gd name="T23" fmla="*/ 2147483647 h 9"/>
                  <a:gd name="T24" fmla="*/ 2147483647 w 17"/>
                  <a:gd name="T25" fmla="*/ 2147483647 h 9"/>
                  <a:gd name="T26" fmla="*/ 2147483647 w 17"/>
                  <a:gd name="T27" fmla="*/ 2147483647 h 9"/>
                  <a:gd name="T28" fmla="*/ 2147483647 w 17"/>
                  <a:gd name="T29" fmla="*/ 2147483647 h 9"/>
                  <a:gd name="T30" fmla="*/ 2147483647 w 17"/>
                  <a:gd name="T31" fmla="*/ 2147483647 h 9"/>
                  <a:gd name="T32" fmla="*/ 2147483647 w 17"/>
                  <a:gd name="T33" fmla="*/ 2147483647 h 9"/>
                  <a:gd name="T34" fmla="*/ 2147483647 w 17"/>
                  <a:gd name="T35" fmla="*/ 2147483647 h 9"/>
                  <a:gd name="T36" fmla="*/ 2147483647 w 17"/>
                  <a:gd name="T37" fmla="*/ 2147483647 h 9"/>
                  <a:gd name="T38" fmla="*/ 2147483647 w 17"/>
                  <a:gd name="T39" fmla="*/ 2147483647 h 9"/>
                  <a:gd name="T40" fmla="*/ 2147483647 w 17"/>
                  <a:gd name="T41" fmla="*/ 2147483647 h 9"/>
                  <a:gd name="T42" fmla="*/ 2147483647 w 17"/>
                  <a:gd name="T43" fmla="*/ 2147483647 h 9"/>
                  <a:gd name="T44" fmla="*/ 2147483647 w 17"/>
                  <a:gd name="T45" fmla="*/ 2147483647 h 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7"/>
                  <a:gd name="T70" fmla="*/ 0 h 9"/>
                  <a:gd name="T71" fmla="*/ 17 w 17"/>
                  <a:gd name="T72" fmla="*/ 9 h 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7" h="9">
                    <a:moveTo>
                      <a:pt x="14" y="2"/>
                    </a:moveTo>
                    <a:lnTo>
                      <a:pt x="12" y="0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3" y="2"/>
                    </a:lnTo>
                    <a:cubicBezTo>
                      <a:pt x="4" y="4"/>
                      <a:pt x="3" y="5"/>
                      <a:pt x="0" y="6"/>
                    </a:cubicBezTo>
                    <a:cubicBezTo>
                      <a:pt x="1" y="7"/>
                      <a:pt x="2" y="7"/>
                      <a:pt x="4" y="6"/>
                    </a:cubicBezTo>
                    <a:lnTo>
                      <a:pt x="2" y="8"/>
                    </a:lnTo>
                    <a:cubicBezTo>
                      <a:pt x="4" y="8"/>
                      <a:pt x="5" y="7"/>
                      <a:pt x="6" y="5"/>
                    </a:cubicBezTo>
                    <a:lnTo>
                      <a:pt x="6" y="9"/>
                    </a:lnTo>
                    <a:cubicBezTo>
                      <a:pt x="7" y="8"/>
                      <a:pt x="8" y="6"/>
                      <a:pt x="7" y="4"/>
                    </a:cubicBezTo>
                    <a:lnTo>
                      <a:pt x="9" y="7"/>
                    </a:lnTo>
                    <a:lnTo>
                      <a:pt x="10" y="4"/>
                    </a:lnTo>
                    <a:cubicBezTo>
                      <a:pt x="9" y="6"/>
                      <a:pt x="10" y="8"/>
                      <a:pt x="11" y="9"/>
                    </a:cubicBezTo>
                    <a:lnTo>
                      <a:pt x="11" y="5"/>
                    </a:lnTo>
                    <a:cubicBezTo>
                      <a:pt x="12" y="7"/>
                      <a:pt x="13" y="8"/>
                      <a:pt x="15" y="8"/>
                    </a:cubicBezTo>
                    <a:lnTo>
                      <a:pt x="13" y="6"/>
                    </a:lnTo>
                    <a:cubicBezTo>
                      <a:pt x="15" y="7"/>
                      <a:pt x="16" y="7"/>
                      <a:pt x="17" y="6"/>
                    </a:cubicBezTo>
                    <a:cubicBezTo>
                      <a:pt x="14" y="5"/>
                      <a:pt x="13" y="4"/>
                      <a:pt x="1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" name="Freeform 55"/>
              <p:cNvSpPr>
                <a:spLocks/>
              </p:cNvSpPr>
              <p:nvPr/>
            </p:nvSpPr>
            <p:spPr bwMode="auto">
              <a:xfrm>
                <a:off x="3559" y="1260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2147483647 w 5"/>
                  <a:gd name="T5" fmla="*/ 2147483647 h 3"/>
                  <a:gd name="T6" fmla="*/ 2147483647 w 5"/>
                  <a:gd name="T7" fmla="*/ 2147483647 h 3"/>
                  <a:gd name="T8" fmla="*/ 0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0" y="2"/>
                    </a:moveTo>
                    <a:lnTo>
                      <a:pt x="2" y="0"/>
                    </a:lnTo>
                    <a:lnTo>
                      <a:pt x="5" y="1"/>
                    </a:lnTo>
                    <a:lnTo>
                      <a:pt x="4" y="3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" name="Freeform 56"/>
              <p:cNvSpPr>
                <a:spLocks/>
              </p:cNvSpPr>
              <p:nvPr/>
            </p:nvSpPr>
            <p:spPr bwMode="auto">
              <a:xfrm>
                <a:off x="3718" y="1260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2147483647 w 5"/>
                  <a:gd name="T3" fmla="*/ 0 h 3"/>
                  <a:gd name="T4" fmla="*/ 0 w 5"/>
                  <a:gd name="T5" fmla="*/ 2147483647 h 3"/>
                  <a:gd name="T6" fmla="*/ 2147483647 w 5"/>
                  <a:gd name="T7" fmla="*/ 2147483647 h 3"/>
                  <a:gd name="T8" fmla="*/ 2147483647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5" y="2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" name="Freeform 57"/>
              <p:cNvSpPr>
                <a:spLocks/>
              </p:cNvSpPr>
              <p:nvPr/>
            </p:nvSpPr>
            <p:spPr bwMode="auto">
              <a:xfrm>
                <a:off x="3544" y="1478"/>
                <a:ext cx="92" cy="149"/>
              </a:xfrm>
              <a:custGeom>
                <a:avLst/>
                <a:gdLst>
                  <a:gd name="T0" fmla="*/ 2147483647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2147483647 w 8"/>
                  <a:gd name="T11" fmla="*/ 0 h 13"/>
                  <a:gd name="T12" fmla="*/ 2147483647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8" y="4"/>
                    </a:moveTo>
                    <a:cubicBezTo>
                      <a:pt x="5" y="6"/>
                      <a:pt x="4" y="9"/>
                      <a:pt x="5" y="13"/>
                    </a:cubicBezTo>
                    <a:cubicBezTo>
                      <a:pt x="2" y="13"/>
                      <a:pt x="2" y="12"/>
                      <a:pt x="2" y="10"/>
                    </a:cubicBezTo>
                    <a:cubicBezTo>
                      <a:pt x="0" y="9"/>
                      <a:pt x="0" y="8"/>
                      <a:pt x="1" y="7"/>
                    </a:cubicBezTo>
                    <a:cubicBezTo>
                      <a:pt x="1" y="7"/>
                      <a:pt x="3" y="7"/>
                      <a:pt x="4" y="5"/>
                    </a:cubicBezTo>
                    <a:cubicBezTo>
                      <a:pt x="7" y="4"/>
                      <a:pt x="8" y="2"/>
                      <a:pt x="8" y="0"/>
                    </a:cubicBez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" name="Freeform 58"/>
              <p:cNvSpPr>
                <a:spLocks/>
              </p:cNvSpPr>
              <p:nvPr/>
            </p:nvSpPr>
            <p:spPr bwMode="auto">
              <a:xfrm>
                <a:off x="3593" y="1524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0 w 4"/>
                  <a:gd name="T7" fmla="*/ 2147483647 h 13"/>
                  <a:gd name="T8" fmla="*/ 2147483647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4" y="13"/>
                    </a:moveTo>
                    <a:cubicBezTo>
                      <a:pt x="3" y="10"/>
                      <a:pt x="3" y="7"/>
                      <a:pt x="4" y="3"/>
                    </a:cubicBezTo>
                    <a:lnTo>
                      <a:pt x="4" y="0"/>
                    </a:lnTo>
                    <a:cubicBezTo>
                      <a:pt x="1" y="2"/>
                      <a:pt x="0" y="5"/>
                      <a:pt x="0" y="9"/>
                    </a:cubicBezTo>
                    <a:cubicBezTo>
                      <a:pt x="1" y="12"/>
                      <a:pt x="3" y="13"/>
                      <a:pt x="4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" name="Freeform 59"/>
              <p:cNvSpPr>
                <a:spLocks/>
              </p:cNvSpPr>
              <p:nvPr/>
            </p:nvSpPr>
            <p:spPr bwMode="auto">
              <a:xfrm>
                <a:off x="3535" y="1432"/>
                <a:ext cx="67" cy="69"/>
              </a:xfrm>
              <a:custGeom>
                <a:avLst/>
                <a:gdLst>
                  <a:gd name="T0" fmla="*/ 0 w 6"/>
                  <a:gd name="T1" fmla="*/ 2147483647 h 6"/>
                  <a:gd name="T2" fmla="*/ 2147483647 w 6"/>
                  <a:gd name="T3" fmla="*/ 0 h 6"/>
                  <a:gd name="T4" fmla="*/ 0 60000 65536"/>
                  <a:gd name="T5" fmla="*/ 0 60000 65536"/>
                  <a:gd name="T6" fmla="*/ 0 w 6"/>
                  <a:gd name="T7" fmla="*/ 0 h 6"/>
                  <a:gd name="T8" fmla="*/ 6 w 6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6" h="6">
                    <a:moveTo>
                      <a:pt x="0" y="6"/>
                    </a:moveTo>
                    <a:cubicBezTo>
                      <a:pt x="1" y="5"/>
                      <a:pt x="2" y="0"/>
                      <a:pt x="6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" name="Freeform 60"/>
              <p:cNvSpPr>
                <a:spLocks/>
              </p:cNvSpPr>
              <p:nvPr/>
            </p:nvSpPr>
            <p:spPr bwMode="auto">
              <a:xfrm>
                <a:off x="3544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2147483647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2" y="8"/>
                    </a:moveTo>
                    <a:cubicBezTo>
                      <a:pt x="0" y="5"/>
                      <a:pt x="2" y="3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" name="Freeform 61"/>
              <p:cNvSpPr>
                <a:spLocks/>
              </p:cNvSpPr>
              <p:nvPr/>
            </p:nvSpPr>
            <p:spPr bwMode="auto">
              <a:xfrm>
                <a:off x="3578" y="1432"/>
                <a:ext cx="58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2147483647 w 5"/>
                  <a:gd name="T3" fmla="*/ 0 h 5"/>
                  <a:gd name="T4" fmla="*/ 0 60000 65536"/>
                  <a:gd name="T5" fmla="*/ 0 60000 65536"/>
                  <a:gd name="T6" fmla="*/ 0 w 5"/>
                  <a:gd name="T7" fmla="*/ 0 h 5"/>
                  <a:gd name="T8" fmla="*/ 5 w 5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5">
                    <a:moveTo>
                      <a:pt x="1" y="5"/>
                    </a:moveTo>
                    <a:cubicBezTo>
                      <a:pt x="0" y="4"/>
                      <a:pt x="2" y="2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" name="Freeform 62"/>
              <p:cNvSpPr>
                <a:spLocks/>
              </p:cNvSpPr>
              <p:nvPr/>
            </p:nvSpPr>
            <p:spPr bwMode="auto">
              <a:xfrm>
                <a:off x="3593" y="1467"/>
                <a:ext cx="43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0" y="2"/>
                    </a:moveTo>
                    <a:cubicBezTo>
                      <a:pt x="1" y="1"/>
                      <a:pt x="3" y="0"/>
                      <a:pt x="4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" name="Freeform 63"/>
              <p:cNvSpPr>
                <a:spLocks/>
              </p:cNvSpPr>
              <p:nvPr/>
            </p:nvSpPr>
            <p:spPr bwMode="auto">
              <a:xfrm>
                <a:off x="3525" y="1444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0" y="3"/>
                    </a:moveTo>
                    <a:cubicBezTo>
                      <a:pt x="0" y="2"/>
                      <a:pt x="2" y="0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" name="Freeform 64"/>
              <p:cNvSpPr>
                <a:spLocks/>
              </p:cNvSpPr>
              <p:nvPr/>
            </p:nvSpPr>
            <p:spPr bwMode="auto">
              <a:xfrm>
                <a:off x="3544" y="1432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0" y="6"/>
                    </a:moveTo>
                    <a:cubicBezTo>
                      <a:pt x="1" y="3"/>
                      <a:pt x="2" y="1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" name="Freeform 65"/>
              <p:cNvSpPr>
                <a:spLocks/>
              </p:cNvSpPr>
              <p:nvPr/>
            </p:nvSpPr>
            <p:spPr bwMode="auto">
              <a:xfrm>
                <a:off x="3559" y="1513"/>
                <a:ext cx="77" cy="57"/>
              </a:xfrm>
              <a:custGeom>
                <a:avLst/>
                <a:gdLst>
                  <a:gd name="T0" fmla="*/ 0 w 7"/>
                  <a:gd name="T1" fmla="*/ 2147483647 h 5"/>
                  <a:gd name="T2" fmla="*/ 2147483647 w 7"/>
                  <a:gd name="T3" fmla="*/ 2147483647 h 5"/>
                  <a:gd name="T4" fmla="*/ 2147483647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0" y="5"/>
                    </a:moveTo>
                    <a:cubicBezTo>
                      <a:pt x="1" y="5"/>
                      <a:pt x="2" y="5"/>
                      <a:pt x="3" y="4"/>
                    </a:cubicBezTo>
                    <a:lnTo>
                      <a:pt x="7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" name="Freeform 66"/>
              <p:cNvSpPr>
                <a:spLocks/>
              </p:cNvSpPr>
              <p:nvPr/>
            </p:nvSpPr>
            <p:spPr bwMode="auto">
              <a:xfrm>
                <a:off x="3569" y="1559"/>
                <a:ext cx="24" cy="57"/>
              </a:xfrm>
              <a:custGeom>
                <a:avLst/>
                <a:gdLst>
                  <a:gd name="T0" fmla="*/ 2147483647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2" y="0"/>
                    </a:moveTo>
                    <a:cubicBezTo>
                      <a:pt x="1" y="2"/>
                      <a:pt x="0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" name="Freeform 67"/>
              <p:cNvSpPr>
                <a:spLocks/>
              </p:cNvSpPr>
              <p:nvPr/>
            </p:nvSpPr>
            <p:spPr bwMode="auto">
              <a:xfrm>
                <a:off x="3602" y="1536"/>
                <a:ext cx="34" cy="115"/>
              </a:xfrm>
              <a:custGeom>
                <a:avLst/>
                <a:gdLst>
                  <a:gd name="T0" fmla="*/ 2147483647 w 3"/>
                  <a:gd name="T1" fmla="*/ 0 h 10"/>
                  <a:gd name="T2" fmla="*/ 2147483647 w 3"/>
                  <a:gd name="T3" fmla="*/ 2147483647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0"/>
                    </a:moveTo>
                    <a:cubicBezTo>
                      <a:pt x="0" y="2"/>
                      <a:pt x="0" y="6"/>
                      <a:pt x="1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" name="Freeform 68"/>
              <p:cNvSpPr>
                <a:spLocks/>
              </p:cNvSpPr>
              <p:nvPr/>
            </p:nvSpPr>
            <p:spPr bwMode="auto">
              <a:xfrm>
                <a:off x="3602" y="1547"/>
                <a:ext cx="34" cy="115"/>
              </a:xfrm>
              <a:custGeom>
                <a:avLst/>
                <a:gdLst>
                  <a:gd name="T0" fmla="*/ 2147483647 w 3"/>
                  <a:gd name="T1" fmla="*/ 2147483647 h 10"/>
                  <a:gd name="T2" fmla="*/ 2147483647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10"/>
                    </a:moveTo>
                    <a:cubicBezTo>
                      <a:pt x="0" y="8"/>
                      <a:pt x="1" y="4"/>
                      <a:pt x="3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" name="Freeform 69"/>
              <p:cNvSpPr>
                <a:spLocks/>
              </p:cNvSpPr>
              <p:nvPr/>
            </p:nvSpPr>
            <p:spPr bwMode="auto">
              <a:xfrm>
                <a:off x="3636" y="1559"/>
                <a:ext cx="34" cy="126"/>
              </a:xfrm>
              <a:custGeom>
                <a:avLst/>
                <a:gdLst>
                  <a:gd name="T0" fmla="*/ 2147483647 w 3"/>
                  <a:gd name="T1" fmla="*/ 0 h 11"/>
                  <a:gd name="T2" fmla="*/ 2147483647 w 3"/>
                  <a:gd name="T3" fmla="*/ 2147483647 h 11"/>
                  <a:gd name="T4" fmla="*/ 0 60000 65536"/>
                  <a:gd name="T5" fmla="*/ 0 60000 65536"/>
                  <a:gd name="T6" fmla="*/ 0 w 3"/>
                  <a:gd name="T7" fmla="*/ 0 h 11"/>
                  <a:gd name="T8" fmla="*/ 3 w 3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1">
                    <a:moveTo>
                      <a:pt x="3" y="0"/>
                    </a:moveTo>
                    <a:cubicBezTo>
                      <a:pt x="0" y="6"/>
                      <a:pt x="1" y="9"/>
                      <a:pt x="3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" name="Freeform 70"/>
              <p:cNvSpPr>
                <a:spLocks/>
              </p:cNvSpPr>
              <p:nvPr/>
            </p:nvSpPr>
            <p:spPr bwMode="auto">
              <a:xfrm>
                <a:off x="3699" y="1478"/>
                <a:ext cx="92" cy="149"/>
              </a:xfrm>
              <a:custGeom>
                <a:avLst/>
                <a:gdLst>
                  <a:gd name="T0" fmla="*/ 0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0 w 8"/>
                  <a:gd name="T11" fmla="*/ 0 h 13"/>
                  <a:gd name="T12" fmla="*/ 0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0" y="4"/>
                    </a:moveTo>
                    <a:cubicBezTo>
                      <a:pt x="3" y="6"/>
                      <a:pt x="4" y="9"/>
                      <a:pt x="4" y="13"/>
                    </a:cubicBezTo>
                    <a:cubicBezTo>
                      <a:pt x="6" y="13"/>
                      <a:pt x="7" y="12"/>
                      <a:pt x="6" y="10"/>
                    </a:cubicBezTo>
                    <a:cubicBezTo>
                      <a:pt x="8" y="9"/>
                      <a:pt x="8" y="8"/>
                      <a:pt x="8" y="7"/>
                    </a:cubicBezTo>
                    <a:cubicBezTo>
                      <a:pt x="7" y="7"/>
                      <a:pt x="5" y="7"/>
                      <a:pt x="4" y="5"/>
                    </a:cubicBezTo>
                    <a:cubicBezTo>
                      <a:pt x="1" y="4"/>
                      <a:pt x="0" y="2"/>
                      <a:pt x="0" y="0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" name="Freeform 71"/>
              <p:cNvSpPr>
                <a:spLocks/>
              </p:cNvSpPr>
              <p:nvPr/>
            </p:nvSpPr>
            <p:spPr bwMode="auto">
              <a:xfrm>
                <a:off x="3699" y="1524"/>
                <a:ext cx="43" cy="149"/>
              </a:xfrm>
              <a:custGeom>
                <a:avLst/>
                <a:gdLst>
                  <a:gd name="T0" fmla="*/ 0 w 4"/>
                  <a:gd name="T1" fmla="*/ 2147483647 h 13"/>
                  <a:gd name="T2" fmla="*/ 0 w 4"/>
                  <a:gd name="T3" fmla="*/ 2147483647 h 13"/>
                  <a:gd name="T4" fmla="*/ 0 w 4"/>
                  <a:gd name="T5" fmla="*/ 0 h 13"/>
                  <a:gd name="T6" fmla="*/ 2147483647 w 4"/>
                  <a:gd name="T7" fmla="*/ 2147483647 h 13"/>
                  <a:gd name="T8" fmla="*/ 0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0" y="13"/>
                    </a:moveTo>
                    <a:cubicBezTo>
                      <a:pt x="1" y="10"/>
                      <a:pt x="1" y="7"/>
                      <a:pt x="0" y="3"/>
                    </a:cubicBezTo>
                    <a:lnTo>
                      <a:pt x="0" y="0"/>
                    </a:lnTo>
                    <a:cubicBezTo>
                      <a:pt x="3" y="2"/>
                      <a:pt x="4" y="5"/>
                      <a:pt x="4" y="9"/>
                    </a:cubicBezTo>
                    <a:cubicBezTo>
                      <a:pt x="3" y="12"/>
                      <a:pt x="2" y="13"/>
                      <a:pt x="0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" name="Freeform 72"/>
              <p:cNvSpPr>
                <a:spLocks/>
              </p:cNvSpPr>
              <p:nvPr/>
            </p:nvSpPr>
            <p:spPr bwMode="auto">
              <a:xfrm>
                <a:off x="3732" y="1432"/>
                <a:ext cx="77" cy="69"/>
              </a:xfrm>
              <a:custGeom>
                <a:avLst/>
                <a:gdLst>
                  <a:gd name="T0" fmla="*/ 2147483647 w 7"/>
                  <a:gd name="T1" fmla="*/ 2147483647 h 6"/>
                  <a:gd name="T2" fmla="*/ 0 w 7"/>
                  <a:gd name="T3" fmla="*/ 0 h 6"/>
                  <a:gd name="T4" fmla="*/ 0 60000 65536"/>
                  <a:gd name="T5" fmla="*/ 0 60000 65536"/>
                  <a:gd name="T6" fmla="*/ 0 w 7"/>
                  <a:gd name="T7" fmla="*/ 0 h 6"/>
                  <a:gd name="T8" fmla="*/ 7 w 7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7" h="6">
                    <a:moveTo>
                      <a:pt x="7" y="6"/>
                    </a:moveTo>
                    <a:cubicBezTo>
                      <a:pt x="5" y="5"/>
                      <a:pt x="5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" name="Freeform 73"/>
              <p:cNvSpPr>
                <a:spLocks/>
              </p:cNvSpPr>
              <p:nvPr/>
            </p:nvSpPr>
            <p:spPr bwMode="auto">
              <a:xfrm>
                <a:off x="3732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0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3" y="8"/>
                    </a:moveTo>
                    <a:cubicBezTo>
                      <a:pt x="5" y="5"/>
                      <a:pt x="3" y="3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2" name="Freeform 74"/>
              <p:cNvSpPr>
                <a:spLocks/>
              </p:cNvSpPr>
              <p:nvPr/>
            </p:nvSpPr>
            <p:spPr bwMode="auto">
              <a:xfrm>
                <a:off x="3703" y="1432"/>
                <a:ext cx="48" cy="57"/>
              </a:xfrm>
              <a:custGeom>
                <a:avLst/>
                <a:gdLst>
                  <a:gd name="T0" fmla="*/ 2147483647 w 4"/>
                  <a:gd name="T1" fmla="*/ 2147483647 h 5"/>
                  <a:gd name="T2" fmla="*/ 0 w 4"/>
                  <a:gd name="T3" fmla="*/ 0 h 5"/>
                  <a:gd name="T4" fmla="*/ 0 60000 65536"/>
                  <a:gd name="T5" fmla="*/ 0 60000 65536"/>
                  <a:gd name="T6" fmla="*/ 0 w 4"/>
                  <a:gd name="T7" fmla="*/ 0 h 5"/>
                  <a:gd name="T8" fmla="*/ 4 w 4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5">
                    <a:moveTo>
                      <a:pt x="4" y="5"/>
                    </a:moveTo>
                    <a:cubicBezTo>
                      <a:pt x="4" y="4"/>
                      <a:pt x="2" y="2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3" name="Freeform 75"/>
              <p:cNvSpPr>
                <a:spLocks/>
              </p:cNvSpPr>
              <p:nvPr/>
            </p:nvSpPr>
            <p:spPr bwMode="auto">
              <a:xfrm>
                <a:off x="3699" y="1467"/>
                <a:ext cx="43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4" name="Freeform 76"/>
              <p:cNvSpPr>
                <a:spLocks/>
              </p:cNvSpPr>
              <p:nvPr/>
            </p:nvSpPr>
            <p:spPr bwMode="auto">
              <a:xfrm>
                <a:off x="3752" y="1444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0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5" y="3"/>
                    </a:moveTo>
                    <a:cubicBezTo>
                      <a:pt x="5" y="2"/>
                      <a:pt x="3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5" name="Freeform 77"/>
              <p:cNvSpPr>
                <a:spLocks/>
              </p:cNvSpPr>
              <p:nvPr/>
            </p:nvSpPr>
            <p:spPr bwMode="auto">
              <a:xfrm>
                <a:off x="3732" y="1432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0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5" y="6"/>
                    </a:moveTo>
                    <a:cubicBezTo>
                      <a:pt x="4" y="3"/>
                      <a:pt x="3" y="1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6" name="Freeform 78"/>
              <p:cNvSpPr>
                <a:spLocks/>
              </p:cNvSpPr>
              <p:nvPr/>
            </p:nvSpPr>
            <p:spPr bwMode="auto">
              <a:xfrm>
                <a:off x="3699" y="1513"/>
                <a:ext cx="77" cy="57"/>
              </a:xfrm>
              <a:custGeom>
                <a:avLst/>
                <a:gdLst>
                  <a:gd name="T0" fmla="*/ 2147483647 w 7"/>
                  <a:gd name="T1" fmla="*/ 2147483647 h 5"/>
                  <a:gd name="T2" fmla="*/ 2147483647 w 7"/>
                  <a:gd name="T3" fmla="*/ 2147483647 h 5"/>
                  <a:gd name="T4" fmla="*/ 0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7" y="5"/>
                    </a:moveTo>
                    <a:cubicBezTo>
                      <a:pt x="6" y="5"/>
                      <a:pt x="5" y="5"/>
                      <a:pt x="4" y="4"/>
                    </a:cubicBez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7" name="Freeform 79"/>
              <p:cNvSpPr>
                <a:spLocks/>
              </p:cNvSpPr>
              <p:nvPr/>
            </p:nvSpPr>
            <p:spPr bwMode="auto">
              <a:xfrm>
                <a:off x="3742" y="1559"/>
                <a:ext cx="24" cy="57"/>
              </a:xfrm>
              <a:custGeom>
                <a:avLst/>
                <a:gdLst>
                  <a:gd name="T0" fmla="*/ 0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0" y="0"/>
                    </a:moveTo>
                    <a:cubicBezTo>
                      <a:pt x="1" y="2"/>
                      <a:pt x="2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8" name="Freeform 80"/>
              <p:cNvSpPr>
                <a:spLocks/>
              </p:cNvSpPr>
              <p:nvPr/>
            </p:nvSpPr>
            <p:spPr bwMode="auto">
              <a:xfrm>
                <a:off x="3699" y="1536"/>
                <a:ext cx="43" cy="115"/>
              </a:xfrm>
              <a:custGeom>
                <a:avLst/>
                <a:gdLst>
                  <a:gd name="T0" fmla="*/ 0 w 4"/>
                  <a:gd name="T1" fmla="*/ 0 h 10"/>
                  <a:gd name="T2" fmla="*/ 2147483647 w 4"/>
                  <a:gd name="T3" fmla="*/ 2147483647 h 10"/>
                  <a:gd name="T4" fmla="*/ 0 60000 65536"/>
                  <a:gd name="T5" fmla="*/ 0 60000 65536"/>
                  <a:gd name="T6" fmla="*/ 0 w 4"/>
                  <a:gd name="T7" fmla="*/ 0 h 10"/>
                  <a:gd name="T8" fmla="*/ 4 w 4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10">
                    <a:moveTo>
                      <a:pt x="0" y="0"/>
                    </a:moveTo>
                    <a:cubicBezTo>
                      <a:pt x="3" y="2"/>
                      <a:pt x="4" y="6"/>
                      <a:pt x="2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9" name="Freeform 81"/>
              <p:cNvSpPr>
                <a:spLocks/>
              </p:cNvSpPr>
              <p:nvPr/>
            </p:nvSpPr>
            <p:spPr bwMode="auto">
              <a:xfrm>
                <a:off x="3699" y="1547"/>
                <a:ext cx="34" cy="115"/>
              </a:xfrm>
              <a:custGeom>
                <a:avLst/>
                <a:gdLst>
                  <a:gd name="T0" fmla="*/ 0 w 3"/>
                  <a:gd name="T1" fmla="*/ 2147483647 h 10"/>
                  <a:gd name="T2" fmla="*/ 0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0" y="10"/>
                    </a:moveTo>
                    <a:cubicBezTo>
                      <a:pt x="3" y="8"/>
                      <a:pt x="2" y="4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0" name="Freeform 82"/>
              <p:cNvSpPr>
                <a:spLocks/>
              </p:cNvSpPr>
              <p:nvPr/>
            </p:nvSpPr>
            <p:spPr bwMode="auto">
              <a:xfrm>
                <a:off x="3670" y="1559"/>
                <a:ext cx="29" cy="126"/>
              </a:xfrm>
              <a:custGeom>
                <a:avLst/>
                <a:gdLst>
                  <a:gd name="T0" fmla="*/ 0 w 2"/>
                  <a:gd name="T1" fmla="*/ 0 h 11"/>
                  <a:gd name="T2" fmla="*/ 0 w 2"/>
                  <a:gd name="T3" fmla="*/ 2147483647 h 11"/>
                  <a:gd name="T4" fmla="*/ 0 60000 65536"/>
                  <a:gd name="T5" fmla="*/ 0 60000 65536"/>
                  <a:gd name="T6" fmla="*/ 0 w 2"/>
                  <a:gd name="T7" fmla="*/ 0 h 11"/>
                  <a:gd name="T8" fmla="*/ 2 w 2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11">
                    <a:moveTo>
                      <a:pt x="0" y="0"/>
                    </a:moveTo>
                    <a:cubicBezTo>
                      <a:pt x="2" y="6"/>
                      <a:pt x="1" y="9"/>
                      <a:pt x="0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1" name="Freeform 8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2" name="Freeform 8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3" name="Freeform 8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4" name="Freeform 8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5" name="Freeform 8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6" name="Freeform 8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7" name="Freeform 8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8" name="Freeform 9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9" name="Freeform 9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0" name="Freeform 9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1" name="Freeform 9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2" name="Freeform 9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3" name="Freeform 9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4" name="Freeform 9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5" name="Freeform 9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6" name="Freeform 9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7" name="Freeform 9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8" name="Freeform 10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9" name="Freeform 10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0" name="Freeform 10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1" name="Freeform 10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2" name="Freeform 10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3" name="Freeform 10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4" name="Freeform 106"/>
              <p:cNvSpPr>
                <a:spLocks/>
              </p:cNvSpPr>
              <p:nvPr/>
            </p:nvSpPr>
            <p:spPr bwMode="auto">
              <a:xfrm>
                <a:off x="3410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1" y="1"/>
                    </a:moveTo>
                    <a:cubicBezTo>
                      <a:pt x="0" y="7"/>
                      <a:pt x="0" y="12"/>
                      <a:pt x="2" y="16"/>
                    </a:cubicBezTo>
                    <a:cubicBezTo>
                      <a:pt x="3" y="10"/>
                      <a:pt x="4" y="5"/>
                      <a:pt x="3" y="0"/>
                    </a:cubicBezTo>
                    <a:cubicBezTo>
                      <a:pt x="2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5" name="Freeform 107"/>
              <p:cNvSpPr>
                <a:spLocks/>
              </p:cNvSpPr>
              <p:nvPr/>
            </p:nvSpPr>
            <p:spPr bwMode="auto">
              <a:xfrm>
                <a:off x="3434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1" y="1"/>
                    </a:moveTo>
                    <a:cubicBezTo>
                      <a:pt x="0" y="6"/>
                      <a:pt x="0" y="11"/>
                      <a:pt x="2" y="15"/>
                    </a:cubicBezTo>
                    <a:cubicBezTo>
                      <a:pt x="4" y="9"/>
                      <a:pt x="4" y="4"/>
                      <a:pt x="3" y="0"/>
                    </a:cubicBezTo>
                    <a:cubicBezTo>
                      <a:pt x="3" y="0"/>
                      <a:pt x="2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6" name="Freeform 108"/>
              <p:cNvSpPr>
                <a:spLocks/>
              </p:cNvSpPr>
              <p:nvPr/>
            </p:nvSpPr>
            <p:spPr bwMode="auto">
              <a:xfrm>
                <a:off x="3458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2147483647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1" y="6"/>
                      <a:pt x="0" y="11"/>
                      <a:pt x="2" y="14"/>
                    </a:cubicBezTo>
                    <a:cubicBezTo>
                      <a:pt x="4" y="9"/>
                      <a:pt x="4" y="4"/>
                      <a:pt x="4" y="0"/>
                    </a:cubicBezTo>
                    <a:cubicBezTo>
                      <a:pt x="3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7" name="Freeform 109"/>
              <p:cNvSpPr>
                <a:spLocks/>
              </p:cNvSpPr>
              <p:nvPr/>
            </p:nvSpPr>
            <p:spPr bwMode="auto">
              <a:xfrm>
                <a:off x="3491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1" y="1"/>
                    </a:moveTo>
                    <a:cubicBezTo>
                      <a:pt x="0" y="5"/>
                      <a:pt x="0" y="10"/>
                      <a:pt x="2" y="13"/>
                    </a:cubicBezTo>
                    <a:cubicBezTo>
                      <a:pt x="3" y="8"/>
                      <a:pt x="4" y="4"/>
                      <a:pt x="3" y="0"/>
                    </a:cubicBezTo>
                    <a:cubicBezTo>
                      <a:pt x="2" y="0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8" name="Freeform 110"/>
              <p:cNvSpPr>
                <a:spLocks/>
              </p:cNvSpPr>
              <p:nvPr/>
            </p:nvSpPr>
            <p:spPr bwMode="auto">
              <a:xfrm>
                <a:off x="3511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1" y="5"/>
                      <a:pt x="0" y="9"/>
                      <a:pt x="2" y="12"/>
                    </a:cubicBezTo>
                    <a:cubicBezTo>
                      <a:pt x="4" y="7"/>
                      <a:pt x="4" y="3"/>
                      <a:pt x="3" y="0"/>
                    </a:cubicBezTo>
                    <a:cubicBezTo>
                      <a:pt x="3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9" name="Freeform 111"/>
              <p:cNvSpPr>
                <a:spLocks/>
              </p:cNvSpPr>
              <p:nvPr/>
            </p:nvSpPr>
            <p:spPr bwMode="auto">
              <a:xfrm>
                <a:off x="3535" y="1306"/>
                <a:ext cx="43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2147483647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1" y="5"/>
                      <a:pt x="0" y="9"/>
                      <a:pt x="2" y="11"/>
                    </a:cubicBezTo>
                    <a:cubicBezTo>
                      <a:pt x="4" y="7"/>
                      <a:pt x="4" y="4"/>
                      <a:pt x="4" y="0"/>
                    </a:cubicBezTo>
                    <a:cubicBezTo>
                      <a:pt x="3" y="1"/>
                      <a:pt x="3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0" name="Freeform 112"/>
              <p:cNvSpPr>
                <a:spLocks/>
              </p:cNvSpPr>
              <p:nvPr/>
            </p:nvSpPr>
            <p:spPr bwMode="auto">
              <a:xfrm>
                <a:off x="3559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2147483647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3" y="1"/>
                    </a:moveTo>
                    <a:cubicBezTo>
                      <a:pt x="2" y="4"/>
                      <a:pt x="0" y="8"/>
                      <a:pt x="2" y="10"/>
                    </a:cubicBezTo>
                    <a:cubicBezTo>
                      <a:pt x="4" y="7"/>
                      <a:pt x="4" y="3"/>
                      <a:pt x="4" y="0"/>
                    </a:cubicBezTo>
                    <a:cubicBezTo>
                      <a:pt x="4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1" name="Freeform 11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2" name="Freeform 11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3" name="Freeform 11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4" name="Freeform 11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5" name="Freeform 11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6" name="Freeform 11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7" name="Freeform 11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8" name="Freeform 12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9" name="Freeform 12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0" name="Freeform 12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1" name="Freeform 12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2" name="Freeform 12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3" name="Freeform 12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4" name="Freeform 12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5" name="Freeform 12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6" name="Freeform 12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7" name="Freeform 12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8" name="Freeform 13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9" name="Freeform 13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0" name="Freeform 13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1" name="Freeform 13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2" name="Freeform 13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3" name="Freeform 13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4" name="Freeform 136"/>
              <p:cNvSpPr>
                <a:spLocks/>
              </p:cNvSpPr>
              <p:nvPr/>
            </p:nvSpPr>
            <p:spPr bwMode="auto">
              <a:xfrm>
                <a:off x="3386" y="1329"/>
                <a:ext cx="72" cy="103"/>
              </a:xfrm>
              <a:custGeom>
                <a:avLst/>
                <a:gdLst>
                  <a:gd name="T0" fmla="*/ 0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0" y="9"/>
                    </a:moveTo>
                    <a:cubicBezTo>
                      <a:pt x="0" y="9"/>
                      <a:pt x="0" y="6"/>
                      <a:pt x="1" y="3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3" y="0"/>
                      <a:pt x="5" y="0"/>
                      <a:pt x="6" y="0"/>
                    </a:cubicBezTo>
                    <a:cubicBezTo>
                      <a:pt x="6" y="1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8"/>
                      <a:pt x="2" y="9"/>
                      <a:pt x="0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5" name="Freeform 137"/>
              <p:cNvSpPr>
                <a:spLocks/>
              </p:cNvSpPr>
              <p:nvPr/>
            </p:nvSpPr>
            <p:spPr bwMode="auto">
              <a:xfrm>
                <a:off x="3424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1" y="9"/>
                    </a:moveTo>
                    <a:cubicBezTo>
                      <a:pt x="0" y="8"/>
                      <a:pt x="1" y="6"/>
                      <a:pt x="2" y="4"/>
                    </a:cubicBezTo>
                    <a:cubicBezTo>
                      <a:pt x="3" y="2"/>
                      <a:pt x="4" y="0"/>
                      <a:pt x="6" y="1"/>
                    </a:cubicBezTo>
                    <a:cubicBezTo>
                      <a:pt x="5" y="2"/>
                      <a:pt x="5" y="3"/>
                      <a:pt x="5" y="4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8"/>
                      <a:pt x="2" y="8"/>
                      <a:pt x="1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6" name="Freeform 138"/>
              <p:cNvSpPr>
                <a:spLocks/>
              </p:cNvSpPr>
              <p:nvPr/>
            </p:nvSpPr>
            <p:spPr bwMode="auto">
              <a:xfrm>
                <a:off x="3467" y="1317"/>
                <a:ext cx="43" cy="92"/>
              </a:xfrm>
              <a:custGeom>
                <a:avLst/>
                <a:gdLst>
                  <a:gd name="T0" fmla="*/ 0 w 4"/>
                  <a:gd name="T1" fmla="*/ 2147483647 h 8"/>
                  <a:gd name="T2" fmla="*/ 2147483647 w 4"/>
                  <a:gd name="T3" fmla="*/ 2147483647 h 8"/>
                  <a:gd name="T4" fmla="*/ 2147483647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0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0" y="8"/>
                    </a:moveTo>
                    <a:cubicBezTo>
                      <a:pt x="0" y="7"/>
                      <a:pt x="0" y="5"/>
                      <a:pt x="1" y="3"/>
                    </a:cubicBezTo>
                    <a:cubicBezTo>
                      <a:pt x="1" y="1"/>
                      <a:pt x="3" y="0"/>
                      <a:pt x="4" y="0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4"/>
                      <a:pt x="3" y="5"/>
                      <a:pt x="3" y="6"/>
                    </a:cubicBezTo>
                    <a:cubicBezTo>
                      <a:pt x="2" y="7"/>
                      <a:pt x="1" y="7"/>
                      <a:pt x="0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7" name="Freeform 139"/>
              <p:cNvSpPr>
                <a:spLocks/>
              </p:cNvSpPr>
              <p:nvPr/>
            </p:nvSpPr>
            <p:spPr bwMode="auto">
              <a:xfrm>
                <a:off x="3501" y="1317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0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3" y="1"/>
                      <a:pt x="3" y="2"/>
                      <a:pt x="2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6"/>
                      <a:pt x="1" y="6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8" name="Freeform 140"/>
              <p:cNvSpPr>
                <a:spLocks/>
              </p:cNvSpPr>
              <p:nvPr/>
            </p:nvSpPr>
            <p:spPr bwMode="auto">
              <a:xfrm>
                <a:off x="3525" y="1306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7"/>
                      <a:pt x="0" y="5"/>
                      <a:pt x="0" y="3"/>
                    </a:cubicBezTo>
                    <a:cubicBezTo>
                      <a:pt x="1" y="2"/>
                      <a:pt x="2" y="0"/>
                      <a:pt x="3" y="1"/>
                    </a:cubicBezTo>
                    <a:cubicBezTo>
                      <a:pt x="3" y="2"/>
                      <a:pt x="2" y="3"/>
                      <a:pt x="2" y="3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9" name="Freeform 141"/>
              <p:cNvSpPr>
                <a:spLocks/>
              </p:cNvSpPr>
              <p:nvPr/>
            </p:nvSpPr>
            <p:spPr bwMode="auto">
              <a:xfrm>
                <a:off x="3544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0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6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0" name="Freeform 142"/>
              <p:cNvSpPr>
                <a:spLocks/>
              </p:cNvSpPr>
              <p:nvPr/>
            </p:nvSpPr>
            <p:spPr bwMode="auto">
              <a:xfrm>
                <a:off x="3559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1" name="Freeform 143"/>
              <p:cNvSpPr>
                <a:spLocks/>
              </p:cNvSpPr>
              <p:nvPr/>
            </p:nvSpPr>
            <p:spPr bwMode="auto">
              <a:xfrm>
                <a:off x="3578" y="1306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2" name="Freeform 144"/>
              <p:cNvSpPr>
                <a:spLocks/>
              </p:cNvSpPr>
              <p:nvPr/>
            </p:nvSpPr>
            <p:spPr bwMode="auto">
              <a:xfrm>
                <a:off x="3593" y="1306"/>
                <a:ext cx="19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3" name="Freeform 145"/>
              <p:cNvSpPr>
                <a:spLocks/>
              </p:cNvSpPr>
              <p:nvPr/>
            </p:nvSpPr>
            <p:spPr bwMode="auto">
              <a:xfrm>
                <a:off x="360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4" name="Freeform 146"/>
              <p:cNvSpPr>
                <a:spLocks/>
              </p:cNvSpPr>
              <p:nvPr/>
            </p:nvSpPr>
            <p:spPr bwMode="auto">
              <a:xfrm>
                <a:off x="361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5" name="Freeform 147"/>
              <p:cNvSpPr>
                <a:spLocks/>
              </p:cNvSpPr>
              <p:nvPr/>
            </p:nvSpPr>
            <p:spPr bwMode="auto">
              <a:xfrm>
                <a:off x="3626" y="1306"/>
                <a:ext cx="19" cy="46"/>
              </a:xfrm>
              <a:custGeom>
                <a:avLst/>
                <a:gdLst>
                  <a:gd name="T0" fmla="*/ 0 w 2"/>
                  <a:gd name="T1" fmla="*/ 2147483647 h 4"/>
                  <a:gd name="T2" fmla="*/ 0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0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6" name="Freeform 148"/>
              <p:cNvSpPr>
                <a:spLocks/>
              </p:cNvSpPr>
              <p:nvPr/>
            </p:nvSpPr>
            <p:spPr bwMode="auto">
              <a:xfrm>
                <a:off x="3410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0" y="4"/>
                      <a:pt x="1" y="2"/>
                    </a:cubicBezTo>
                    <a:cubicBezTo>
                      <a:pt x="2" y="1"/>
                      <a:pt x="2" y="0"/>
                      <a:pt x="3" y="0"/>
                    </a:cubicBezTo>
                    <a:cubicBezTo>
                      <a:pt x="4" y="0"/>
                      <a:pt x="5" y="0"/>
                      <a:pt x="6" y="1"/>
                    </a:cubicBezTo>
                    <a:cubicBezTo>
                      <a:pt x="5" y="2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7" name="Freeform 149"/>
              <p:cNvSpPr>
                <a:spLocks/>
              </p:cNvSpPr>
              <p:nvPr/>
            </p:nvSpPr>
            <p:spPr bwMode="auto">
              <a:xfrm>
                <a:off x="3443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1" y="4"/>
                      <a:pt x="2" y="3"/>
                    </a:cubicBezTo>
                    <a:cubicBezTo>
                      <a:pt x="3" y="1"/>
                      <a:pt x="4" y="0"/>
                      <a:pt x="6" y="1"/>
                    </a:cubicBezTo>
                    <a:cubicBezTo>
                      <a:pt x="5" y="2"/>
                      <a:pt x="4" y="3"/>
                      <a:pt x="4" y="3"/>
                    </a:cubicBezTo>
                    <a:cubicBezTo>
                      <a:pt x="4" y="4"/>
                      <a:pt x="3" y="5"/>
                      <a:pt x="3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8" name="Freeform 150"/>
              <p:cNvSpPr>
                <a:spLocks/>
              </p:cNvSpPr>
              <p:nvPr/>
            </p:nvSpPr>
            <p:spPr bwMode="auto">
              <a:xfrm>
                <a:off x="3477" y="1271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2147483647 h 6"/>
                  <a:gd name="T4" fmla="*/ 2147483647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0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0" y="6"/>
                    </a:moveTo>
                    <a:cubicBezTo>
                      <a:pt x="0" y="5"/>
                      <a:pt x="0" y="3"/>
                      <a:pt x="1" y="2"/>
                    </a:cubicBezTo>
                    <a:cubicBezTo>
                      <a:pt x="2" y="0"/>
                      <a:pt x="3" y="0"/>
                      <a:pt x="5" y="1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9" name="Freeform 151"/>
              <p:cNvSpPr>
                <a:spLocks/>
              </p:cNvSpPr>
              <p:nvPr/>
            </p:nvSpPr>
            <p:spPr bwMode="auto">
              <a:xfrm>
                <a:off x="3501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3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4" y="1"/>
                      <a:pt x="3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0" name="Freeform 152"/>
              <p:cNvSpPr>
                <a:spLocks/>
              </p:cNvSpPr>
              <p:nvPr/>
            </p:nvSpPr>
            <p:spPr bwMode="auto">
              <a:xfrm>
                <a:off x="3525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4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1" name="Freeform 153"/>
              <p:cNvSpPr>
                <a:spLocks/>
              </p:cNvSpPr>
              <p:nvPr/>
            </p:nvSpPr>
            <p:spPr bwMode="auto">
              <a:xfrm>
                <a:off x="3544" y="1271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2"/>
                      <a:pt x="3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2" name="Freeform 154"/>
              <p:cNvSpPr>
                <a:spLocks/>
              </p:cNvSpPr>
              <p:nvPr/>
            </p:nvSpPr>
            <p:spPr bwMode="auto">
              <a:xfrm>
                <a:off x="3569" y="1283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4"/>
                    </a:moveTo>
                    <a:cubicBezTo>
                      <a:pt x="0" y="4"/>
                      <a:pt x="0" y="3"/>
                      <a:pt x="0" y="2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0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3" name="Freeform 155"/>
              <p:cNvSpPr>
                <a:spLocks/>
              </p:cNvSpPr>
              <p:nvPr/>
            </p:nvSpPr>
            <p:spPr bwMode="auto">
              <a:xfrm>
                <a:off x="3578" y="1283"/>
                <a:ext cx="34" cy="57"/>
              </a:xfrm>
              <a:custGeom>
                <a:avLst/>
                <a:gdLst>
                  <a:gd name="T0" fmla="*/ 0 w 3"/>
                  <a:gd name="T1" fmla="*/ 2147483647 h 5"/>
                  <a:gd name="T2" fmla="*/ 2147483647 w 3"/>
                  <a:gd name="T3" fmla="*/ 2147483647 h 5"/>
                  <a:gd name="T4" fmla="*/ 2147483647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0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4" name="Freeform 156"/>
              <p:cNvSpPr>
                <a:spLocks/>
              </p:cNvSpPr>
              <p:nvPr/>
            </p:nvSpPr>
            <p:spPr bwMode="auto">
              <a:xfrm>
                <a:off x="3593" y="1283"/>
                <a:ext cx="34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2147483647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0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5" name="Freeform 157"/>
              <p:cNvSpPr>
                <a:spLocks/>
              </p:cNvSpPr>
              <p:nvPr/>
            </p:nvSpPr>
            <p:spPr bwMode="auto">
              <a:xfrm>
                <a:off x="360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6" name="Freeform 158"/>
              <p:cNvSpPr>
                <a:spLocks/>
              </p:cNvSpPr>
              <p:nvPr/>
            </p:nvSpPr>
            <p:spPr bwMode="auto">
              <a:xfrm>
                <a:off x="361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7" name="Freeform 159"/>
              <p:cNvSpPr>
                <a:spLocks/>
              </p:cNvSpPr>
              <p:nvPr/>
            </p:nvSpPr>
            <p:spPr bwMode="auto">
              <a:xfrm>
                <a:off x="3626" y="1294"/>
                <a:ext cx="19" cy="34"/>
              </a:xfrm>
              <a:custGeom>
                <a:avLst/>
                <a:gdLst>
                  <a:gd name="T0" fmla="*/ 0 w 2"/>
                  <a:gd name="T1" fmla="*/ 2147483647 h 3"/>
                  <a:gd name="T2" fmla="*/ 2147483647 w 2"/>
                  <a:gd name="T3" fmla="*/ 2147483647 h 3"/>
                  <a:gd name="T4" fmla="*/ 2147483647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0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0" y="3"/>
                    </a:moveTo>
                    <a:cubicBezTo>
                      <a:pt x="0" y="3"/>
                      <a:pt x="0" y="2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8" name="Freeform 16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9" name="Freeform 16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0" name="Freeform 16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1" name="Freeform 16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2" name="Freeform 16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3" name="Freeform 16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4" name="Freeform 16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5" name="Freeform 16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6" name="Freeform 16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7" name="Freeform 16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8" name="Freeform 17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9" name="Freeform 17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0" name="Freeform 17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1" name="Freeform 17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2" name="Freeform 17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3" name="Freeform 17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4" name="Freeform 17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5" name="Freeform 17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6" name="Freeform 17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7" name="Freeform 17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8" name="Freeform 18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9" name="Freeform 18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0" name="Freeform 18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1" name="Freeform 183"/>
              <p:cNvSpPr>
                <a:spLocks/>
              </p:cNvSpPr>
              <p:nvPr/>
            </p:nvSpPr>
            <p:spPr bwMode="auto">
              <a:xfrm>
                <a:off x="3443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1"/>
                      <a:pt x="5" y="0"/>
                    </a:cubicBezTo>
                    <a:cubicBezTo>
                      <a:pt x="4" y="0"/>
                      <a:pt x="4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2" name="Freeform 184"/>
              <p:cNvSpPr>
                <a:spLocks/>
              </p:cNvSpPr>
              <p:nvPr/>
            </p:nvSpPr>
            <p:spPr bwMode="auto">
              <a:xfrm>
                <a:off x="3467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2"/>
                      <a:pt x="4" y="1"/>
                    </a:cubicBezTo>
                    <a:cubicBezTo>
                      <a:pt x="4" y="1"/>
                      <a:pt x="3" y="1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3" name="Freeform 185"/>
              <p:cNvSpPr>
                <a:spLocks/>
              </p:cNvSpPr>
              <p:nvPr/>
            </p:nvSpPr>
            <p:spPr bwMode="auto">
              <a:xfrm>
                <a:off x="3491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2"/>
                      <a:pt x="3" y="1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4" name="Freeform 186"/>
              <p:cNvSpPr>
                <a:spLocks/>
              </p:cNvSpPr>
              <p:nvPr/>
            </p:nvSpPr>
            <p:spPr bwMode="auto">
              <a:xfrm>
                <a:off x="3511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1" y="3"/>
                      <a:pt x="1" y="2"/>
                      <a:pt x="2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5" name="Freeform 18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6" name="Freeform 18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7" name="Freeform 18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8" name="Freeform 19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9" name="Freeform 19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0" name="Freeform 19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1" name="Freeform 19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2" name="Freeform 19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3" name="Freeform 19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4" name="Freeform 19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5" name="Freeform 19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6" name="Freeform 19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7" name="Freeform 19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8" name="Freeform 20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9" name="Freeform 20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0" name="Freeform 20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1" name="Freeform 20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2" name="Freeform 20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3" name="Freeform 20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4" name="Freeform 20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5" name="Freeform 20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6" name="Freeform 20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7" name="Freeform 20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8" name="Freeform 210"/>
              <p:cNvSpPr>
                <a:spLocks/>
              </p:cNvSpPr>
              <p:nvPr/>
            </p:nvSpPr>
            <p:spPr bwMode="auto">
              <a:xfrm>
                <a:off x="3477" y="1203"/>
                <a:ext cx="48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2147483647 w 4"/>
                  <a:gd name="T5" fmla="*/ 2147483647 h 2"/>
                  <a:gd name="T6" fmla="*/ 2147483647 w 4"/>
                  <a:gd name="T7" fmla="*/ 2147483647 h 2"/>
                  <a:gd name="T8" fmla="*/ 0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0" y="2"/>
                    </a:moveTo>
                    <a:cubicBezTo>
                      <a:pt x="2" y="1"/>
                      <a:pt x="3" y="1"/>
                      <a:pt x="4" y="0"/>
                    </a:cubicBezTo>
                    <a:lnTo>
                      <a:pt x="4" y="1"/>
                    </a:lnTo>
                    <a:cubicBezTo>
                      <a:pt x="4" y="2"/>
                      <a:pt x="3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9" name="Freeform 211"/>
              <p:cNvSpPr>
                <a:spLocks/>
              </p:cNvSpPr>
              <p:nvPr/>
            </p:nvSpPr>
            <p:spPr bwMode="auto">
              <a:xfrm>
                <a:off x="3501" y="1214"/>
                <a:ext cx="34" cy="23"/>
              </a:xfrm>
              <a:custGeom>
                <a:avLst/>
                <a:gdLst>
                  <a:gd name="T0" fmla="*/ 0 w 3"/>
                  <a:gd name="T1" fmla="*/ 2147483647 h 2"/>
                  <a:gd name="T2" fmla="*/ 2147483647 w 3"/>
                  <a:gd name="T3" fmla="*/ 0 h 2"/>
                  <a:gd name="T4" fmla="*/ 2147483647 w 3"/>
                  <a:gd name="T5" fmla="*/ 2147483647 h 2"/>
                  <a:gd name="T6" fmla="*/ 2147483647 w 3"/>
                  <a:gd name="T7" fmla="*/ 2147483647 h 2"/>
                  <a:gd name="T8" fmla="*/ 0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0" y="1"/>
                    </a:moveTo>
                    <a:cubicBezTo>
                      <a:pt x="1" y="1"/>
                      <a:pt x="2" y="0"/>
                      <a:pt x="3" y="0"/>
                    </a:cubicBezTo>
                    <a:lnTo>
                      <a:pt x="3" y="1"/>
                    </a:lnTo>
                    <a:cubicBezTo>
                      <a:pt x="3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0" name="Freeform 212"/>
              <p:cNvSpPr>
                <a:spLocks/>
              </p:cNvSpPr>
              <p:nvPr/>
            </p:nvSpPr>
            <p:spPr bwMode="auto">
              <a:xfrm>
                <a:off x="3511" y="122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cubicBezTo>
                      <a:pt x="1" y="1"/>
                      <a:pt x="2" y="0"/>
                      <a:pt x="2" y="0"/>
                    </a:cubicBezTo>
                    <a:lnTo>
                      <a:pt x="3" y="1"/>
                    </a:ln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1" name="Freeform 213"/>
              <p:cNvSpPr>
                <a:spLocks/>
              </p:cNvSpPr>
              <p:nvPr/>
            </p:nvSpPr>
            <p:spPr bwMode="auto">
              <a:xfrm>
                <a:off x="3544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1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2"/>
                      <a:pt x="2" y="2"/>
                      <a:pt x="3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2" name="Freeform 214"/>
              <p:cNvSpPr>
                <a:spLocks/>
              </p:cNvSpPr>
              <p:nvPr/>
            </p:nvSpPr>
            <p:spPr bwMode="auto">
              <a:xfrm>
                <a:off x="3511" y="1191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0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0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0" y="1"/>
                    </a:moveTo>
                    <a:lnTo>
                      <a:pt x="0" y="1"/>
                    </a:lnTo>
                    <a:cubicBezTo>
                      <a:pt x="1" y="2"/>
                      <a:pt x="2" y="2"/>
                      <a:pt x="2" y="3"/>
                    </a:cubicBezTo>
                    <a:cubicBezTo>
                      <a:pt x="2" y="4"/>
                      <a:pt x="2" y="5"/>
                      <a:pt x="3" y="5"/>
                    </a:cubicBezTo>
                    <a:cubicBezTo>
                      <a:pt x="3" y="6"/>
                      <a:pt x="4" y="7"/>
                      <a:pt x="5" y="7"/>
                    </a:cubicBezTo>
                    <a:lnTo>
                      <a:pt x="6" y="6"/>
                    </a:lnTo>
                    <a:cubicBezTo>
                      <a:pt x="5" y="6"/>
                      <a:pt x="4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1"/>
                      <a:pt x="2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3" name="Freeform 215"/>
              <p:cNvSpPr>
                <a:spLocks/>
              </p:cNvSpPr>
              <p:nvPr/>
            </p:nvSpPr>
            <p:spPr bwMode="auto">
              <a:xfrm>
                <a:off x="3602" y="1157"/>
                <a:ext cx="130" cy="69"/>
              </a:xfrm>
              <a:custGeom>
                <a:avLst/>
                <a:gdLst>
                  <a:gd name="T0" fmla="*/ 0 w 11"/>
                  <a:gd name="T1" fmla="*/ 2147483647 h 6"/>
                  <a:gd name="T2" fmla="*/ 0 w 11"/>
                  <a:gd name="T3" fmla="*/ 2147483647 h 6"/>
                  <a:gd name="T4" fmla="*/ 2147483647 w 11"/>
                  <a:gd name="T5" fmla="*/ 2147483647 h 6"/>
                  <a:gd name="T6" fmla="*/ 2147483647 w 11"/>
                  <a:gd name="T7" fmla="*/ 2147483647 h 6"/>
                  <a:gd name="T8" fmla="*/ 2147483647 w 11"/>
                  <a:gd name="T9" fmla="*/ 2147483647 h 6"/>
                  <a:gd name="T10" fmla="*/ 2147483647 w 11"/>
                  <a:gd name="T11" fmla="*/ 2147483647 h 6"/>
                  <a:gd name="T12" fmla="*/ 2147483647 w 11"/>
                  <a:gd name="T13" fmla="*/ 2147483647 h 6"/>
                  <a:gd name="T14" fmla="*/ 2147483647 w 11"/>
                  <a:gd name="T15" fmla="*/ 2147483647 h 6"/>
                  <a:gd name="T16" fmla="*/ 2147483647 w 11"/>
                  <a:gd name="T17" fmla="*/ 2147483647 h 6"/>
                  <a:gd name="T18" fmla="*/ 2147483647 w 11"/>
                  <a:gd name="T19" fmla="*/ 2147483647 h 6"/>
                  <a:gd name="T20" fmla="*/ 2147483647 w 11"/>
                  <a:gd name="T21" fmla="*/ 2147483647 h 6"/>
                  <a:gd name="T22" fmla="*/ 2147483647 w 11"/>
                  <a:gd name="T23" fmla="*/ 2147483647 h 6"/>
                  <a:gd name="T24" fmla="*/ 2147483647 w 11"/>
                  <a:gd name="T25" fmla="*/ 2147483647 h 6"/>
                  <a:gd name="T26" fmla="*/ 2147483647 w 11"/>
                  <a:gd name="T27" fmla="*/ 2147483647 h 6"/>
                  <a:gd name="T28" fmla="*/ 2147483647 w 11"/>
                  <a:gd name="T29" fmla="*/ 2147483647 h 6"/>
                  <a:gd name="T30" fmla="*/ 2147483647 w 11"/>
                  <a:gd name="T31" fmla="*/ 2147483647 h 6"/>
                  <a:gd name="T32" fmla="*/ 2147483647 w 11"/>
                  <a:gd name="T33" fmla="*/ 2147483647 h 6"/>
                  <a:gd name="T34" fmla="*/ 2147483647 w 11"/>
                  <a:gd name="T35" fmla="*/ 0 h 6"/>
                  <a:gd name="T36" fmla="*/ 2147483647 w 11"/>
                  <a:gd name="T37" fmla="*/ 0 h 6"/>
                  <a:gd name="T38" fmla="*/ 2147483647 w 11"/>
                  <a:gd name="T39" fmla="*/ 2147483647 h 6"/>
                  <a:gd name="T40" fmla="*/ 2147483647 w 11"/>
                  <a:gd name="T41" fmla="*/ 2147483647 h 6"/>
                  <a:gd name="T42" fmla="*/ 2147483647 w 11"/>
                  <a:gd name="T43" fmla="*/ 2147483647 h 6"/>
                  <a:gd name="T44" fmla="*/ 2147483647 w 11"/>
                  <a:gd name="T45" fmla="*/ 0 h 6"/>
                  <a:gd name="T46" fmla="*/ 2147483647 w 11"/>
                  <a:gd name="T47" fmla="*/ 0 h 6"/>
                  <a:gd name="T48" fmla="*/ 0 w 11"/>
                  <a:gd name="T49" fmla="*/ 2147483647 h 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1"/>
                  <a:gd name="T76" fmla="*/ 0 h 6"/>
                  <a:gd name="T77" fmla="*/ 11 w 11"/>
                  <a:gd name="T78" fmla="*/ 6 h 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1" h="6">
                    <a:moveTo>
                      <a:pt x="0" y="4"/>
                    </a:moveTo>
                    <a:lnTo>
                      <a:pt x="0" y="6"/>
                    </a:lnTo>
                    <a:cubicBezTo>
                      <a:pt x="1" y="6"/>
                      <a:pt x="1" y="5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6"/>
                      <a:pt x="3" y="5"/>
                      <a:pt x="3" y="3"/>
                    </a:cubicBezTo>
                    <a:lnTo>
                      <a:pt x="5" y="6"/>
                    </a:lnTo>
                    <a:lnTo>
                      <a:pt x="5" y="3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6" y="6"/>
                    </a:lnTo>
                    <a:lnTo>
                      <a:pt x="8" y="3"/>
                    </a:lnTo>
                    <a:cubicBezTo>
                      <a:pt x="8" y="5"/>
                      <a:pt x="8" y="6"/>
                      <a:pt x="9" y="6"/>
                    </a:cubicBezTo>
                    <a:cubicBezTo>
                      <a:pt x="9" y="5"/>
                      <a:pt x="9" y="4"/>
                      <a:pt x="9" y="3"/>
                    </a:cubicBezTo>
                    <a:cubicBezTo>
                      <a:pt x="10" y="5"/>
                      <a:pt x="10" y="6"/>
                      <a:pt x="11" y="6"/>
                    </a:cubicBezTo>
                    <a:lnTo>
                      <a:pt x="11" y="4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1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4" name="Freeform 21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5" name="Freeform 21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6" name="Freeform 21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7" name="Freeform 21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8" name="Freeform 22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9" name="Freeform 22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0" name="Freeform 22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1" name="Freeform 22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2" name="Freeform 22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3" name="Freeform 22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4" name="Freeform 22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5" name="Freeform 22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6" name="Freeform 22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7" name="Freeform 22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8" name="Freeform 23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9" name="Freeform 23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0" name="Freeform 23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1" name="Freeform 23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2" name="Freeform 23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3" name="Freeform 23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4" name="Freeform 23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5" name="Freeform 23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6" name="Freeform 23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7" name="Freeform 239"/>
              <p:cNvSpPr>
                <a:spLocks/>
              </p:cNvSpPr>
              <p:nvPr/>
            </p:nvSpPr>
            <p:spPr bwMode="auto">
              <a:xfrm>
                <a:off x="3877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3" y="1"/>
                    </a:moveTo>
                    <a:cubicBezTo>
                      <a:pt x="4" y="7"/>
                      <a:pt x="4" y="12"/>
                      <a:pt x="2" y="16"/>
                    </a:cubicBezTo>
                    <a:cubicBezTo>
                      <a:pt x="1" y="10"/>
                      <a:pt x="0" y="5"/>
                      <a:pt x="1" y="0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8" name="Freeform 240"/>
              <p:cNvSpPr>
                <a:spLocks/>
              </p:cNvSpPr>
              <p:nvPr/>
            </p:nvSpPr>
            <p:spPr bwMode="auto">
              <a:xfrm>
                <a:off x="3858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3" y="1"/>
                    </a:moveTo>
                    <a:cubicBezTo>
                      <a:pt x="4" y="6"/>
                      <a:pt x="4" y="11"/>
                      <a:pt x="2" y="15"/>
                    </a:cubicBezTo>
                    <a:cubicBezTo>
                      <a:pt x="0" y="9"/>
                      <a:pt x="0" y="4"/>
                      <a:pt x="1" y="0"/>
                    </a:cubicBezTo>
                    <a:cubicBezTo>
                      <a:pt x="1" y="0"/>
                      <a:pt x="2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9" name="Freeform 241"/>
              <p:cNvSpPr>
                <a:spLocks/>
              </p:cNvSpPr>
              <p:nvPr/>
            </p:nvSpPr>
            <p:spPr bwMode="auto">
              <a:xfrm>
                <a:off x="3834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0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3" y="6"/>
                      <a:pt x="4" y="11"/>
                      <a:pt x="2" y="14"/>
                    </a:cubicBezTo>
                    <a:cubicBezTo>
                      <a:pt x="0" y="9"/>
                      <a:pt x="0" y="4"/>
                      <a:pt x="0" y="0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0" name="Freeform 242"/>
              <p:cNvSpPr>
                <a:spLocks/>
              </p:cNvSpPr>
              <p:nvPr/>
            </p:nvSpPr>
            <p:spPr bwMode="auto">
              <a:xfrm>
                <a:off x="3800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3" y="1"/>
                    </a:moveTo>
                    <a:cubicBezTo>
                      <a:pt x="4" y="5"/>
                      <a:pt x="4" y="10"/>
                      <a:pt x="2" y="13"/>
                    </a:cubicBezTo>
                    <a:cubicBezTo>
                      <a:pt x="1" y="8"/>
                      <a:pt x="0" y="4"/>
                      <a:pt x="1" y="0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1" name="Freeform 243"/>
              <p:cNvSpPr>
                <a:spLocks/>
              </p:cNvSpPr>
              <p:nvPr/>
            </p:nvSpPr>
            <p:spPr bwMode="auto">
              <a:xfrm>
                <a:off x="3776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3" y="5"/>
                      <a:pt x="4" y="9"/>
                      <a:pt x="2" y="12"/>
                    </a:cubicBezTo>
                    <a:cubicBezTo>
                      <a:pt x="0" y="7"/>
                      <a:pt x="0" y="3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2" name="Freeform 244"/>
              <p:cNvSpPr>
                <a:spLocks/>
              </p:cNvSpPr>
              <p:nvPr/>
            </p:nvSpPr>
            <p:spPr bwMode="auto">
              <a:xfrm>
                <a:off x="3752" y="1306"/>
                <a:ext cx="48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0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3" y="5"/>
                      <a:pt x="4" y="9"/>
                      <a:pt x="2" y="11"/>
                    </a:cubicBezTo>
                    <a:cubicBezTo>
                      <a:pt x="0" y="7"/>
                      <a:pt x="0" y="4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3" name="Freeform 245"/>
              <p:cNvSpPr>
                <a:spLocks/>
              </p:cNvSpPr>
              <p:nvPr/>
            </p:nvSpPr>
            <p:spPr bwMode="auto">
              <a:xfrm>
                <a:off x="3732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0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1" y="1"/>
                    </a:moveTo>
                    <a:cubicBezTo>
                      <a:pt x="2" y="4"/>
                      <a:pt x="4" y="8"/>
                      <a:pt x="2" y="10"/>
                    </a:cubicBezTo>
                    <a:cubicBezTo>
                      <a:pt x="0" y="7"/>
                      <a:pt x="0" y="3"/>
                      <a:pt x="0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4" name="Freeform 24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5" name="Freeform 24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6" name="Freeform 24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7" name="Freeform 24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8" name="Freeform 25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9" name="Freeform 25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0" name="Freeform 25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1" name="Freeform 25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2" name="Freeform 25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3" name="Freeform 25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4" name="Freeform 25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5" name="Freeform 25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6" name="Freeform 25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7" name="Freeform 25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8" name="Freeform 26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9" name="Freeform 26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0" name="Freeform 26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1" name="Freeform 26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2" name="Freeform 26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3" name="Freeform 26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4" name="Freeform 26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5" name="Freeform 26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6" name="Freeform 26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7" name="Freeform 269"/>
              <p:cNvSpPr>
                <a:spLocks/>
              </p:cNvSpPr>
              <p:nvPr/>
            </p:nvSpPr>
            <p:spPr bwMode="auto">
              <a:xfrm>
                <a:off x="3877" y="1329"/>
                <a:ext cx="72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0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2147483647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6" y="9"/>
                    </a:moveTo>
                    <a:cubicBezTo>
                      <a:pt x="6" y="9"/>
                      <a:pt x="6" y="6"/>
                      <a:pt x="5" y="3"/>
                    </a:cubicBezTo>
                    <a:cubicBezTo>
                      <a:pt x="5" y="2"/>
                      <a:pt x="5" y="2"/>
                      <a:pt x="4" y="1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0" y="1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8"/>
                      <a:pt x="4" y="9"/>
                      <a:pt x="6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8" name="Freeform 270"/>
              <p:cNvSpPr>
                <a:spLocks/>
              </p:cNvSpPr>
              <p:nvPr/>
            </p:nvSpPr>
            <p:spPr bwMode="auto">
              <a:xfrm>
                <a:off x="3843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0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5" y="9"/>
                    </a:moveTo>
                    <a:cubicBezTo>
                      <a:pt x="6" y="8"/>
                      <a:pt x="5" y="6"/>
                      <a:pt x="4" y="4"/>
                    </a:cubicBezTo>
                    <a:cubicBezTo>
                      <a:pt x="4" y="2"/>
                      <a:pt x="2" y="0"/>
                      <a:pt x="0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3" y="8"/>
                      <a:pt x="4" y="8"/>
                      <a:pt x="5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9" name="Freeform 271"/>
              <p:cNvSpPr>
                <a:spLocks/>
              </p:cNvSpPr>
              <p:nvPr/>
            </p:nvSpPr>
            <p:spPr bwMode="auto">
              <a:xfrm>
                <a:off x="3824" y="1317"/>
                <a:ext cx="43" cy="92"/>
              </a:xfrm>
              <a:custGeom>
                <a:avLst/>
                <a:gdLst>
                  <a:gd name="T0" fmla="*/ 2147483647 w 4"/>
                  <a:gd name="T1" fmla="*/ 2147483647 h 8"/>
                  <a:gd name="T2" fmla="*/ 2147483647 w 4"/>
                  <a:gd name="T3" fmla="*/ 2147483647 h 8"/>
                  <a:gd name="T4" fmla="*/ 0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2147483647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4" y="8"/>
                    </a:moveTo>
                    <a:cubicBezTo>
                      <a:pt x="4" y="7"/>
                      <a:pt x="4" y="5"/>
                      <a:pt x="3" y="3"/>
                    </a:cubicBez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2" y="7"/>
                      <a:pt x="3" y="7"/>
                      <a:pt x="4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0" name="Freeform 272"/>
              <p:cNvSpPr>
                <a:spLocks/>
              </p:cNvSpPr>
              <p:nvPr/>
            </p:nvSpPr>
            <p:spPr bwMode="auto">
              <a:xfrm>
                <a:off x="3800" y="1317"/>
                <a:ext cx="43" cy="80"/>
              </a:xfrm>
              <a:custGeom>
                <a:avLst/>
                <a:gdLst>
                  <a:gd name="T0" fmla="*/ 2147483647 w 4"/>
                  <a:gd name="T1" fmla="*/ 2147483647 h 7"/>
                  <a:gd name="T2" fmla="*/ 2147483647 w 4"/>
                  <a:gd name="T3" fmla="*/ 2147483647 h 7"/>
                  <a:gd name="T4" fmla="*/ 0 w 4"/>
                  <a:gd name="T5" fmla="*/ 0 h 7"/>
                  <a:gd name="T6" fmla="*/ 2147483647 w 4"/>
                  <a:gd name="T7" fmla="*/ 2147483647 h 7"/>
                  <a:gd name="T8" fmla="*/ 2147483647 w 4"/>
                  <a:gd name="T9" fmla="*/ 2147483647 h 7"/>
                  <a:gd name="T10" fmla="*/ 2147483647 w 4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7"/>
                  <a:gd name="T20" fmla="*/ 4 w 4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7">
                    <a:moveTo>
                      <a:pt x="3" y="7"/>
                    </a:moveTo>
                    <a:cubicBezTo>
                      <a:pt x="4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1" y="3"/>
                      <a:pt x="1" y="4"/>
                      <a:pt x="1" y="5"/>
                    </a:cubicBezTo>
                    <a:cubicBezTo>
                      <a:pt x="1" y="6"/>
                      <a:pt x="2" y="6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1" name="Freeform 273"/>
              <p:cNvSpPr>
                <a:spLocks/>
              </p:cNvSpPr>
              <p:nvPr/>
            </p:nvSpPr>
            <p:spPr bwMode="auto">
              <a:xfrm>
                <a:off x="3776" y="1306"/>
                <a:ext cx="34" cy="80"/>
              </a:xfrm>
              <a:custGeom>
                <a:avLst/>
                <a:gdLst>
                  <a:gd name="T0" fmla="*/ 2147483647 w 3"/>
                  <a:gd name="T1" fmla="*/ 2147483647 h 7"/>
                  <a:gd name="T2" fmla="*/ 2147483647 w 3"/>
                  <a:gd name="T3" fmla="*/ 2147483647 h 7"/>
                  <a:gd name="T4" fmla="*/ 0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2147483647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3" y="7"/>
                    </a:moveTo>
                    <a:cubicBezTo>
                      <a:pt x="3" y="7"/>
                      <a:pt x="3" y="5"/>
                      <a:pt x="3" y="3"/>
                    </a:cubicBezTo>
                    <a:cubicBezTo>
                      <a:pt x="2" y="2"/>
                      <a:pt x="1" y="0"/>
                      <a:pt x="0" y="1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2" y="6"/>
                      <a:pt x="2" y="7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2" name="Freeform 274"/>
              <p:cNvSpPr>
                <a:spLocks/>
              </p:cNvSpPr>
              <p:nvPr/>
            </p:nvSpPr>
            <p:spPr bwMode="auto">
              <a:xfrm>
                <a:off x="375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4"/>
                      <a:pt x="2" y="4"/>
                      <a:pt x="2" y="5"/>
                    </a:cubicBezTo>
                    <a:cubicBezTo>
                      <a:pt x="2" y="6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3" name="Freeform 275"/>
              <p:cNvSpPr>
                <a:spLocks/>
              </p:cNvSpPr>
              <p:nvPr/>
            </p:nvSpPr>
            <p:spPr bwMode="auto">
              <a:xfrm>
                <a:off x="374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4" name="Freeform 276"/>
              <p:cNvSpPr>
                <a:spLocks/>
              </p:cNvSpPr>
              <p:nvPr/>
            </p:nvSpPr>
            <p:spPr bwMode="auto">
              <a:xfrm>
                <a:off x="3732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5" name="Freeform 277"/>
              <p:cNvSpPr>
                <a:spLocks/>
              </p:cNvSpPr>
              <p:nvPr/>
            </p:nvSpPr>
            <p:spPr bwMode="auto">
              <a:xfrm>
                <a:off x="3718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6" name="Freeform 278"/>
              <p:cNvSpPr>
                <a:spLocks/>
              </p:cNvSpPr>
              <p:nvPr/>
            </p:nvSpPr>
            <p:spPr bwMode="auto">
              <a:xfrm>
                <a:off x="3703" y="1306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7" name="Freeform 279"/>
              <p:cNvSpPr>
                <a:spLocks/>
              </p:cNvSpPr>
              <p:nvPr/>
            </p:nvSpPr>
            <p:spPr bwMode="auto">
              <a:xfrm>
                <a:off x="3699" y="1306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8" name="Freeform 280"/>
              <p:cNvSpPr>
                <a:spLocks/>
              </p:cNvSpPr>
              <p:nvPr/>
            </p:nvSpPr>
            <p:spPr bwMode="auto">
              <a:xfrm>
                <a:off x="3684" y="1306"/>
                <a:ext cx="1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2"/>
                      <a:pt x="2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2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9" name="Freeform 281"/>
              <p:cNvSpPr>
                <a:spLocks/>
              </p:cNvSpPr>
              <p:nvPr/>
            </p:nvSpPr>
            <p:spPr bwMode="auto">
              <a:xfrm>
                <a:off x="3858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0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6" y="4"/>
                      <a:pt x="5" y="2"/>
                    </a:cubicBezTo>
                    <a:cubicBezTo>
                      <a:pt x="4" y="1"/>
                      <a:pt x="4" y="0"/>
                      <a:pt x="3" y="0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1" y="2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0" name="Freeform 282"/>
              <p:cNvSpPr>
                <a:spLocks/>
              </p:cNvSpPr>
              <p:nvPr/>
            </p:nvSpPr>
            <p:spPr bwMode="auto">
              <a:xfrm>
                <a:off x="3824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0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5" y="4"/>
                      <a:pt x="4" y="3"/>
                    </a:cubicBezTo>
                    <a:cubicBezTo>
                      <a:pt x="4" y="1"/>
                      <a:pt x="2" y="0"/>
                      <a:pt x="0" y="1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1" name="Freeform 283"/>
              <p:cNvSpPr>
                <a:spLocks/>
              </p:cNvSpPr>
              <p:nvPr/>
            </p:nvSpPr>
            <p:spPr bwMode="auto">
              <a:xfrm>
                <a:off x="3800" y="1271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2147483647 w 5"/>
                  <a:gd name="T3" fmla="*/ 2147483647 h 6"/>
                  <a:gd name="T4" fmla="*/ 0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2147483647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5" y="6"/>
                    </a:moveTo>
                    <a:cubicBezTo>
                      <a:pt x="5" y="5"/>
                      <a:pt x="5" y="3"/>
                      <a:pt x="4" y="2"/>
                    </a:cubicBezTo>
                    <a:cubicBezTo>
                      <a:pt x="3" y="0"/>
                      <a:pt x="2" y="0"/>
                      <a:pt x="0" y="1"/>
                    </a:cubicBezTo>
                    <a:cubicBezTo>
                      <a:pt x="1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3" y="5"/>
                    </a:cubicBezTo>
                    <a:cubicBezTo>
                      <a:pt x="3" y="5"/>
                      <a:pt x="4" y="6"/>
                      <a:pt x="5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2" name="Freeform 284"/>
              <p:cNvSpPr>
                <a:spLocks/>
              </p:cNvSpPr>
              <p:nvPr/>
            </p:nvSpPr>
            <p:spPr bwMode="auto">
              <a:xfrm>
                <a:off x="3790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3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3" name="Freeform 285"/>
              <p:cNvSpPr>
                <a:spLocks/>
              </p:cNvSpPr>
              <p:nvPr/>
            </p:nvSpPr>
            <p:spPr bwMode="auto">
              <a:xfrm>
                <a:off x="3766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4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4" name="Freeform 286"/>
              <p:cNvSpPr>
                <a:spLocks/>
              </p:cNvSpPr>
              <p:nvPr/>
            </p:nvSpPr>
            <p:spPr bwMode="auto">
              <a:xfrm>
                <a:off x="3752" y="1271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2"/>
                      <a:pt x="1" y="2"/>
                      <a:pt x="1" y="3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2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5" name="Freeform 287"/>
              <p:cNvSpPr>
                <a:spLocks/>
              </p:cNvSpPr>
              <p:nvPr/>
            </p:nvSpPr>
            <p:spPr bwMode="auto">
              <a:xfrm>
                <a:off x="3742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0 h 5"/>
                  <a:gd name="T6" fmla="*/ 0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6" name="Freeform 288"/>
              <p:cNvSpPr>
                <a:spLocks/>
              </p:cNvSpPr>
              <p:nvPr/>
            </p:nvSpPr>
            <p:spPr bwMode="auto">
              <a:xfrm>
                <a:off x="3718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7" name="Freeform 289"/>
              <p:cNvSpPr>
                <a:spLocks/>
              </p:cNvSpPr>
              <p:nvPr/>
            </p:nvSpPr>
            <p:spPr bwMode="auto">
              <a:xfrm>
                <a:off x="3703" y="1283"/>
                <a:ext cx="39" cy="46"/>
              </a:xfrm>
              <a:custGeom>
                <a:avLst/>
                <a:gdLst>
                  <a:gd name="T0" fmla="*/ 2147483647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2147483647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3"/>
                      <a:pt x="2" y="3"/>
                      <a:pt x="2" y="4"/>
                    </a:cubicBezTo>
                    <a:cubicBezTo>
                      <a:pt x="2" y="4"/>
                      <a:pt x="2" y="4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8" name="Freeform 290"/>
              <p:cNvSpPr>
                <a:spLocks/>
              </p:cNvSpPr>
              <p:nvPr/>
            </p:nvSpPr>
            <p:spPr bwMode="auto">
              <a:xfrm>
                <a:off x="3703" y="1283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9" name="Freeform 291"/>
              <p:cNvSpPr>
                <a:spLocks/>
              </p:cNvSpPr>
              <p:nvPr/>
            </p:nvSpPr>
            <p:spPr bwMode="auto">
              <a:xfrm>
                <a:off x="3699" y="1283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0" name="Freeform 292"/>
              <p:cNvSpPr>
                <a:spLocks/>
              </p:cNvSpPr>
              <p:nvPr/>
            </p:nvSpPr>
            <p:spPr bwMode="auto">
              <a:xfrm>
                <a:off x="3684" y="1294"/>
                <a:ext cx="19" cy="34"/>
              </a:xfrm>
              <a:custGeom>
                <a:avLst/>
                <a:gdLst>
                  <a:gd name="T0" fmla="*/ 2147483647 w 2"/>
                  <a:gd name="T1" fmla="*/ 2147483647 h 3"/>
                  <a:gd name="T2" fmla="*/ 2147483647 w 2"/>
                  <a:gd name="T3" fmla="*/ 2147483647 h 3"/>
                  <a:gd name="T4" fmla="*/ 0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2147483647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2" y="3"/>
                    </a:moveTo>
                    <a:cubicBezTo>
                      <a:pt x="2" y="3"/>
                      <a:pt x="2" y="2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1" name="Freeform 29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2" name="Freeform 29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3" name="Freeform 29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4" name="Freeform 29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5" name="Freeform 29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6" name="Freeform 29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7" name="Freeform 29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8" name="Freeform 30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9" name="Freeform 30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0" name="Freeform 30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1" name="Freeform 30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2" name="Freeform 30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3" name="Freeform 30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4" name="Freeform 30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5" name="Freeform 30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6" name="Freeform 30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7" name="Freeform 30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8" name="Freeform 31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9" name="Freeform 31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0" name="Freeform 31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1" name="Freeform 31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2" name="Freeform 31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3" name="Freeform 31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4" name="Freeform 316"/>
              <p:cNvSpPr>
                <a:spLocks/>
              </p:cNvSpPr>
              <p:nvPr/>
            </p:nvSpPr>
            <p:spPr bwMode="auto">
              <a:xfrm>
                <a:off x="3834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2" y="0"/>
                    </a:moveTo>
                    <a:cubicBezTo>
                      <a:pt x="3" y="1"/>
                      <a:pt x="4" y="2"/>
                      <a:pt x="5" y="4"/>
                    </a:cubicBezTo>
                    <a:cubicBezTo>
                      <a:pt x="4" y="4"/>
                      <a:pt x="3" y="4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5" name="Freeform 317"/>
              <p:cNvSpPr>
                <a:spLocks/>
              </p:cNvSpPr>
              <p:nvPr/>
            </p:nvSpPr>
            <p:spPr bwMode="auto">
              <a:xfrm>
                <a:off x="3824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4"/>
                    </a:cubicBezTo>
                    <a:cubicBezTo>
                      <a:pt x="3" y="4"/>
                      <a:pt x="2" y="4"/>
                      <a:pt x="1" y="3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6" name="Freeform 318"/>
              <p:cNvSpPr>
                <a:spLocks/>
              </p:cNvSpPr>
              <p:nvPr/>
            </p:nvSpPr>
            <p:spPr bwMode="auto">
              <a:xfrm>
                <a:off x="3800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3"/>
                    </a:cubicBezTo>
                    <a:cubicBezTo>
                      <a:pt x="3" y="4"/>
                      <a:pt x="2" y="3"/>
                      <a:pt x="1" y="2"/>
                    </a:cubicBezTo>
                    <a:cubicBezTo>
                      <a:pt x="1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7" name="Freeform 319"/>
              <p:cNvSpPr>
                <a:spLocks/>
              </p:cNvSpPr>
              <p:nvPr/>
            </p:nvSpPr>
            <p:spPr bwMode="auto">
              <a:xfrm>
                <a:off x="3790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cubicBezTo>
                      <a:pt x="2" y="0"/>
                      <a:pt x="2" y="1"/>
                      <a:pt x="3" y="2"/>
                    </a:cubicBezTo>
                    <a:cubicBezTo>
                      <a:pt x="2" y="3"/>
                      <a:pt x="2" y="2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8" name="Freeform 32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9" name="Freeform 32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0" name="Freeform 32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1" name="Freeform 32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2" name="Freeform 32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3" name="Freeform 32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4" name="Freeform 32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5" name="Freeform 32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6" name="Freeform 32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7" name="Freeform 32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8" name="Freeform 33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9" name="Freeform 33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0" name="Freeform 33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1" name="Freeform 33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2" name="Freeform 33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3" name="Freeform 33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4" name="Freeform 33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5" name="Freeform 33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6" name="Freeform 33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7" name="Freeform 33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8" name="Freeform 34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9" name="Freeform 34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0" name="Freeform 34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1" name="Freeform 343"/>
              <p:cNvSpPr>
                <a:spLocks/>
              </p:cNvSpPr>
              <p:nvPr/>
            </p:nvSpPr>
            <p:spPr bwMode="auto">
              <a:xfrm>
                <a:off x="3809" y="1203"/>
                <a:ext cx="48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w 4"/>
                  <a:gd name="T5" fmla="*/ 2147483647 h 2"/>
                  <a:gd name="T6" fmla="*/ 2147483647 w 4"/>
                  <a:gd name="T7" fmla="*/ 2147483647 h 2"/>
                  <a:gd name="T8" fmla="*/ 2147483647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1"/>
                      <a:pt x="0" y="0"/>
                    </a:cubicBezTo>
                    <a:lnTo>
                      <a:pt x="0" y="1"/>
                    </a:lnTo>
                    <a:cubicBezTo>
                      <a:pt x="1" y="2"/>
                      <a:pt x="1" y="2"/>
                      <a:pt x="2" y="2"/>
                    </a:cubicBezTo>
                    <a:cubicBezTo>
                      <a:pt x="3" y="2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2" name="Freeform 344"/>
              <p:cNvSpPr>
                <a:spLocks/>
              </p:cNvSpPr>
              <p:nvPr/>
            </p:nvSpPr>
            <p:spPr bwMode="auto">
              <a:xfrm>
                <a:off x="3800" y="1214"/>
                <a:ext cx="34" cy="23"/>
              </a:xfrm>
              <a:custGeom>
                <a:avLst/>
                <a:gdLst>
                  <a:gd name="T0" fmla="*/ 2147483647 w 3"/>
                  <a:gd name="T1" fmla="*/ 2147483647 h 2"/>
                  <a:gd name="T2" fmla="*/ 0 w 3"/>
                  <a:gd name="T3" fmla="*/ 0 h 2"/>
                  <a:gd name="T4" fmla="*/ 0 w 3"/>
                  <a:gd name="T5" fmla="*/ 2147483647 h 2"/>
                  <a:gd name="T6" fmla="*/ 2147483647 w 3"/>
                  <a:gd name="T7" fmla="*/ 2147483647 h 2"/>
                  <a:gd name="T8" fmla="*/ 2147483647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3" y="1"/>
                    </a:moveTo>
                    <a:cubicBezTo>
                      <a:pt x="2" y="1"/>
                      <a:pt x="1" y="0"/>
                      <a:pt x="0" y="0"/>
                    </a:cubicBezTo>
                    <a:lnTo>
                      <a:pt x="0" y="1"/>
                    </a:lnTo>
                    <a:cubicBezTo>
                      <a:pt x="0" y="1"/>
                      <a:pt x="1" y="2"/>
                      <a:pt x="2" y="2"/>
                    </a:cubicBezTo>
                    <a:cubicBezTo>
                      <a:pt x="2" y="2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3" name="Freeform 345"/>
              <p:cNvSpPr>
                <a:spLocks/>
              </p:cNvSpPr>
              <p:nvPr/>
            </p:nvSpPr>
            <p:spPr bwMode="auto">
              <a:xfrm>
                <a:off x="3790" y="1226"/>
                <a:ext cx="34" cy="11"/>
              </a:xfrm>
              <a:custGeom>
                <a:avLst/>
                <a:gdLst>
                  <a:gd name="T0" fmla="*/ 2147483647 w 3"/>
                  <a:gd name="T1" fmla="*/ 2147483647 h 1"/>
                  <a:gd name="T2" fmla="*/ 2147483647 w 3"/>
                  <a:gd name="T3" fmla="*/ 0 h 1"/>
                  <a:gd name="T4" fmla="*/ 0 w 3"/>
                  <a:gd name="T5" fmla="*/ 2147483647 h 1"/>
                  <a:gd name="T6" fmla="*/ 2147483647 w 3"/>
                  <a:gd name="T7" fmla="*/ 2147483647 h 1"/>
                  <a:gd name="T8" fmla="*/ 2147483647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1" y="0"/>
                      <a:pt x="1" y="0"/>
                    </a:cubicBezTo>
                    <a:lnTo>
                      <a:pt x="0" y="1"/>
                    </a:ln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4" name="Freeform 346"/>
              <p:cNvSpPr>
                <a:spLocks/>
              </p:cNvSpPr>
              <p:nvPr/>
            </p:nvSpPr>
            <p:spPr bwMode="auto">
              <a:xfrm>
                <a:off x="3752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2147483647 w 3"/>
                  <a:gd name="T3" fmla="*/ 2147483647 h 2"/>
                  <a:gd name="T4" fmla="*/ 0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2" y="0"/>
                    </a:moveTo>
                    <a:cubicBezTo>
                      <a:pt x="2" y="1"/>
                      <a:pt x="2" y="1"/>
                      <a:pt x="3" y="2"/>
                    </a:cubicBezTo>
                    <a:cubicBezTo>
                      <a:pt x="2" y="2"/>
                      <a:pt x="1" y="2"/>
                      <a:pt x="0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5" name="Freeform 347"/>
              <p:cNvSpPr>
                <a:spLocks/>
              </p:cNvSpPr>
              <p:nvPr/>
            </p:nvSpPr>
            <p:spPr bwMode="auto">
              <a:xfrm>
                <a:off x="3752" y="1191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2147483647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6" y="1"/>
                    </a:moveTo>
                    <a:lnTo>
                      <a:pt x="6" y="1"/>
                    </a:lnTo>
                    <a:cubicBezTo>
                      <a:pt x="5" y="2"/>
                      <a:pt x="4" y="2"/>
                      <a:pt x="4" y="3"/>
                    </a:cubicBezTo>
                    <a:cubicBezTo>
                      <a:pt x="4" y="4"/>
                      <a:pt x="4" y="5"/>
                      <a:pt x="3" y="5"/>
                    </a:cubicBezTo>
                    <a:cubicBezTo>
                      <a:pt x="3" y="6"/>
                      <a:pt x="2" y="7"/>
                      <a:pt x="1" y="7"/>
                    </a:cubicBezTo>
                    <a:lnTo>
                      <a:pt x="0" y="6"/>
                    </a:lnTo>
                    <a:cubicBezTo>
                      <a:pt x="1" y="6"/>
                      <a:pt x="2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6" y="0"/>
                      <a:pt x="6" y="1"/>
                      <a:pt x="6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6" name="Freeform 348"/>
              <p:cNvSpPr>
                <a:spLocks/>
              </p:cNvSpPr>
              <p:nvPr/>
            </p:nvSpPr>
            <p:spPr bwMode="auto">
              <a:xfrm>
                <a:off x="3400" y="1363"/>
                <a:ext cx="178" cy="241"/>
              </a:xfrm>
              <a:custGeom>
                <a:avLst/>
                <a:gdLst>
                  <a:gd name="T0" fmla="*/ 2147483647 w 16"/>
                  <a:gd name="T1" fmla="*/ 2147483647 h 21"/>
                  <a:gd name="T2" fmla="*/ 2147483647 w 16"/>
                  <a:gd name="T3" fmla="*/ 2147483647 h 21"/>
                  <a:gd name="T4" fmla="*/ 2147483647 w 16"/>
                  <a:gd name="T5" fmla="*/ 2147483647 h 21"/>
                  <a:gd name="T6" fmla="*/ 2147483647 w 16"/>
                  <a:gd name="T7" fmla="*/ 2147483647 h 21"/>
                  <a:gd name="T8" fmla="*/ 2147483647 w 16"/>
                  <a:gd name="T9" fmla="*/ 2147483647 h 21"/>
                  <a:gd name="T10" fmla="*/ 2147483647 w 16"/>
                  <a:gd name="T11" fmla="*/ 2147483647 h 21"/>
                  <a:gd name="T12" fmla="*/ 2147483647 w 16"/>
                  <a:gd name="T13" fmla="*/ 2147483647 h 21"/>
                  <a:gd name="T14" fmla="*/ 2147483647 w 16"/>
                  <a:gd name="T15" fmla="*/ 2147483647 h 21"/>
                  <a:gd name="T16" fmla="*/ 2147483647 w 16"/>
                  <a:gd name="T17" fmla="*/ 2147483647 h 21"/>
                  <a:gd name="T18" fmla="*/ 2147483647 w 16"/>
                  <a:gd name="T19" fmla="*/ 2147483647 h 21"/>
                  <a:gd name="T20" fmla="*/ 2147483647 w 16"/>
                  <a:gd name="T21" fmla="*/ 2147483647 h 21"/>
                  <a:gd name="T22" fmla="*/ 2147483647 w 16"/>
                  <a:gd name="T23" fmla="*/ 2147483647 h 21"/>
                  <a:gd name="T24" fmla="*/ 2147483647 w 16"/>
                  <a:gd name="T25" fmla="*/ 2147483647 h 21"/>
                  <a:gd name="T26" fmla="*/ 2147483647 w 16"/>
                  <a:gd name="T27" fmla="*/ 2147483647 h 21"/>
                  <a:gd name="T28" fmla="*/ 2147483647 w 16"/>
                  <a:gd name="T29" fmla="*/ 2147483647 h 21"/>
                  <a:gd name="T30" fmla="*/ 2147483647 w 16"/>
                  <a:gd name="T31" fmla="*/ 2147483647 h 21"/>
                  <a:gd name="T32" fmla="*/ 2147483647 w 16"/>
                  <a:gd name="T33" fmla="*/ 2147483647 h 21"/>
                  <a:gd name="T34" fmla="*/ 2147483647 w 16"/>
                  <a:gd name="T35" fmla="*/ 2147483647 h 21"/>
                  <a:gd name="T36" fmla="*/ 2147483647 w 16"/>
                  <a:gd name="T37" fmla="*/ 2147483647 h 21"/>
                  <a:gd name="T38" fmla="*/ 2147483647 w 16"/>
                  <a:gd name="T39" fmla="*/ 2147483647 h 21"/>
                  <a:gd name="T40" fmla="*/ 2147483647 w 16"/>
                  <a:gd name="T41" fmla="*/ 2147483647 h 21"/>
                  <a:gd name="T42" fmla="*/ 2147483647 w 16"/>
                  <a:gd name="T43" fmla="*/ 2147483647 h 21"/>
                  <a:gd name="T44" fmla="*/ 2147483647 w 16"/>
                  <a:gd name="T45" fmla="*/ 2147483647 h 21"/>
                  <a:gd name="T46" fmla="*/ 2147483647 w 16"/>
                  <a:gd name="T47" fmla="*/ 2147483647 h 21"/>
                  <a:gd name="T48" fmla="*/ 2147483647 w 16"/>
                  <a:gd name="T49" fmla="*/ 2147483647 h 21"/>
                  <a:gd name="T50" fmla="*/ 2147483647 w 16"/>
                  <a:gd name="T51" fmla="*/ 2147483647 h 21"/>
                  <a:gd name="T52" fmla="*/ 2147483647 w 16"/>
                  <a:gd name="T53" fmla="*/ 2147483647 h 21"/>
                  <a:gd name="T54" fmla="*/ 2147483647 w 16"/>
                  <a:gd name="T55" fmla="*/ 2147483647 h 21"/>
                  <a:gd name="T56" fmla="*/ 2147483647 w 16"/>
                  <a:gd name="T57" fmla="*/ 2147483647 h 21"/>
                  <a:gd name="T58" fmla="*/ 2147483647 w 16"/>
                  <a:gd name="T59" fmla="*/ 2147483647 h 21"/>
                  <a:gd name="T60" fmla="*/ 2147483647 w 16"/>
                  <a:gd name="T61" fmla="*/ 2147483647 h 21"/>
                  <a:gd name="T62" fmla="*/ 2147483647 w 16"/>
                  <a:gd name="T63" fmla="*/ 2147483647 h 21"/>
                  <a:gd name="T64" fmla="*/ 0 w 16"/>
                  <a:gd name="T65" fmla="*/ 2147483647 h 21"/>
                  <a:gd name="T66" fmla="*/ 0 w 16"/>
                  <a:gd name="T67" fmla="*/ 2147483647 h 21"/>
                  <a:gd name="T68" fmla="*/ 0 w 16"/>
                  <a:gd name="T69" fmla="*/ 2147483647 h 21"/>
                  <a:gd name="T70" fmla="*/ 2147483647 w 16"/>
                  <a:gd name="T71" fmla="*/ 2147483647 h 21"/>
                  <a:gd name="T72" fmla="*/ 0 w 16"/>
                  <a:gd name="T73" fmla="*/ 2147483647 h 21"/>
                  <a:gd name="T74" fmla="*/ 2147483647 w 16"/>
                  <a:gd name="T75" fmla="*/ 0 h 21"/>
                  <a:gd name="T76" fmla="*/ 2147483647 w 16"/>
                  <a:gd name="T77" fmla="*/ 2147483647 h 21"/>
                  <a:gd name="T78" fmla="*/ 2147483647 w 16"/>
                  <a:gd name="T79" fmla="*/ 2147483647 h 21"/>
                  <a:gd name="T80" fmla="*/ 2147483647 w 16"/>
                  <a:gd name="T81" fmla="*/ 2147483647 h 21"/>
                  <a:gd name="T82" fmla="*/ 2147483647 w 16"/>
                  <a:gd name="T83" fmla="*/ 2147483647 h 21"/>
                  <a:gd name="T84" fmla="*/ 2147483647 w 16"/>
                  <a:gd name="T85" fmla="*/ 2147483647 h 21"/>
                  <a:gd name="T86" fmla="*/ 2147483647 w 16"/>
                  <a:gd name="T87" fmla="*/ 2147483647 h 21"/>
                  <a:gd name="T88" fmla="*/ 2147483647 w 16"/>
                  <a:gd name="T89" fmla="*/ 2147483647 h 21"/>
                  <a:gd name="T90" fmla="*/ 2147483647 w 16"/>
                  <a:gd name="T91" fmla="*/ 2147483647 h 21"/>
                  <a:gd name="T92" fmla="*/ 2147483647 w 16"/>
                  <a:gd name="T93" fmla="*/ 2147483647 h 21"/>
                  <a:gd name="T94" fmla="*/ 2147483647 w 16"/>
                  <a:gd name="T95" fmla="*/ 2147483647 h 21"/>
                  <a:gd name="T96" fmla="*/ 2147483647 w 16"/>
                  <a:gd name="T97" fmla="*/ 2147483647 h 21"/>
                  <a:gd name="T98" fmla="*/ 2147483647 w 16"/>
                  <a:gd name="T99" fmla="*/ 2147483647 h 21"/>
                  <a:gd name="T100" fmla="*/ 2147483647 w 16"/>
                  <a:gd name="T101" fmla="*/ 2147483647 h 21"/>
                  <a:gd name="T102" fmla="*/ 2147483647 w 16"/>
                  <a:gd name="T103" fmla="*/ 2147483647 h 21"/>
                  <a:gd name="T104" fmla="*/ 2147483647 w 16"/>
                  <a:gd name="T105" fmla="*/ 2147483647 h 21"/>
                  <a:gd name="T106" fmla="*/ 2147483647 w 16"/>
                  <a:gd name="T107" fmla="*/ 2147483647 h 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16"/>
                  <a:gd name="T163" fmla="*/ 0 h 21"/>
                  <a:gd name="T164" fmla="*/ 16 w 16"/>
                  <a:gd name="T165" fmla="*/ 21 h 2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16" h="21">
                    <a:moveTo>
                      <a:pt x="12" y="13"/>
                    </a:moveTo>
                    <a:lnTo>
                      <a:pt x="14" y="12"/>
                    </a:lnTo>
                    <a:lnTo>
                      <a:pt x="14" y="14"/>
                    </a:lnTo>
                    <a:lnTo>
                      <a:pt x="15" y="14"/>
                    </a:lnTo>
                    <a:lnTo>
                      <a:pt x="16" y="15"/>
                    </a:lnTo>
                    <a:lnTo>
                      <a:pt x="15" y="16"/>
                    </a:lnTo>
                    <a:lnTo>
                      <a:pt x="14" y="16"/>
                    </a:lnTo>
                    <a:lnTo>
                      <a:pt x="13" y="15"/>
                    </a:lnTo>
                    <a:lnTo>
                      <a:pt x="11" y="15"/>
                    </a:lnTo>
                    <a:lnTo>
                      <a:pt x="10" y="17"/>
                    </a:lnTo>
                    <a:lnTo>
                      <a:pt x="10" y="18"/>
                    </a:lnTo>
                    <a:lnTo>
                      <a:pt x="11" y="19"/>
                    </a:lnTo>
                    <a:lnTo>
                      <a:pt x="11" y="21"/>
                    </a:lnTo>
                    <a:lnTo>
                      <a:pt x="10" y="21"/>
                    </a:lnTo>
                    <a:lnTo>
                      <a:pt x="9" y="20"/>
                    </a:lnTo>
                    <a:lnTo>
                      <a:pt x="8" y="19"/>
                    </a:lnTo>
                    <a:lnTo>
                      <a:pt x="7" y="19"/>
                    </a:lnTo>
                    <a:lnTo>
                      <a:pt x="7" y="18"/>
                    </a:lnTo>
                    <a:lnTo>
                      <a:pt x="7" y="17"/>
                    </a:lnTo>
                    <a:lnTo>
                      <a:pt x="6" y="17"/>
                    </a:lnTo>
                    <a:lnTo>
                      <a:pt x="7" y="16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5" y="14"/>
                    </a:lnTo>
                    <a:lnTo>
                      <a:pt x="5" y="12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3" y="4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6" y="12"/>
                    </a:lnTo>
                    <a:lnTo>
                      <a:pt x="7" y="13"/>
                    </a:lnTo>
                    <a:lnTo>
                      <a:pt x="8" y="14"/>
                    </a:lnTo>
                    <a:lnTo>
                      <a:pt x="10" y="15"/>
                    </a:lnTo>
                    <a:lnTo>
                      <a:pt x="13" y="14"/>
                    </a:lnTo>
                    <a:lnTo>
                      <a:pt x="13" y="13"/>
                    </a:lnTo>
                    <a:lnTo>
                      <a:pt x="12" y="13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7" name="Line 349"/>
              <p:cNvSpPr>
                <a:spLocks noChangeShapeType="1"/>
              </p:cNvSpPr>
              <p:nvPr/>
            </p:nvSpPr>
            <p:spPr bwMode="auto">
              <a:xfrm flipH="1">
                <a:off x="3477" y="1524"/>
                <a:ext cx="14" cy="11"/>
              </a:xfrm>
              <a:prstGeom prst="line">
                <a:avLst/>
              </a:pr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8" name="Freeform 350"/>
              <p:cNvSpPr>
                <a:spLocks/>
              </p:cNvSpPr>
              <p:nvPr/>
            </p:nvSpPr>
            <p:spPr bwMode="auto">
              <a:xfrm>
                <a:off x="3477" y="153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1"/>
                  <a:gd name="T14" fmla="*/ 3 w 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1">
                    <a:moveTo>
                      <a:pt x="0" y="1"/>
                    </a:moveTo>
                    <a:lnTo>
                      <a:pt x="1" y="0"/>
                    </a:lnTo>
                    <a:lnTo>
                      <a:pt x="2" y="1"/>
                    </a:lnTo>
                    <a:lnTo>
                      <a:pt x="3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9" name="Freeform 351"/>
              <p:cNvSpPr>
                <a:spLocks/>
              </p:cNvSpPr>
              <p:nvPr/>
            </p:nvSpPr>
            <p:spPr bwMode="auto">
              <a:xfrm>
                <a:off x="3477" y="1536"/>
                <a:ext cx="24" cy="11"/>
              </a:xfrm>
              <a:custGeom>
                <a:avLst/>
                <a:gdLst>
                  <a:gd name="T0" fmla="*/ 0 w 2"/>
                  <a:gd name="T1" fmla="*/ 0 h 1"/>
                  <a:gd name="T2" fmla="*/ 2147483647 w 2"/>
                  <a:gd name="T3" fmla="*/ 2147483647 h 1"/>
                  <a:gd name="T4" fmla="*/ 2147483647 w 2"/>
                  <a:gd name="T5" fmla="*/ 2147483647 h 1"/>
                  <a:gd name="T6" fmla="*/ 0 w 2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"/>
                  <a:gd name="T13" fmla="*/ 0 h 1"/>
                  <a:gd name="T14" fmla="*/ 2 w 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1"/>
                    </a:lnTo>
                    <a:lnTo>
                      <a:pt x="0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0" name="Freeform 352"/>
              <p:cNvSpPr>
                <a:spLocks/>
              </p:cNvSpPr>
              <p:nvPr/>
            </p:nvSpPr>
            <p:spPr bwMode="auto">
              <a:xfrm>
                <a:off x="3477" y="1547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2147483647 h 1"/>
                  <a:gd name="T6" fmla="*/ 2147483647 w 3"/>
                  <a:gd name="T7" fmla="*/ 0 h 1"/>
                  <a:gd name="T8" fmla="*/ 2147483647 w 3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1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1" name="Freeform 353"/>
              <p:cNvSpPr>
                <a:spLocks/>
              </p:cNvSpPr>
              <p:nvPr/>
            </p:nvSpPr>
            <p:spPr bwMode="auto">
              <a:xfrm>
                <a:off x="3477" y="1559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1"/>
                  <a:gd name="T11" fmla="*/ 3 w 3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1">
                    <a:moveTo>
                      <a:pt x="0" y="1"/>
                    </a:moveTo>
                    <a:lnTo>
                      <a:pt x="2" y="1"/>
                    </a:lnTo>
                    <a:lnTo>
                      <a:pt x="3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2" name="Freeform 354"/>
              <p:cNvSpPr>
                <a:spLocks/>
              </p:cNvSpPr>
              <p:nvPr/>
            </p:nvSpPr>
            <p:spPr bwMode="auto">
              <a:xfrm>
                <a:off x="3491" y="1570"/>
                <a:ext cx="19" cy="11"/>
              </a:xfrm>
              <a:custGeom>
                <a:avLst/>
                <a:gdLst>
                  <a:gd name="T0" fmla="*/ 0 w 2"/>
                  <a:gd name="T1" fmla="*/ 2147483647 h 1"/>
                  <a:gd name="T2" fmla="*/ 2147483647 w 2"/>
                  <a:gd name="T3" fmla="*/ 2147483647 h 1"/>
                  <a:gd name="T4" fmla="*/ 2147483647 w 2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2"/>
                  <a:gd name="T10" fmla="*/ 0 h 1"/>
                  <a:gd name="T11" fmla="*/ 2 w 2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" h="1">
                    <a:moveTo>
                      <a:pt x="0" y="1"/>
                    </a:moveTo>
                    <a:lnTo>
                      <a:pt x="1" y="1"/>
                    </a:lnTo>
                    <a:lnTo>
                      <a:pt x="2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3" name="Freeform 355"/>
              <p:cNvSpPr>
                <a:spLocks/>
              </p:cNvSpPr>
              <p:nvPr/>
            </p:nvSpPr>
            <p:spPr bwMode="auto">
              <a:xfrm>
                <a:off x="3858" y="1455"/>
                <a:ext cx="10" cy="23"/>
              </a:xfrm>
              <a:custGeom>
                <a:avLst/>
                <a:gdLst>
                  <a:gd name="T0" fmla="*/ 0 w 1"/>
                  <a:gd name="T1" fmla="*/ 2147483647 h 2"/>
                  <a:gd name="T2" fmla="*/ 0 w 1"/>
                  <a:gd name="T3" fmla="*/ 0 h 2"/>
                  <a:gd name="T4" fmla="*/ 2147483647 w 1"/>
                  <a:gd name="T5" fmla="*/ 2147483647 h 2"/>
                  <a:gd name="T6" fmla="*/ 2147483647 w 1"/>
                  <a:gd name="T7" fmla="*/ 2147483647 h 2"/>
                  <a:gd name="T8" fmla="*/ 0 w 1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2"/>
                  <a:gd name="T17" fmla="*/ 1 w 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2">
                    <a:moveTo>
                      <a:pt x="0" y="1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4" name="Oval 356"/>
              <p:cNvSpPr>
                <a:spLocks noChangeArrowheads="1"/>
              </p:cNvSpPr>
              <p:nvPr/>
            </p:nvSpPr>
            <p:spPr bwMode="auto">
              <a:xfrm>
                <a:off x="3809" y="1467"/>
                <a:ext cx="82" cy="80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5" name="Freeform 357"/>
              <p:cNvSpPr>
                <a:spLocks/>
              </p:cNvSpPr>
              <p:nvPr/>
            </p:nvSpPr>
            <p:spPr bwMode="auto">
              <a:xfrm>
                <a:off x="3809" y="1490"/>
                <a:ext cx="82" cy="34"/>
              </a:xfrm>
              <a:custGeom>
                <a:avLst/>
                <a:gdLst>
                  <a:gd name="T0" fmla="*/ 2147483647 w 7"/>
                  <a:gd name="T1" fmla="*/ 0 h 3"/>
                  <a:gd name="T2" fmla="*/ 2147483647 w 7"/>
                  <a:gd name="T3" fmla="*/ 2147483647 h 3"/>
                  <a:gd name="T4" fmla="*/ 2147483647 w 7"/>
                  <a:gd name="T5" fmla="*/ 2147483647 h 3"/>
                  <a:gd name="T6" fmla="*/ 0 w 7"/>
                  <a:gd name="T7" fmla="*/ 2147483647 h 3"/>
                  <a:gd name="T8" fmla="*/ 2147483647 w 7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3"/>
                  <a:gd name="T17" fmla="*/ 7 w 7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3">
                    <a:moveTo>
                      <a:pt x="1" y="0"/>
                    </a:moveTo>
                    <a:lnTo>
                      <a:pt x="7" y="2"/>
                    </a:lnTo>
                    <a:lnTo>
                      <a:pt x="7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6" name="Freeform 358"/>
              <p:cNvSpPr>
                <a:spLocks/>
              </p:cNvSpPr>
              <p:nvPr/>
            </p:nvSpPr>
            <p:spPr bwMode="auto">
              <a:xfrm>
                <a:off x="3843" y="1432"/>
                <a:ext cx="34" cy="34"/>
              </a:xfrm>
              <a:custGeom>
                <a:avLst/>
                <a:gdLst>
                  <a:gd name="T0" fmla="*/ 2147483647 w 3"/>
                  <a:gd name="T1" fmla="*/ 2147483647 h 3"/>
                  <a:gd name="T2" fmla="*/ 2147483647 w 3"/>
                  <a:gd name="T3" fmla="*/ 2147483647 h 3"/>
                  <a:gd name="T4" fmla="*/ 0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2147483647 h 3"/>
                  <a:gd name="T10" fmla="*/ 2147483647 w 3"/>
                  <a:gd name="T11" fmla="*/ 0 h 3"/>
                  <a:gd name="T12" fmla="*/ 2147483647 w 3"/>
                  <a:gd name="T13" fmla="*/ 0 h 3"/>
                  <a:gd name="T14" fmla="*/ 2147483647 w 3"/>
                  <a:gd name="T15" fmla="*/ 2147483647 h 3"/>
                  <a:gd name="T16" fmla="*/ 2147483647 w 3"/>
                  <a:gd name="T17" fmla="*/ 2147483647 h 3"/>
                  <a:gd name="T18" fmla="*/ 2147483647 w 3"/>
                  <a:gd name="T19" fmla="*/ 2147483647 h 3"/>
                  <a:gd name="T20" fmla="*/ 2147483647 w 3"/>
                  <a:gd name="T21" fmla="*/ 2147483647 h 3"/>
                  <a:gd name="T22" fmla="*/ 2147483647 w 3"/>
                  <a:gd name="T23" fmla="*/ 2147483647 h 3"/>
                  <a:gd name="T24" fmla="*/ 2147483647 w 3"/>
                  <a:gd name="T25" fmla="*/ 2147483647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"/>
                  <a:gd name="T40" fmla="*/ 0 h 3"/>
                  <a:gd name="T41" fmla="*/ 3 w 3"/>
                  <a:gd name="T42" fmla="*/ 3 h 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" h="3">
                    <a:moveTo>
                      <a:pt x="1" y="2"/>
                    </a:moveTo>
                    <a:lnTo>
                      <a:pt x="1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7" name="Freeform 359"/>
              <p:cNvSpPr>
                <a:spLocks/>
              </p:cNvSpPr>
              <p:nvPr/>
            </p:nvSpPr>
            <p:spPr bwMode="auto">
              <a:xfrm>
                <a:off x="3752" y="1501"/>
                <a:ext cx="140" cy="57"/>
              </a:xfrm>
              <a:custGeom>
                <a:avLst/>
                <a:gdLst>
                  <a:gd name="T0" fmla="*/ 2147483647 w 12"/>
                  <a:gd name="T1" fmla="*/ 0 h 5"/>
                  <a:gd name="T2" fmla="*/ 2147483647 w 12"/>
                  <a:gd name="T3" fmla="*/ 2147483647 h 5"/>
                  <a:gd name="T4" fmla="*/ 2147483647 w 12"/>
                  <a:gd name="T5" fmla="*/ 2147483647 h 5"/>
                  <a:gd name="T6" fmla="*/ 0 w 12"/>
                  <a:gd name="T7" fmla="*/ 2147483647 h 5"/>
                  <a:gd name="T8" fmla="*/ 2147483647 w 12"/>
                  <a:gd name="T9" fmla="*/ 2147483647 h 5"/>
                  <a:gd name="T10" fmla="*/ 2147483647 w 12"/>
                  <a:gd name="T11" fmla="*/ 2147483647 h 5"/>
                  <a:gd name="T12" fmla="*/ 2147483647 w 12"/>
                  <a:gd name="T13" fmla="*/ 2147483647 h 5"/>
                  <a:gd name="T14" fmla="*/ 2147483647 w 12"/>
                  <a:gd name="T15" fmla="*/ 2147483647 h 5"/>
                  <a:gd name="T16" fmla="*/ 2147483647 w 12"/>
                  <a:gd name="T17" fmla="*/ 2147483647 h 5"/>
                  <a:gd name="T18" fmla="*/ 2147483647 w 12"/>
                  <a:gd name="T19" fmla="*/ 2147483647 h 5"/>
                  <a:gd name="T20" fmla="*/ 2147483647 w 12"/>
                  <a:gd name="T21" fmla="*/ 2147483647 h 5"/>
                  <a:gd name="T22" fmla="*/ 2147483647 w 12"/>
                  <a:gd name="T23" fmla="*/ 2147483647 h 5"/>
                  <a:gd name="T24" fmla="*/ 2147483647 w 12"/>
                  <a:gd name="T25" fmla="*/ 2147483647 h 5"/>
                  <a:gd name="T26" fmla="*/ 2147483647 w 12"/>
                  <a:gd name="T27" fmla="*/ 2147483647 h 5"/>
                  <a:gd name="T28" fmla="*/ 2147483647 w 12"/>
                  <a:gd name="T29" fmla="*/ 2147483647 h 5"/>
                  <a:gd name="T30" fmla="*/ 2147483647 w 12"/>
                  <a:gd name="T31" fmla="*/ 2147483647 h 5"/>
                  <a:gd name="T32" fmla="*/ 2147483647 w 12"/>
                  <a:gd name="T33" fmla="*/ 2147483647 h 5"/>
                  <a:gd name="T34" fmla="*/ 2147483647 w 12"/>
                  <a:gd name="T35" fmla="*/ 2147483647 h 5"/>
                  <a:gd name="T36" fmla="*/ 2147483647 w 12"/>
                  <a:gd name="T37" fmla="*/ 2147483647 h 5"/>
                  <a:gd name="T38" fmla="*/ 2147483647 w 12"/>
                  <a:gd name="T39" fmla="*/ 2147483647 h 5"/>
                  <a:gd name="T40" fmla="*/ 2147483647 w 12"/>
                  <a:gd name="T41" fmla="*/ 2147483647 h 5"/>
                  <a:gd name="T42" fmla="*/ 2147483647 w 12"/>
                  <a:gd name="T43" fmla="*/ 2147483647 h 5"/>
                  <a:gd name="T44" fmla="*/ 2147483647 w 12"/>
                  <a:gd name="T45" fmla="*/ 2147483647 h 5"/>
                  <a:gd name="T46" fmla="*/ 2147483647 w 12"/>
                  <a:gd name="T47" fmla="*/ 2147483647 h 5"/>
                  <a:gd name="T48" fmla="*/ 2147483647 w 12"/>
                  <a:gd name="T49" fmla="*/ 2147483647 h 5"/>
                  <a:gd name="T50" fmla="*/ 2147483647 w 12"/>
                  <a:gd name="T51" fmla="*/ 2147483647 h 5"/>
                  <a:gd name="T52" fmla="*/ 2147483647 w 12"/>
                  <a:gd name="T53" fmla="*/ 2147483647 h 5"/>
                  <a:gd name="T54" fmla="*/ 2147483647 w 12"/>
                  <a:gd name="T55" fmla="*/ 0 h 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2"/>
                  <a:gd name="T85" fmla="*/ 0 h 5"/>
                  <a:gd name="T86" fmla="*/ 12 w 12"/>
                  <a:gd name="T87" fmla="*/ 5 h 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2" h="5">
                    <a:moveTo>
                      <a:pt x="2" y="0"/>
                    </a:moveTo>
                    <a:lnTo>
                      <a:pt x="1" y="1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5" y="4"/>
                    </a:lnTo>
                    <a:lnTo>
                      <a:pt x="7" y="5"/>
                    </a:lnTo>
                    <a:lnTo>
                      <a:pt x="9" y="5"/>
                    </a:lnTo>
                    <a:lnTo>
                      <a:pt x="11" y="5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10" y="2"/>
                    </a:lnTo>
                    <a:lnTo>
                      <a:pt x="10" y="3"/>
                    </a:lnTo>
                    <a:lnTo>
                      <a:pt x="10" y="4"/>
                    </a:lnTo>
                    <a:lnTo>
                      <a:pt x="9" y="4"/>
                    </a:lnTo>
                    <a:lnTo>
                      <a:pt x="9" y="3"/>
                    </a:lnTo>
                    <a:lnTo>
                      <a:pt x="9" y="2"/>
                    </a:lnTo>
                    <a:lnTo>
                      <a:pt x="7" y="1"/>
                    </a:lnTo>
                    <a:lnTo>
                      <a:pt x="8" y="2"/>
                    </a:lnTo>
                    <a:lnTo>
                      <a:pt x="7" y="4"/>
                    </a:lnTo>
                    <a:lnTo>
                      <a:pt x="6" y="3"/>
                    </a:lnTo>
                    <a:lnTo>
                      <a:pt x="5" y="2"/>
                    </a:lnTo>
                    <a:lnTo>
                      <a:pt x="4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8" name="Oval 360"/>
              <p:cNvSpPr>
                <a:spLocks noChangeArrowheads="1"/>
              </p:cNvSpPr>
              <p:nvPr/>
            </p:nvSpPr>
            <p:spPr bwMode="auto">
              <a:xfrm>
                <a:off x="3612" y="1099"/>
                <a:ext cx="106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9" name="Freeform 361"/>
              <p:cNvSpPr>
                <a:spLocks/>
              </p:cNvSpPr>
              <p:nvPr/>
            </p:nvSpPr>
            <p:spPr bwMode="auto">
              <a:xfrm>
                <a:off x="3593" y="996"/>
                <a:ext cx="149" cy="115"/>
              </a:xfrm>
              <a:custGeom>
                <a:avLst/>
                <a:gdLst>
                  <a:gd name="T0" fmla="*/ 2147483647 w 13"/>
                  <a:gd name="T1" fmla="*/ 2147483647 h 10"/>
                  <a:gd name="T2" fmla="*/ 2147483647 w 13"/>
                  <a:gd name="T3" fmla="*/ 2147483647 h 10"/>
                  <a:gd name="T4" fmla="*/ 2147483647 w 13"/>
                  <a:gd name="T5" fmla="*/ 2147483647 h 10"/>
                  <a:gd name="T6" fmla="*/ 2147483647 w 13"/>
                  <a:gd name="T7" fmla="*/ 0 h 10"/>
                  <a:gd name="T8" fmla="*/ 2147483647 w 13"/>
                  <a:gd name="T9" fmla="*/ 2147483647 h 10"/>
                  <a:gd name="T10" fmla="*/ 2147483647 w 13"/>
                  <a:gd name="T11" fmla="*/ 0 h 10"/>
                  <a:gd name="T12" fmla="*/ 0 w 13"/>
                  <a:gd name="T13" fmla="*/ 2147483647 h 10"/>
                  <a:gd name="T14" fmla="*/ 2147483647 w 13"/>
                  <a:gd name="T15" fmla="*/ 2147483647 h 10"/>
                  <a:gd name="T16" fmla="*/ 2147483647 w 13"/>
                  <a:gd name="T17" fmla="*/ 2147483647 h 10"/>
                  <a:gd name="T18" fmla="*/ 2147483647 w 13"/>
                  <a:gd name="T19" fmla="*/ 2147483647 h 10"/>
                  <a:gd name="T20" fmla="*/ 2147483647 w 13"/>
                  <a:gd name="T21" fmla="*/ 2147483647 h 10"/>
                  <a:gd name="T22" fmla="*/ 2147483647 w 13"/>
                  <a:gd name="T23" fmla="*/ 2147483647 h 1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3"/>
                  <a:gd name="T37" fmla="*/ 0 h 10"/>
                  <a:gd name="T38" fmla="*/ 13 w 13"/>
                  <a:gd name="T39" fmla="*/ 10 h 1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3" h="10">
                    <a:moveTo>
                      <a:pt x="11" y="10"/>
                    </a:moveTo>
                    <a:lnTo>
                      <a:pt x="11" y="9"/>
                    </a:lnTo>
                    <a:cubicBezTo>
                      <a:pt x="13" y="6"/>
                      <a:pt x="13" y="4"/>
                      <a:pt x="13" y="2"/>
                    </a:cubicBezTo>
                    <a:cubicBezTo>
                      <a:pt x="12" y="0"/>
                      <a:pt x="10" y="0"/>
                      <a:pt x="9" y="0"/>
                    </a:cubicBezTo>
                    <a:lnTo>
                      <a:pt x="7" y="7"/>
                    </a:lnTo>
                    <a:lnTo>
                      <a:pt x="4" y="0"/>
                    </a:lnTo>
                    <a:cubicBezTo>
                      <a:pt x="3" y="0"/>
                      <a:pt x="1" y="0"/>
                      <a:pt x="0" y="2"/>
                    </a:cubicBezTo>
                    <a:cubicBezTo>
                      <a:pt x="0" y="4"/>
                      <a:pt x="0" y="6"/>
                      <a:pt x="2" y="9"/>
                    </a:cubicBezTo>
                    <a:lnTo>
                      <a:pt x="2" y="10"/>
                    </a:lnTo>
                    <a:cubicBezTo>
                      <a:pt x="2" y="9"/>
                      <a:pt x="4" y="9"/>
                      <a:pt x="7" y="9"/>
                    </a:cubicBezTo>
                    <a:cubicBezTo>
                      <a:pt x="9" y="9"/>
                      <a:pt x="11" y="9"/>
                      <a:pt x="11" y="1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0" name="Freeform 362"/>
              <p:cNvSpPr>
                <a:spLocks/>
              </p:cNvSpPr>
              <p:nvPr/>
            </p:nvSpPr>
            <p:spPr bwMode="auto">
              <a:xfrm>
                <a:off x="3646" y="927"/>
                <a:ext cx="39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0 w 3"/>
                  <a:gd name="T7" fmla="*/ 2147483647 h 4"/>
                  <a:gd name="T8" fmla="*/ 0 w 3"/>
                  <a:gd name="T9" fmla="*/ 2147483647 h 4"/>
                  <a:gd name="T10" fmla="*/ 0 w 3"/>
                  <a:gd name="T11" fmla="*/ 2147483647 h 4"/>
                  <a:gd name="T12" fmla="*/ 2147483647 w 3"/>
                  <a:gd name="T13" fmla="*/ 2147483647 h 4"/>
                  <a:gd name="T14" fmla="*/ 0 w 3"/>
                  <a:gd name="T15" fmla="*/ 0 h 4"/>
                  <a:gd name="T16" fmla="*/ 2147483647 w 3"/>
                  <a:gd name="T17" fmla="*/ 0 h 4"/>
                  <a:gd name="T18" fmla="*/ 2147483647 w 3"/>
                  <a:gd name="T19" fmla="*/ 2147483647 h 4"/>
                  <a:gd name="T20" fmla="*/ 2147483647 w 3"/>
                  <a:gd name="T21" fmla="*/ 2147483647 h 4"/>
                  <a:gd name="T22" fmla="*/ 2147483647 w 3"/>
                  <a:gd name="T23" fmla="*/ 2147483647 h 4"/>
                  <a:gd name="T24" fmla="*/ 2147483647 w 3"/>
                  <a:gd name="T25" fmla="*/ 2147483647 h 4"/>
                  <a:gd name="T26" fmla="*/ 2147483647 w 3"/>
                  <a:gd name="T27" fmla="*/ 2147483647 h 4"/>
                  <a:gd name="T28" fmla="*/ 2147483647 w 3"/>
                  <a:gd name="T29" fmla="*/ 2147483647 h 4"/>
                  <a:gd name="T30" fmla="*/ 2147483647 w 3"/>
                  <a:gd name="T31" fmla="*/ 2147483647 h 4"/>
                  <a:gd name="T32" fmla="*/ 0 w 3"/>
                  <a:gd name="T33" fmla="*/ 2147483647 h 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"/>
                  <a:gd name="T52" fmla="*/ 0 h 4"/>
                  <a:gd name="T53" fmla="*/ 3 w 3"/>
                  <a:gd name="T54" fmla="*/ 4 h 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" h="4">
                    <a:moveTo>
                      <a:pt x="0" y="4"/>
                    </a:moveTo>
                    <a:lnTo>
                      <a:pt x="1" y="2"/>
                    </a:lnTo>
                    <a:lnTo>
                      <a:pt x="0" y="3"/>
                    </a:lnTo>
                    <a:lnTo>
                      <a:pt x="0" y="2"/>
                    </a:ln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lnTo>
                      <a:pt x="1" y="2"/>
                    </a:lnTo>
                    <a:lnTo>
                      <a:pt x="0" y="0"/>
                    </a:lnTo>
                    <a:cubicBezTo>
                      <a:pt x="1" y="0"/>
                      <a:pt x="2" y="0"/>
                      <a:pt x="3" y="0"/>
                    </a:cubicBez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cubicBezTo>
                      <a:pt x="3" y="2"/>
                      <a:pt x="3" y="2"/>
                      <a:pt x="3" y="2"/>
                    </a:cubicBezTo>
                    <a:lnTo>
                      <a:pt x="3" y="3"/>
                    </a:lnTo>
                    <a:lnTo>
                      <a:pt x="2" y="2"/>
                    </a:lnTo>
                    <a:lnTo>
                      <a:pt x="3" y="4"/>
                    </a:lnTo>
                    <a:cubicBezTo>
                      <a:pt x="2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1" name="Freeform 363"/>
              <p:cNvSpPr>
                <a:spLocks/>
              </p:cNvSpPr>
              <p:nvPr/>
            </p:nvSpPr>
            <p:spPr bwMode="auto">
              <a:xfrm>
                <a:off x="3593" y="1030"/>
                <a:ext cx="149" cy="57"/>
              </a:xfrm>
              <a:custGeom>
                <a:avLst/>
                <a:gdLst>
                  <a:gd name="T0" fmla="*/ 2147483647 w 13"/>
                  <a:gd name="T1" fmla="*/ 2147483647 h 5"/>
                  <a:gd name="T2" fmla="*/ 0 w 13"/>
                  <a:gd name="T3" fmla="*/ 0 h 5"/>
                  <a:gd name="T4" fmla="*/ 2147483647 w 13"/>
                  <a:gd name="T5" fmla="*/ 2147483647 h 5"/>
                  <a:gd name="T6" fmla="*/ 2147483647 w 13"/>
                  <a:gd name="T7" fmla="*/ 2147483647 h 5"/>
                  <a:gd name="T8" fmla="*/ 2147483647 w 13"/>
                  <a:gd name="T9" fmla="*/ 2147483647 h 5"/>
                  <a:gd name="T10" fmla="*/ 2147483647 w 13"/>
                  <a:gd name="T11" fmla="*/ 2147483647 h 5"/>
                  <a:gd name="T12" fmla="*/ 2147483647 w 13"/>
                  <a:gd name="T13" fmla="*/ 2147483647 h 5"/>
                  <a:gd name="T14" fmla="*/ 2147483647 w 13"/>
                  <a:gd name="T15" fmla="*/ 2147483647 h 5"/>
                  <a:gd name="T16" fmla="*/ 2147483647 w 13"/>
                  <a:gd name="T17" fmla="*/ 2147483647 h 5"/>
                  <a:gd name="T18" fmla="*/ 2147483647 w 13"/>
                  <a:gd name="T19" fmla="*/ 2147483647 h 5"/>
                  <a:gd name="T20" fmla="*/ 2147483647 w 13"/>
                  <a:gd name="T21" fmla="*/ 2147483647 h 5"/>
                  <a:gd name="T22" fmla="*/ 2147483647 w 13"/>
                  <a:gd name="T23" fmla="*/ 2147483647 h 5"/>
                  <a:gd name="T24" fmla="*/ 2147483647 w 13"/>
                  <a:gd name="T25" fmla="*/ 2147483647 h 5"/>
                  <a:gd name="T26" fmla="*/ 2147483647 w 13"/>
                  <a:gd name="T27" fmla="*/ 2147483647 h 5"/>
                  <a:gd name="T28" fmla="*/ 2147483647 w 13"/>
                  <a:gd name="T29" fmla="*/ 2147483647 h 5"/>
                  <a:gd name="T30" fmla="*/ 2147483647 w 13"/>
                  <a:gd name="T31" fmla="*/ 0 h 5"/>
                  <a:gd name="T32" fmla="*/ 2147483647 w 13"/>
                  <a:gd name="T33" fmla="*/ 2147483647 h 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3"/>
                  <a:gd name="T52" fmla="*/ 0 h 5"/>
                  <a:gd name="T53" fmla="*/ 13 w 13"/>
                  <a:gd name="T54" fmla="*/ 5 h 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3" h="5">
                    <a:moveTo>
                      <a:pt x="7" y="4"/>
                    </a:moveTo>
                    <a:cubicBezTo>
                      <a:pt x="5" y="2"/>
                      <a:pt x="3" y="0"/>
                      <a:pt x="0" y="0"/>
                    </a:cubicBezTo>
                    <a:cubicBezTo>
                      <a:pt x="1" y="1"/>
                      <a:pt x="2" y="2"/>
                      <a:pt x="3" y="2"/>
                    </a:cubicBezTo>
                    <a:lnTo>
                      <a:pt x="1" y="2"/>
                    </a:lnTo>
                    <a:cubicBezTo>
                      <a:pt x="2" y="3"/>
                      <a:pt x="3" y="3"/>
                      <a:pt x="4" y="3"/>
                    </a:cubicBezTo>
                    <a:lnTo>
                      <a:pt x="2" y="4"/>
                    </a:lnTo>
                    <a:cubicBezTo>
                      <a:pt x="4" y="3"/>
                      <a:pt x="5" y="4"/>
                      <a:pt x="6" y="5"/>
                    </a:cubicBezTo>
                    <a:cubicBezTo>
                      <a:pt x="6" y="5"/>
                      <a:pt x="6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4"/>
                      <a:pt x="9" y="3"/>
                      <a:pt x="11" y="4"/>
                    </a:cubicBezTo>
                    <a:lnTo>
                      <a:pt x="9" y="3"/>
                    </a:lnTo>
                    <a:cubicBezTo>
                      <a:pt x="10" y="3"/>
                      <a:pt x="11" y="3"/>
                      <a:pt x="12" y="2"/>
                    </a:cubicBezTo>
                    <a:lnTo>
                      <a:pt x="11" y="2"/>
                    </a:lnTo>
                    <a:cubicBezTo>
                      <a:pt x="11" y="2"/>
                      <a:pt x="12" y="1"/>
                      <a:pt x="13" y="0"/>
                    </a:cubicBezTo>
                    <a:cubicBezTo>
                      <a:pt x="10" y="0"/>
                      <a:pt x="8" y="2"/>
                      <a:pt x="7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2" name="Freeform 364"/>
              <p:cNvSpPr>
                <a:spLocks noEditPoints="1"/>
              </p:cNvSpPr>
              <p:nvPr/>
            </p:nvSpPr>
            <p:spPr bwMode="auto">
              <a:xfrm>
                <a:off x="3670" y="996"/>
                <a:ext cx="63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0 w 5"/>
                  <a:gd name="T3" fmla="*/ 2147483647 h 5"/>
                  <a:gd name="T4" fmla="*/ 2147483647 w 5"/>
                  <a:gd name="T5" fmla="*/ 2147483647 h 5"/>
                  <a:gd name="T6" fmla="*/ 2147483647 w 5"/>
                  <a:gd name="T7" fmla="*/ 0 h 5"/>
                  <a:gd name="T8" fmla="*/ 2147483647 w 5"/>
                  <a:gd name="T9" fmla="*/ 2147483647 h 5"/>
                  <a:gd name="T10" fmla="*/ 2147483647 w 5"/>
                  <a:gd name="T11" fmla="*/ 0 h 5"/>
                  <a:gd name="T12" fmla="*/ 2147483647 w 5"/>
                  <a:gd name="T13" fmla="*/ 2147483647 h 5"/>
                  <a:gd name="T14" fmla="*/ 2147483647 w 5"/>
                  <a:gd name="T15" fmla="*/ 2147483647 h 5"/>
                  <a:gd name="T16" fmla="*/ 2147483647 w 5"/>
                  <a:gd name="T17" fmla="*/ 2147483647 h 5"/>
                  <a:gd name="T18" fmla="*/ 2147483647 w 5"/>
                  <a:gd name="T19" fmla="*/ 2147483647 h 5"/>
                  <a:gd name="T20" fmla="*/ 2147483647 w 5"/>
                  <a:gd name="T21" fmla="*/ 2147483647 h 5"/>
                  <a:gd name="T22" fmla="*/ 2147483647 w 5"/>
                  <a:gd name="T23" fmla="*/ 2147483647 h 5"/>
                  <a:gd name="T24" fmla="*/ 2147483647 w 5"/>
                  <a:gd name="T25" fmla="*/ 2147483647 h 5"/>
                  <a:gd name="T26" fmla="*/ 2147483647 w 5"/>
                  <a:gd name="T27" fmla="*/ 2147483647 h 5"/>
                  <a:gd name="T28" fmla="*/ 2147483647 w 5"/>
                  <a:gd name="T29" fmla="*/ 2147483647 h 5"/>
                  <a:gd name="T30" fmla="*/ 2147483647 w 5"/>
                  <a:gd name="T31" fmla="*/ 2147483647 h 5"/>
                  <a:gd name="T32" fmla="*/ 2147483647 w 5"/>
                  <a:gd name="T33" fmla="*/ 2147483647 h 5"/>
                  <a:gd name="T34" fmla="*/ 2147483647 w 5"/>
                  <a:gd name="T35" fmla="*/ 2147483647 h 5"/>
                  <a:gd name="T36" fmla="*/ 2147483647 w 5"/>
                  <a:gd name="T37" fmla="*/ 2147483647 h 5"/>
                  <a:gd name="T38" fmla="*/ 2147483647 w 5"/>
                  <a:gd name="T39" fmla="*/ 2147483647 h 5"/>
                  <a:gd name="T40" fmla="*/ 2147483647 w 5"/>
                  <a:gd name="T41" fmla="*/ 2147483647 h 5"/>
                  <a:gd name="T42" fmla="*/ 2147483647 w 5"/>
                  <a:gd name="T43" fmla="*/ 2147483647 h 5"/>
                  <a:gd name="T44" fmla="*/ 2147483647 w 5"/>
                  <a:gd name="T45" fmla="*/ 0 h 5"/>
                  <a:gd name="T46" fmla="*/ 2147483647 w 5"/>
                  <a:gd name="T47" fmla="*/ 2147483647 h 5"/>
                  <a:gd name="T48" fmla="*/ 2147483647 w 5"/>
                  <a:gd name="T49" fmla="*/ 2147483647 h 5"/>
                  <a:gd name="T50" fmla="*/ 2147483647 w 5"/>
                  <a:gd name="T51" fmla="*/ 0 h 5"/>
                  <a:gd name="T52" fmla="*/ 2147483647 w 5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"/>
                  <a:gd name="T82" fmla="*/ 0 h 5"/>
                  <a:gd name="T83" fmla="*/ 5 w 5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" h="5">
                    <a:moveTo>
                      <a:pt x="1" y="5"/>
                    </a:moveTo>
                    <a:lnTo>
                      <a:pt x="0" y="4"/>
                    </a:lnTo>
                    <a:lnTo>
                      <a:pt x="1" y="5"/>
                    </a:lnTo>
                    <a:close/>
                    <a:moveTo>
                      <a:pt x="2" y="0"/>
                    </a:moveTo>
                    <a:lnTo>
                      <a:pt x="5" y="3"/>
                    </a:lnTo>
                    <a:lnTo>
                      <a:pt x="2" y="0"/>
                    </a:lnTo>
                    <a:close/>
                    <a:moveTo>
                      <a:pt x="4" y="3"/>
                    </a:moveTo>
                    <a:lnTo>
                      <a:pt x="1" y="1"/>
                    </a:lnTo>
                    <a:lnTo>
                      <a:pt x="4" y="3"/>
                    </a:lnTo>
                    <a:close/>
                    <a:moveTo>
                      <a:pt x="3" y="4"/>
                    </a:moveTo>
                    <a:lnTo>
                      <a:pt x="1" y="2"/>
                    </a:lnTo>
                    <a:lnTo>
                      <a:pt x="3" y="4"/>
                    </a:lnTo>
                    <a:close/>
                    <a:moveTo>
                      <a:pt x="2" y="4"/>
                    </a:moveTo>
                    <a:lnTo>
                      <a:pt x="1" y="3"/>
                    </a:lnTo>
                    <a:lnTo>
                      <a:pt x="2" y="4"/>
                    </a:lnTo>
                    <a:close/>
                    <a:moveTo>
                      <a:pt x="5" y="3"/>
                    </a:moveTo>
                    <a:lnTo>
                      <a:pt x="5" y="1"/>
                    </a:lnTo>
                    <a:lnTo>
                      <a:pt x="5" y="3"/>
                    </a:lnTo>
                    <a:close/>
                    <a:moveTo>
                      <a:pt x="4" y="4"/>
                    </a:moveTo>
                    <a:lnTo>
                      <a:pt x="5" y="1"/>
                    </a:lnTo>
                    <a:lnTo>
                      <a:pt x="4" y="4"/>
                    </a:lnTo>
                    <a:close/>
                    <a:moveTo>
                      <a:pt x="1" y="5"/>
                    </a:moveTo>
                    <a:lnTo>
                      <a:pt x="3" y="0"/>
                    </a:lnTo>
                    <a:lnTo>
                      <a:pt x="1" y="5"/>
                    </a:lnTo>
                    <a:close/>
                    <a:moveTo>
                      <a:pt x="2" y="4"/>
                    </a:moveTo>
                    <a:lnTo>
                      <a:pt x="4" y="0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3" name="Freeform 365"/>
              <p:cNvSpPr>
                <a:spLocks noEditPoints="1"/>
              </p:cNvSpPr>
              <p:nvPr/>
            </p:nvSpPr>
            <p:spPr bwMode="auto">
              <a:xfrm>
                <a:off x="3593" y="996"/>
                <a:ext cx="72" cy="57"/>
              </a:xfrm>
              <a:custGeom>
                <a:avLst/>
                <a:gdLst>
                  <a:gd name="T0" fmla="*/ 2147483647 w 6"/>
                  <a:gd name="T1" fmla="*/ 2147483647 h 5"/>
                  <a:gd name="T2" fmla="*/ 2147483647 w 6"/>
                  <a:gd name="T3" fmla="*/ 2147483647 h 5"/>
                  <a:gd name="T4" fmla="*/ 2147483647 w 6"/>
                  <a:gd name="T5" fmla="*/ 2147483647 h 5"/>
                  <a:gd name="T6" fmla="*/ 2147483647 w 6"/>
                  <a:gd name="T7" fmla="*/ 0 h 5"/>
                  <a:gd name="T8" fmla="*/ 0 w 6"/>
                  <a:gd name="T9" fmla="*/ 2147483647 h 5"/>
                  <a:gd name="T10" fmla="*/ 2147483647 w 6"/>
                  <a:gd name="T11" fmla="*/ 0 h 5"/>
                  <a:gd name="T12" fmla="*/ 2147483647 w 6"/>
                  <a:gd name="T13" fmla="*/ 2147483647 h 5"/>
                  <a:gd name="T14" fmla="*/ 2147483647 w 6"/>
                  <a:gd name="T15" fmla="*/ 2147483647 h 5"/>
                  <a:gd name="T16" fmla="*/ 2147483647 w 6"/>
                  <a:gd name="T17" fmla="*/ 2147483647 h 5"/>
                  <a:gd name="T18" fmla="*/ 2147483647 w 6"/>
                  <a:gd name="T19" fmla="*/ 2147483647 h 5"/>
                  <a:gd name="T20" fmla="*/ 2147483647 w 6"/>
                  <a:gd name="T21" fmla="*/ 2147483647 h 5"/>
                  <a:gd name="T22" fmla="*/ 2147483647 w 6"/>
                  <a:gd name="T23" fmla="*/ 2147483647 h 5"/>
                  <a:gd name="T24" fmla="*/ 2147483647 w 6"/>
                  <a:gd name="T25" fmla="*/ 2147483647 h 5"/>
                  <a:gd name="T26" fmla="*/ 2147483647 w 6"/>
                  <a:gd name="T27" fmla="*/ 2147483647 h 5"/>
                  <a:gd name="T28" fmla="*/ 2147483647 w 6"/>
                  <a:gd name="T29" fmla="*/ 2147483647 h 5"/>
                  <a:gd name="T30" fmla="*/ 2147483647 w 6"/>
                  <a:gd name="T31" fmla="*/ 2147483647 h 5"/>
                  <a:gd name="T32" fmla="*/ 2147483647 w 6"/>
                  <a:gd name="T33" fmla="*/ 2147483647 h 5"/>
                  <a:gd name="T34" fmla="*/ 2147483647 w 6"/>
                  <a:gd name="T35" fmla="*/ 2147483647 h 5"/>
                  <a:gd name="T36" fmla="*/ 2147483647 w 6"/>
                  <a:gd name="T37" fmla="*/ 2147483647 h 5"/>
                  <a:gd name="T38" fmla="*/ 2147483647 w 6"/>
                  <a:gd name="T39" fmla="*/ 2147483647 h 5"/>
                  <a:gd name="T40" fmla="*/ 2147483647 w 6"/>
                  <a:gd name="T41" fmla="*/ 2147483647 h 5"/>
                  <a:gd name="T42" fmla="*/ 2147483647 w 6"/>
                  <a:gd name="T43" fmla="*/ 2147483647 h 5"/>
                  <a:gd name="T44" fmla="*/ 2147483647 w 6"/>
                  <a:gd name="T45" fmla="*/ 0 h 5"/>
                  <a:gd name="T46" fmla="*/ 2147483647 w 6"/>
                  <a:gd name="T47" fmla="*/ 2147483647 h 5"/>
                  <a:gd name="T48" fmla="*/ 2147483647 w 6"/>
                  <a:gd name="T49" fmla="*/ 2147483647 h 5"/>
                  <a:gd name="T50" fmla="*/ 2147483647 w 6"/>
                  <a:gd name="T51" fmla="*/ 0 h 5"/>
                  <a:gd name="T52" fmla="*/ 2147483647 w 6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6"/>
                  <a:gd name="T82" fmla="*/ 0 h 5"/>
                  <a:gd name="T83" fmla="*/ 6 w 6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6" h="5">
                    <a:moveTo>
                      <a:pt x="5" y="5"/>
                    </a:moveTo>
                    <a:lnTo>
                      <a:pt x="6" y="4"/>
                    </a:lnTo>
                    <a:lnTo>
                      <a:pt x="5" y="5"/>
                    </a:lnTo>
                    <a:close/>
                    <a:moveTo>
                      <a:pt x="4" y="0"/>
                    </a:moveTo>
                    <a:lnTo>
                      <a:pt x="0" y="3"/>
                    </a:lnTo>
                    <a:lnTo>
                      <a:pt x="4" y="0"/>
                    </a:lnTo>
                    <a:close/>
                    <a:moveTo>
                      <a:pt x="2" y="3"/>
                    </a:moveTo>
                    <a:lnTo>
                      <a:pt x="5" y="1"/>
                    </a:lnTo>
                    <a:lnTo>
                      <a:pt x="2" y="3"/>
                    </a:lnTo>
                    <a:close/>
                    <a:moveTo>
                      <a:pt x="3" y="4"/>
                    </a:moveTo>
                    <a:lnTo>
                      <a:pt x="5" y="2"/>
                    </a:lnTo>
                    <a:lnTo>
                      <a:pt x="3" y="4"/>
                    </a:lnTo>
                    <a:close/>
                    <a:moveTo>
                      <a:pt x="4" y="4"/>
                    </a:moveTo>
                    <a:lnTo>
                      <a:pt x="5" y="3"/>
                    </a:lnTo>
                    <a:lnTo>
                      <a:pt x="4" y="4"/>
                    </a:lnTo>
                    <a:close/>
                    <a:moveTo>
                      <a:pt x="1" y="3"/>
                    </a:moveTo>
                    <a:lnTo>
                      <a:pt x="1" y="1"/>
                    </a:lnTo>
                    <a:lnTo>
                      <a:pt x="1" y="3"/>
                    </a:lnTo>
                    <a:close/>
                    <a:moveTo>
                      <a:pt x="2" y="4"/>
                    </a:moveTo>
                    <a:lnTo>
                      <a:pt x="1" y="1"/>
                    </a:lnTo>
                    <a:lnTo>
                      <a:pt x="2" y="4"/>
                    </a:lnTo>
                    <a:close/>
                    <a:moveTo>
                      <a:pt x="5" y="5"/>
                    </a:moveTo>
                    <a:lnTo>
                      <a:pt x="3" y="0"/>
                    </a:lnTo>
                    <a:lnTo>
                      <a:pt x="5" y="5"/>
                    </a:lnTo>
                    <a:close/>
                    <a:moveTo>
                      <a:pt x="4" y="4"/>
                    </a:moveTo>
                    <a:lnTo>
                      <a:pt x="2" y="0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4" name="Freeform 366"/>
              <p:cNvSpPr>
                <a:spLocks/>
              </p:cNvSpPr>
              <p:nvPr/>
            </p:nvSpPr>
            <p:spPr bwMode="auto">
              <a:xfrm>
                <a:off x="3646" y="973"/>
                <a:ext cx="39" cy="103"/>
              </a:xfrm>
              <a:custGeom>
                <a:avLst/>
                <a:gdLst>
                  <a:gd name="T0" fmla="*/ 2147483647 w 3"/>
                  <a:gd name="T1" fmla="*/ 2147483647 h 9"/>
                  <a:gd name="T2" fmla="*/ 0 w 3"/>
                  <a:gd name="T3" fmla="*/ 0 h 9"/>
                  <a:gd name="T4" fmla="*/ 2147483647 w 3"/>
                  <a:gd name="T5" fmla="*/ 0 h 9"/>
                  <a:gd name="T6" fmla="*/ 2147483647 w 3"/>
                  <a:gd name="T7" fmla="*/ 2147483647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9"/>
                  <a:gd name="T14" fmla="*/ 3 w 3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9">
                    <a:moveTo>
                      <a:pt x="2" y="9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2" y="9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5" name="Oval 367"/>
              <p:cNvSpPr>
                <a:spLocks noChangeArrowheads="1"/>
              </p:cNvSpPr>
              <p:nvPr/>
            </p:nvSpPr>
            <p:spPr bwMode="auto">
              <a:xfrm>
                <a:off x="3626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6" name="Oval 368"/>
              <p:cNvSpPr>
                <a:spLocks noChangeArrowheads="1"/>
              </p:cNvSpPr>
              <p:nvPr/>
            </p:nvSpPr>
            <p:spPr bwMode="auto">
              <a:xfrm>
                <a:off x="3612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7" name="Oval 369"/>
              <p:cNvSpPr>
                <a:spLocks noChangeArrowheads="1"/>
              </p:cNvSpPr>
              <p:nvPr/>
            </p:nvSpPr>
            <p:spPr bwMode="auto">
              <a:xfrm>
                <a:off x="3684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8" name="Oval 370"/>
              <p:cNvSpPr>
                <a:spLocks noChangeArrowheads="1"/>
              </p:cNvSpPr>
              <p:nvPr/>
            </p:nvSpPr>
            <p:spPr bwMode="auto">
              <a:xfrm>
                <a:off x="3703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9" name="Oval 371"/>
              <p:cNvSpPr>
                <a:spLocks noChangeArrowheads="1"/>
              </p:cNvSpPr>
              <p:nvPr/>
            </p:nvSpPr>
            <p:spPr bwMode="auto">
              <a:xfrm>
                <a:off x="3665" y="1076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0" name="Oval 372"/>
              <p:cNvSpPr>
                <a:spLocks noChangeArrowheads="1"/>
              </p:cNvSpPr>
              <p:nvPr/>
            </p:nvSpPr>
            <p:spPr bwMode="auto">
              <a:xfrm>
                <a:off x="3602" y="1065"/>
                <a:ext cx="10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1" name="Oval 373"/>
              <p:cNvSpPr>
                <a:spLocks noChangeArrowheads="1"/>
              </p:cNvSpPr>
              <p:nvPr/>
            </p:nvSpPr>
            <p:spPr bwMode="auto">
              <a:xfrm>
                <a:off x="3612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2" name="Oval 374"/>
              <p:cNvSpPr>
                <a:spLocks noChangeArrowheads="1"/>
              </p:cNvSpPr>
              <p:nvPr/>
            </p:nvSpPr>
            <p:spPr bwMode="auto">
              <a:xfrm>
                <a:off x="3718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3" name="Oval 375"/>
              <p:cNvSpPr>
                <a:spLocks noChangeArrowheads="1"/>
              </p:cNvSpPr>
              <p:nvPr/>
            </p:nvSpPr>
            <p:spPr bwMode="auto">
              <a:xfrm>
                <a:off x="3703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4" name="Freeform 376"/>
              <p:cNvSpPr>
                <a:spLocks/>
              </p:cNvSpPr>
              <p:nvPr/>
            </p:nvSpPr>
            <p:spPr bwMode="auto">
              <a:xfrm>
                <a:off x="3593" y="1042"/>
                <a:ext cx="10" cy="23"/>
              </a:xfrm>
              <a:custGeom>
                <a:avLst/>
                <a:gdLst>
                  <a:gd name="T0" fmla="*/ 0 w 1"/>
                  <a:gd name="T1" fmla="*/ 0 h 2"/>
                  <a:gd name="T2" fmla="*/ 2147483647 w 1"/>
                  <a:gd name="T3" fmla="*/ 2147483647 h 2"/>
                  <a:gd name="T4" fmla="*/ 0 w 1"/>
                  <a:gd name="T5" fmla="*/ 2147483647 h 2"/>
                  <a:gd name="T6" fmla="*/ 2147483647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0" y="0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1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5" name="Freeform 377"/>
              <p:cNvSpPr>
                <a:spLocks/>
              </p:cNvSpPr>
              <p:nvPr/>
            </p:nvSpPr>
            <p:spPr bwMode="auto">
              <a:xfrm>
                <a:off x="3732" y="1042"/>
                <a:ext cx="10" cy="23"/>
              </a:xfrm>
              <a:custGeom>
                <a:avLst/>
                <a:gdLst>
                  <a:gd name="T0" fmla="*/ 2147483647 w 1"/>
                  <a:gd name="T1" fmla="*/ 0 h 2"/>
                  <a:gd name="T2" fmla="*/ 0 w 1"/>
                  <a:gd name="T3" fmla="*/ 2147483647 h 2"/>
                  <a:gd name="T4" fmla="*/ 2147483647 w 1"/>
                  <a:gd name="T5" fmla="*/ 2147483647 h 2"/>
                  <a:gd name="T6" fmla="*/ 0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0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6" name="Oval 378"/>
              <p:cNvSpPr>
                <a:spLocks noChangeArrowheads="1"/>
              </p:cNvSpPr>
              <p:nvPr/>
            </p:nvSpPr>
            <p:spPr bwMode="auto">
              <a:xfrm>
                <a:off x="3646" y="973"/>
                <a:ext cx="39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7" name="Oval 379"/>
              <p:cNvSpPr>
                <a:spLocks noChangeArrowheads="1"/>
              </p:cNvSpPr>
              <p:nvPr/>
            </p:nvSpPr>
            <p:spPr bwMode="auto">
              <a:xfrm>
                <a:off x="3665" y="996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8" name="Oval 380"/>
              <p:cNvSpPr>
                <a:spLocks noChangeArrowheads="1"/>
              </p:cNvSpPr>
              <p:nvPr/>
            </p:nvSpPr>
            <p:spPr bwMode="auto">
              <a:xfrm>
                <a:off x="3665" y="1007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9" name="Oval 381"/>
              <p:cNvSpPr>
                <a:spLocks noChangeArrowheads="1"/>
              </p:cNvSpPr>
              <p:nvPr/>
            </p:nvSpPr>
            <p:spPr bwMode="auto">
              <a:xfrm>
                <a:off x="3665" y="1019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0" name="Freeform 382"/>
              <p:cNvSpPr>
                <a:spLocks/>
              </p:cNvSpPr>
              <p:nvPr/>
            </p:nvSpPr>
            <p:spPr bwMode="auto">
              <a:xfrm>
                <a:off x="3458" y="1203"/>
                <a:ext cx="53" cy="23"/>
              </a:xfrm>
              <a:custGeom>
                <a:avLst/>
                <a:gdLst>
                  <a:gd name="T0" fmla="*/ 0 w 5"/>
                  <a:gd name="T1" fmla="*/ 2147483647 h 2"/>
                  <a:gd name="T2" fmla="*/ 2147483647 w 5"/>
                  <a:gd name="T3" fmla="*/ 0 h 2"/>
                  <a:gd name="T4" fmla="*/ 2147483647 w 5"/>
                  <a:gd name="T5" fmla="*/ 0 h 2"/>
                  <a:gd name="T6" fmla="*/ 2147483647 w 5"/>
                  <a:gd name="T7" fmla="*/ 2147483647 h 2"/>
                  <a:gd name="T8" fmla="*/ 0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0" y="2"/>
                    </a:moveTo>
                    <a:cubicBezTo>
                      <a:pt x="2" y="1"/>
                      <a:pt x="3" y="0"/>
                      <a:pt x="5" y="0"/>
                    </a:cubicBezTo>
                    <a:cubicBezTo>
                      <a:pt x="4" y="1"/>
                      <a:pt x="4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1" name="Freeform 383"/>
              <p:cNvSpPr>
                <a:spLocks/>
              </p:cNvSpPr>
              <p:nvPr/>
            </p:nvSpPr>
            <p:spPr bwMode="auto">
              <a:xfrm>
                <a:off x="3491" y="1134"/>
                <a:ext cx="101" cy="23"/>
              </a:xfrm>
              <a:custGeom>
                <a:avLst/>
                <a:gdLst>
                  <a:gd name="T0" fmla="*/ 0 w 9"/>
                  <a:gd name="T1" fmla="*/ 0 h 2"/>
                  <a:gd name="T2" fmla="*/ 2147483647 w 9"/>
                  <a:gd name="T3" fmla="*/ 0 h 2"/>
                  <a:gd name="T4" fmla="*/ 2147483647 w 9"/>
                  <a:gd name="T5" fmla="*/ 2147483647 h 2"/>
                  <a:gd name="T6" fmla="*/ 0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0" y="0"/>
                    </a:moveTo>
                    <a:cubicBezTo>
                      <a:pt x="3" y="1"/>
                      <a:pt x="5" y="1"/>
                      <a:pt x="8" y="0"/>
                    </a:cubicBezTo>
                    <a:lnTo>
                      <a:pt x="9" y="2"/>
                    </a:lnTo>
                    <a:cubicBezTo>
                      <a:pt x="5" y="2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2" name="Freeform 384"/>
              <p:cNvSpPr>
                <a:spLocks/>
              </p:cNvSpPr>
              <p:nvPr/>
            </p:nvSpPr>
            <p:spPr bwMode="auto">
              <a:xfrm>
                <a:off x="3544" y="1134"/>
                <a:ext cx="58" cy="46"/>
              </a:xfrm>
              <a:custGeom>
                <a:avLst/>
                <a:gdLst>
                  <a:gd name="T0" fmla="*/ 0 w 5"/>
                  <a:gd name="T1" fmla="*/ 2147483647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0" y="4"/>
                    </a:moveTo>
                    <a:cubicBezTo>
                      <a:pt x="1" y="2"/>
                      <a:pt x="2" y="2"/>
                      <a:pt x="5" y="4"/>
                    </a:cubicBezTo>
                    <a:lnTo>
                      <a:pt x="4" y="1"/>
                    </a:lnTo>
                    <a:cubicBezTo>
                      <a:pt x="1" y="0"/>
                      <a:pt x="0" y="1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3" name="Freeform 385"/>
              <p:cNvSpPr>
                <a:spLocks/>
              </p:cNvSpPr>
              <p:nvPr/>
            </p:nvSpPr>
            <p:spPr bwMode="auto">
              <a:xfrm>
                <a:off x="3559" y="1053"/>
                <a:ext cx="111" cy="80"/>
              </a:xfrm>
              <a:custGeom>
                <a:avLst/>
                <a:gdLst>
                  <a:gd name="T0" fmla="*/ 2147483647 w 10"/>
                  <a:gd name="T1" fmla="*/ 2147483647 h 7"/>
                  <a:gd name="T2" fmla="*/ 0 w 10"/>
                  <a:gd name="T3" fmla="*/ 2147483647 h 7"/>
                  <a:gd name="T4" fmla="*/ 2147483647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10" y="6"/>
                    </a:moveTo>
                    <a:cubicBezTo>
                      <a:pt x="6" y="6"/>
                      <a:pt x="0" y="6"/>
                      <a:pt x="0" y="4"/>
                    </a:cubicBezTo>
                    <a:cubicBezTo>
                      <a:pt x="0" y="0"/>
                      <a:pt x="5" y="7"/>
                      <a:pt x="1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4" name="Freeform 386"/>
              <p:cNvSpPr>
                <a:spLocks/>
              </p:cNvSpPr>
              <p:nvPr/>
            </p:nvSpPr>
            <p:spPr bwMode="auto">
              <a:xfrm>
                <a:off x="3544" y="1099"/>
                <a:ext cx="58" cy="80"/>
              </a:xfrm>
              <a:custGeom>
                <a:avLst/>
                <a:gdLst>
                  <a:gd name="T0" fmla="*/ 2147483647 w 5"/>
                  <a:gd name="T1" fmla="*/ 2147483647 h 7"/>
                  <a:gd name="T2" fmla="*/ 2147483647 w 5"/>
                  <a:gd name="T3" fmla="*/ 2147483647 h 7"/>
                  <a:gd name="T4" fmla="*/ 0 w 5"/>
                  <a:gd name="T5" fmla="*/ 0 h 7"/>
                  <a:gd name="T6" fmla="*/ 2147483647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5" y="7"/>
                    </a:moveTo>
                    <a:lnTo>
                      <a:pt x="3" y="2"/>
                    </a:ln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3" y="3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5" name="Freeform 387"/>
              <p:cNvSpPr>
                <a:spLocks/>
              </p:cNvSpPr>
              <p:nvPr/>
            </p:nvSpPr>
            <p:spPr bwMode="auto">
              <a:xfrm>
                <a:off x="3511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2147483647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1" y="4"/>
                    </a:moveTo>
                    <a:cubicBezTo>
                      <a:pt x="1" y="2"/>
                      <a:pt x="1" y="2"/>
                      <a:pt x="2" y="2"/>
                    </a:cubicBezTo>
                    <a:lnTo>
                      <a:pt x="7" y="4"/>
                    </a:lnTo>
                    <a:cubicBezTo>
                      <a:pt x="6" y="3"/>
                      <a:pt x="5" y="2"/>
                      <a:pt x="3" y="0"/>
                    </a:cubicBezTo>
                    <a:cubicBezTo>
                      <a:pt x="0" y="0"/>
                      <a:pt x="0" y="1"/>
                      <a:pt x="1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6" name="Freeform 388"/>
              <p:cNvSpPr>
                <a:spLocks/>
              </p:cNvSpPr>
              <p:nvPr/>
            </p:nvSpPr>
            <p:spPr bwMode="auto">
              <a:xfrm>
                <a:off x="3578" y="1122"/>
                <a:ext cx="87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0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2147483647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2" y="7"/>
                    </a:moveTo>
                    <a:lnTo>
                      <a:pt x="0" y="0"/>
                    </a:lnTo>
                    <a:cubicBezTo>
                      <a:pt x="1" y="0"/>
                      <a:pt x="2" y="0"/>
                      <a:pt x="3" y="1"/>
                    </a:cubicBezTo>
                    <a:lnTo>
                      <a:pt x="5" y="1"/>
                    </a:lnTo>
                    <a:lnTo>
                      <a:pt x="7" y="4"/>
                    </a:lnTo>
                    <a:lnTo>
                      <a:pt x="5" y="3"/>
                    </a:lnTo>
                    <a:cubicBezTo>
                      <a:pt x="5" y="4"/>
                      <a:pt x="5" y="5"/>
                      <a:pt x="5" y="6"/>
                    </a:cubicBezTo>
                    <a:cubicBezTo>
                      <a:pt x="5" y="5"/>
                      <a:pt x="4" y="4"/>
                      <a:pt x="3" y="3"/>
                    </a:cubicBezTo>
                    <a:cubicBezTo>
                      <a:pt x="3" y="5"/>
                      <a:pt x="3" y="6"/>
                      <a:pt x="2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7" name="Freeform 389"/>
              <p:cNvSpPr>
                <a:spLocks/>
              </p:cNvSpPr>
              <p:nvPr/>
            </p:nvSpPr>
            <p:spPr bwMode="auto">
              <a:xfrm>
                <a:off x="3593" y="1111"/>
                <a:ext cx="77" cy="34"/>
              </a:xfrm>
              <a:custGeom>
                <a:avLst/>
                <a:gdLst>
                  <a:gd name="T0" fmla="*/ 2147483647 w 7"/>
                  <a:gd name="T1" fmla="*/ 2147483647 h 3"/>
                  <a:gd name="T2" fmla="*/ 0 w 7"/>
                  <a:gd name="T3" fmla="*/ 2147483647 h 3"/>
                  <a:gd name="T4" fmla="*/ 2147483647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7" y="3"/>
                    </a:moveTo>
                    <a:cubicBezTo>
                      <a:pt x="4" y="1"/>
                      <a:pt x="0" y="0"/>
                      <a:pt x="0" y="1"/>
                    </a:cubicBezTo>
                    <a:cubicBezTo>
                      <a:pt x="0" y="2"/>
                      <a:pt x="5" y="3"/>
                      <a:pt x="7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8" name="Freeform 390"/>
              <p:cNvSpPr>
                <a:spLocks/>
              </p:cNvSpPr>
              <p:nvPr/>
            </p:nvSpPr>
            <p:spPr bwMode="auto">
              <a:xfrm>
                <a:off x="3569" y="1111"/>
                <a:ext cx="34" cy="23"/>
              </a:xfrm>
              <a:custGeom>
                <a:avLst/>
                <a:gdLst>
                  <a:gd name="T0" fmla="*/ 0 w 3"/>
                  <a:gd name="T1" fmla="*/ 0 h 2"/>
                  <a:gd name="T2" fmla="*/ 2147483647 w 3"/>
                  <a:gd name="T3" fmla="*/ 2147483647 h 2"/>
                  <a:gd name="T4" fmla="*/ 0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0" y="0"/>
                    </a:moveTo>
                    <a:cubicBezTo>
                      <a:pt x="0" y="1"/>
                      <a:pt x="2" y="2"/>
                      <a:pt x="3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9" name="Freeform 391"/>
              <p:cNvSpPr>
                <a:spLocks/>
              </p:cNvSpPr>
              <p:nvPr/>
            </p:nvSpPr>
            <p:spPr bwMode="auto">
              <a:xfrm>
                <a:off x="3824" y="1203"/>
                <a:ext cx="53" cy="23"/>
              </a:xfrm>
              <a:custGeom>
                <a:avLst/>
                <a:gdLst>
                  <a:gd name="T0" fmla="*/ 2147483647 w 5"/>
                  <a:gd name="T1" fmla="*/ 2147483647 h 2"/>
                  <a:gd name="T2" fmla="*/ 0 w 5"/>
                  <a:gd name="T3" fmla="*/ 0 h 2"/>
                  <a:gd name="T4" fmla="*/ 0 w 5"/>
                  <a:gd name="T5" fmla="*/ 0 h 2"/>
                  <a:gd name="T6" fmla="*/ 2147483647 w 5"/>
                  <a:gd name="T7" fmla="*/ 2147483647 h 2"/>
                  <a:gd name="T8" fmla="*/ 2147483647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5" y="2"/>
                    </a:moveTo>
                    <a:cubicBezTo>
                      <a:pt x="3" y="1"/>
                      <a:pt x="2" y="0"/>
                      <a:pt x="0" y="0"/>
                    </a:cubicBezTo>
                    <a:cubicBezTo>
                      <a:pt x="1" y="1"/>
                      <a:pt x="1" y="2"/>
                      <a:pt x="3" y="2"/>
                    </a:cubicBezTo>
                    <a:cubicBezTo>
                      <a:pt x="4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0" name="Freeform 392"/>
              <p:cNvSpPr>
                <a:spLocks/>
              </p:cNvSpPr>
              <p:nvPr/>
            </p:nvSpPr>
            <p:spPr bwMode="auto">
              <a:xfrm>
                <a:off x="3742" y="1134"/>
                <a:ext cx="101" cy="23"/>
              </a:xfrm>
              <a:custGeom>
                <a:avLst/>
                <a:gdLst>
                  <a:gd name="T0" fmla="*/ 2147483647 w 9"/>
                  <a:gd name="T1" fmla="*/ 0 h 2"/>
                  <a:gd name="T2" fmla="*/ 2147483647 w 9"/>
                  <a:gd name="T3" fmla="*/ 0 h 2"/>
                  <a:gd name="T4" fmla="*/ 0 w 9"/>
                  <a:gd name="T5" fmla="*/ 2147483647 h 2"/>
                  <a:gd name="T6" fmla="*/ 2147483647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9" y="0"/>
                    </a:moveTo>
                    <a:cubicBezTo>
                      <a:pt x="6" y="1"/>
                      <a:pt x="4" y="1"/>
                      <a:pt x="1" y="0"/>
                    </a:cubicBezTo>
                    <a:lnTo>
                      <a:pt x="0" y="2"/>
                    </a:lnTo>
                    <a:cubicBezTo>
                      <a:pt x="4" y="2"/>
                      <a:pt x="8" y="2"/>
                      <a:pt x="9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1" name="Freeform 393"/>
              <p:cNvSpPr>
                <a:spLocks/>
              </p:cNvSpPr>
              <p:nvPr/>
            </p:nvSpPr>
            <p:spPr bwMode="auto">
              <a:xfrm>
                <a:off x="3732" y="1134"/>
                <a:ext cx="58" cy="46"/>
              </a:xfrm>
              <a:custGeom>
                <a:avLst/>
                <a:gdLst>
                  <a:gd name="T0" fmla="*/ 2147483647 w 5"/>
                  <a:gd name="T1" fmla="*/ 2147483647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5" y="4"/>
                    </a:moveTo>
                    <a:cubicBezTo>
                      <a:pt x="4" y="2"/>
                      <a:pt x="3" y="2"/>
                      <a:pt x="0" y="4"/>
                    </a:cubicBezTo>
                    <a:lnTo>
                      <a:pt x="1" y="1"/>
                    </a:lnTo>
                    <a:cubicBezTo>
                      <a:pt x="4" y="0"/>
                      <a:pt x="5" y="1"/>
                      <a:pt x="5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2" name="Freeform 394"/>
              <p:cNvSpPr>
                <a:spLocks/>
              </p:cNvSpPr>
              <p:nvPr/>
            </p:nvSpPr>
            <p:spPr bwMode="auto">
              <a:xfrm>
                <a:off x="3665" y="1053"/>
                <a:ext cx="111" cy="80"/>
              </a:xfrm>
              <a:custGeom>
                <a:avLst/>
                <a:gdLst>
                  <a:gd name="T0" fmla="*/ 0 w 10"/>
                  <a:gd name="T1" fmla="*/ 2147483647 h 7"/>
                  <a:gd name="T2" fmla="*/ 2147483647 w 10"/>
                  <a:gd name="T3" fmla="*/ 2147483647 h 7"/>
                  <a:gd name="T4" fmla="*/ 0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0" y="6"/>
                    </a:moveTo>
                    <a:cubicBezTo>
                      <a:pt x="4" y="6"/>
                      <a:pt x="10" y="6"/>
                      <a:pt x="10" y="4"/>
                    </a:cubicBezTo>
                    <a:cubicBezTo>
                      <a:pt x="10" y="0"/>
                      <a:pt x="5" y="7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3" name="Freeform 395"/>
              <p:cNvSpPr>
                <a:spLocks/>
              </p:cNvSpPr>
              <p:nvPr/>
            </p:nvSpPr>
            <p:spPr bwMode="auto">
              <a:xfrm>
                <a:off x="3732" y="1099"/>
                <a:ext cx="58" cy="80"/>
              </a:xfrm>
              <a:custGeom>
                <a:avLst/>
                <a:gdLst>
                  <a:gd name="T0" fmla="*/ 0 w 5"/>
                  <a:gd name="T1" fmla="*/ 2147483647 h 7"/>
                  <a:gd name="T2" fmla="*/ 2147483647 w 5"/>
                  <a:gd name="T3" fmla="*/ 2147483647 h 7"/>
                  <a:gd name="T4" fmla="*/ 2147483647 w 5"/>
                  <a:gd name="T5" fmla="*/ 0 h 7"/>
                  <a:gd name="T6" fmla="*/ 0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0" y="7"/>
                    </a:moveTo>
                    <a:lnTo>
                      <a:pt x="2" y="2"/>
                    </a:lnTo>
                    <a:cubicBezTo>
                      <a:pt x="2" y="1"/>
                      <a:pt x="4" y="0"/>
                      <a:pt x="5" y="0"/>
                    </a:cubicBezTo>
                    <a:cubicBezTo>
                      <a:pt x="5" y="1"/>
                      <a:pt x="2" y="3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4" name="Freeform 396"/>
              <p:cNvSpPr>
                <a:spLocks/>
              </p:cNvSpPr>
              <p:nvPr/>
            </p:nvSpPr>
            <p:spPr bwMode="auto">
              <a:xfrm>
                <a:off x="3742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0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6" y="4"/>
                    </a:moveTo>
                    <a:cubicBezTo>
                      <a:pt x="6" y="2"/>
                      <a:pt x="6" y="2"/>
                      <a:pt x="5" y="2"/>
                    </a:cubicBezTo>
                    <a:lnTo>
                      <a:pt x="0" y="4"/>
                    </a:lnTo>
                    <a:cubicBezTo>
                      <a:pt x="1" y="3"/>
                      <a:pt x="2" y="2"/>
                      <a:pt x="4" y="0"/>
                    </a:cubicBezTo>
                    <a:cubicBezTo>
                      <a:pt x="7" y="0"/>
                      <a:pt x="7" y="1"/>
                      <a:pt x="6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5" name="Freeform 397"/>
              <p:cNvSpPr>
                <a:spLocks/>
              </p:cNvSpPr>
              <p:nvPr/>
            </p:nvSpPr>
            <p:spPr bwMode="auto">
              <a:xfrm>
                <a:off x="3670" y="1122"/>
                <a:ext cx="82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2147483647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0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5" y="7"/>
                    </a:moveTo>
                    <a:lnTo>
                      <a:pt x="7" y="0"/>
                    </a:lnTo>
                    <a:cubicBezTo>
                      <a:pt x="6" y="0"/>
                      <a:pt x="5" y="0"/>
                      <a:pt x="4" y="1"/>
                    </a:cubicBezTo>
                    <a:lnTo>
                      <a:pt x="2" y="1"/>
                    </a:lnTo>
                    <a:lnTo>
                      <a:pt x="0" y="4"/>
                    </a:lnTo>
                    <a:lnTo>
                      <a:pt x="2" y="3"/>
                    </a:lnTo>
                    <a:cubicBezTo>
                      <a:pt x="2" y="4"/>
                      <a:pt x="2" y="5"/>
                      <a:pt x="2" y="6"/>
                    </a:cubicBezTo>
                    <a:cubicBezTo>
                      <a:pt x="2" y="5"/>
                      <a:pt x="3" y="4"/>
                      <a:pt x="4" y="3"/>
                    </a:cubicBezTo>
                    <a:cubicBezTo>
                      <a:pt x="4" y="5"/>
                      <a:pt x="4" y="6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6" name="Freeform 398"/>
              <p:cNvSpPr>
                <a:spLocks/>
              </p:cNvSpPr>
              <p:nvPr/>
            </p:nvSpPr>
            <p:spPr bwMode="auto">
              <a:xfrm>
                <a:off x="3665" y="1111"/>
                <a:ext cx="77" cy="34"/>
              </a:xfrm>
              <a:custGeom>
                <a:avLst/>
                <a:gdLst>
                  <a:gd name="T0" fmla="*/ 0 w 7"/>
                  <a:gd name="T1" fmla="*/ 2147483647 h 3"/>
                  <a:gd name="T2" fmla="*/ 2147483647 w 7"/>
                  <a:gd name="T3" fmla="*/ 2147483647 h 3"/>
                  <a:gd name="T4" fmla="*/ 0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0" y="3"/>
                    </a:moveTo>
                    <a:cubicBezTo>
                      <a:pt x="3" y="1"/>
                      <a:pt x="7" y="0"/>
                      <a:pt x="7" y="1"/>
                    </a:cubicBezTo>
                    <a:cubicBezTo>
                      <a:pt x="7" y="2"/>
                      <a:pt x="2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7" name="Freeform 399"/>
              <p:cNvSpPr>
                <a:spLocks/>
              </p:cNvSpPr>
              <p:nvPr/>
            </p:nvSpPr>
            <p:spPr bwMode="auto">
              <a:xfrm>
                <a:off x="3732" y="1111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3" y="0"/>
                    </a:moveTo>
                    <a:cubicBezTo>
                      <a:pt x="3" y="1"/>
                      <a:pt x="1" y="2"/>
                      <a:pt x="0" y="1"/>
                    </a:cubicBez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8" name="Freeform 400"/>
              <p:cNvSpPr>
                <a:spLocks/>
              </p:cNvSpPr>
              <p:nvPr/>
            </p:nvSpPr>
            <p:spPr bwMode="auto">
              <a:xfrm>
                <a:off x="3458" y="1134"/>
                <a:ext cx="410" cy="517"/>
              </a:xfrm>
              <a:custGeom>
                <a:avLst/>
                <a:gdLst>
                  <a:gd name="T0" fmla="*/ 2147483647 w 36"/>
                  <a:gd name="T1" fmla="*/ 2147483647 h 45"/>
                  <a:gd name="T2" fmla="*/ 2147483647 w 36"/>
                  <a:gd name="T3" fmla="*/ 2147483647 h 45"/>
                  <a:gd name="T4" fmla="*/ 0 w 36"/>
                  <a:gd name="T5" fmla="*/ 2147483647 h 45"/>
                  <a:gd name="T6" fmla="*/ 2147483647 w 36"/>
                  <a:gd name="T7" fmla="*/ 2147483647 h 45"/>
                  <a:gd name="T8" fmla="*/ 2147483647 w 36"/>
                  <a:gd name="T9" fmla="*/ 2147483647 h 45"/>
                  <a:gd name="T10" fmla="*/ 2147483647 w 36"/>
                  <a:gd name="T11" fmla="*/ 2147483647 h 45"/>
                  <a:gd name="T12" fmla="*/ 2147483647 w 36"/>
                  <a:gd name="T13" fmla="*/ 2147483647 h 45"/>
                  <a:gd name="T14" fmla="*/ 2147483647 w 36"/>
                  <a:gd name="T15" fmla="*/ 2147483647 h 45"/>
                  <a:gd name="T16" fmla="*/ 2147483647 w 36"/>
                  <a:gd name="T17" fmla="*/ 2147483647 h 45"/>
                  <a:gd name="T18" fmla="*/ 2147483647 w 36"/>
                  <a:gd name="T19" fmla="*/ 2147483647 h 45"/>
                  <a:gd name="T20" fmla="*/ 2147483647 w 36"/>
                  <a:gd name="T21" fmla="*/ 2147483647 h 45"/>
                  <a:gd name="T22" fmla="*/ 2147483647 w 36"/>
                  <a:gd name="T23" fmla="*/ 2147483647 h 45"/>
                  <a:gd name="T24" fmla="*/ 2147483647 w 36"/>
                  <a:gd name="T25" fmla="*/ 2147483647 h 45"/>
                  <a:gd name="T26" fmla="*/ 2147483647 w 36"/>
                  <a:gd name="T27" fmla="*/ 2147483647 h 45"/>
                  <a:gd name="T28" fmla="*/ 2147483647 w 36"/>
                  <a:gd name="T29" fmla="*/ 0 h 45"/>
                  <a:gd name="T30" fmla="*/ 2147483647 w 36"/>
                  <a:gd name="T31" fmla="*/ 2147483647 h 45"/>
                  <a:gd name="T32" fmla="*/ 2147483647 w 36"/>
                  <a:gd name="T33" fmla="*/ 2147483647 h 4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45"/>
                  <a:gd name="T53" fmla="*/ 36 w 36"/>
                  <a:gd name="T54" fmla="*/ 45 h 4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45">
                    <a:moveTo>
                      <a:pt x="10" y="14"/>
                    </a:moveTo>
                    <a:lnTo>
                      <a:pt x="13" y="20"/>
                    </a:lnTo>
                    <a:lnTo>
                      <a:pt x="0" y="23"/>
                    </a:lnTo>
                    <a:lnTo>
                      <a:pt x="13" y="25"/>
                    </a:lnTo>
                    <a:lnTo>
                      <a:pt x="10" y="32"/>
                    </a:lnTo>
                    <a:lnTo>
                      <a:pt x="16" y="28"/>
                    </a:lnTo>
                    <a:lnTo>
                      <a:pt x="18" y="45"/>
                    </a:lnTo>
                    <a:lnTo>
                      <a:pt x="21" y="28"/>
                    </a:lnTo>
                    <a:lnTo>
                      <a:pt x="27" y="32"/>
                    </a:lnTo>
                    <a:lnTo>
                      <a:pt x="24" y="25"/>
                    </a:lnTo>
                    <a:lnTo>
                      <a:pt x="36" y="23"/>
                    </a:lnTo>
                    <a:lnTo>
                      <a:pt x="24" y="20"/>
                    </a:lnTo>
                    <a:lnTo>
                      <a:pt x="27" y="14"/>
                    </a:lnTo>
                    <a:lnTo>
                      <a:pt x="21" y="17"/>
                    </a:lnTo>
                    <a:lnTo>
                      <a:pt x="18" y="0"/>
                    </a:lnTo>
                    <a:lnTo>
                      <a:pt x="16" y="17"/>
                    </a:lnTo>
                    <a:lnTo>
                      <a:pt x="10" y="14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9" name="Oval 401"/>
              <p:cNvSpPr>
                <a:spLocks noChangeArrowheads="1"/>
              </p:cNvSpPr>
              <p:nvPr/>
            </p:nvSpPr>
            <p:spPr bwMode="auto">
              <a:xfrm>
                <a:off x="3602" y="1329"/>
                <a:ext cx="130" cy="126"/>
              </a:xfrm>
              <a:prstGeom prst="ellipse">
                <a:avLst/>
              </a:prstGeom>
              <a:solidFill>
                <a:srgbClr val="F480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0" name="Freeform 402"/>
              <p:cNvSpPr>
                <a:spLocks/>
              </p:cNvSpPr>
              <p:nvPr/>
            </p:nvSpPr>
            <p:spPr bwMode="auto">
              <a:xfrm>
                <a:off x="3612" y="1340"/>
                <a:ext cx="92" cy="80"/>
              </a:xfrm>
              <a:custGeom>
                <a:avLst/>
                <a:gdLst>
                  <a:gd name="T0" fmla="*/ 2147483647 w 8"/>
                  <a:gd name="T1" fmla="*/ 0 h 7"/>
                  <a:gd name="T2" fmla="*/ 0 w 8"/>
                  <a:gd name="T3" fmla="*/ 2147483647 h 7"/>
                  <a:gd name="T4" fmla="*/ 2147483647 w 8"/>
                  <a:gd name="T5" fmla="*/ 2147483647 h 7"/>
                  <a:gd name="T6" fmla="*/ 2147483647 w 8"/>
                  <a:gd name="T7" fmla="*/ 2147483647 h 7"/>
                  <a:gd name="T8" fmla="*/ 2147483647 w 8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7"/>
                  <a:gd name="T17" fmla="*/ 8 w 8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7">
                    <a:moveTo>
                      <a:pt x="4" y="0"/>
                    </a:moveTo>
                    <a:lnTo>
                      <a:pt x="0" y="7"/>
                    </a:lnTo>
                    <a:lnTo>
                      <a:pt x="4" y="7"/>
                    </a:lnTo>
                    <a:lnTo>
                      <a:pt x="8" y="7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74C5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3" name="Freeform 403"/>
            <p:cNvSpPr>
              <a:spLocks noEditPoints="1"/>
            </p:cNvSpPr>
            <p:nvPr/>
          </p:nvSpPr>
          <p:spPr bwMode="auto">
            <a:xfrm>
              <a:off x="9765151" y="411178"/>
              <a:ext cx="364753" cy="84931"/>
            </a:xfrm>
            <a:custGeom>
              <a:avLst/>
              <a:gdLst>
                <a:gd name="T0" fmla="*/ 2147483647 w 116"/>
                <a:gd name="T1" fmla="*/ 2147483647 h 32"/>
                <a:gd name="T2" fmla="*/ 2147483647 w 116"/>
                <a:gd name="T3" fmla="*/ 2147483647 h 32"/>
                <a:gd name="T4" fmla="*/ 2147483647 w 116"/>
                <a:gd name="T5" fmla="*/ 2147483647 h 32"/>
                <a:gd name="T6" fmla="*/ 2147483647 w 116"/>
                <a:gd name="T7" fmla="*/ 2147483647 h 32"/>
                <a:gd name="T8" fmla="*/ 2147483647 w 116"/>
                <a:gd name="T9" fmla="*/ 2147483647 h 32"/>
                <a:gd name="T10" fmla="*/ 2147483647 w 116"/>
                <a:gd name="T11" fmla="*/ 2147483647 h 32"/>
                <a:gd name="T12" fmla="*/ 2147483647 w 116"/>
                <a:gd name="T13" fmla="*/ 2147483647 h 32"/>
                <a:gd name="T14" fmla="*/ 2147483647 w 116"/>
                <a:gd name="T15" fmla="*/ 2147483647 h 32"/>
                <a:gd name="T16" fmla="*/ 2147483647 w 116"/>
                <a:gd name="T17" fmla="*/ 2147483647 h 32"/>
                <a:gd name="T18" fmla="*/ 2147483647 w 116"/>
                <a:gd name="T19" fmla="*/ 2147483647 h 32"/>
                <a:gd name="T20" fmla="*/ 2147483647 w 116"/>
                <a:gd name="T21" fmla="*/ 2147483647 h 32"/>
                <a:gd name="T22" fmla="*/ 2147483647 w 116"/>
                <a:gd name="T23" fmla="*/ 2147483647 h 32"/>
                <a:gd name="T24" fmla="*/ 2147483647 w 116"/>
                <a:gd name="T25" fmla="*/ 2147483647 h 32"/>
                <a:gd name="T26" fmla="*/ 2147483647 w 116"/>
                <a:gd name="T27" fmla="*/ 2147483647 h 32"/>
                <a:gd name="T28" fmla="*/ 2147483647 w 116"/>
                <a:gd name="T29" fmla="*/ 2147483647 h 32"/>
                <a:gd name="T30" fmla="*/ 2147483647 w 116"/>
                <a:gd name="T31" fmla="*/ 2147483647 h 32"/>
                <a:gd name="T32" fmla="*/ 2147483647 w 116"/>
                <a:gd name="T33" fmla="*/ 2147483647 h 32"/>
                <a:gd name="T34" fmla="*/ 2147483647 w 116"/>
                <a:gd name="T35" fmla="*/ 2147483647 h 32"/>
                <a:gd name="T36" fmla="*/ 2147483647 w 116"/>
                <a:gd name="T37" fmla="*/ 2147483647 h 32"/>
                <a:gd name="T38" fmla="*/ 2147483647 w 116"/>
                <a:gd name="T39" fmla="*/ 2147483647 h 32"/>
                <a:gd name="T40" fmla="*/ 2147483647 w 116"/>
                <a:gd name="T41" fmla="*/ 2147483647 h 32"/>
                <a:gd name="T42" fmla="*/ 2147483647 w 116"/>
                <a:gd name="T43" fmla="*/ 2147483647 h 32"/>
                <a:gd name="T44" fmla="*/ 2147483647 w 116"/>
                <a:gd name="T45" fmla="*/ 2147483647 h 32"/>
                <a:gd name="T46" fmla="*/ 2147483647 w 116"/>
                <a:gd name="T47" fmla="*/ 2147483647 h 32"/>
                <a:gd name="T48" fmla="*/ 2147483647 w 116"/>
                <a:gd name="T49" fmla="*/ 2147483647 h 32"/>
                <a:gd name="T50" fmla="*/ 2147483647 w 116"/>
                <a:gd name="T51" fmla="*/ 2147483647 h 32"/>
                <a:gd name="T52" fmla="*/ 2147483647 w 116"/>
                <a:gd name="T53" fmla="*/ 2147483647 h 32"/>
                <a:gd name="T54" fmla="*/ 2147483647 w 116"/>
                <a:gd name="T55" fmla="*/ 2147483647 h 32"/>
                <a:gd name="T56" fmla="*/ 2147483647 w 116"/>
                <a:gd name="T57" fmla="*/ 2147483647 h 32"/>
                <a:gd name="T58" fmla="*/ 2147483647 w 116"/>
                <a:gd name="T59" fmla="*/ 2147483647 h 32"/>
                <a:gd name="T60" fmla="*/ 2147483647 w 116"/>
                <a:gd name="T61" fmla="*/ 2147483647 h 32"/>
                <a:gd name="T62" fmla="*/ 2147483647 w 116"/>
                <a:gd name="T63" fmla="*/ 2147483647 h 32"/>
                <a:gd name="T64" fmla="*/ 2147483647 w 116"/>
                <a:gd name="T65" fmla="*/ 2147483647 h 32"/>
                <a:gd name="T66" fmla="*/ 2147483647 w 116"/>
                <a:gd name="T67" fmla="*/ 2147483647 h 32"/>
                <a:gd name="T68" fmla="*/ 2147483647 w 116"/>
                <a:gd name="T69" fmla="*/ 2147483647 h 32"/>
                <a:gd name="T70" fmla="*/ 2147483647 w 116"/>
                <a:gd name="T71" fmla="*/ 2147483647 h 32"/>
                <a:gd name="T72" fmla="*/ 2147483647 w 116"/>
                <a:gd name="T73" fmla="*/ 2147483647 h 32"/>
                <a:gd name="T74" fmla="*/ 2147483647 w 116"/>
                <a:gd name="T75" fmla="*/ 2147483647 h 32"/>
                <a:gd name="T76" fmla="*/ 2147483647 w 116"/>
                <a:gd name="T77" fmla="*/ 2147483647 h 32"/>
                <a:gd name="T78" fmla="*/ 2147483647 w 116"/>
                <a:gd name="T79" fmla="*/ 2147483647 h 32"/>
                <a:gd name="T80" fmla="*/ 2147483647 w 116"/>
                <a:gd name="T81" fmla="*/ 2147483647 h 32"/>
                <a:gd name="T82" fmla="*/ 2147483647 w 116"/>
                <a:gd name="T83" fmla="*/ 2147483647 h 32"/>
                <a:gd name="T84" fmla="*/ 2147483647 w 116"/>
                <a:gd name="T85" fmla="*/ 2147483647 h 32"/>
                <a:gd name="T86" fmla="*/ 2147483647 w 116"/>
                <a:gd name="T87" fmla="*/ 2147483647 h 32"/>
                <a:gd name="T88" fmla="*/ 2147483647 w 116"/>
                <a:gd name="T89" fmla="*/ 2147483647 h 32"/>
                <a:gd name="T90" fmla="*/ 2147483647 w 116"/>
                <a:gd name="T91" fmla="*/ 2147483647 h 32"/>
                <a:gd name="T92" fmla="*/ 2147483647 w 116"/>
                <a:gd name="T93" fmla="*/ 2147483647 h 32"/>
                <a:gd name="T94" fmla="*/ 2147483647 w 116"/>
                <a:gd name="T95" fmla="*/ 2147483647 h 32"/>
                <a:gd name="T96" fmla="*/ 2147483647 w 116"/>
                <a:gd name="T97" fmla="*/ 2147483647 h 32"/>
                <a:gd name="T98" fmla="*/ 2147483647 w 116"/>
                <a:gd name="T99" fmla="*/ 2147483647 h 32"/>
                <a:gd name="T100" fmla="*/ 2147483647 w 116"/>
                <a:gd name="T101" fmla="*/ 2147483647 h 32"/>
                <a:gd name="T102" fmla="*/ 2147483647 w 116"/>
                <a:gd name="T103" fmla="*/ 2147483647 h 3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16"/>
                <a:gd name="T157" fmla="*/ 0 h 32"/>
                <a:gd name="T158" fmla="*/ 116 w 116"/>
                <a:gd name="T159" fmla="*/ 32 h 3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16" h="32">
                  <a:moveTo>
                    <a:pt x="16" y="6"/>
                  </a:moveTo>
                  <a:cubicBezTo>
                    <a:pt x="18" y="7"/>
                    <a:pt x="20" y="8"/>
                    <a:pt x="20" y="9"/>
                  </a:cubicBezTo>
                  <a:cubicBezTo>
                    <a:pt x="21" y="10"/>
                    <a:pt x="21" y="11"/>
                    <a:pt x="21" y="12"/>
                  </a:cubicBezTo>
                  <a:cubicBezTo>
                    <a:pt x="21" y="12"/>
                    <a:pt x="21" y="12"/>
                    <a:pt x="20" y="12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4"/>
                    <a:pt x="19" y="14"/>
                    <a:pt x="18" y="14"/>
                  </a:cubicBezTo>
                  <a:cubicBezTo>
                    <a:pt x="18" y="14"/>
                    <a:pt x="17" y="14"/>
                    <a:pt x="16" y="14"/>
                  </a:cubicBezTo>
                  <a:lnTo>
                    <a:pt x="17" y="18"/>
                  </a:ln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lnTo>
                    <a:pt x="16" y="22"/>
                  </a:lnTo>
                  <a:lnTo>
                    <a:pt x="9" y="17"/>
                  </a:lnTo>
                  <a:lnTo>
                    <a:pt x="10" y="15"/>
                  </a:ln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4"/>
                    <a:pt x="11" y="14"/>
                  </a:cubicBezTo>
                  <a:lnTo>
                    <a:pt x="11" y="13"/>
                  </a:lnTo>
                  <a:lnTo>
                    <a:pt x="10" y="12"/>
                  </a:lnTo>
                  <a:lnTo>
                    <a:pt x="9" y="13"/>
                  </a:ln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lnTo>
                    <a:pt x="8" y="17"/>
                  </a:lnTo>
                  <a:lnTo>
                    <a:pt x="0" y="12"/>
                  </a:lnTo>
                  <a:lnTo>
                    <a:pt x="2" y="10"/>
                  </a:lnTo>
                  <a:lnTo>
                    <a:pt x="3" y="10"/>
                  </a:lnTo>
                  <a:cubicBezTo>
                    <a:pt x="3" y="10"/>
                    <a:pt x="3" y="10"/>
                    <a:pt x="3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lnTo>
                    <a:pt x="7" y="5"/>
                  </a:lnTo>
                  <a:cubicBezTo>
                    <a:pt x="7" y="5"/>
                    <a:pt x="7" y="4"/>
                    <a:pt x="7" y="4"/>
                  </a:cubicBezTo>
                  <a:cubicBezTo>
                    <a:pt x="7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3"/>
                    <a:pt x="7" y="3"/>
                  </a:cubicBezTo>
                  <a:lnTo>
                    <a:pt x="8" y="0"/>
                  </a:lnTo>
                  <a:lnTo>
                    <a:pt x="16" y="6"/>
                  </a:lnTo>
                  <a:close/>
                  <a:moveTo>
                    <a:pt x="11" y="9"/>
                  </a:moveTo>
                  <a:lnTo>
                    <a:pt x="12" y="9"/>
                  </a:lnTo>
                  <a:cubicBezTo>
                    <a:pt x="12" y="10"/>
                    <a:pt x="13" y="10"/>
                    <a:pt x="13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lnTo>
                    <a:pt x="11" y="9"/>
                  </a:lnTo>
                  <a:close/>
                  <a:moveTo>
                    <a:pt x="40" y="26"/>
                  </a:moveTo>
                  <a:cubicBezTo>
                    <a:pt x="40" y="26"/>
                    <a:pt x="40" y="27"/>
                    <a:pt x="40" y="27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7"/>
                    <a:pt x="40" y="27"/>
                    <a:pt x="41" y="28"/>
                  </a:cubicBezTo>
                  <a:cubicBezTo>
                    <a:pt x="41" y="28"/>
                    <a:pt x="41" y="28"/>
                    <a:pt x="41" y="28"/>
                  </a:cubicBezTo>
                  <a:lnTo>
                    <a:pt x="42" y="28"/>
                  </a:lnTo>
                  <a:lnTo>
                    <a:pt x="41" y="31"/>
                  </a:lnTo>
                  <a:lnTo>
                    <a:pt x="33" y="28"/>
                  </a:lnTo>
                  <a:lnTo>
                    <a:pt x="33" y="26"/>
                  </a:lnTo>
                  <a:lnTo>
                    <a:pt x="34" y="26"/>
                  </a:lnTo>
                  <a:cubicBezTo>
                    <a:pt x="34" y="26"/>
                    <a:pt x="34" y="26"/>
                    <a:pt x="34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lnTo>
                    <a:pt x="35" y="25"/>
                  </a:lnTo>
                  <a:lnTo>
                    <a:pt x="29" y="24"/>
                  </a:ln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5"/>
                    <a:pt x="29" y="25"/>
                    <a:pt x="30" y="25"/>
                  </a:cubicBezTo>
                  <a:lnTo>
                    <a:pt x="29" y="27"/>
                  </a:lnTo>
                  <a:lnTo>
                    <a:pt x="22" y="26"/>
                  </a:lnTo>
                  <a:lnTo>
                    <a:pt x="23" y="23"/>
                  </a:lnTo>
                  <a:lnTo>
                    <a:pt x="24" y="23"/>
                  </a:lnTo>
                  <a:cubicBezTo>
                    <a:pt x="24" y="23"/>
                    <a:pt x="24" y="23"/>
                    <a:pt x="25" y="23"/>
                  </a:cubicBezTo>
                  <a:cubicBezTo>
                    <a:pt x="25" y="23"/>
                    <a:pt x="25" y="23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lnTo>
                    <a:pt x="30" y="17"/>
                  </a:ln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lnTo>
                    <a:pt x="29" y="16"/>
                  </a:lnTo>
                  <a:lnTo>
                    <a:pt x="30" y="13"/>
                  </a:lnTo>
                  <a:lnTo>
                    <a:pt x="39" y="16"/>
                  </a:lnTo>
                  <a:lnTo>
                    <a:pt x="40" y="26"/>
                  </a:lnTo>
                  <a:close/>
                  <a:moveTo>
                    <a:pt x="34" y="18"/>
                  </a:moveTo>
                  <a:lnTo>
                    <a:pt x="34" y="18"/>
                  </a:lnTo>
                  <a:lnTo>
                    <a:pt x="31" y="21"/>
                  </a:lnTo>
                  <a:lnTo>
                    <a:pt x="34" y="22"/>
                  </a:lnTo>
                  <a:lnTo>
                    <a:pt x="34" y="18"/>
                  </a:lnTo>
                  <a:close/>
                  <a:moveTo>
                    <a:pt x="58" y="18"/>
                  </a:moveTo>
                  <a:cubicBezTo>
                    <a:pt x="61" y="18"/>
                    <a:pt x="63" y="19"/>
                    <a:pt x="65" y="20"/>
                  </a:cubicBezTo>
                  <a:cubicBezTo>
                    <a:pt x="67" y="21"/>
                    <a:pt x="67" y="23"/>
                    <a:pt x="67" y="26"/>
                  </a:cubicBezTo>
                  <a:cubicBezTo>
                    <a:pt x="67" y="27"/>
                    <a:pt x="67" y="28"/>
                    <a:pt x="66" y="29"/>
                  </a:cubicBezTo>
                  <a:cubicBezTo>
                    <a:pt x="66" y="30"/>
                    <a:pt x="65" y="30"/>
                    <a:pt x="65" y="31"/>
                  </a:cubicBezTo>
                  <a:cubicBezTo>
                    <a:pt x="64" y="32"/>
                    <a:pt x="62" y="32"/>
                    <a:pt x="61" y="32"/>
                  </a:cubicBezTo>
                  <a:cubicBezTo>
                    <a:pt x="60" y="32"/>
                    <a:pt x="58" y="32"/>
                    <a:pt x="56" y="32"/>
                  </a:cubicBezTo>
                  <a:lnTo>
                    <a:pt x="49" y="32"/>
                  </a:lnTo>
                  <a:lnTo>
                    <a:pt x="49" y="29"/>
                  </a:lnTo>
                  <a:lnTo>
                    <a:pt x="50" y="29"/>
                  </a:lnTo>
                  <a:cubicBezTo>
                    <a:pt x="50" y="29"/>
                    <a:pt x="50" y="29"/>
                    <a:pt x="50" y="29"/>
                  </a:cubicBezTo>
                  <a:cubicBezTo>
                    <a:pt x="50" y="29"/>
                    <a:pt x="51" y="29"/>
                    <a:pt x="51" y="29"/>
                  </a:cubicBezTo>
                  <a:cubicBezTo>
                    <a:pt x="51" y="29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lnTo>
                    <a:pt x="51" y="22"/>
                  </a:ln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0" y="21"/>
                    <a:pt x="50" y="21"/>
                  </a:cubicBezTo>
                  <a:lnTo>
                    <a:pt x="49" y="21"/>
                  </a:lnTo>
                  <a:lnTo>
                    <a:pt x="49" y="18"/>
                  </a:lnTo>
                  <a:lnTo>
                    <a:pt x="58" y="18"/>
                  </a:lnTo>
                  <a:close/>
                  <a:moveTo>
                    <a:pt x="56" y="28"/>
                  </a:move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9"/>
                    <a:pt x="56" y="29"/>
                    <a:pt x="57" y="29"/>
                  </a:cubicBezTo>
                  <a:cubicBezTo>
                    <a:pt x="57" y="29"/>
                    <a:pt x="57" y="29"/>
                    <a:pt x="57" y="29"/>
                  </a:cubicBezTo>
                  <a:lnTo>
                    <a:pt x="58" y="29"/>
                  </a:lnTo>
                  <a:cubicBezTo>
                    <a:pt x="59" y="29"/>
                    <a:pt x="60" y="29"/>
                    <a:pt x="60" y="28"/>
                  </a:cubicBezTo>
                  <a:cubicBezTo>
                    <a:pt x="60" y="28"/>
                    <a:pt x="60" y="27"/>
                    <a:pt x="60" y="26"/>
                  </a:cubicBezTo>
                  <a:lnTo>
                    <a:pt x="60" y="25"/>
                  </a:lnTo>
                  <a:cubicBezTo>
                    <a:pt x="60" y="24"/>
                    <a:pt x="60" y="23"/>
                    <a:pt x="60" y="23"/>
                  </a:cubicBezTo>
                  <a:cubicBezTo>
                    <a:pt x="60" y="22"/>
                    <a:pt x="59" y="22"/>
                    <a:pt x="58" y="22"/>
                  </a:cubicBezTo>
                  <a:cubicBezTo>
                    <a:pt x="57" y="21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lnTo>
                    <a:pt x="56" y="28"/>
                  </a:lnTo>
                  <a:close/>
                  <a:moveTo>
                    <a:pt x="74" y="28"/>
                  </a:moveTo>
                  <a:lnTo>
                    <a:pt x="75" y="28"/>
                  </a:ln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6" y="28"/>
                    <a:pt x="76" y="28"/>
                  </a:cubicBezTo>
                  <a:cubicBezTo>
                    <a:pt x="76" y="28"/>
                    <a:pt x="76" y="28"/>
                    <a:pt x="76" y="27"/>
                  </a:cubicBezTo>
                  <a:lnTo>
                    <a:pt x="74" y="21"/>
                  </a:lnTo>
                  <a:cubicBezTo>
                    <a:pt x="74" y="20"/>
                    <a:pt x="74" y="20"/>
                    <a:pt x="74" y="20"/>
                  </a:cubicBezTo>
                  <a:cubicBezTo>
                    <a:pt x="73" y="20"/>
                    <a:pt x="73" y="20"/>
                    <a:pt x="73" y="20"/>
                  </a:cubicBezTo>
                  <a:lnTo>
                    <a:pt x="72" y="20"/>
                  </a:lnTo>
                  <a:lnTo>
                    <a:pt x="71" y="18"/>
                  </a:lnTo>
                  <a:lnTo>
                    <a:pt x="85" y="14"/>
                  </a:lnTo>
                  <a:lnTo>
                    <a:pt x="87" y="18"/>
                  </a:lnTo>
                  <a:lnTo>
                    <a:pt x="84" y="19"/>
                  </a:lnTo>
                  <a:lnTo>
                    <a:pt x="84" y="18"/>
                  </a:lnTo>
                  <a:cubicBezTo>
                    <a:pt x="83" y="18"/>
                    <a:pt x="83" y="18"/>
                    <a:pt x="83" y="18"/>
                  </a:cubicBezTo>
                  <a:cubicBezTo>
                    <a:pt x="83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lnTo>
                    <a:pt x="79" y="19"/>
                  </a:lnTo>
                  <a:lnTo>
                    <a:pt x="80" y="21"/>
                  </a:lnTo>
                  <a:lnTo>
                    <a:pt x="84" y="20"/>
                  </a:lnTo>
                  <a:lnTo>
                    <a:pt x="85" y="23"/>
                  </a:lnTo>
                  <a:lnTo>
                    <a:pt x="81" y="24"/>
                  </a:lnTo>
                  <a:lnTo>
                    <a:pt x="82" y="26"/>
                  </a:lnTo>
                  <a:lnTo>
                    <a:pt x="84" y="25"/>
                  </a:lnTo>
                  <a:cubicBezTo>
                    <a:pt x="84" y="25"/>
                    <a:pt x="84" y="25"/>
                    <a:pt x="84" y="25"/>
                  </a:cubicBezTo>
                  <a:cubicBezTo>
                    <a:pt x="84" y="25"/>
                    <a:pt x="84" y="25"/>
                    <a:pt x="85" y="25"/>
                  </a:cubicBezTo>
                  <a:cubicBezTo>
                    <a:pt x="85" y="25"/>
                    <a:pt x="85" y="25"/>
                    <a:pt x="85" y="25"/>
                  </a:cubicBezTo>
                  <a:cubicBezTo>
                    <a:pt x="85" y="24"/>
                    <a:pt x="85" y="24"/>
                    <a:pt x="85" y="24"/>
                  </a:cubicBezTo>
                  <a:lnTo>
                    <a:pt x="86" y="23"/>
                  </a:lnTo>
                  <a:lnTo>
                    <a:pt x="88" y="22"/>
                  </a:lnTo>
                  <a:lnTo>
                    <a:pt x="89" y="27"/>
                  </a:lnTo>
                  <a:lnTo>
                    <a:pt x="75" y="31"/>
                  </a:lnTo>
                  <a:lnTo>
                    <a:pt x="74" y="28"/>
                  </a:lnTo>
                  <a:close/>
                  <a:moveTo>
                    <a:pt x="96" y="8"/>
                  </a:moveTo>
                  <a:lnTo>
                    <a:pt x="102" y="11"/>
                  </a:lnTo>
                  <a:lnTo>
                    <a:pt x="102" y="5"/>
                  </a:lnTo>
                  <a:lnTo>
                    <a:pt x="109" y="0"/>
                  </a:lnTo>
                  <a:lnTo>
                    <a:pt x="110" y="2"/>
                  </a:lnTo>
                  <a:lnTo>
                    <a:pt x="109" y="3"/>
                  </a:lnTo>
                  <a:cubicBezTo>
                    <a:pt x="109" y="3"/>
                    <a:pt x="109" y="3"/>
                    <a:pt x="109" y="4"/>
                  </a:cubicBezTo>
                  <a:cubicBezTo>
                    <a:pt x="109" y="4"/>
                    <a:pt x="109" y="4"/>
                    <a:pt x="109" y="4"/>
                  </a:cubicBezTo>
                  <a:lnTo>
                    <a:pt x="113" y="10"/>
                  </a:lnTo>
                  <a:cubicBezTo>
                    <a:pt x="113" y="10"/>
                    <a:pt x="113" y="10"/>
                    <a:pt x="113" y="10"/>
                  </a:cubicBezTo>
                  <a:cubicBezTo>
                    <a:pt x="114" y="10"/>
                    <a:pt x="114" y="10"/>
                    <a:pt x="114" y="10"/>
                  </a:cubicBezTo>
                  <a:lnTo>
                    <a:pt x="115" y="9"/>
                  </a:lnTo>
                  <a:lnTo>
                    <a:pt x="116" y="12"/>
                  </a:lnTo>
                  <a:lnTo>
                    <a:pt x="109" y="17"/>
                  </a:lnTo>
                  <a:lnTo>
                    <a:pt x="107" y="15"/>
                  </a:lnTo>
                  <a:lnTo>
                    <a:pt x="108" y="14"/>
                  </a:lnTo>
                  <a:cubicBezTo>
                    <a:pt x="108" y="14"/>
                    <a:pt x="108" y="14"/>
                    <a:pt x="108" y="14"/>
                  </a:cubicBezTo>
                  <a:cubicBezTo>
                    <a:pt x="108" y="14"/>
                    <a:pt x="108" y="13"/>
                    <a:pt x="108" y="13"/>
                  </a:cubicBezTo>
                  <a:lnTo>
                    <a:pt x="106" y="9"/>
                  </a:lnTo>
                  <a:lnTo>
                    <a:pt x="106" y="16"/>
                  </a:lnTo>
                  <a:lnTo>
                    <a:pt x="104" y="18"/>
                  </a:lnTo>
                  <a:lnTo>
                    <a:pt x="98" y="15"/>
                  </a:lnTo>
                  <a:lnTo>
                    <a:pt x="97" y="15"/>
                  </a:lnTo>
                  <a:lnTo>
                    <a:pt x="100" y="19"/>
                  </a:lnTo>
                  <a:cubicBezTo>
                    <a:pt x="100" y="19"/>
                    <a:pt x="100" y="19"/>
                    <a:pt x="101" y="19"/>
                  </a:cubicBezTo>
                  <a:cubicBezTo>
                    <a:pt x="101" y="19"/>
                    <a:pt x="101" y="19"/>
                    <a:pt x="101" y="19"/>
                  </a:cubicBezTo>
                  <a:lnTo>
                    <a:pt x="102" y="18"/>
                  </a:lnTo>
                  <a:lnTo>
                    <a:pt x="103" y="21"/>
                  </a:lnTo>
                  <a:lnTo>
                    <a:pt x="98" y="24"/>
                  </a:lnTo>
                  <a:lnTo>
                    <a:pt x="96" y="22"/>
                  </a:lnTo>
                  <a:lnTo>
                    <a:pt x="97" y="22"/>
                  </a:lnTo>
                  <a:cubicBezTo>
                    <a:pt x="97" y="21"/>
                    <a:pt x="97" y="21"/>
                    <a:pt x="98" y="21"/>
                  </a:cubicBezTo>
                  <a:cubicBezTo>
                    <a:pt x="98" y="21"/>
                    <a:pt x="97" y="21"/>
                    <a:pt x="97" y="20"/>
                  </a:cubicBezTo>
                  <a:lnTo>
                    <a:pt x="93" y="15"/>
                  </a:lnTo>
                  <a:cubicBezTo>
                    <a:pt x="93" y="14"/>
                    <a:pt x="93" y="14"/>
                    <a:pt x="93" y="14"/>
                  </a:cubicBezTo>
                  <a:cubicBezTo>
                    <a:pt x="93" y="14"/>
                    <a:pt x="93" y="14"/>
                    <a:pt x="92" y="15"/>
                  </a:cubicBezTo>
                  <a:lnTo>
                    <a:pt x="90" y="13"/>
                  </a:lnTo>
                  <a:lnTo>
                    <a:pt x="96" y="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101780" tIns="50892" rIns="101780" bIns="50892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14" name="Group 404"/>
            <p:cNvGrpSpPr>
              <a:grpSpLocks/>
            </p:cNvGrpSpPr>
            <p:nvPr/>
          </p:nvGrpSpPr>
          <p:grpSpPr bwMode="auto">
            <a:xfrm>
              <a:off x="9740375" y="139769"/>
              <a:ext cx="399990" cy="272794"/>
              <a:chOff x="4423" y="1252"/>
              <a:chExt cx="1453" cy="1182"/>
            </a:xfrm>
          </p:grpSpPr>
          <p:sp>
            <p:nvSpPr>
              <p:cNvPr id="17" name="Freeform 405"/>
              <p:cNvSpPr>
                <a:spLocks noEditPoints="1"/>
              </p:cNvSpPr>
              <p:nvPr/>
            </p:nvSpPr>
            <p:spPr bwMode="auto">
              <a:xfrm>
                <a:off x="4421" y="1250"/>
                <a:ext cx="1455" cy="1126"/>
              </a:xfrm>
              <a:custGeom>
                <a:avLst/>
                <a:gdLst>
                  <a:gd name="T0" fmla="*/ 2147483647 w 127"/>
                  <a:gd name="T1" fmla="*/ 2147483647 h 98"/>
                  <a:gd name="T2" fmla="*/ 2147483647 w 127"/>
                  <a:gd name="T3" fmla="*/ 2147483647 h 98"/>
                  <a:gd name="T4" fmla="*/ 2147483647 w 127"/>
                  <a:gd name="T5" fmla="*/ 2147483647 h 98"/>
                  <a:gd name="T6" fmla="*/ 2147483647 w 127"/>
                  <a:gd name="T7" fmla="*/ 2147483647 h 98"/>
                  <a:gd name="T8" fmla="*/ 2147483647 w 127"/>
                  <a:gd name="T9" fmla="*/ 0 h 98"/>
                  <a:gd name="T10" fmla="*/ 2147483647 w 127"/>
                  <a:gd name="T11" fmla="*/ 2147483647 h 98"/>
                  <a:gd name="T12" fmla="*/ 2147483647 w 127"/>
                  <a:gd name="T13" fmla="*/ 2147483647 h 98"/>
                  <a:gd name="T14" fmla="*/ 2147483647 w 127"/>
                  <a:gd name="T15" fmla="*/ 2147483647 h 98"/>
                  <a:gd name="T16" fmla="*/ 2147483647 w 127"/>
                  <a:gd name="T17" fmla="*/ 2147483647 h 98"/>
                  <a:gd name="T18" fmla="*/ 2147483647 w 127"/>
                  <a:gd name="T19" fmla="*/ 2147483647 h 98"/>
                  <a:gd name="T20" fmla="*/ 2147483647 w 127"/>
                  <a:gd name="T21" fmla="*/ 2147483647 h 98"/>
                  <a:gd name="T22" fmla="*/ 0 w 127"/>
                  <a:gd name="T23" fmla="*/ 2147483647 h 98"/>
                  <a:gd name="T24" fmla="*/ 2147483647 w 127"/>
                  <a:gd name="T25" fmla="*/ 0 h 98"/>
                  <a:gd name="T26" fmla="*/ 2147483647 w 127"/>
                  <a:gd name="T27" fmla="*/ 2147483647 h 9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27"/>
                  <a:gd name="T43" fmla="*/ 0 h 98"/>
                  <a:gd name="T44" fmla="*/ 127 w 127"/>
                  <a:gd name="T45" fmla="*/ 98 h 98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27" h="98">
                    <a:moveTo>
                      <a:pt x="111" y="89"/>
                    </a:moveTo>
                    <a:cubicBezTo>
                      <a:pt x="108" y="93"/>
                      <a:pt x="104" y="96"/>
                      <a:pt x="100" y="98"/>
                    </a:cubicBezTo>
                    <a:cubicBezTo>
                      <a:pt x="113" y="88"/>
                      <a:pt x="122" y="71"/>
                      <a:pt x="122" y="53"/>
                    </a:cubicBezTo>
                    <a:cubicBezTo>
                      <a:pt x="122" y="35"/>
                      <a:pt x="113" y="19"/>
                      <a:pt x="100" y="8"/>
                    </a:cubicBezTo>
                    <a:lnTo>
                      <a:pt x="104" y="0"/>
                    </a:lnTo>
                    <a:cubicBezTo>
                      <a:pt x="118" y="11"/>
                      <a:pt x="127" y="29"/>
                      <a:pt x="127" y="48"/>
                    </a:cubicBezTo>
                    <a:cubicBezTo>
                      <a:pt x="127" y="64"/>
                      <a:pt x="121" y="78"/>
                      <a:pt x="111" y="89"/>
                    </a:cubicBezTo>
                    <a:close/>
                    <a:moveTo>
                      <a:pt x="27" y="8"/>
                    </a:moveTo>
                    <a:cubicBezTo>
                      <a:pt x="14" y="19"/>
                      <a:pt x="5" y="35"/>
                      <a:pt x="5" y="53"/>
                    </a:cubicBezTo>
                    <a:cubicBezTo>
                      <a:pt x="5" y="71"/>
                      <a:pt x="14" y="88"/>
                      <a:pt x="27" y="98"/>
                    </a:cubicBezTo>
                    <a:cubicBezTo>
                      <a:pt x="23" y="96"/>
                      <a:pt x="19" y="93"/>
                      <a:pt x="16" y="89"/>
                    </a:cubicBezTo>
                    <a:cubicBezTo>
                      <a:pt x="6" y="78"/>
                      <a:pt x="0" y="64"/>
                      <a:pt x="0" y="48"/>
                    </a:cubicBezTo>
                    <a:cubicBezTo>
                      <a:pt x="0" y="29"/>
                      <a:pt x="9" y="11"/>
                      <a:pt x="23" y="0"/>
                    </a:cubicBezTo>
                    <a:lnTo>
                      <a:pt x="27" y="8"/>
                    </a:lnTo>
                    <a:close/>
                  </a:path>
                </a:pathLst>
              </a:custGeom>
              <a:solidFill>
                <a:srgbClr val="FFFFFF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" name="Freeform 406"/>
              <p:cNvSpPr>
                <a:spLocks noEditPoints="1"/>
              </p:cNvSpPr>
              <p:nvPr/>
            </p:nvSpPr>
            <p:spPr bwMode="auto">
              <a:xfrm>
                <a:off x="4474" y="1330"/>
                <a:ext cx="1339" cy="1086"/>
              </a:xfrm>
              <a:custGeom>
                <a:avLst/>
                <a:gdLst>
                  <a:gd name="T0" fmla="*/ 2147483647 w 117"/>
                  <a:gd name="T1" fmla="*/ 2147483647 h 94"/>
                  <a:gd name="T2" fmla="*/ 2147483647 w 117"/>
                  <a:gd name="T3" fmla="*/ 2147483647 h 94"/>
                  <a:gd name="T4" fmla="*/ 2147483647 w 117"/>
                  <a:gd name="T5" fmla="*/ 2147483647 h 94"/>
                  <a:gd name="T6" fmla="*/ 2147483647 w 117"/>
                  <a:gd name="T7" fmla="*/ 2147483647 h 94"/>
                  <a:gd name="T8" fmla="*/ 2147483647 w 117"/>
                  <a:gd name="T9" fmla="*/ 0 h 94"/>
                  <a:gd name="T10" fmla="*/ 2147483647 w 117"/>
                  <a:gd name="T11" fmla="*/ 2147483647 h 94"/>
                  <a:gd name="T12" fmla="*/ 2147483647 w 117"/>
                  <a:gd name="T13" fmla="*/ 2147483647 h 94"/>
                  <a:gd name="T14" fmla="*/ 2147483647 w 117"/>
                  <a:gd name="T15" fmla="*/ 2147483647 h 94"/>
                  <a:gd name="T16" fmla="*/ 2147483647 w 117"/>
                  <a:gd name="T17" fmla="*/ 2147483647 h 94"/>
                  <a:gd name="T18" fmla="*/ 2147483647 w 117"/>
                  <a:gd name="T19" fmla="*/ 2147483647 h 94"/>
                  <a:gd name="T20" fmla="*/ 2147483647 w 117"/>
                  <a:gd name="T21" fmla="*/ 2147483647 h 94"/>
                  <a:gd name="T22" fmla="*/ 0 w 117"/>
                  <a:gd name="T23" fmla="*/ 2147483647 h 94"/>
                  <a:gd name="T24" fmla="*/ 2147483647 w 117"/>
                  <a:gd name="T25" fmla="*/ 0 h 94"/>
                  <a:gd name="T26" fmla="*/ 2147483647 w 117"/>
                  <a:gd name="T27" fmla="*/ 2147483647 h 9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17"/>
                  <a:gd name="T43" fmla="*/ 0 h 94"/>
                  <a:gd name="T44" fmla="*/ 117 w 117"/>
                  <a:gd name="T45" fmla="*/ 94 h 9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17" h="94">
                    <a:moveTo>
                      <a:pt x="95" y="90"/>
                    </a:moveTo>
                    <a:cubicBezTo>
                      <a:pt x="93" y="92"/>
                      <a:pt x="91" y="93"/>
                      <a:pt x="88" y="94"/>
                    </a:cubicBezTo>
                    <a:cubicBezTo>
                      <a:pt x="102" y="84"/>
                      <a:pt x="111" y="68"/>
                      <a:pt x="111" y="50"/>
                    </a:cubicBezTo>
                    <a:cubicBezTo>
                      <a:pt x="111" y="34"/>
                      <a:pt x="103" y="18"/>
                      <a:pt x="91" y="9"/>
                    </a:cubicBezTo>
                    <a:lnTo>
                      <a:pt x="95" y="0"/>
                    </a:lnTo>
                    <a:cubicBezTo>
                      <a:pt x="108" y="11"/>
                      <a:pt x="117" y="27"/>
                      <a:pt x="117" y="45"/>
                    </a:cubicBezTo>
                    <a:cubicBezTo>
                      <a:pt x="117" y="63"/>
                      <a:pt x="108" y="80"/>
                      <a:pt x="95" y="90"/>
                    </a:cubicBezTo>
                    <a:close/>
                    <a:moveTo>
                      <a:pt x="26" y="9"/>
                    </a:moveTo>
                    <a:cubicBezTo>
                      <a:pt x="14" y="19"/>
                      <a:pt x="6" y="34"/>
                      <a:pt x="6" y="50"/>
                    </a:cubicBezTo>
                    <a:cubicBezTo>
                      <a:pt x="6" y="68"/>
                      <a:pt x="15" y="84"/>
                      <a:pt x="29" y="94"/>
                    </a:cubicBezTo>
                    <a:cubicBezTo>
                      <a:pt x="26" y="93"/>
                      <a:pt x="24" y="92"/>
                      <a:pt x="22" y="90"/>
                    </a:cubicBezTo>
                    <a:cubicBezTo>
                      <a:pt x="9" y="80"/>
                      <a:pt x="0" y="63"/>
                      <a:pt x="0" y="45"/>
                    </a:cubicBezTo>
                    <a:cubicBezTo>
                      <a:pt x="0" y="27"/>
                      <a:pt x="9" y="11"/>
                      <a:pt x="22" y="0"/>
                    </a:cubicBezTo>
                    <a:lnTo>
                      <a:pt x="26" y="9"/>
                    </a:lnTo>
                    <a:close/>
                  </a:path>
                </a:pathLst>
              </a:custGeom>
              <a:solidFill>
                <a:srgbClr val="0074C5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" name="Freeform 407"/>
              <p:cNvSpPr>
                <a:spLocks noEditPoints="1"/>
              </p:cNvSpPr>
              <p:nvPr/>
            </p:nvSpPr>
            <p:spPr bwMode="auto">
              <a:xfrm>
                <a:off x="4537" y="1434"/>
                <a:ext cx="1204" cy="1000"/>
              </a:xfrm>
              <a:custGeom>
                <a:avLst/>
                <a:gdLst>
                  <a:gd name="T0" fmla="*/ 2147483647 w 105"/>
                  <a:gd name="T1" fmla="*/ 2147483647 h 87"/>
                  <a:gd name="T2" fmla="*/ 2147483647 w 105"/>
                  <a:gd name="T3" fmla="*/ 2147483647 h 87"/>
                  <a:gd name="T4" fmla="*/ 2147483647 w 105"/>
                  <a:gd name="T5" fmla="*/ 2147483647 h 87"/>
                  <a:gd name="T6" fmla="*/ 2147483647 w 105"/>
                  <a:gd name="T7" fmla="*/ 2147483647 h 87"/>
                  <a:gd name="T8" fmla="*/ 2147483647 w 105"/>
                  <a:gd name="T9" fmla="*/ 0 h 87"/>
                  <a:gd name="T10" fmla="*/ 2147483647 w 105"/>
                  <a:gd name="T11" fmla="*/ 2147483647 h 87"/>
                  <a:gd name="T12" fmla="*/ 2147483647 w 105"/>
                  <a:gd name="T13" fmla="*/ 2147483647 h 87"/>
                  <a:gd name="T14" fmla="*/ 2147483647 w 105"/>
                  <a:gd name="T15" fmla="*/ 2147483647 h 87"/>
                  <a:gd name="T16" fmla="*/ 2147483647 w 105"/>
                  <a:gd name="T17" fmla="*/ 2147483647 h 87"/>
                  <a:gd name="T18" fmla="*/ 2147483647 w 105"/>
                  <a:gd name="T19" fmla="*/ 2147483647 h 87"/>
                  <a:gd name="T20" fmla="*/ 2147483647 w 105"/>
                  <a:gd name="T21" fmla="*/ 2147483647 h 87"/>
                  <a:gd name="T22" fmla="*/ 0 w 105"/>
                  <a:gd name="T23" fmla="*/ 2147483647 h 87"/>
                  <a:gd name="T24" fmla="*/ 2147483647 w 105"/>
                  <a:gd name="T25" fmla="*/ 0 h 87"/>
                  <a:gd name="T26" fmla="*/ 2147483647 w 105"/>
                  <a:gd name="T27" fmla="*/ 2147483647 h 8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05"/>
                  <a:gd name="T43" fmla="*/ 0 h 87"/>
                  <a:gd name="T44" fmla="*/ 105 w 105"/>
                  <a:gd name="T45" fmla="*/ 87 h 8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05" h="87">
                    <a:moveTo>
                      <a:pt x="82" y="85"/>
                    </a:moveTo>
                    <a:cubicBezTo>
                      <a:pt x="81" y="86"/>
                      <a:pt x="79" y="86"/>
                      <a:pt x="78" y="87"/>
                    </a:cubicBezTo>
                    <a:cubicBezTo>
                      <a:pt x="91" y="79"/>
                      <a:pt x="100" y="64"/>
                      <a:pt x="100" y="47"/>
                    </a:cubicBezTo>
                    <a:cubicBezTo>
                      <a:pt x="100" y="31"/>
                      <a:pt x="93" y="17"/>
                      <a:pt x="81" y="8"/>
                    </a:cubicBezTo>
                    <a:lnTo>
                      <a:pt x="85" y="0"/>
                    </a:lnTo>
                    <a:cubicBezTo>
                      <a:pt x="97" y="9"/>
                      <a:pt x="105" y="25"/>
                      <a:pt x="105" y="41"/>
                    </a:cubicBezTo>
                    <a:cubicBezTo>
                      <a:pt x="105" y="59"/>
                      <a:pt x="96" y="75"/>
                      <a:pt x="82" y="85"/>
                    </a:cubicBezTo>
                    <a:close/>
                    <a:moveTo>
                      <a:pt x="24" y="8"/>
                    </a:moveTo>
                    <a:cubicBezTo>
                      <a:pt x="12" y="17"/>
                      <a:pt x="5" y="31"/>
                      <a:pt x="5" y="47"/>
                    </a:cubicBezTo>
                    <a:cubicBezTo>
                      <a:pt x="5" y="64"/>
                      <a:pt x="14" y="79"/>
                      <a:pt x="27" y="87"/>
                    </a:cubicBezTo>
                    <a:cubicBezTo>
                      <a:pt x="26" y="86"/>
                      <a:pt x="24" y="86"/>
                      <a:pt x="23" y="85"/>
                    </a:cubicBezTo>
                    <a:cubicBezTo>
                      <a:pt x="9" y="75"/>
                      <a:pt x="0" y="59"/>
                      <a:pt x="0" y="41"/>
                    </a:cubicBezTo>
                    <a:cubicBezTo>
                      <a:pt x="0" y="25"/>
                      <a:pt x="8" y="10"/>
                      <a:pt x="20" y="0"/>
                    </a:cubicBezTo>
                    <a:lnTo>
                      <a:pt x="24" y="8"/>
                    </a:lnTo>
                    <a:close/>
                  </a:path>
                </a:pathLst>
              </a:custGeom>
              <a:solidFill>
                <a:srgbClr val="EB3D00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5" name="Oval 408"/>
            <p:cNvSpPr>
              <a:spLocks noChangeArrowheads="1"/>
            </p:cNvSpPr>
            <p:nvPr/>
          </p:nvSpPr>
          <p:spPr bwMode="auto">
            <a:xfrm>
              <a:off x="10180281" y="267857"/>
              <a:ext cx="34411" cy="29080"/>
            </a:xfrm>
            <a:prstGeom prst="ellipse">
              <a:avLst/>
            </a:prstGeom>
            <a:solidFill>
              <a:srgbClr val="FDFA0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6" name="Oval 409"/>
            <p:cNvSpPr>
              <a:spLocks noChangeArrowheads="1"/>
            </p:cNvSpPr>
            <p:nvPr/>
          </p:nvSpPr>
          <p:spPr bwMode="auto">
            <a:xfrm>
              <a:off x="9653660" y="265319"/>
              <a:ext cx="33034" cy="29080"/>
            </a:xfrm>
            <a:prstGeom prst="ellipse">
              <a:avLst/>
            </a:prstGeom>
            <a:solidFill>
              <a:srgbClr val="EFEC5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sp>
        <p:nvSpPr>
          <p:cNvPr id="372" name="Text Box 2"/>
          <p:cNvSpPr txBox="1">
            <a:spLocks noChangeArrowheads="1"/>
          </p:cNvSpPr>
          <p:nvPr/>
        </p:nvSpPr>
        <p:spPr bwMode="auto">
          <a:xfrm>
            <a:off x="-7936" y="-117"/>
            <a:ext cx="12193178" cy="723106"/>
          </a:xfrm>
          <a:prstGeom prst="rect">
            <a:avLst/>
          </a:prstGeom>
          <a:solidFill>
            <a:srgbClr val="204D84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7855" tIns="38928" rIns="77855" bIns="38928" anchor="ctr"/>
          <a:lstStyle>
            <a:defPPr>
              <a:defRPr lang="ru-RU"/>
            </a:defPPr>
            <a:lvl1pPr algn="ctr" defTabSz="778206" fontAlgn="base">
              <a:spcBef>
                <a:spcPct val="0"/>
              </a:spcBef>
              <a:spcAft>
                <a:spcPct val="0"/>
              </a:spcAft>
              <a:defRPr sz="1400" kern="0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389626" defTabSz="779252" fontAlgn="base">
              <a:spcBef>
                <a:spcPct val="0"/>
              </a:spcBef>
              <a:spcAft>
                <a:spcPct val="0"/>
              </a:spcAft>
              <a:defRPr sz="1500"/>
            </a:lvl2pPr>
            <a:lvl3pPr marL="779252" defTabSz="779252" fontAlgn="base">
              <a:spcBef>
                <a:spcPct val="0"/>
              </a:spcBef>
              <a:spcAft>
                <a:spcPct val="0"/>
              </a:spcAft>
              <a:defRPr sz="1500"/>
            </a:lvl3pPr>
            <a:lvl4pPr marL="1168878" defTabSz="779252" fontAlgn="base">
              <a:spcBef>
                <a:spcPct val="0"/>
              </a:spcBef>
              <a:spcAft>
                <a:spcPct val="0"/>
              </a:spcAft>
              <a:defRPr sz="1500"/>
            </a:lvl4pPr>
            <a:lvl5pPr marL="1558503" defTabSz="779252" fontAlgn="base">
              <a:spcBef>
                <a:spcPct val="0"/>
              </a:spcBef>
              <a:spcAft>
                <a:spcPct val="0"/>
              </a:spcAft>
              <a:defRPr sz="1500"/>
            </a:lvl5pPr>
            <a:lvl6pPr marL="1948129" defTabSz="779252">
              <a:defRPr sz="1500"/>
            </a:lvl6pPr>
            <a:lvl7pPr marL="2337755" defTabSz="779252">
              <a:defRPr sz="1500"/>
            </a:lvl7pPr>
            <a:lvl8pPr marL="2727381" defTabSz="779252">
              <a:defRPr sz="1500"/>
            </a:lvl8pPr>
            <a:lvl9pPr marL="3117007" defTabSz="779252">
              <a:defRPr sz="1500"/>
            </a:lvl9pPr>
          </a:lstStyle>
          <a:p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ИНФОРМАЦИОННЫЕ МАТЕРИАЛЫ ПО ОСАДКАМ И </a:t>
            </a:r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УСИЛЕНИЮ </a:t>
            </a:r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ВЕТРА</a:t>
            </a:r>
          </a:p>
          <a:p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 </a:t>
            </a:r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ТЕРРИТОРИИ  КРАСНОДАРСКОГО КРАЯ</a:t>
            </a:r>
          </a:p>
          <a:p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(РИСК НАРУШЕНИЯ ЭЛЕКТРОСНАБЖЕНИЯ </a:t>
            </a:r>
            <a:r>
              <a:rPr lang="ru-RU" alt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 </a:t>
            </a:r>
            <a:r>
              <a:rPr lang="ru-RU" alt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05.11.2024</a:t>
            </a:r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) </a:t>
            </a:r>
            <a:endParaRPr lang="ru-RU" kern="12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74" name="Прямоугольная выноска 4"/>
          <p:cNvSpPr>
            <a:spLocks noChangeArrowheads="1"/>
          </p:cNvSpPr>
          <p:nvPr/>
        </p:nvSpPr>
        <p:spPr bwMode="auto">
          <a:xfrm>
            <a:off x="3092689" y="5666"/>
            <a:ext cx="5966643" cy="701733"/>
          </a:xfrm>
          <a:prstGeom prst="wedgeRectCallout">
            <a:avLst>
              <a:gd name="adj1" fmla="val 57307"/>
              <a:gd name="adj2" fmla="val -18442"/>
            </a:avLst>
          </a:prstGeom>
          <a:noFill/>
          <a:ln w="9525" algn="ctr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ru-RU" altLang="ru-RU" dirty="0"/>
          </a:p>
        </p:txBody>
      </p:sp>
      <p:grpSp>
        <p:nvGrpSpPr>
          <p:cNvPr id="435" name="Группа 434"/>
          <p:cNvGrpSpPr/>
          <p:nvPr/>
        </p:nvGrpSpPr>
        <p:grpSpPr>
          <a:xfrm>
            <a:off x="9476045" y="2373019"/>
            <a:ext cx="3131213" cy="3743622"/>
            <a:chOff x="7765301" y="4457439"/>
            <a:chExt cx="2974026" cy="3743622"/>
          </a:xfrm>
        </p:grpSpPr>
        <p:grpSp>
          <p:nvGrpSpPr>
            <p:cNvPr id="436" name="Группа 435"/>
            <p:cNvGrpSpPr/>
            <p:nvPr/>
          </p:nvGrpSpPr>
          <p:grpSpPr>
            <a:xfrm>
              <a:off x="7765301" y="4457439"/>
              <a:ext cx="2974026" cy="3743622"/>
              <a:chOff x="6897578" y="4082211"/>
              <a:chExt cx="2644738" cy="2764039"/>
            </a:xfrm>
          </p:grpSpPr>
          <p:sp>
            <p:nvSpPr>
              <p:cNvPr id="439" name="Text Box 97"/>
              <p:cNvSpPr txBox="1">
                <a:spLocks noChangeArrowheads="1"/>
              </p:cNvSpPr>
              <p:nvPr/>
            </p:nvSpPr>
            <p:spPr bwMode="auto">
              <a:xfrm>
                <a:off x="7066917" y="6209278"/>
                <a:ext cx="1460939" cy="15222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127982" tIns="63992" rIns="127982" bIns="63992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endParaRPr lang="ru-RU" altLang="ru-RU" sz="500" b="0" dirty="0">
                  <a:solidFill>
                    <a:srgbClr val="000000"/>
                  </a:solidFill>
                  <a:cs typeface="Arial" panose="020B0604020202020204" pitchFamily="34" charset="0"/>
                </a:endParaRPr>
              </a:p>
            </p:txBody>
          </p:sp>
          <p:grpSp>
            <p:nvGrpSpPr>
              <p:cNvPr id="440" name="Группа 439"/>
              <p:cNvGrpSpPr/>
              <p:nvPr/>
            </p:nvGrpSpPr>
            <p:grpSpPr>
              <a:xfrm>
                <a:off x="6897578" y="4082211"/>
                <a:ext cx="2644738" cy="2764039"/>
                <a:chOff x="9401428" y="1559479"/>
                <a:chExt cx="3026400" cy="5253681"/>
              </a:xfrm>
            </p:grpSpPr>
            <p:grpSp>
              <p:nvGrpSpPr>
                <p:cNvPr id="445" name="Группа 444"/>
                <p:cNvGrpSpPr/>
                <p:nvPr/>
              </p:nvGrpSpPr>
              <p:grpSpPr>
                <a:xfrm>
                  <a:off x="9401428" y="1559479"/>
                  <a:ext cx="3026400" cy="5253681"/>
                  <a:chOff x="6759623" y="3727167"/>
                  <a:chExt cx="2464767" cy="3113013"/>
                </a:xfrm>
              </p:grpSpPr>
              <p:sp>
                <p:nvSpPr>
                  <p:cNvPr id="450" name="Rectangle 93"/>
                  <p:cNvSpPr>
                    <a:spLocks noChangeArrowheads="1"/>
                  </p:cNvSpPr>
                  <p:nvPr/>
                </p:nvSpPr>
                <p:spPr bwMode="auto">
                  <a:xfrm>
                    <a:off x="6759623" y="3767481"/>
                    <a:ext cx="2134158" cy="3072699"/>
                  </a:xfrm>
                  <a:prstGeom prst="rect">
                    <a:avLst/>
                  </a:prstGeom>
                  <a:solidFill>
                    <a:schemeClr val="bg1"/>
                  </a:solidFill>
                  <a:ln w="19050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defTabSz="912321">
                      <a:defRPr/>
                    </a:pPr>
                    <a:endParaRPr lang="ru-RU" altLang="ru-RU" sz="800" dirty="0">
                      <a:solidFill>
                        <a:srgbClr val="000000"/>
                      </a:solidFill>
                      <a:latin typeface="Calibri" panose="020F050202020403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51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165774" y="5712496"/>
                    <a:ext cx="1833906" cy="363400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- прогноз нарушения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ЛЭП </a:t>
                    </a:r>
                    <a:r>
                      <a:rPr lang="ru-RU" altLang="ru-RU" sz="1000" b="0" kern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(УГМС)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2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74325" y="3727167"/>
                    <a:ext cx="1606383" cy="241833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Условные обозначения</a:t>
                    </a:r>
                  </a:p>
                </p:txBody>
              </p:sp>
              <p:sp>
                <p:nvSpPr>
                  <p:cNvPr id="453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187581" y="6232909"/>
                    <a:ext cx="1609849" cy="209841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endParaRPr lang="ru-RU" altLang="ru-RU" sz="800" b="0" dirty="0">
                      <a:solidFill>
                        <a:srgbClr val="000000"/>
                      </a:solidFill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54" name="TextBox 10"/>
                  <p:cNvSpPr txBox="1"/>
                  <p:nvPr/>
                </p:nvSpPr>
                <p:spPr>
                  <a:xfrm>
                    <a:off x="6844151" y="6597757"/>
                    <a:ext cx="591514" cy="204745"/>
                  </a:xfrm>
                  <a:prstGeom prst="rect">
                    <a:avLst/>
                  </a:prstGeom>
                  <a:solidFill>
                    <a:schemeClr val="bg1"/>
                  </a:solidFill>
                  <a:effectLst>
                    <a:softEdge rad="63500"/>
                  </a:effectLst>
                </p:spPr>
                <p:txBody>
                  <a:bodyPr wrap="square" rtlCol="0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l" defTabSz="912321">
                      <a:defRPr/>
                    </a:pPr>
                    <a:r>
                      <a:rPr lang="ru-RU" sz="1000" dirty="0" smtClean="0">
                        <a:solidFill>
                          <a:prstClr val="black"/>
                        </a:solidFill>
                        <a:latin typeface="Arial" pitchFamily="34" charset="0"/>
                        <a:cs typeface="Arial" pitchFamily="34" charset="0"/>
                      </a:rPr>
                      <a:t>Город</a:t>
                    </a:r>
                    <a:endParaRPr lang="ru-RU" sz="1000" dirty="0">
                      <a:solidFill>
                        <a:prstClr val="black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5" name="Полилиния 454"/>
                  <p:cNvSpPr/>
                  <p:nvPr/>
                </p:nvSpPr>
                <p:spPr>
                  <a:xfrm>
                    <a:off x="6881233" y="5740396"/>
                    <a:ext cx="324905" cy="204788"/>
                  </a:xfrm>
                  <a:custGeom>
                    <a:avLst/>
                    <a:gdLst>
                      <a:gd name="connsiteX0" fmla="*/ 42863 w 324905"/>
                      <a:gd name="connsiteY0" fmla="*/ 28575 h 204788"/>
                      <a:gd name="connsiteX1" fmla="*/ 47625 w 324905"/>
                      <a:gd name="connsiteY1" fmla="*/ 4763 h 204788"/>
                      <a:gd name="connsiteX2" fmla="*/ 61913 w 324905"/>
                      <a:gd name="connsiteY2" fmla="*/ 0 h 204788"/>
                      <a:gd name="connsiteX3" fmla="*/ 95250 w 324905"/>
                      <a:gd name="connsiteY3" fmla="*/ 4763 h 204788"/>
                      <a:gd name="connsiteX4" fmla="*/ 200025 w 324905"/>
                      <a:gd name="connsiteY4" fmla="*/ 9525 h 204788"/>
                      <a:gd name="connsiteX5" fmla="*/ 252413 w 324905"/>
                      <a:gd name="connsiteY5" fmla="*/ 14288 h 204788"/>
                      <a:gd name="connsiteX6" fmla="*/ 280988 w 324905"/>
                      <a:gd name="connsiteY6" fmla="*/ 23813 h 204788"/>
                      <a:gd name="connsiteX7" fmla="*/ 285750 w 324905"/>
                      <a:gd name="connsiteY7" fmla="*/ 52388 h 204788"/>
                      <a:gd name="connsiteX8" fmla="*/ 300038 w 324905"/>
                      <a:gd name="connsiteY8" fmla="*/ 57150 h 204788"/>
                      <a:gd name="connsiteX9" fmla="*/ 314325 w 324905"/>
                      <a:gd name="connsiteY9" fmla="*/ 66675 h 204788"/>
                      <a:gd name="connsiteX10" fmla="*/ 323850 w 324905"/>
                      <a:gd name="connsiteY10" fmla="*/ 80963 h 204788"/>
                      <a:gd name="connsiteX11" fmla="*/ 319088 w 324905"/>
                      <a:gd name="connsiteY11" fmla="*/ 180975 h 204788"/>
                      <a:gd name="connsiteX12" fmla="*/ 300038 w 324905"/>
                      <a:gd name="connsiteY12" fmla="*/ 185738 h 204788"/>
                      <a:gd name="connsiteX13" fmla="*/ 228600 w 324905"/>
                      <a:gd name="connsiteY13" fmla="*/ 190500 h 204788"/>
                      <a:gd name="connsiteX14" fmla="*/ 209550 w 324905"/>
                      <a:gd name="connsiteY14" fmla="*/ 195263 h 204788"/>
                      <a:gd name="connsiteX15" fmla="*/ 185738 w 324905"/>
                      <a:gd name="connsiteY15" fmla="*/ 200025 h 204788"/>
                      <a:gd name="connsiteX16" fmla="*/ 171450 w 324905"/>
                      <a:gd name="connsiteY16" fmla="*/ 204788 h 204788"/>
                      <a:gd name="connsiteX17" fmla="*/ 152400 w 324905"/>
                      <a:gd name="connsiteY17" fmla="*/ 190500 h 204788"/>
                      <a:gd name="connsiteX18" fmla="*/ 138113 w 324905"/>
                      <a:gd name="connsiteY18" fmla="*/ 180975 h 204788"/>
                      <a:gd name="connsiteX19" fmla="*/ 123825 w 324905"/>
                      <a:gd name="connsiteY19" fmla="*/ 166688 h 204788"/>
                      <a:gd name="connsiteX20" fmla="*/ 95250 w 324905"/>
                      <a:gd name="connsiteY20" fmla="*/ 152400 h 204788"/>
                      <a:gd name="connsiteX21" fmla="*/ 42863 w 324905"/>
                      <a:gd name="connsiteY21" fmla="*/ 147638 h 204788"/>
                      <a:gd name="connsiteX22" fmla="*/ 14288 w 324905"/>
                      <a:gd name="connsiteY22" fmla="*/ 133350 h 204788"/>
                      <a:gd name="connsiteX23" fmla="*/ 4763 w 324905"/>
                      <a:gd name="connsiteY23" fmla="*/ 119063 h 204788"/>
                      <a:gd name="connsiteX24" fmla="*/ 0 w 324905"/>
                      <a:gd name="connsiteY24" fmla="*/ 104775 h 204788"/>
                      <a:gd name="connsiteX25" fmla="*/ 19050 w 324905"/>
                      <a:gd name="connsiteY25" fmla="*/ 42863 h 204788"/>
                      <a:gd name="connsiteX26" fmla="*/ 42863 w 324905"/>
                      <a:gd name="connsiteY26" fmla="*/ 28575 h 204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</a:cxnLst>
                    <a:rect l="l" t="t" r="r" b="b"/>
                    <a:pathLst>
                      <a:path w="324905" h="204788">
                        <a:moveTo>
                          <a:pt x="42863" y="28575"/>
                        </a:moveTo>
                        <a:cubicBezTo>
                          <a:pt x="44450" y="20638"/>
                          <a:pt x="43135" y="11498"/>
                          <a:pt x="47625" y="4763"/>
                        </a:cubicBezTo>
                        <a:cubicBezTo>
                          <a:pt x="50410" y="586"/>
                          <a:pt x="56893" y="0"/>
                          <a:pt x="61913" y="0"/>
                        </a:cubicBezTo>
                        <a:cubicBezTo>
                          <a:pt x="73138" y="0"/>
                          <a:pt x="84138" y="3175"/>
                          <a:pt x="95250" y="4763"/>
                        </a:cubicBezTo>
                        <a:cubicBezTo>
                          <a:pt x="147969" y="22336"/>
                          <a:pt x="113804" y="14914"/>
                          <a:pt x="200025" y="9525"/>
                        </a:cubicBezTo>
                        <a:cubicBezTo>
                          <a:pt x="217488" y="11113"/>
                          <a:pt x="235145" y="11241"/>
                          <a:pt x="252413" y="14288"/>
                        </a:cubicBezTo>
                        <a:cubicBezTo>
                          <a:pt x="262300" y="16033"/>
                          <a:pt x="280988" y="23813"/>
                          <a:pt x="280988" y="23813"/>
                        </a:cubicBezTo>
                        <a:cubicBezTo>
                          <a:pt x="282575" y="33338"/>
                          <a:pt x="280959" y="44004"/>
                          <a:pt x="285750" y="52388"/>
                        </a:cubicBezTo>
                        <a:cubicBezTo>
                          <a:pt x="288241" y="56747"/>
                          <a:pt x="295548" y="54905"/>
                          <a:pt x="300038" y="57150"/>
                        </a:cubicBezTo>
                        <a:cubicBezTo>
                          <a:pt x="305157" y="59710"/>
                          <a:pt x="309563" y="63500"/>
                          <a:pt x="314325" y="66675"/>
                        </a:cubicBezTo>
                        <a:cubicBezTo>
                          <a:pt x="317500" y="71438"/>
                          <a:pt x="323612" y="75244"/>
                          <a:pt x="323850" y="80963"/>
                        </a:cubicBezTo>
                        <a:cubicBezTo>
                          <a:pt x="325240" y="114309"/>
                          <a:pt x="326484" y="148430"/>
                          <a:pt x="319088" y="180975"/>
                        </a:cubicBezTo>
                        <a:cubicBezTo>
                          <a:pt x="317637" y="187358"/>
                          <a:pt x="306548" y="185053"/>
                          <a:pt x="300038" y="185738"/>
                        </a:cubicBezTo>
                        <a:cubicBezTo>
                          <a:pt x="276304" y="188236"/>
                          <a:pt x="252413" y="188913"/>
                          <a:pt x="228600" y="190500"/>
                        </a:cubicBezTo>
                        <a:cubicBezTo>
                          <a:pt x="222250" y="192088"/>
                          <a:pt x="215940" y="193843"/>
                          <a:pt x="209550" y="195263"/>
                        </a:cubicBezTo>
                        <a:cubicBezTo>
                          <a:pt x="201648" y="197019"/>
                          <a:pt x="193591" y="198062"/>
                          <a:pt x="185738" y="200025"/>
                        </a:cubicBezTo>
                        <a:cubicBezTo>
                          <a:pt x="180868" y="201243"/>
                          <a:pt x="176213" y="203200"/>
                          <a:pt x="171450" y="204788"/>
                        </a:cubicBezTo>
                        <a:cubicBezTo>
                          <a:pt x="165100" y="200025"/>
                          <a:pt x="158859" y="195114"/>
                          <a:pt x="152400" y="190500"/>
                        </a:cubicBezTo>
                        <a:cubicBezTo>
                          <a:pt x="147743" y="187173"/>
                          <a:pt x="142510" y="184639"/>
                          <a:pt x="138113" y="180975"/>
                        </a:cubicBezTo>
                        <a:cubicBezTo>
                          <a:pt x="132939" y="176663"/>
                          <a:pt x="128999" y="171000"/>
                          <a:pt x="123825" y="166688"/>
                        </a:cubicBezTo>
                        <a:cubicBezTo>
                          <a:pt x="116019" y="160183"/>
                          <a:pt x="105619" y="153881"/>
                          <a:pt x="95250" y="152400"/>
                        </a:cubicBezTo>
                        <a:cubicBezTo>
                          <a:pt x="77892" y="149920"/>
                          <a:pt x="60325" y="149225"/>
                          <a:pt x="42863" y="147638"/>
                        </a:cubicBezTo>
                        <a:cubicBezTo>
                          <a:pt x="31242" y="143764"/>
                          <a:pt x="23520" y="142582"/>
                          <a:pt x="14288" y="133350"/>
                        </a:cubicBezTo>
                        <a:cubicBezTo>
                          <a:pt x="10241" y="129303"/>
                          <a:pt x="7323" y="124182"/>
                          <a:pt x="4763" y="119063"/>
                        </a:cubicBezTo>
                        <a:cubicBezTo>
                          <a:pt x="2518" y="114573"/>
                          <a:pt x="1588" y="109538"/>
                          <a:pt x="0" y="104775"/>
                        </a:cubicBezTo>
                        <a:cubicBezTo>
                          <a:pt x="5433" y="50448"/>
                          <a:pt x="-6518" y="68431"/>
                          <a:pt x="19050" y="42863"/>
                        </a:cubicBezTo>
                        <a:lnTo>
                          <a:pt x="42863" y="28575"/>
                        </a:lnTo>
                        <a:close/>
                      </a:path>
                    </a:pathLst>
                  </a:custGeom>
                  <a:solidFill>
                    <a:srgbClr val="FF0000">
                      <a:alpha val="40000"/>
                    </a:srgbClr>
                  </a:solidFill>
                  <a:ln>
                    <a:solidFill>
                      <a:srgbClr val="FF0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912321">
                      <a:defRPr/>
                    </a:pPr>
                    <a:endParaRPr lang="ru-RU" sz="800" dirty="0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456" name="Прямоугольник 455"/>
                  <p:cNvSpPr/>
                  <p:nvPr/>
                </p:nvSpPr>
                <p:spPr>
                  <a:xfrm>
                    <a:off x="6789967" y="6011515"/>
                    <a:ext cx="527227" cy="138165"/>
                  </a:xfrm>
                  <a:prstGeom prst="rect">
                    <a:avLst/>
                  </a:prstGeom>
                  <a:solidFill>
                    <a:srgbClr val="FFFF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912321">
                      <a:defRPr/>
                    </a:pPr>
                    <a:r>
                      <a:rPr lang="ru-RU" sz="800" dirty="0">
                        <a:solidFill>
                          <a:prstClr val="black"/>
                        </a:solidFill>
                        <a:latin typeface="Times New Roman" panose="02020603050405020304" pitchFamily="18" charset="0"/>
                        <a:cs typeface="Times New Roman" panose="02020603050405020304" pitchFamily="18" charset="0"/>
                      </a:rPr>
                      <a:t>321/20</a:t>
                    </a:r>
                  </a:p>
                </p:txBody>
              </p:sp>
              <p:sp>
                <p:nvSpPr>
                  <p:cNvPr id="457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49111" y="6567185"/>
                    <a:ext cx="1831079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- муниципальное образование</a:t>
                    </a:r>
                  </a:p>
                </p:txBody>
              </p:sp>
              <p:sp>
                <p:nvSpPr>
                  <p:cNvPr id="458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327897" y="4656852"/>
                    <a:ext cx="1896493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- линии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электропередач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9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66267" y="5973077"/>
                    <a:ext cx="1898652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kern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- </a:t>
                    </a:r>
                    <a:r>
                      <a:rPr lang="ru-RU" altLang="ru-RU" sz="100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протяженность ЛЭП/ТП (шт.)</a:t>
                    </a:r>
                  </a:p>
                </p:txBody>
              </p:sp>
              <p:sp>
                <p:nvSpPr>
                  <p:cNvPr id="460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429220" y="4063712"/>
                    <a:ext cx="873125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осадки, мм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  <p:sp>
              <p:nvSpPr>
                <p:cNvPr id="446" name="Скругленный прямоугольник 445"/>
                <p:cNvSpPr/>
                <p:nvPr/>
              </p:nvSpPr>
              <p:spPr>
                <a:xfrm>
                  <a:off x="9637258" y="6127238"/>
                  <a:ext cx="282820" cy="225201"/>
                </a:xfrm>
                <a:prstGeom prst="roundRect">
                  <a:avLst/>
                </a:prstGeom>
                <a:solidFill>
                  <a:schemeClr val="accent6">
                    <a:lumMod val="20000"/>
                    <a:lumOff val="80000"/>
                  </a:schemeClr>
                </a:solidFill>
                <a:ln>
                  <a:solidFill>
                    <a:schemeClr val="tx1"/>
                  </a:solidFill>
                </a:ln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0" tIns="0" rIns="0" bIns="0" rtlCol="0" anchor="ctr"/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912321"/>
                  <a:r>
                    <a:rPr lang="ru-RU" sz="800" b="1" dirty="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60%</a:t>
                  </a:r>
                </a:p>
              </p:txBody>
            </p:sp>
            <p:sp>
              <p:nvSpPr>
                <p:cNvPr id="447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10008980" y="5925488"/>
                  <a:ext cx="2202328" cy="545576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80200" tIns="40101" rIns="80200" bIns="40101">
                  <a:spAutoFit/>
                </a:bodyPr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defTabSz="955471">
                    <a:defRPr/>
                  </a:pPr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 - </a:t>
                  </a:r>
                  <a:r>
                    <a:rPr lang="ru-RU" altLang="ru-RU" sz="1000" b="0" dirty="0" smtClean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износ электроэнергетических </a:t>
                  </a:r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систем </a:t>
                  </a:r>
                </a:p>
              </p:txBody>
            </p:sp>
            <p:sp>
              <p:nvSpPr>
                <p:cNvPr id="448" name="Прямоугольник 447"/>
                <p:cNvSpPr/>
                <p:nvPr/>
              </p:nvSpPr>
              <p:spPr>
                <a:xfrm>
                  <a:off x="9438681" y="5747122"/>
                  <a:ext cx="658385" cy="230603"/>
                </a:xfrm>
                <a:prstGeom prst="rect">
                  <a:avLst/>
                </a:prstGeom>
                <a:solidFill>
                  <a:srgbClr val="92D050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lIns="68571" tIns="34286" rIns="68571" bIns="34286" anchor="ctr"/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912321"/>
                  <a:r>
                    <a:rPr lang="ru-RU" sz="800" kern="0" dirty="0">
                      <a:solidFill>
                        <a:prstClr val="black"/>
                      </a:solidFill>
                      <a:cs typeface="Times New Roman" panose="02020603050405020304" pitchFamily="18" charset="0"/>
                    </a:rPr>
                    <a:t>19/330</a:t>
                  </a:r>
                </a:p>
              </p:txBody>
            </p:sp>
            <p:sp>
              <p:nvSpPr>
                <p:cNvPr id="449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10025082" y="5647837"/>
                  <a:ext cx="1868848" cy="397313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127973" tIns="63988" rIns="127973" bIns="63988">
                  <a:spAutoFit/>
                </a:bodyPr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- кол-во домов /населения</a:t>
                  </a:r>
                </a:p>
              </p:txBody>
            </p:sp>
          </p:grpSp>
          <p:sp>
            <p:nvSpPr>
              <p:cNvPr id="441" name="Text Box 97"/>
              <p:cNvSpPr txBox="1">
                <a:spLocks noChangeArrowheads="1"/>
              </p:cNvSpPr>
              <p:nvPr/>
            </p:nvSpPr>
            <p:spPr bwMode="auto">
              <a:xfrm>
                <a:off x="7335606" y="5464351"/>
                <a:ext cx="1948620" cy="18518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95989" tIns="47996" rIns="95989" bIns="47996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- количество </a:t>
                </a:r>
                <a:r>
                  <a:rPr lang="ru-RU" altLang="ru-RU" sz="1000" b="0" kern="0" dirty="0" smtClean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осадков (УГМС), </a:t>
                </a: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мм</a:t>
                </a:r>
              </a:p>
            </p:txBody>
          </p:sp>
          <p:sp>
            <p:nvSpPr>
              <p:cNvPr id="442" name="TextBox 23"/>
              <p:cNvSpPr txBox="1"/>
              <p:nvPr/>
            </p:nvSpPr>
            <p:spPr>
              <a:xfrm>
                <a:off x="7029503" y="5479167"/>
                <a:ext cx="383894" cy="181793"/>
              </a:xfrm>
              <a:prstGeom prst="rect">
                <a:avLst/>
              </a:prstGeom>
              <a:solidFill>
                <a:srgbClr val="4F81BD">
                  <a:lumMod val="75000"/>
                </a:srgbClr>
              </a:solidFill>
              <a:effectLst>
                <a:softEdge rad="63500"/>
              </a:effectLst>
            </p:spPr>
            <p:txBody>
              <a:bodyPr wrap="square" rtlCol="0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2321">
                  <a:defRPr/>
                </a:pPr>
                <a:r>
                  <a:rPr lang="ru-RU" sz="1000" dirty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2</a:t>
                </a:r>
                <a:r>
                  <a:rPr lang="ru-RU" sz="1000" kern="0" dirty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0</a:t>
                </a:r>
              </a:p>
            </p:txBody>
          </p:sp>
          <p:sp>
            <p:nvSpPr>
              <p:cNvPr id="443" name="TextBox 23"/>
              <p:cNvSpPr txBox="1"/>
              <p:nvPr/>
            </p:nvSpPr>
            <p:spPr>
              <a:xfrm>
                <a:off x="7041092" y="5647261"/>
                <a:ext cx="372305" cy="181793"/>
              </a:xfrm>
              <a:prstGeom prst="rect">
                <a:avLst/>
              </a:prstGeom>
              <a:solidFill>
                <a:srgbClr val="FF9900"/>
              </a:solidFill>
              <a:effectLst>
                <a:softEdge rad="63500"/>
              </a:effectLst>
            </p:spPr>
            <p:txBody>
              <a:bodyPr wrap="square" rtlCol="0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2321">
                  <a:defRPr/>
                </a:pPr>
                <a:r>
                  <a:rPr lang="ru-RU" sz="1000" kern="0" dirty="0" smtClean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15</a:t>
                </a:r>
                <a:endParaRPr lang="ru-RU" sz="1000" kern="0" dirty="0">
                  <a:solidFill>
                    <a:prstClr val="black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4" name="Text Box 97"/>
              <p:cNvSpPr txBox="1">
                <a:spLocks noChangeArrowheads="1"/>
              </p:cNvSpPr>
              <p:nvPr/>
            </p:nvSpPr>
            <p:spPr bwMode="auto">
              <a:xfrm>
                <a:off x="7449857" y="5637358"/>
                <a:ext cx="1659776" cy="18518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95989" tIns="47996" rIns="95989" bIns="47996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- порывы ветра (УГМС), м/с</a:t>
                </a:r>
              </a:p>
            </p:txBody>
          </p:sp>
        </p:grpSp>
        <p:pic>
          <p:nvPicPr>
            <p:cNvPr id="437" name="Рисунок 436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7899635" y="5141222"/>
              <a:ext cx="649048" cy="1206564"/>
            </a:xfrm>
            <a:prstGeom prst="rect">
              <a:avLst/>
            </a:prstGeom>
          </p:spPr>
        </p:pic>
        <p:pic>
          <p:nvPicPr>
            <p:cNvPr id="438" name="Рисунок 437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7897604" y="4711550"/>
              <a:ext cx="2310493" cy="215263"/>
            </a:xfrm>
            <a:prstGeom prst="rect">
              <a:avLst/>
            </a:prstGeom>
          </p:spPr>
        </p:pic>
      </p:grpSp>
      <p:sp>
        <p:nvSpPr>
          <p:cNvPr id="471" name="Rectangle 152"/>
          <p:cNvSpPr>
            <a:spLocks noChangeArrowheads="1"/>
          </p:cNvSpPr>
          <p:nvPr/>
        </p:nvSpPr>
        <p:spPr bwMode="auto">
          <a:xfrm>
            <a:off x="10435750" y="6254882"/>
            <a:ext cx="1728000" cy="538609"/>
          </a:xfrm>
          <a:prstGeom prst="rect">
            <a:avLst/>
          </a:prstGeom>
          <a:solidFill>
            <a:schemeClr val="bg1">
              <a:alpha val="96861"/>
            </a:schemeClr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square" lIns="22554" tIns="0" rIns="22554" bIns="0" anchor="ctr">
            <a:spAutoFit/>
          </a:bodyPr>
          <a:lstStyle/>
          <a:p>
            <a:pPr defTabSz="1727942">
              <a:spcBef>
                <a:spcPct val="0"/>
              </a:spcBef>
            </a:pPr>
            <a:r>
              <a:rPr lang="ru-RU" altLang="ru-RU" sz="7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ГУ МЧС России по Краснодарскому краю</a:t>
            </a:r>
            <a:r>
              <a:rPr lang="ru-RU" altLang="ru-RU" sz="700" i="1" u="sng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</a:p>
          <a:p>
            <a:pPr defTabSz="1727942">
              <a:spcBef>
                <a:spcPct val="0"/>
              </a:spcBef>
            </a:pPr>
            <a:r>
              <a:rPr lang="ru-RU" altLang="ru-RU" sz="7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АРМ № 7 </a:t>
            </a:r>
          </a:p>
          <a:p>
            <a:pPr defTabSz="1727942">
              <a:spcBef>
                <a:spcPct val="0"/>
              </a:spcBef>
            </a:pPr>
            <a:r>
              <a:rPr lang="ru-RU" alt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15:00 </a:t>
            </a:r>
            <a:r>
              <a:rPr lang="ru-RU" altLang="ru-RU" sz="7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alt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04.11.2024</a:t>
            </a:r>
          </a:p>
          <a:p>
            <a:pPr defTabSz="1727942">
              <a:spcBef>
                <a:spcPct val="0"/>
              </a:spcBef>
            </a:pPr>
            <a:r>
              <a:rPr lang="ru-RU" alt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Исп</a:t>
            </a:r>
            <a:r>
              <a:rPr lang="ru-RU" altLang="ru-RU" sz="7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. </a:t>
            </a:r>
            <a:r>
              <a:rPr lang="ru-RU" alt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Л.А. Давиденко</a:t>
            </a:r>
            <a:endParaRPr lang="ru-RU" altLang="ru-RU" sz="7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defTabSz="1727942">
              <a:spcBef>
                <a:spcPct val="0"/>
              </a:spcBef>
            </a:pPr>
            <a:r>
              <a:rPr 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Тел</a:t>
            </a:r>
            <a:r>
              <a:rPr lang="ru-RU" sz="7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. 3220-5507</a:t>
            </a:r>
          </a:p>
        </p:txBody>
      </p:sp>
      <p:grpSp>
        <p:nvGrpSpPr>
          <p:cNvPr id="472" name="Группа 471"/>
          <p:cNvGrpSpPr/>
          <p:nvPr/>
        </p:nvGrpSpPr>
        <p:grpSpPr>
          <a:xfrm>
            <a:off x="3774442" y="3050391"/>
            <a:ext cx="1581368" cy="723767"/>
            <a:chOff x="406713" y="1180365"/>
            <a:chExt cx="1581368" cy="723767"/>
          </a:xfrm>
        </p:grpSpPr>
        <p:cxnSp>
          <p:nvCxnSpPr>
            <p:cNvPr id="473" name="Прямая соединительная линия 472"/>
            <p:cNvCxnSpPr/>
            <p:nvPr/>
          </p:nvCxnSpPr>
          <p:spPr>
            <a:xfrm>
              <a:off x="1484224" y="1515603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4" name="Прямая соединительная линия 473"/>
            <p:cNvCxnSpPr/>
            <p:nvPr/>
          </p:nvCxnSpPr>
          <p:spPr>
            <a:xfrm>
              <a:off x="1594082" y="1662606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75" name="Скругленный прямоугольник 474"/>
            <p:cNvSpPr/>
            <p:nvPr/>
          </p:nvSpPr>
          <p:spPr>
            <a:xfrm>
              <a:off x="640108" y="1561908"/>
              <a:ext cx="250314" cy="147532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ru-RU" sz="800" b="1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29%</a:t>
              </a:r>
            </a:p>
          </p:txBody>
        </p:sp>
        <p:sp>
          <p:nvSpPr>
            <p:cNvPr id="476" name="TextBox 23"/>
            <p:cNvSpPr txBox="1">
              <a:spLocks noChangeAspect="1"/>
            </p:cNvSpPr>
            <p:nvPr/>
          </p:nvSpPr>
          <p:spPr>
            <a:xfrm>
              <a:off x="892969" y="1704077"/>
              <a:ext cx="392468" cy="200055"/>
            </a:xfrm>
            <a:prstGeom prst="rect">
              <a:avLst/>
            </a:prstGeom>
            <a:solidFill>
              <a:srgbClr val="4F81BD">
                <a:lumMod val="75000"/>
              </a:srgb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2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  <p:sp>
          <p:nvSpPr>
            <p:cNvPr id="477" name="Прямоугольник 476"/>
            <p:cNvSpPr/>
            <p:nvPr/>
          </p:nvSpPr>
          <p:spPr>
            <a:xfrm>
              <a:off x="895333" y="1552996"/>
              <a:ext cx="780208" cy="156444"/>
            </a:xfrm>
            <a:prstGeom prst="rect">
              <a:avLst/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793/534 </a:t>
              </a:r>
              <a:endParaRPr lang="ru-RU" sz="8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78" name="Прямоугольник 477"/>
            <p:cNvSpPr/>
            <p:nvPr/>
          </p:nvSpPr>
          <p:spPr bwMode="auto">
            <a:xfrm>
              <a:off x="895333" y="1411197"/>
              <a:ext cx="780208" cy="141799"/>
            </a:xfrm>
            <a:prstGeom prst="rect">
              <a:avLst/>
            </a:prstGeom>
            <a:solidFill>
              <a:srgbClr val="00B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47931/246266</a:t>
              </a:r>
            </a:p>
          </p:txBody>
        </p:sp>
        <p:sp>
          <p:nvSpPr>
            <p:cNvPr id="479" name="TextBox 10"/>
            <p:cNvSpPr txBox="1"/>
            <p:nvPr/>
          </p:nvSpPr>
          <p:spPr>
            <a:xfrm>
              <a:off x="406713" y="1180365"/>
              <a:ext cx="1581368" cy="230832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sz="900" dirty="0"/>
                <a:t>г. Новороссийск</a:t>
              </a:r>
            </a:p>
          </p:txBody>
        </p:sp>
        <p:sp>
          <p:nvSpPr>
            <p:cNvPr id="480" name="TextBox 23"/>
            <p:cNvSpPr txBox="1">
              <a:spLocks noChangeAspect="1"/>
            </p:cNvSpPr>
            <p:nvPr/>
          </p:nvSpPr>
          <p:spPr>
            <a:xfrm>
              <a:off x="1302123" y="1704077"/>
              <a:ext cx="392468" cy="200055"/>
            </a:xfrm>
            <a:prstGeom prst="rect">
              <a:avLst/>
            </a:prstGeom>
            <a:solidFill>
              <a:schemeClr val="accent4">
                <a:lumMod val="75000"/>
              </a:scheme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16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77571958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Рисунок 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204" y="722988"/>
            <a:ext cx="12188796" cy="6144981"/>
          </a:xfrm>
          <a:prstGeom prst="rect">
            <a:avLst/>
          </a:prstGeom>
        </p:spPr>
      </p:pic>
      <p:grpSp>
        <p:nvGrpSpPr>
          <p:cNvPr id="4" name="Группа 3"/>
          <p:cNvGrpSpPr/>
          <p:nvPr/>
        </p:nvGrpSpPr>
        <p:grpSpPr>
          <a:xfrm>
            <a:off x="11461411" y="76626"/>
            <a:ext cx="625999" cy="526433"/>
            <a:chOff x="9625856" y="4064"/>
            <a:chExt cx="625999" cy="526433"/>
          </a:xfrm>
        </p:grpSpPr>
        <p:sp>
          <p:nvSpPr>
            <p:cNvPr id="5" name="Oval 44"/>
            <p:cNvSpPr>
              <a:spLocks noChangeArrowheads="1"/>
            </p:cNvSpPr>
            <p:nvPr/>
          </p:nvSpPr>
          <p:spPr bwMode="auto">
            <a:xfrm>
              <a:off x="9625856" y="4064"/>
              <a:ext cx="625999" cy="52643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" name="Oval 45"/>
            <p:cNvSpPr>
              <a:spLocks noChangeArrowheads="1"/>
            </p:cNvSpPr>
            <p:nvPr/>
          </p:nvSpPr>
          <p:spPr bwMode="auto">
            <a:xfrm>
              <a:off x="9640446" y="10526"/>
              <a:ext cx="600673" cy="505200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" name="Oval 46"/>
            <p:cNvSpPr>
              <a:spLocks noChangeArrowheads="1"/>
            </p:cNvSpPr>
            <p:nvPr/>
          </p:nvSpPr>
          <p:spPr bwMode="auto">
            <a:xfrm>
              <a:off x="9715875" y="76994"/>
              <a:ext cx="454772" cy="38334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" name="Oval 47"/>
            <p:cNvSpPr>
              <a:spLocks noChangeArrowheads="1"/>
            </p:cNvSpPr>
            <p:nvPr/>
          </p:nvSpPr>
          <p:spPr bwMode="auto">
            <a:xfrm>
              <a:off x="9727987" y="87610"/>
              <a:ext cx="437704" cy="368803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9" name="Freeform 48"/>
            <p:cNvSpPr>
              <a:spLocks noEditPoints="1"/>
            </p:cNvSpPr>
            <p:nvPr/>
          </p:nvSpPr>
          <p:spPr bwMode="auto">
            <a:xfrm>
              <a:off x="9765151" y="25297"/>
              <a:ext cx="362001" cy="84931"/>
            </a:xfrm>
            <a:custGeom>
              <a:avLst/>
              <a:gdLst>
                <a:gd name="T0" fmla="*/ 2147483647 w 115"/>
                <a:gd name="T1" fmla="*/ 2147483647 h 32"/>
                <a:gd name="T2" fmla="*/ 2147483647 w 115"/>
                <a:gd name="T3" fmla="*/ 2147483647 h 32"/>
                <a:gd name="T4" fmla="*/ 2147483647 w 115"/>
                <a:gd name="T5" fmla="*/ 2147483647 h 32"/>
                <a:gd name="T6" fmla="*/ 2147483647 w 115"/>
                <a:gd name="T7" fmla="*/ 2147483647 h 32"/>
                <a:gd name="T8" fmla="*/ 2147483647 w 115"/>
                <a:gd name="T9" fmla="*/ 2147483647 h 32"/>
                <a:gd name="T10" fmla="*/ 2147483647 w 115"/>
                <a:gd name="T11" fmla="*/ 2147483647 h 32"/>
                <a:gd name="T12" fmla="*/ 2147483647 w 115"/>
                <a:gd name="T13" fmla="*/ 2147483647 h 32"/>
                <a:gd name="T14" fmla="*/ 2147483647 w 115"/>
                <a:gd name="T15" fmla="*/ 2147483647 h 32"/>
                <a:gd name="T16" fmla="*/ 2147483647 w 115"/>
                <a:gd name="T17" fmla="*/ 2147483647 h 32"/>
                <a:gd name="T18" fmla="*/ 2147483647 w 115"/>
                <a:gd name="T19" fmla="*/ 2147483647 h 32"/>
                <a:gd name="T20" fmla="*/ 2147483647 w 115"/>
                <a:gd name="T21" fmla="*/ 2147483647 h 32"/>
                <a:gd name="T22" fmla="*/ 2147483647 w 115"/>
                <a:gd name="T23" fmla="*/ 2147483647 h 32"/>
                <a:gd name="T24" fmla="*/ 2147483647 w 115"/>
                <a:gd name="T25" fmla="*/ 2147483647 h 32"/>
                <a:gd name="T26" fmla="*/ 2147483647 w 115"/>
                <a:gd name="T27" fmla="*/ 2147483647 h 32"/>
                <a:gd name="T28" fmla="*/ 2147483647 w 115"/>
                <a:gd name="T29" fmla="*/ 2147483647 h 32"/>
                <a:gd name="T30" fmla="*/ 2147483647 w 115"/>
                <a:gd name="T31" fmla="*/ 2147483647 h 32"/>
                <a:gd name="T32" fmla="*/ 2147483647 w 115"/>
                <a:gd name="T33" fmla="*/ 2147483647 h 32"/>
                <a:gd name="T34" fmla="*/ 2147483647 w 115"/>
                <a:gd name="T35" fmla="*/ 2147483647 h 32"/>
                <a:gd name="T36" fmla="*/ 2147483647 w 115"/>
                <a:gd name="T37" fmla="*/ 2147483647 h 32"/>
                <a:gd name="T38" fmla="*/ 2147483647 w 115"/>
                <a:gd name="T39" fmla="*/ 2147483647 h 32"/>
                <a:gd name="T40" fmla="*/ 2147483647 w 115"/>
                <a:gd name="T41" fmla="*/ 2147483647 h 32"/>
                <a:gd name="T42" fmla="*/ 2147483647 w 115"/>
                <a:gd name="T43" fmla="*/ 0 h 32"/>
                <a:gd name="T44" fmla="*/ 2147483647 w 115"/>
                <a:gd name="T45" fmla="*/ 2147483647 h 32"/>
                <a:gd name="T46" fmla="*/ 2147483647 w 115"/>
                <a:gd name="T47" fmla="*/ 2147483647 h 32"/>
                <a:gd name="T48" fmla="*/ 2147483647 w 115"/>
                <a:gd name="T49" fmla="*/ 2147483647 h 32"/>
                <a:gd name="T50" fmla="*/ 2147483647 w 115"/>
                <a:gd name="T51" fmla="*/ 0 h 32"/>
                <a:gd name="T52" fmla="*/ 2147483647 w 115"/>
                <a:gd name="T53" fmla="*/ 2147483647 h 32"/>
                <a:gd name="T54" fmla="*/ 2147483647 w 115"/>
                <a:gd name="T55" fmla="*/ 2147483647 h 32"/>
                <a:gd name="T56" fmla="*/ 2147483647 w 115"/>
                <a:gd name="T57" fmla="*/ 2147483647 h 32"/>
                <a:gd name="T58" fmla="*/ 2147483647 w 115"/>
                <a:gd name="T59" fmla="*/ 2147483647 h 32"/>
                <a:gd name="T60" fmla="*/ 2147483647 w 115"/>
                <a:gd name="T61" fmla="*/ 2147483647 h 32"/>
                <a:gd name="T62" fmla="*/ 2147483647 w 115"/>
                <a:gd name="T63" fmla="*/ 2147483647 h 32"/>
                <a:gd name="T64" fmla="*/ 2147483647 w 115"/>
                <a:gd name="T65" fmla="*/ 2147483647 h 32"/>
                <a:gd name="T66" fmla="*/ 2147483647 w 115"/>
                <a:gd name="T67" fmla="*/ 2147483647 h 32"/>
                <a:gd name="T68" fmla="*/ 2147483647 w 115"/>
                <a:gd name="T69" fmla="*/ 2147483647 h 32"/>
                <a:gd name="T70" fmla="*/ 2147483647 w 115"/>
                <a:gd name="T71" fmla="*/ 2147483647 h 32"/>
                <a:gd name="T72" fmla="*/ 2147483647 w 115"/>
                <a:gd name="T73" fmla="*/ 2147483647 h 32"/>
                <a:gd name="T74" fmla="*/ 2147483647 w 115"/>
                <a:gd name="T75" fmla="*/ 2147483647 h 32"/>
                <a:gd name="T76" fmla="*/ 2147483647 w 115"/>
                <a:gd name="T77" fmla="*/ 2147483647 h 32"/>
                <a:gd name="T78" fmla="*/ 2147483647 w 115"/>
                <a:gd name="T79" fmla="*/ 2147483647 h 32"/>
                <a:gd name="T80" fmla="*/ 2147483647 w 115"/>
                <a:gd name="T81" fmla="*/ 2147483647 h 32"/>
                <a:gd name="T82" fmla="*/ 2147483647 w 115"/>
                <a:gd name="T83" fmla="*/ 2147483647 h 32"/>
                <a:gd name="T84" fmla="*/ 2147483647 w 115"/>
                <a:gd name="T85" fmla="*/ 2147483647 h 32"/>
                <a:gd name="T86" fmla="*/ 2147483647 w 115"/>
                <a:gd name="T87" fmla="*/ 2147483647 h 32"/>
                <a:gd name="T88" fmla="*/ 2147483647 w 115"/>
                <a:gd name="T89" fmla="*/ 2147483647 h 32"/>
                <a:gd name="T90" fmla="*/ 2147483647 w 115"/>
                <a:gd name="T91" fmla="*/ 2147483647 h 32"/>
                <a:gd name="T92" fmla="*/ 2147483647 w 115"/>
                <a:gd name="T93" fmla="*/ 2147483647 h 32"/>
                <a:gd name="T94" fmla="*/ 2147483647 w 115"/>
                <a:gd name="T95" fmla="*/ 2147483647 h 32"/>
                <a:gd name="T96" fmla="*/ 2147483647 w 115"/>
                <a:gd name="T97" fmla="*/ 2147483647 h 32"/>
                <a:gd name="T98" fmla="*/ 2147483647 w 115"/>
                <a:gd name="T99" fmla="*/ 2147483647 h 32"/>
                <a:gd name="T100" fmla="*/ 2147483647 w 115"/>
                <a:gd name="T101" fmla="*/ 2147483647 h 32"/>
                <a:gd name="T102" fmla="*/ 2147483647 w 115"/>
                <a:gd name="T103" fmla="*/ 2147483647 h 32"/>
                <a:gd name="T104" fmla="*/ 2147483647 w 115"/>
                <a:gd name="T105" fmla="*/ 2147483647 h 3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15"/>
                <a:gd name="T160" fmla="*/ 0 h 32"/>
                <a:gd name="T161" fmla="*/ 115 w 115"/>
                <a:gd name="T162" fmla="*/ 32 h 3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15" h="32">
                  <a:moveTo>
                    <a:pt x="6" y="29"/>
                  </a:moveTo>
                  <a:lnTo>
                    <a:pt x="7" y="29"/>
                  </a:lnTo>
                  <a:cubicBezTo>
                    <a:pt x="7" y="29"/>
                    <a:pt x="7" y="29"/>
                    <a:pt x="8" y="28"/>
                  </a:cubicBezTo>
                  <a:cubicBezTo>
                    <a:pt x="8" y="28"/>
                    <a:pt x="8" y="28"/>
                    <a:pt x="7" y="28"/>
                  </a:cubicBezTo>
                  <a:lnTo>
                    <a:pt x="4" y="22"/>
                  </a:lnTo>
                  <a:cubicBezTo>
                    <a:pt x="4" y="22"/>
                    <a:pt x="3" y="22"/>
                    <a:pt x="3" y="22"/>
                  </a:cubicBezTo>
                  <a:cubicBezTo>
                    <a:pt x="3" y="22"/>
                    <a:pt x="3" y="22"/>
                    <a:pt x="2" y="22"/>
                  </a:cubicBezTo>
                  <a:lnTo>
                    <a:pt x="0" y="20"/>
                  </a:lnTo>
                  <a:lnTo>
                    <a:pt x="8" y="15"/>
                  </a:lnTo>
                  <a:lnTo>
                    <a:pt x="9" y="18"/>
                  </a:lnTo>
                  <a:cubicBezTo>
                    <a:pt x="9" y="18"/>
                    <a:pt x="8" y="18"/>
                    <a:pt x="8" y="18"/>
                  </a:cubicBezTo>
                  <a:cubicBezTo>
                    <a:pt x="8" y="18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lnTo>
                    <a:pt x="9" y="20"/>
                  </a:lnTo>
                  <a:lnTo>
                    <a:pt x="13" y="18"/>
                  </a:lnTo>
                  <a:lnTo>
                    <a:pt x="12" y="17"/>
                  </a:lnTo>
                  <a:cubicBezTo>
                    <a:pt x="12" y="17"/>
                    <a:pt x="12" y="16"/>
                    <a:pt x="12" y="16"/>
                  </a:cubicBezTo>
                  <a:cubicBezTo>
                    <a:pt x="11" y="16"/>
                    <a:pt x="11" y="16"/>
                    <a:pt x="11" y="17"/>
                  </a:cubicBezTo>
                  <a:lnTo>
                    <a:pt x="9" y="14"/>
                  </a:lnTo>
                  <a:lnTo>
                    <a:pt x="16" y="10"/>
                  </a:lnTo>
                  <a:lnTo>
                    <a:pt x="18" y="12"/>
                  </a:lnTo>
                  <a:lnTo>
                    <a:pt x="17" y="13"/>
                  </a:ln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7" y="14"/>
                    <a:pt x="17" y="14"/>
                  </a:cubicBezTo>
                  <a:lnTo>
                    <a:pt x="20" y="20"/>
                  </a:lnTo>
                  <a:lnTo>
                    <a:pt x="21" y="20"/>
                  </a:ln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2" y="20"/>
                  </a:cubicBezTo>
                  <a:lnTo>
                    <a:pt x="22" y="19"/>
                  </a:lnTo>
                  <a:lnTo>
                    <a:pt x="24" y="22"/>
                  </a:lnTo>
                  <a:lnTo>
                    <a:pt x="17" y="26"/>
                  </a:lnTo>
                  <a:lnTo>
                    <a:pt x="15" y="24"/>
                  </a:lnTo>
                  <a:cubicBezTo>
                    <a:pt x="16" y="24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lnTo>
                    <a:pt x="14" y="21"/>
                  </a:lnTo>
                  <a:lnTo>
                    <a:pt x="11" y="23"/>
                  </a:lnTo>
                  <a:lnTo>
                    <a:pt x="12" y="25"/>
                  </a:lnTo>
                  <a:cubicBezTo>
                    <a:pt x="12" y="25"/>
                    <a:pt x="12" y="25"/>
                    <a:pt x="13" y="25"/>
                  </a:cubicBezTo>
                  <a:cubicBezTo>
                    <a:pt x="13" y="25"/>
                    <a:pt x="13" y="25"/>
                    <a:pt x="13" y="25"/>
                  </a:cubicBezTo>
                  <a:lnTo>
                    <a:pt x="14" y="25"/>
                  </a:lnTo>
                  <a:lnTo>
                    <a:pt x="15" y="27"/>
                  </a:lnTo>
                  <a:lnTo>
                    <a:pt x="8" y="32"/>
                  </a:lnTo>
                  <a:lnTo>
                    <a:pt x="6" y="29"/>
                  </a:lnTo>
                  <a:close/>
                  <a:moveTo>
                    <a:pt x="33" y="3"/>
                  </a:moveTo>
                  <a:lnTo>
                    <a:pt x="34" y="6"/>
                  </a:lnTo>
                  <a:lnTo>
                    <a:pt x="33" y="6"/>
                  </a:lnTo>
                  <a:cubicBezTo>
                    <a:pt x="33" y="6"/>
                    <a:pt x="33" y="6"/>
                    <a:pt x="33" y="6"/>
                  </a:cubicBezTo>
                  <a:cubicBezTo>
                    <a:pt x="33" y="7"/>
                    <a:pt x="33" y="7"/>
                    <a:pt x="33" y="7"/>
                  </a:cubicBezTo>
                  <a:lnTo>
                    <a:pt x="35" y="14"/>
                  </a:lnTo>
                  <a:lnTo>
                    <a:pt x="38" y="13"/>
                  </a:lnTo>
                  <a:lnTo>
                    <a:pt x="37" y="6"/>
                  </a:lnTo>
                  <a:cubicBezTo>
                    <a:pt x="37" y="6"/>
                    <a:pt x="36" y="6"/>
                    <a:pt x="36" y="6"/>
                  </a:cubicBezTo>
                  <a:cubicBezTo>
                    <a:pt x="36" y="5"/>
                    <a:pt x="36" y="5"/>
                    <a:pt x="36" y="6"/>
                  </a:cubicBezTo>
                  <a:lnTo>
                    <a:pt x="35" y="6"/>
                  </a:lnTo>
                  <a:lnTo>
                    <a:pt x="35" y="3"/>
                  </a:lnTo>
                  <a:lnTo>
                    <a:pt x="43" y="1"/>
                  </a:lnTo>
                  <a:lnTo>
                    <a:pt x="44" y="3"/>
                  </a:lnTo>
                  <a:lnTo>
                    <a:pt x="43" y="4"/>
                  </a:lnTo>
                  <a:cubicBezTo>
                    <a:pt x="42" y="4"/>
                    <a:pt x="42" y="4"/>
                    <a:pt x="42" y="4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lnTo>
                    <a:pt x="44" y="10"/>
                  </a:lnTo>
                  <a:cubicBezTo>
                    <a:pt x="44" y="10"/>
                    <a:pt x="44" y="10"/>
                    <a:pt x="44" y="10"/>
                  </a:cubicBezTo>
                  <a:cubicBezTo>
                    <a:pt x="44" y="10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5" y="11"/>
                  </a:cubicBezTo>
                  <a:lnTo>
                    <a:pt x="46" y="11"/>
                  </a:lnTo>
                  <a:lnTo>
                    <a:pt x="48" y="17"/>
                  </a:lnTo>
                  <a:lnTo>
                    <a:pt x="45" y="18"/>
                  </a:lnTo>
                  <a:lnTo>
                    <a:pt x="44" y="17"/>
                  </a:ln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5"/>
                    <a:pt x="44" y="15"/>
                  </a:cubicBezTo>
                  <a:cubicBezTo>
                    <a:pt x="43" y="15"/>
                    <a:pt x="43" y="15"/>
                    <a:pt x="42" y="15"/>
                  </a:cubicBezTo>
                  <a:lnTo>
                    <a:pt x="28" y="19"/>
                  </a:lnTo>
                  <a:lnTo>
                    <a:pt x="27" y="16"/>
                  </a:lnTo>
                  <a:lnTo>
                    <a:pt x="28" y="16"/>
                  </a:lnTo>
                  <a:cubicBezTo>
                    <a:pt x="29" y="16"/>
                    <a:pt x="29" y="16"/>
                    <a:pt x="29" y="16"/>
                  </a:cubicBezTo>
                  <a:cubicBezTo>
                    <a:pt x="29" y="16"/>
                    <a:pt x="29" y="16"/>
                    <a:pt x="29" y="15"/>
                  </a:cubicBezTo>
                  <a:lnTo>
                    <a:pt x="27" y="9"/>
                  </a:ln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6" y="8"/>
                    <a:pt x="26" y="8"/>
                  </a:cubicBezTo>
                  <a:lnTo>
                    <a:pt x="25" y="8"/>
                  </a:lnTo>
                  <a:lnTo>
                    <a:pt x="25" y="6"/>
                  </a:lnTo>
                  <a:lnTo>
                    <a:pt x="33" y="3"/>
                  </a:lnTo>
                  <a:close/>
                  <a:moveTo>
                    <a:pt x="61" y="0"/>
                  </a:moveTo>
                  <a:lnTo>
                    <a:pt x="61" y="3"/>
                  </a:lnTo>
                  <a:cubicBezTo>
                    <a:pt x="61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4"/>
                  </a:cubicBezTo>
                  <a:lnTo>
                    <a:pt x="62" y="6"/>
                  </a:lnTo>
                  <a:lnTo>
                    <a:pt x="63" y="4"/>
                  </a:ln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3" y="3"/>
                  </a:cubicBezTo>
                  <a:cubicBezTo>
                    <a:pt x="63" y="3"/>
                    <a:pt x="63" y="3"/>
                    <a:pt x="63" y="3"/>
                  </a:cubicBezTo>
                  <a:lnTo>
                    <a:pt x="63" y="0"/>
                  </a:lnTo>
                  <a:lnTo>
                    <a:pt x="70" y="0"/>
                  </a:lnTo>
                  <a:lnTo>
                    <a:pt x="70" y="3"/>
                  </a:lnTo>
                  <a:lnTo>
                    <a:pt x="69" y="3"/>
                  </a:lnTo>
                  <a:cubicBezTo>
                    <a:pt x="69" y="3"/>
                    <a:pt x="68" y="3"/>
                    <a:pt x="68" y="3"/>
                  </a:cubicBezTo>
                  <a:cubicBezTo>
                    <a:pt x="68" y="3"/>
                    <a:pt x="68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lnTo>
                    <a:pt x="65" y="8"/>
                  </a:lnTo>
                  <a:cubicBezTo>
                    <a:pt x="65" y="9"/>
                    <a:pt x="64" y="11"/>
                    <a:pt x="64" y="11"/>
                  </a:cubicBezTo>
                  <a:cubicBezTo>
                    <a:pt x="63" y="12"/>
                    <a:pt x="62" y="13"/>
                    <a:pt x="62" y="13"/>
                  </a:cubicBezTo>
                  <a:cubicBezTo>
                    <a:pt x="61" y="14"/>
                    <a:pt x="61" y="14"/>
                    <a:pt x="60" y="14"/>
                  </a:cubicBezTo>
                  <a:cubicBezTo>
                    <a:pt x="59" y="14"/>
                    <a:pt x="58" y="14"/>
                    <a:pt x="58" y="14"/>
                  </a:cubicBezTo>
                  <a:cubicBezTo>
                    <a:pt x="57" y="14"/>
                    <a:pt x="57" y="14"/>
                    <a:pt x="56" y="14"/>
                  </a:cubicBezTo>
                  <a:cubicBezTo>
                    <a:pt x="56" y="14"/>
                    <a:pt x="55" y="14"/>
                    <a:pt x="54" y="14"/>
                  </a:cubicBezTo>
                  <a:lnTo>
                    <a:pt x="54" y="10"/>
                  </a:lnTo>
                  <a:cubicBezTo>
                    <a:pt x="55" y="10"/>
                    <a:pt x="55" y="10"/>
                    <a:pt x="56" y="10"/>
                  </a:cubicBezTo>
                  <a:cubicBezTo>
                    <a:pt x="56" y="10"/>
                    <a:pt x="57" y="10"/>
                    <a:pt x="57" y="10"/>
                  </a:cubicBezTo>
                  <a:cubicBezTo>
                    <a:pt x="57" y="10"/>
                    <a:pt x="57" y="10"/>
                    <a:pt x="58" y="10"/>
                  </a:cubicBezTo>
                  <a:cubicBezTo>
                    <a:pt x="58" y="10"/>
                    <a:pt x="58" y="10"/>
                    <a:pt x="58" y="10"/>
                  </a:cubicBezTo>
                  <a:lnTo>
                    <a:pt x="54" y="4"/>
                  </a:lnTo>
                  <a:cubicBezTo>
                    <a:pt x="54" y="4"/>
                    <a:pt x="54" y="3"/>
                    <a:pt x="54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3"/>
                    <a:pt x="53" y="3"/>
                    <a:pt x="53" y="2"/>
                  </a:cubicBezTo>
                  <a:cubicBezTo>
                    <a:pt x="52" y="2"/>
                    <a:pt x="52" y="2"/>
                    <a:pt x="52" y="2"/>
                  </a:cubicBezTo>
                  <a:lnTo>
                    <a:pt x="51" y="2"/>
                  </a:lnTo>
                  <a:lnTo>
                    <a:pt x="52" y="0"/>
                  </a:lnTo>
                  <a:lnTo>
                    <a:pt x="61" y="0"/>
                  </a:lnTo>
                  <a:close/>
                  <a:moveTo>
                    <a:pt x="86" y="7"/>
                  </a:moveTo>
                  <a:lnTo>
                    <a:pt x="85" y="7"/>
                  </a:lnTo>
                  <a:cubicBezTo>
                    <a:pt x="85" y="7"/>
                    <a:pt x="85" y="7"/>
                    <a:pt x="84" y="7"/>
                  </a:cubicBezTo>
                  <a:cubicBezTo>
                    <a:pt x="84" y="7"/>
                    <a:pt x="84" y="7"/>
                    <a:pt x="84" y="7"/>
                  </a:cubicBezTo>
                  <a:lnTo>
                    <a:pt x="84" y="9"/>
                  </a:ln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5" y="9"/>
                    <a:pt x="85" y="9"/>
                  </a:cubicBezTo>
                  <a:cubicBezTo>
                    <a:pt x="85" y="9"/>
                    <a:pt x="85" y="9"/>
                    <a:pt x="85" y="8"/>
                  </a:cubicBezTo>
                  <a:cubicBezTo>
                    <a:pt x="86" y="8"/>
                    <a:pt x="86" y="8"/>
                    <a:pt x="86" y="8"/>
                  </a:cubicBezTo>
                  <a:cubicBezTo>
                    <a:pt x="86" y="8"/>
                    <a:pt x="86" y="8"/>
                    <a:pt x="86" y="7"/>
                  </a:cubicBezTo>
                  <a:cubicBezTo>
                    <a:pt x="87" y="7"/>
                    <a:pt x="87" y="7"/>
                    <a:pt x="87" y="7"/>
                  </a:cubicBezTo>
                  <a:cubicBezTo>
                    <a:pt x="87" y="7"/>
                    <a:pt x="87" y="7"/>
                    <a:pt x="87" y="6"/>
                  </a:cubicBezTo>
                  <a:cubicBezTo>
                    <a:pt x="88" y="6"/>
                    <a:pt x="88" y="6"/>
                    <a:pt x="89" y="5"/>
                  </a:cubicBezTo>
                  <a:cubicBezTo>
                    <a:pt x="90" y="5"/>
                    <a:pt x="91" y="5"/>
                    <a:pt x="92" y="6"/>
                  </a:cubicBezTo>
                  <a:cubicBezTo>
                    <a:pt x="92" y="6"/>
                    <a:pt x="92" y="6"/>
                    <a:pt x="93" y="6"/>
                  </a:cubicBezTo>
                  <a:cubicBezTo>
                    <a:pt x="93" y="6"/>
                    <a:pt x="93" y="6"/>
                    <a:pt x="93" y="6"/>
                  </a:cubicBezTo>
                  <a:cubicBezTo>
                    <a:pt x="94" y="6"/>
                    <a:pt x="94" y="6"/>
                    <a:pt x="94" y="6"/>
                  </a:cubicBezTo>
                  <a:cubicBezTo>
                    <a:pt x="94" y="6"/>
                    <a:pt x="94" y="7"/>
                    <a:pt x="94" y="7"/>
                  </a:cubicBezTo>
                  <a:lnTo>
                    <a:pt x="93" y="10"/>
                  </a:ln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2" y="10"/>
                    <a:pt x="92" y="10"/>
                  </a:cubicBezTo>
                  <a:cubicBezTo>
                    <a:pt x="92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1"/>
                  </a:cubicBezTo>
                  <a:cubicBezTo>
                    <a:pt x="90" y="11"/>
                    <a:pt x="90" y="11"/>
                    <a:pt x="89" y="11"/>
                  </a:cubicBezTo>
                  <a:cubicBezTo>
                    <a:pt x="89" y="11"/>
                    <a:pt x="88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8" y="12"/>
                    <a:pt x="89" y="12"/>
                    <a:pt x="89" y="13"/>
                  </a:cubicBezTo>
                  <a:cubicBezTo>
                    <a:pt x="90" y="13"/>
                    <a:pt x="90" y="14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6"/>
                  </a:cubicBezTo>
                  <a:cubicBezTo>
                    <a:pt x="90" y="16"/>
                    <a:pt x="90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2" y="16"/>
                  </a:cubicBezTo>
                  <a:lnTo>
                    <a:pt x="90" y="20"/>
                  </a:lnTo>
                  <a:cubicBezTo>
                    <a:pt x="90" y="20"/>
                    <a:pt x="90" y="20"/>
                    <a:pt x="90" y="20"/>
                  </a:cubicBezTo>
                  <a:cubicBezTo>
                    <a:pt x="89" y="20"/>
                    <a:pt x="89" y="20"/>
                    <a:pt x="89" y="20"/>
                  </a:cubicBezTo>
                  <a:cubicBezTo>
                    <a:pt x="89" y="20"/>
                    <a:pt x="89" y="20"/>
                    <a:pt x="88" y="20"/>
                  </a:cubicBezTo>
                  <a:cubicBezTo>
                    <a:pt x="88" y="20"/>
                    <a:pt x="88" y="20"/>
                    <a:pt x="88" y="20"/>
                  </a:cubicBezTo>
                  <a:cubicBezTo>
                    <a:pt x="87" y="19"/>
                    <a:pt x="86" y="19"/>
                    <a:pt x="85" y="18"/>
                  </a:cubicBezTo>
                  <a:cubicBezTo>
                    <a:pt x="85" y="18"/>
                    <a:pt x="84" y="17"/>
                    <a:pt x="84" y="15"/>
                  </a:cubicBezTo>
                  <a:cubicBezTo>
                    <a:pt x="84" y="15"/>
                    <a:pt x="84" y="15"/>
                    <a:pt x="84" y="15"/>
                  </a:cubicBezTo>
                  <a:cubicBezTo>
                    <a:pt x="84" y="14"/>
                    <a:pt x="84" y="14"/>
                    <a:pt x="84" y="14"/>
                  </a:cubicBezTo>
                  <a:cubicBezTo>
                    <a:pt x="84" y="14"/>
                    <a:pt x="84" y="14"/>
                    <a:pt x="84" y="13"/>
                  </a:cubicBezTo>
                  <a:cubicBezTo>
                    <a:pt x="84" y="13"/>
                    <a:pt x="84" y="13"/>
                    <a:pt x="84" y="13"/>
                  </a:cubicBezTo>
                  <a:cubicBezTo>
                    <a:pt x="84" y="13"/>
                    <a:pt x="84" y="12"/>
                    <a:pt x="84" y="12"/>
                  </a:cubicBezTo>
                  <a:cubicBezTo>
                    <a:pt x="83" y="12"/>
                    <a:pt x="83" y="12"/>
                    <a:pt x="83" y="12"/>
                  </a:cubicBezTo>
                  <a:lnTo>
                    <a:pt x="82" y="14"/>
                  </a:lnTo>
                  <a:cubicBezTo>
                    <a:pt x="82" y="14"/>
                    <a:pt x="82" y="14"/>
                    <a:pt x="82" y="14"/>
                  </a:cubicBezTo>
                  <a:cubicBezTo>
                    <a:pt x="82" y="14"/>
                    <a:pt x="82" y="15"/>
                    <a:pt x="83" y="15"/>
                  </a:cubicBezTo>
                  <a:lnTo>
                    <a:pt x="82" y="18"/>
                  </a:lnTo>
                  <a:lnTo>
                    <a:pt x="74" y="15"/>
                  </a:lnTo>
                  <a:lnTo>
                    <a:pt x="75" y="12"/>
                  </a:lnTo>
                  <a:cubicBezTo>
                    <a:pt x="76" y="12"/>
                    <a:pt x="76" y="12"/>
                    <a:pt x="76" y="12"/>
                  </a:cubicBezTo>
                  <a:cubicBezTo>
                    <a:pt x="76" y="12"/>
                    <a:pt x="76" y="12"/>
                    <a:pt x="77" y="12"/>
                  </a:cubicBezTo>
                  <a:lnTo>
                    <a:pt x="79" y="5"/>
                  </a:lnTo>
                  <a:cubicBezTo>
                    <a:pt x="79" y="5"/>
                    <a:pt x="79" y="5"/>
                    <a:pt x="79" y="5"/>
                  </a:cubicBezTo>
                  <a:cubicBezTo>
                    <a:pt x="79" y="5"/>
                    <a:pt x="78" y="4"/>
                    <a:pt x="78" y="4"/>
                  </a:cubicBezTo>
                  <a:lnTo>
                    <a:pt x="77" y="4"/>
                  </a:lnTo>
                  <a:lnTo>
                    <a:pt x="78" y="1"/>
                  </a:lnTo>
                  <a:lnTo>
                    <a:pt x="87" y="4"/>
                  </a:lnTo>
                  <a:lnTo>
                    <a:pt x="86" y="7"/>
                  </a:lnTo>
                  <a:close/>
                  <a:moveTo>
                    <a:pt x="112" y="28"/>
                  </a:moveTo>
                  <a:cubicBezTo>
                    <a:pt x="111" y="29"/>
                    <a:pt x="110" y="30"/>
                    <a:pt x="108" y="30"/>
                  </a:cubicBezTo>
                  <a:cubicBezTo>
                    <a:pt x="106" y="30"/>
                    <a:pt x="104" y="29"/>
                    <a:pt x="102" y="28"/>
                  </a:cubicBezTo>
                  <a:cubicBezTo>
                    <a:pt x="101" y="27"/>
                    <a:pt x="101" y="27"/>
                    <a:pt x="101" y="27"/>
                  </a:cubicBezTo>
                  <a:cubicBezTo>
                    <a:pt x="100" y="27"/>
                    <a:pt x="100" y="26"/>
                    <a:pt x="100" y="26"/>
                  </a:cubicBezTo>
                  <a:cubicBezTo>
                    <a:pt x="99" y="25"/>
                    <a:pt x="99" y="25"/>
                    <a:pt x="98" y="24"/>
                  </a:cubicBezTo>
                  <a:cubicBezTo>
                    <a:pt x="98" y="23"/>
                    <a:pt x="97" y="22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0"/>
                    <a:pt x="97" y="20"/>
                    <a:pt x="97" y="19"/>
                  </a:cubicBezTo>
                  <a:cubicBezTo>
                    <a:pt x="98" y="18"/>
                    <a:pt x="98" y="17"/>
                    <a:pt x="99" y="16"/>
                  </a:cubicBezTo>
                  <a:cubicBezTo>
                    <a:pt x="99" y="16"/>
                    <a:pt x="99" y="15"/>
                    <a:pt x="100" y="15"/>
                  </a:cubicBezTo>
                  <a:cubicBezTo>
                    <a:pt x="101" y="14"/>
                    <a:pt x="101" y="14"/>
                    <a:pt x="101" y="14"/>
                  </a:cubicBezTo>
                  <a:cubicBezTo>
                    <a:pt x="102" y="14"/>
                    <a:pt x="102" y="14"/>
                    <a:pt x="102" y="14"/>
                  </a:cubicBezTo>
                  <a:cubicBezTo>
                    <a:pt x="103" y="14"/>
                    <a:pt x="103" y="14"/>
                    <a:pt x="103" y="14"/>
                  </a:cubicBezTo>
                  <a:cubicBezTo>
                    <a:pt x="104" y="13"/>
                    <a:pt x="105" y="13"/>
                    <a:pt x="105" y="14"/>
                  </a:cubicBezTo>
                  <a:cubicBezTo>
                    <a:pt x="106" y="14"/>
                    <a:pt x="107" y="14"/>
                    <a:pt x="108" y="14"/>
                  </a:cubicBezTo>
                  <a:cubicBezTo>
                    <a:pt x="108" y="14"/>
                    <a:pt x="109" y="15"/>
                    <a:pt x="109" y="15"/>
                  </a:cubicBezTo>
                  <a:cubicBezTo>
                    <a:pt x="109" y="15"/>
                    <a:pt x="110" y="15"/>
                    <a:pt x="110" y="15"/>
                  </a:cubicBezTo>
                  <a:cubicBezTo>
                    <a:pt x="112" y="17"/>
                    <a:pt x="113" y="18"/>
                    <a:pt x="114" y="20"/>
                  </a:cubicBezTo>
                  <a:cubicBezTo>
                    <a:pt x="115" y="22"/>
                    <a:pt x="115" y="24"/>
                    <a:pt x="114" y="25"/>
                  </a:cubicBezTo>
                  <a:lnTo>
                    <a:pt x="109" y="21"/>
                  </a:lnTo>
                  <a:cubicBezTo>
                    <a:pt x="109" y="21"/>
                    <a:pt x="109" y="20"/>
                    <a:pt x="109" y="20"/>
                  </a:cubicBezTo>
                  <a:cubicBezTo>
                    <a:pt x="109" y="19"/>
                    <a:pt x="109" y="19"/>
                    <a:pt x="109" y="19"/>
                  </a:cubicBezTo>
                  <a:cubicBezTo>
                    <a:pt x="109" y="19"/>
                    <a:pt x="109" y="19"/>
                    <a:pt x="109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7" y="18"/>
                    <a:pt x="107" y="18"/>
                    <a:pt x="107" y="18"/>
                  </a:cubicBezTo>
                  <a:cubicBezTo>
                    <a:pt x="106" y="18"/>
                    <a:pt x="105" y="19"/>
                    <a:pt x="105" y="20"/>
                  </a:cubicBezTo>
                  <a:lnTo>
                    <a:pt x="104" y="21"/>
                  </a:lnTo>
                  <a:cubicBezTo>
                    <a:pt x="103" y="22"/>
                    <a:pt x="103" y="22"/>
                    <a:pt x="103" y="23"/>
                  </a:cubicBezTo>
                  <a:cubicBezTo>
                    <a:pt x="103" y="24"/>
                    <a:pt x="103" y="24"/>
                    <a:pt x="104" y="25"/>
                  </a:cubicBezTo>
                  <a:cubicBezTo>
                    <a:pt x="104" y="25"/>
                    <a:pt x="105" y="25"/>
                    <a:pt x="105" y="25"/>
                  </a:cubicBezTo>
                  <a:cubicBezTo>
                    <a:pt x="106" y="25"/>
                    <a:pt x="106" y="25"/>
                    <a:pt x="107" y="24"/>
                  </a:cubicBezTo>
                  <a:lnTo>
                    <a:pt x="112" y="2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101780" tIns="50892" rIns="101780" bIns="50892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pic>
          <p:nvPicPr>
            <p:cNvPr id="10" name="Picture 49" descr="original_metal_w"/>
            <p:cNvPicPr>
              <a:picLocks noChangeAspect="1" noChangeArrowheads="1" noCrop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750010" y="193774"/>
              <a:ext cx="374664" cy="2617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" name="AutoShape 50"/>
            <p:cNvSpPr>
              <a:spLocks noChangeArrowheads="1"/>
            </p:cNvSpPr>
            <p:nvPr/>
          </p:nvSpPr>
          <p:spPr bwMode="auto">
            <a:xfrm>
              <a:off x="9677610" y="119459"/>
              <a:ext cx="523868" cy="40849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w 21600"/>
                <a:gd name="T9" fmla="*/ 0 h 21600"/>
                <a:gd name="T10" fmla="*/ 0 w 21600"/>
                <a:gd name="T11" fmla="*/ 0 h 21600"/>
                <a:gd name="T12" fmla="*/ 0 w 21600"/>
                <a:gd name="T13" fmla="*/ 0 h 21600"/>
                <a:gd name="T14" fmla="*/ 0 w 21600"/>
                <a:gd name="T15" fmla="*/ 0 h 2160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3163 w 21600"/>
                <a:gd name="T25" fmla="*/ 3161 h 21600"/>
                <a:gd name="T26" fmla="*/ 18437 w 21600"/>
                <a:gd name="T27" fmla="*/ 18439 h 2160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1600" h="21600">
                  <a:moveTo>
                    <a:pt x="0" y="10800"/>
                  </a:moveTo>
                  <a:cubicBezTo>
                    <a:pt x="0" y="4835"/>
                    <a:pt x="4835" y="0"/>
                    <a:pt x="10800" y="0"/>
                  </a:cubicBezTo>
                  <a:cubicBezTo>
                    <a:pt x="16765" y="0"/>
                    <a:pt x="21600" y="4835"/>
                    <a:pt x="21600" y="10800"/>
                  </a:cubicBez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lose/>
                  <a:moveTo>
                    <a:pt x="5400" y="10800"/>
                  </a:moveTo>
                  <a:cubicBezTo>
                    <a:pt x="5400" y="13782"/>
                    <a:pt x="7818" y="16200"/>
                    <a:pt x="10800" y="16200"/>
                  </a:cubicBezTo>
                  <a:cubicBezTo>
                    <a:pt x="13782" y="16200"/>
                    <a:pt x="16200" y="13782"/>
                    <a:pt x="16200" y="10800"/>
                  </a:cubicBezTo>
                  <a:cubicBezTo>
                    <a:pt x="16200" y="7818"/>
                    <a:pt x="13782" y="5400"/>
                    <a:pt x="10800" y="5400"/>
                  </a:cubicBezTo>
                  <a:cubicBezTo>
                    <a:pt x="7818" y="5400"/>
                    <a:pt x="5400" y="7818"/>
                    <a:pt x="5400" y="10800"/>
                  </a:cubicBezTo>
                  <a:close/>
                </a:path>
              </a:pathLst>
            </a:custGeom>
            <a:solidFill>
              <a:srgbClr val="0000FF">
                <a:alpha val="70195"/>
              </a:srgbClr>
            </a:solidFill>
            <a:ln w="9525">
              <a:noFill/>
              <a:miter lim="800000"/>
              <a:headEnd/>
              <a:tailEnd/>
            </a:ln>
          </p:spPr>
          <p:txBody>
            <a:bodyPr wrap="none" lIns="101780" tIns="50892" rIns="101780" bIns="50892" anchor="ctr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12" name="Group 51"/>
            <p:cNvGrpSpPr>
              <a:grpSpLocks/>
            </p:cNvGrpSpPr>
            <p:nvPr/>
          </p:nvGrpSpPr>
          <p:grpSpPr bwMode="auto">
            <a:xfrm>
              <a:off x="9857371" y="76763"/>
              <a:ext cx="161042" cy="177940"/>
              <a:chOff x="3374" y="926"/>
              <a:chExt cx="585" cy="771"/>
            </a:xfrm>
          </p:grpSpPr>
          <p:sp>
            <p:nvSpPr>
              <p:cNvPr id="20" name="Freeform 52"/>
              <p:cNvSpPr>
                <a:spLocks/>
              </p:cNvSpPr>
              <p:nvPr/>
            </p:nvSpPr>
            <p:spPr bwMode="auto">
              <a:xfrm>
                <a:off x="3511" y="1317"/>
                <a:ext cx="313" cy="379"/>
              </a:xfrm>
              <a:custGeom>
                <a:avLst/>
                <a:gdLst>
                  <a:gd name="T0" fmla="*/ 2147483647 w 27"/>
                  <a:gd name="T1" fmla="*/ 0 h 33"/>
                  <a:gd name="T2" fmla="*/ 2147483647 w 27"/>
                  <a:gd name="T3" fmla="*/ 0 h 33"/>
                  <a:gd name="T4" fmla="*/ 2147483647 w 27"/>
                  <a:gd name="T5" fmla="*/ 2147483647 h 33"/>
                  <a:gd name="T6" fmla="*/ 2147483647 w 27"/>
                  <a:gd name="T7" fmla="*/ 2147483647 h 33"/>
                  <a:gd name="T8" fmla="*/ 2147483647 w 27"/>
                  <a:gd name="T9" fmla="*/ 2147483647 h 33"/>
                  <a:gd name="T10" fmla="*/ 2147483647 w 27"/>
                  <a:gd name="T11" fmla="*/ 2147483647 h 33"/>
                  <a:gd name="T12" fmla="*/ 2147483647 w 27"/>
                  <a:gd name="T13" fmla="*/ 2147483647 h 33"/>
                  <a:gd name="T14" fmla="*/ 2147483647 w 27"/>
                  <a:gd name="T15" fmla="*/ 2147483647 h 33"/>
                  <a:gd name="T16" fmla="*/ 2147483647 w 27"/>
                  <a:gd name="T17" fmla="*/ 2147483647 h 33"/>
                  <a:gd name="T18" fmla="*/ 2147483647 w 27"/>
                  <a:gd name="T19" fmla="*/ 2147483647 h 33"/>
                  <a:gd name="T20" fmla="*/ 2147483647 w 27"/>
                  <a:gd name="T21" fmla="*/ 2147483647 h 33"/>
                  <a:gd name="T22" fmla="*/ 2147483647 w 27"/>
                  <a:gd name="T23" fmla="*/ 2147483647 h 33"/>
                  <a:gd name="T24" fmla="*/ 2147483647 w 27"/>
                  <a:gd name="T25" fmla="*/ 2147483647 h 33"/>
                  <a:gd name="T26" fmla="*/ 2147483647 w 27"/>
                  <a:gd name="T27" fmla="*/ 2147483647 h 33"/>
                  <a:gd name="T28" fmla="*/ 2147483647 w 27"/>
                  <a:gd name="T29" fmla="*/ 2147483647 h 33"/>
                  <a:gd name="T30" fmla="*/ 2147483647 w 27"/>
                  <a:gd name="T31" fmla="*/ 2147483647 h 33"/>
                  <a:gd name="T32" fmla="*/ 2147483647 w 27"/>
                  <a:gd name="T33" fmla="*/ 2147483647 h 33"/>
                  <a:gd name="T34" fmla="*/ 2147483647 w 27"/>
                  <a:gd name="T35" fmla="*/ 2147483647 h 33"/>
                  <a:gd name="T36" fmla="*/ 2147483647 w 27"/>
                  <a:gd name="T37" fmla="*/ 2147483647 h 33"/>
                  <a:gd name="T38" fmla="*/ 2147483647 w 27"/>
                  <a:gd name="T39" fmla="*/ 2147483647 h 33"/>
                  <a:gd name="T40" fmla="*/ 2147483647 w 27"/>
                  <a:gd name="T41" fmla="*/ 2147483647 h 33"/>
                  <a:gd name="T42" fmla="*/ 2147483647 w 27"/>
                  <a:gd name="T43" fmla="*/ 2147483647 h 33"/>
                  <a:gd name="T44" fmla="*/ 2147483647 w 27"/>
                  <a:gd name="T45" fmla="*/ 2147483647 h 33"/>
                  <a:gd name="T46" fmla="*/ 2147483647 w 27"/>
                  <a:gd name="T47" fmla="*/ 2147483647 h 33"/>
                  <a:gd name="T48" fmla="*/ 2147483647 w 27"/>
                  <a:gd name="T49" fmla="*/ 2147483647 h 33"/>
                  <a:gd name="T50" fmla="*/ 2147483647 w 27"/>
                  <a:gd name="T51" fmla="*/ 2147483647 h 33"/>
                  <a:gd name="T52" fmla="*/ 0 w 27"/>
                  <a:gd name="T53" fmla="*/ 2147483647 h 33"/>
                  <a:gd name="T54" fmla="*/ 2147483647 w 27"/>
                  <a:gd name="T55" fmla="*/ 2147483647 h 33"/>
                  <a:gd name="T56" fmla="*/ 0 w 27"/>
                  <a:gd name="T57" fmla="*/ 2147483647 h 33"/>
                  <a:gd name="T58" fmla="*/ 2147483647 w 27"/>
                  <a:gd name="T59" fmla="*/ 2147483647 h 33"/>
                  <a:gd name="T60" fmla="*/ 2147483647 w 27"/>
                  <a:gd name="T61" fmla="*/ 2147483647 h 33"/>
                  <a:gd name="T62" fmla="*/ 2147483647 w 27"/>
                  <a:gd name="T63" fmla="*/ 0 h 33"/>
                  <a:gd name="T64" fmla="*/ 2147483647 w 27"/>
                  <a:gd name="T65" fmla="*/ 0 h 33"/>
                  <a:gd name="T66" fmla="*/ 2147483647 w 27"/>
                  <a:gd name="T67" fmla="*/ 0 h 3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7"/>
                  <a:gd name="T103" fmla="*/ 0 h 33"/>
                  <a:gd name="T104" fmla="*/ 27 w 27"/>
                  <a:gd name="T105" fmla="*/ 33 h 3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7" h="33">
                    <a:moveTo>
                      <a:pt x="14" y="0"/>
                    </a:moveTo>
                    <a:lnTo>
                      <a:pt x="14" y="0"/>
                    </a:lnTo>
                    <a:lnTo>
                      <a:pt x="21" y="6"/>
                    </a:lnTo>
                    <a:cubicBezTo>
                      <a:pt x="22" y="8"/>
                      <a:pt x="22" y="9"/>
                      <a:pt x="21" y="10"/>
                    </a:cubicBezTo>
                    <a:cubicBezTo>
                      <a:pt x="24" y="10"/>
                      <a:pt x="27" y="11"/>
                      <a:pt x="27" y="14"/>
                    </a:cubicBezTo>
                    <a:lnTo>
                      <a:pt x="26" y="14"/>
                    </a:lnTo>
                    <a:lnTo>
                      <a:pt x="27" y="15"/>
                    </a:lnTo>
                    <a:lnTo>
                      <a:pt x="25" y="16"/>
                    </a:lnTo>
                    <a:lnTo>
                      <a:pt x="26" y="17"/>
                    </a:lnTo>
                    <a:cubicBezTo>
                      <a:pt x="25" y="17"/>
                      <a:pt x="24" y="17"/>
                      <a:pt x="24" y="16"/>
                    </a:cubicBezTo>
                    <a:cubicBezTo>
                      <a:pt x="24" y="17"/>
                      <a:pt x="23" y="18"/>
                      <a:pt x="22" y="18"/>
                    </a:cubicBezTo>
                    <a:cubicBezTo>
                      <a:pt x="22" y="16"/>
                      <a:pt x="21" y="15"/>
                      <a:pt x="19" y="15"/>
                    </a:cubicBezTo>
                    <a:cubicBezTo>
                      <a:pt x="17" y="16"/>
                      <a:pt x="16" y="16"/>
                      <a:pt x="16" y="14"/>
                    </a:cubicBezTo>
                    <a:lnTo>
                      <a:pt x="16" y="21"/>
                    </a:lnTo>
                    <a:cubicBezTo>
                      <a:pt x="18" y="28"/>
                      <a:pt x="16" y="31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1" y="31"/>
                      <a:pt x="9" y="28"/>
                      <a:pt x="11" y="21"/>
                    </a:cubicBezTo>
                    <a:lnTo>
                      <a:pt x="11" y="14"/>
                    </a:lnTo>
                    <a:cubicBezTo>
                      <a:pt x="11" y="16"/>
                      <a:pt x="10" y="16"/>
                      <a:pt x="8" y="15"/>
                    </a:cubicBezTo>
                    <a:cubicBezTo>
                      <a:pt x="6" y="15"/>
                      <a:pt x="5" y="16"/>
                      <a:pt x="5" y="18"/>
                    </a:cubicBezTo>
                    <a:cubicBezTo>
                      <a:pt x="4" y="18"/>
                      <a:pt x="4" y="17"/>
                      <a:pt x="3" y="16"/>
                    </a:cubicBezTo>
                    <a:cubicBezTo>
                      <a:pt x="3" y="17"/>
                      <a:pt x="2" y="17"/>
                      <a:pt x="1" y="17"/>
                    </a:cubicBezTo>
                    <a:lnTo>
                      <a:pt x="2" y="16"/>
                    </a:lnTo>
                    <a:lnTo>
                      <a:pt x="0" y="15"/>
                    </a:lnTo>
                    <a:lnTo>
                      <a:pt x="1" y="14"/>
                    </a:lnTo>
                    <a:lnTo>
                      <a:pt x="0" y="14"/>
                    </a:lnTo>
                    <a:cubicBezTo>
                      <a:pt x="0" y="11"/>
                      <a:pt x="3" y="10"/>
                      <a:pt x="6" y="10"/>
                    </a:cubicBezTo>
                    <a:cubicBezTo>
                      <a:pt x="5" y="9"/>
                      <a:pt x="5" y="8"/>
                      <a:pt x="6" y="6"/>
                    </a:cubicBez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" name="Freeform 53"/>
              <p:cNvSpPr>
                <a:spLocks/>
              </p:cNvSpPr>
              <p:nvPr/>
            </p:nvSpPr>
            <p:spPr bwMode="auto">
              <a:xfrm>
                <a:off x="3569" y="1226"/>
                <a:ext cx="198" cy="92"/>
              </a:xfrm>
              <a:custGeom>
                <a:avLst/>
                <a:gdLst>
                  <a:gd name="T0" fmla="*/ 0 w 17"/>
                  <a:gd name="T1" fmla="*/ 2147483647 h 8"/>
                  <a:gd name="T2" fmla="*/ 2147483647 w 17"/>
                  <a:gd name="T3" fmla="*/ 2147483647 h 8"/>
                  <a:gd name="T4" fmla="*/ 2147483647 w 17"/>
                  <a:gd name="T5" fmla="*/ 0 h 8"/>
                  <a:gd name="T6" fmla="*/ 2147483647 w 17"/>
                  <a:gd name="T7" fmla="*/ 0 h 8"/>
                  <a:gd name="T8" fmla="*/ 2147483647 w 17"/>
                  <a:gd name="T9" fmla="*/ 0 h 8"/>
                  <a:gd name="T10" fmla="*/ 2147483647 w 17"/>
                  <a:gd name="T11" fmla="*/ 2147483647 h 8"/>
                  <a:gd name="T12" fmla="*/ 2147483647 w 17"/>
                  <a:gd name="T13" fmla="*/ 2147483647 h 8"/>
                  <a:gd name="T14" fmla="*/ 2147483647 w 17"/>
                  <a:gd name="T15" fmla="*/ 2147483647 h 8"/>
                  <a:gd name="T16" fmla="*/ 2147483647 w 17"/>
                  <a:gd name="T17" fmla="*/ 2147483647 h 8"/>
                  <a:gd name="T18" fmla="*/ 2147483647 w 17"/>
                  <a:gd name="T19" fmla="*/ 2147483647 h 8"/>
                  <a:gd name="T20" fmla="*/ 2147483647 w 17"/>
                  <a:gd name="T21" fmla="*/ 2147483647 h 8"/>
                  <a:gd name="T22" fmla="*/ 2147483647 w 17"/>
                  <a:gd name="T23" fmla="*/ 2147483647 h 8"/>
                  <a:gd name="T24" fmla="*/ 2147483647 w 17"/>
                  <a:gd name="T25" fmla="*/ 2147483647 h 8"/>
                  <a:gd name="T26" fmla="*/ 2147483647 w 17"/>
                  <a:gd name="T27" fmla="*/ 2147483647 h 8"/>
                  <a:gd name="T28" fmla="*/ 2147483647 w 17"/>
                  <a:gd name="T29" fmla="*/ 2147483647 h 8"/>
                  <a:gd name="T30" fmla="*/ 2147483647 w 17"/>
                  <a:gd name="T31" fmla="*/ 2147483647 h 8"/>
                  <a:gd name="T32" fmla="*/ 2147483647 w 17"/>
                  <a:gd name="T33" fmla="*/ 2147483647 h 8"/>
                  <a:gd name="T34" fmla="*/ 2147483647 w 17"/>
                  <a:gd name="T35" fmla="*/ 2147483647 h 8"/>
                  <a:gd name="T36" fmla="*/ 2147483647 w 17"/>
                  <a:gd name="T37" fmla="*/ 2147483647 h 8"/>
                  <a:gd name="T38" fmla="*/ 2147483647 w 17"/>
                  <a:gd name="T39" fmla="*/ 2147483647 h 8"/>
                  <a:gd name="T40" fmla="*/ 2147483647 w 17"/>
                  <a:gd name="T41" fmla="*/ 2147483647 h 8"/>
                  <a:gd name="T42" fmla="*/ 2147483647 w 17"/>
                  <a:gd name="T43" fmla="*/ 2147483647 h 8"/>
                  <a:gd name="T44" fmla="*/ 2147483647 w 17"/>
                  <a:gd name="T45" fmla="*/ 2147483647 h 8"/>
                  <a:gd name="T46" fmla="*/ 2147483647 w 17"/>
                  <a:gd name="T47" fmla="*/ 2147483647 h 8"/>
                  <a:gd name="T48" fmla="*/ 0 w 17"/>
                  <a:gd name="T49" fmla="*/ 2147483647 h 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7"/>
                  <a:gd name="T76" fmla="*/ 0 h 8"/>
                  <a:gd name="T77" fmla="*/ 17 w 17"/>
                  <a:gd name="T78" fmla="*/ 8 h 8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7" h="8">
                    <a:moveTo>
                      <a:pt x="0" y="3"/>
                    </a:moveTo>
                    <a:cubicBezTo>
                      <a:pt x="2" y="3"/>
                      <a:pt x="3" y="3"/>
                      <a:pt x="2" y="1"/>
                    </a:cubicBezTo>
                    <a:lnTo>
                      <a:pt x="8" y="0"/>
                    </a:lnTo>
                    <a:lnTo>
                      <a:pt x="15" y="1"/>
                    </a:lnTo>
                    <a:cubicBezTo>
                      <a:pt x="14" y="3"/>
                      <a:pt x="15" y="3"/>
                      <a:pt x="17" y="3"/>
                    </a:cubicBezTo>
                    <a:cubicBezTo>
                      <a:pt x="16" y="4"/>
                      <a:pt x="15" y="5"/>
                      <a:pt x="14" y="4"/>
                    </a:cubicBezTo>
                    <a:cubicBezTo>
                      <a:pt x="14" y="5"/>
                      <a:pt x="14" y="6"/>
                      <a:pt x="15" y="7"/>
                    </a:cubicBezTo>
                    <a:cubicBezTo>
                      <a:pt x="14" y="6"/>
                      <a:pt x="13" y="6"/>
                      <a:pt x="13" y="5"/>
                    </a:cubicBezTo>
                    <a:lnTo>
                      <a:pt x="13" y="8"/>
                    </a:lnTo>
                    <a:cubicBezTo>
                      <a:pt x="12" y="7"/>
                      <a:pt x="12" y="6"/>
                      <a:pt x="11" y="5"/>
                    </a:cubicBezTo>
                    <a:lnTo>
                      <a:pt x="11" y="8"/>
                    </a:lnTo>
                    <a:lnTo>
                      <a:pt x="10" y="6"/>
                    </a:lnTo>
                    <a:lnTo>
                      <a:pt x="8" y="8"/>
                    </a:lnTo>
                    <a:lnTo>
                      <a:pt x="7" y="6"/>
                    </a:lnTo>
                    <a:lnTo>
                      <a:pt x="6" y="8"/>
                    </a:lnTo>
                    <a:lnTo>
                      <a:pt x="6" y="5"/>
                    </a:lnTo>
                    <a:cubicBezTo>
                      <a:pt x="5" y="6"/>
                      <a:pt x="5" y="7"/>
                      <a:pt x="4" y="8"/>
                    </a:cubicBezTo>
                    <a:lnTo>
                      <a:pt x="4" y="5"/>
                    </a:lnTo>
                    <a:cubicBezTo>
                      <a:pt x="4" y="6"/>
                      <a:pt x="3" y="6"/>
                      <a:pt x="2" y="7"/>
                    </a:cubicBezTo>
                    <a:cubicBezTo>
                      <a:pt x="3" y="6"/>
                      <a:pt x="3" y="5"/>
                      <a:pt x="3" y="4"/>
                    </a:cubicBezTo>
                    <a:cubicBezTo>
                      <a:pt x="2" y="5"/>
                      <a:pt x="1" y="4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" name="Freeform 54"/>
              <p:cNvSpPr>
                <a:spLocks/>
              </p:cNvSpPr>
              <p:nvPr/>
            </p:nvSpPr>
            <p:spPr bwMode="auto">
              <a:xfrm>
                <a:off x="3569" y="1180"/>
                <a:ext cx="198" cy="103"/>
              </a:xfrm>
              <a:custGeom>
                <a:avLst/>
                <a:gdLst>
                  <a:gd name="T0" fmla="*/ 2147483647 w 17"/>
                  <a:gd name="T1" fmla="*/ 2147483647 h 9"/>
                  <a:gd name="T2" fmla="*/ 2147483647 w 17"/>
                  <a:gd name="T3" fmla="*/ 0 h 9"/>
                  <a:gd name="T4" fmla="*/ 2147483647 w 17"/>
                  <a:gd name="T5" fmla="*/ 0 h 9"/>
                  <a:gd name="T6" fmla="*/ 2147483647 w 17"/>
                  <a:gd name="T7" fmla="*/ 0 h 9"/>
                  <a:gd name="T8" fmla="*/ 2147483647 w 17"/>
                  <a:gd name="T9" fmla="*/ 0 h 9"/>
                  <a:gd name="T10" fmla="*/ 2147483647 w 17"/>
                  <a:gd name="T11" fmla="*/ 0 h 9"/>
                  <a:gd name="T12" fmla="*/ 2147483647 w 17"/>
                  <a:gd name="T13" fmla="*/ 2147483647 h 9"/>
                  <a:gd name="T14" fmla="*/ 0 w 17"/>
                  <a:gd name="T15" fmla="*/ 2147483647 h 9"/>
                  <a:gd name="T16" fmla="*/ 2147483647 w 17"/>
                  <a:gd name="T17" fmla="*/ 2147483647 h 9"/>
                  <a:gd name="T18" fmla="*/ 2147483647 w 17"/>
                  <a:gd name="T19" fmla="*/ 2147483647 h 9"/>
                  <a:gd name="T20" fmla="*/ 2147483647 w 17"/>
                  <a:gd name="T21" fmla="*/ 2147483647 h 9"/>
                  <a:gd name="T22" fmla="*/ 2147483647 w 17"/>
                  <a:gd name="T23" fmla="*/ 2147483647 h 9"/>
                  <a:gd name="T24" fmla="*/ 2147483647 w 17"/>
                  <a:gd name="T25" fmla="*/ 2147483647 h 9"/>
                  <a:gd name="T26" fmla="*/ 2147483647 w 17"/>
                  <a:gd name="T27" fmla="*/ 2147483647 h 9"/>
                  <a:gd name="T28" fmla="*/ 2147483647 w 17"/>
                  <a:gd name="T29" fmla="*/ 2147483647 h 9"/>
                  <a:gd name="T30" fmla="*/ 2147483647 w 17"/>
                  <a:gd name="T31" fmla="*/ 2147483647 h 9"/>
                  <a:gd name="T32" fmla="*/ 2147483647 w 17"/>
                  <a:gd name="T33" fmla="*/ 2147483647 h 9"/>
                  <a:gd name="T34" fmla="*/ 2147483647 w 17"/>
                  <a:gd name="T35" fmla="*/ 2147483647 h 9"/>
                  <a:gd name="T36" fmla="*/ 2147483647 w 17"/>
                  <a:gd name="T37" fmla="*/ 2147483647 h 9"/>
                  <a:gd name="T38" fmla="*/ 2147483647 w 17"/>
                  <a:gd name="T39" fmla="*/ 2147483647 h 9"/>
                  <a:gd name="T40" fmla="*/ 2147483647 w 17"/>
                  <a:gd name="T41" fmla="*/ 2147483647 h 9"/>
                  <a:gd name="T42" fmla="*/ 2147483647 w 17"/>
                  <a:gd name="T43" fmla="*/ 2147483647 h 9"/>
                  <a:gd name="T44" fmla="*/ 2147483647 w 17"/>
                  <a:gd name="T45" fmla="*/ 2147483647 h 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7"/>
                  <a:gd name="T70" fmla="*/ 0 h 9"/>
                  <a:gd name="T71" fmla="*/ 17 w 17"/>
                  <a:gd name="T72" fmla="*/ 9 h 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7" h="9">
                    <a:moveTo>
                      <a:pt x="14" y="2"/>
                    </a:moveTo>
                    <a:lnTo>
                      <a:pt x="12" y="0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3" y="2"/>
                    </a:lnTo>
                    <a:cubicBezTo>
                      <a:pt x="4" y="4"/>
                      <a:pt x="3" y="5"/>
                      <a:pt x="0" y="6"/>
                    </a:cubicBezTo>
                    <a:cubicBezTo>
                      <a:pt x="1" y="7"/>
                      <a:pt x="2" y="7"/>
                      <a:pt x="4" y="6"/>
                    </a:cubicBezTo>
                    <a:lnTo>
                      <a:pt x="2" y="8"/>
                    </a:lnTo>
                    <a:cubicBezTo>
                      <a:pt x="4" y="8"/>
                      <a:pt x="5" y="7"/>
                      <a:pt x="6" y="5"/>
                    </a:cubicBezTo>
                    <a:lnTo>
                      <a:pt x="6" y="9"/>
                    </a:lnTo>
                    <a:cubicBezTo>
                      <a:pt x="7" y="8"/>
                      <a:pt x="8" y="6"/>
                      <a:pt x="7" y="4"/>
                    </a:cubicBezTo>
                    <a:lnTo>
                      <a:pt x="9" y="7"/>
                    </a:lnTo>
                    <a:lnTo>
                      <a:pt x="10" y="4"/>
                    </a:lnTo>
                    <a:cubicBezTo>
                      <a:pt x="9" y="6"/>
                      <a:pt x="10" y="8"/>
                      <a:pt x="11" y="9"/>
                    </a:cubicBezTo>
                    <a:lnTo>
                      <a:pt x="11" y="5"/>
                    </a:lnTo>
                    <a:cubicBezTo>
                      <a:pt x="12" y="7"/>
                      <a:pt x="13" y="8"/>
                      <a:pt x="15" y="8"/>
                    </a:cubicBezTo>
                    <a:lnTo>
                      <a:pt x="13" y="6"/>
                    </a:lnTo>
                    <a:cubicBezTo>
                      <a:pt x="15" y="7"/>
                      <a:pt x="16" y="7"/>
                      <a:pt x="17" y="6"/>
                    </a:cubicBezTo>
                    <a:cubicBezTo>
                      <a:pt x="14" y="5"/>
                      <a:pt x="13" y="4"/>
                      <a:pt x="1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" name="Freeform 55"/>
              <p:cNvSpPr>
                <a:spLocks/>
              </p:cNvSpPr>
              <p:nvPr/>
            </p:nvSpPr>
            <p:spPr bwMode="auto">
              <a:xfrm>
                <a:off x="3559" y="1260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2147483647 w 5"/>
                  <a:gd name="T5" fmla="*/ 2147483647 h 3"/>
                  <a:gd name="T6" fmla="*/ 2147483647 w 5"/>
                  <a:gd name="T7" fmla="*/ 2147483647 h 3"/>
                  <a:gd name="T8" fmla="*/ 0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0" y="2"/>
                    </a:moveTo>
                    <a:lnTo>
                      <a:pt x="2" y="0"/>
                    </a:lnTo>
                    <a:lnTo>
                      <a:pt x="5" y="1"/>
                    </a:lnTo>
                    <a:lnTo>
                      <a:pt x="4" y="3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" name="Freeform 56"/>
              <p:cNvSpPr>
                <a:spLocks/>
              </p:cNvSpPr>
              <p:nvPr/>
            </p:nvSpPr>
            <p:spPr bwMode="auto">
              <a:xfrm>
                <a:off x="3718" y="1260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2147483647 w 5"/>
                  <a:gd name="T3" fmla="*/ 0 h 3"/>
                  <a:gd name="T4" fmla="*/ 0 w 5"/>
                  <a:gd name="T5" fmla="*/ 2147483647 h 3"/>
                  <a:gd name="T6" fmla="*/ 2147483647 w 5"/>
                  <a:gd name="T7" fmla="*/ 2147483647 h 3"/>
                  <a:gd name="T8" fmla="*/ 2147483647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5" y="2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" name="Freeform 57"/>
              <p:cNvSpPr>
                <a:spLocks/>
              </p:cNvSpPr>
              <p:nvPr/>
            </p:nvSpPr>
            <p:spPr bwMode="auto">
              <a:xfrm>
                <a:off x="3544" y="1478"/>
                <a:ext cx="92" cy="149"/>
              </a:xfrm>
              <a:custGeom>
                <a:avLst/>
                <a:gdLst>
                  <a:gd name="T0" fmla="*/ 2147483647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2147483647 w 8"/>
                  <a:gd name="T11" fmla="*/ 0 h 13"/>
                  <a:gd name="T12" fmla="*/ 2147483647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8" y="4"/>
                    </a:moveTo>
                    <a:cubicBezTo>
                      <a:pt x="5" y="6"/>
                      <a:pt x="4" y="9"/>
                      <a:pt x="5" y="13"/>
                    </a:cubicBezTo>
                    <a:cubicBezTo>
                      <a:pt x="2" y="13"/>
                      <a:pt x="2" y="12"/>
                      <a:pt x="2" y="10"/>
                    </a:cubicBezTo>
                    <a:cubicBezTo>
                      <a:pt x="0" y="9"/>
                      <a:pt x="0" y="8"/>
                      <a:pt x="1" y="7"/>
                    </a:cubicBezTo>
                    <a:cubicBezTo>
                      <a:pt x="1" y="7"/>
                      <a:pt x="3" y="7"/>
                      <a:pt x="4" y="5"/>
                    </a:cubicBezTo>
                    <a:cubicBezTo>
                      <a:pt x="7" y="4"/>
                      <a:pt x="8" y="2"/>
                      <a:pt x="8" y="0"/>
                    </a:cubicBez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" name="Freeform 58"/>
              <p:cNvSpPr>
                <a:spLocks/>
              </p:cNvSpPr>
              <p:nvPr/>
            </p:nvSpPr>
            <p:spPr bwMode="auto">
              <a:xfrm>
                <a:off x="3593" y="1524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0 w 4"/>
                  <a:gd name="T7" fmla="*/ 2147483647 h 13"/>
                  <a:gd name="T8" fmla="*/ 2147483647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4" y="13"/>
                    </a:moveTo>
                    <a:cubicBezTo>
                      <a:pt x="3" y="10"/>
                      <a:pt x="3" y="7"/>
                      <a:pt x="4" y="3"/>
                    </a:cubicBezTo>
                    <a:lnTo>
                      <a:pt x="4" y="0"/>
                    </a:lnTo>
                    <a:cubicBezTo>
                      <a:pt x="1" y="2"/>
                      <a:pt x="0" y="5"/>
                      <a:pt x="0" y="9"/>
                    </a:cubicBezTo>
                    <a:cubicBezTo>
                      <a:pt x="1" y="12"/>
                      <a:pt x="3" y="13"/>
                      <a:pt x="4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" name="Freeform 59"/>
              <p:cNvSpPr>
                <a:spLocks/>
              </p:cNvSpPr>
              <p:nvPr/>
            </p:nvSpPr>
            <p:spPr bwMode="auto">
              <a:xfrm>
                <a:off x="3535" y="1432"/>
                <a:ext cx="67" cy="69"/>
              </a:xfrm>
              <a:custGeom>
                <a:avLst/>
                <a:gdLst>
                  <a:gd name="T0" fmla="*/ 0 w 6"/>
                  <a:gd name="T1" fmla="*/ 2147483647 h 6"/>
                  <a:gd name="T2" fmla="*/ 2147483647 w 6"/>
                  <a:gd name="T3" fmla="*/ 0 h 6"/>
                  <a:gd name="T4" fmla="*/ 0 60000 65536"/>
                  <a:gd name="T5" fmla="*/ 0 60000 65536"/>
                  <a:gd name="T6" fmla="*/ 0 w 6"/>
                  <a:gd name="T7" fmla="*/ 0 h 6"/>
                  <a:gd name="T8" fmla="*/ 6 w 6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6" h="6">
                    <a:moveTo>
                      <a:pt x="0" y="6"/>
                    </a:moveTo>
                    <a:cubicBezTo>
                      <a:pt x="1" y="5"/>
                      <a:pt x="2" y="0"/>
                      <a:pt x="6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" name="Freeform 60"/>
              <p:cNvSpPr>
                <a:spLocks/>
              </p:cNvSpPr>
              <p:nvPr/>
            </p:nvSpPr>
            <p:spPr bwMode="auto">
              <a:xfrm>
                <a:off x="3544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2147483647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2" y="8"/>
                    </a:moveTo>
                    <a:cubicBezTo>
                      <a:pt x="0" y="5"/>
                      <a:pt x="2" y="3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" name="Freeform 61"/>
              <p:cNvSpPr>
                <a:spLocks/>
              </p:cNvSpPr>
              <p:nvPr/>
            </p:nvSpPr>
            <p:spPr bwMode="auto">
              <a:xfrm>
                <a:off x="3578" y="1432"/>
                <a:ext cx="58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2147483647 w 5"/>
                  <a:gd name="T3" fmla="*/ 0 h 5"/>
                  <a:gd name="T4" fmla="*/ 0 60000 65536"/>
                  <a:gd name="T5" fmla="*/ 0 60000 65536"/>
                  <a:gd name="T6" fmla="*/ 0 w 5"/>
                  <a:gd name="T7" fmla="*/ 0 h 5"/>
                  <a:gd name="T8" fmla="*/ 5 w 5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5">
                    <a:moveTo>
                      <a:pt x="1" y="5"/>
                    </a:moveTo>
                    <a:cubicBezTo>
                      <a:pt x="0" y="4"/>
                      <a:pt x="2" y="2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" name="Freeform 62"/>
              <p:cNvSpPr>
                <a:spLocks/>
              </p:cNvSpPr>
              <p:nvPr/>
            </p:nvSpPr>
            <p:spPr bwMode="auto">
              <a:xfrm>
                <a:off x="3593" y="1467"/>
                <a:ext cx="43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0" y="2"/>
                    </a:moveTo>
                    <a:cubicBezTo>
                      <a:pt x="1" y="1"/>
                      <a:pt x="3" y="0"/>
                      <a:pt x="4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" name="Freeform 63"/>
              <p:cNvSpPr>
                <a:spLocks/>
              </p:cNvSpPr>
              <p:nvPr/>
            </p:nvSpPr>
            <p:spPr bwMode="auto">
              <a:xfrm>
                <a:off x="3525" y="1444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0" y="3"/>
                    </a:moveTo>
                    <a:cubicBezTo>
                      <a:pt x="0" y="2"/>
                      <a:pt x="2" y="0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" name="Freeform 64"/>
              <p:cNvSpPr>
                <a:spLocks/>
              </p:cNvSpPr>
              <p:nvPr/>
            </p:nvSpPr>
            <p:spPr bwMode="auto">
              <a:xfrm>
                <a:off x="3544" y="1432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0" y="6"/>
                    </a:moveTo>
                    <a:cubicBezTo>
                      <a:pt x="1" y="3"/>
                      <a:pt x="2" y="1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" name="Freeform 65"/>
              <p:cNvSpPr>
                <a:spLocks/>
              </p:cNvSpPr>
              <p:nvPr/>
            </p:nvSpPr>
            <p:spPr bwMode="auto">
              <a:xfrm>
                <a:off x="3559" y="1513"/>
                <a:ext cx="77" cy="57"/>
              </a:xfrm>
              <a:custGeom>
                <a:avLst/>
                <a:gdLst>
                  <a:gd name="T0" fmla="*/ 0 w 7"/>
                  <a:gd name="T1" fmla="*/ 2147483647 h 5"/>
                  <a:gd name="T2" fmla="*/ 2147483647 w 7"/>
                  <a:gd name="T3" fmla="*/ 2147483647 h 5"/>
                  <a:gd name="T4" fmla="*/ 2147483647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0" y="5"/>
                    </a:moveTo>
                    <a:cubicBezTo>
                      <a:pt x="1" y="5"/>
                      <a:pt x="2" y="5"/>
                      <a:pt x="3" y="4"/>
                    </a:cubicBezTo>
                    <a:lnTo>
                      <a:pt x="7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" name="Freeform 66"/>
              <p:cNvSpPr>
                <a:spLocks/>
              </p:cNvSpPr>
              <p:nvPr/>
            </p:nvSpPr>
            <p:spPr bwMode="auto">
              <a:xfrm>
                <a:off x="3569" y="1559"/>
                <a:ext cx="24" cy="57"/>
              </a:xfrm>
              <a:custGeom>
                <a:avLst/>
                <a:gdLst>
                  <a:gd name="T0" fmla="*/ 2147483647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2" y="0"/>
                    </a:moveTo>
                    <a:cubicBezTo>
                      <a:pt x="1" y="2"/>
                      <a:pt x="0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" name="Freeform 67"/>
              <p:cNvSpPr>
                <a:spLocks/>
              </p:cNvSpPr>
              <p:nvPr/>
            </p:nvSpPr>
            <p:spPr bwMode="auto">
              <a:xfrm>
                <a:off x="3602" y="1536"/>
                <a:ext cx="34" cy="115"/>
              </a:xfrm>
              <a:custGeom>
                <a:avLst/>
                <a:gdLst>
                  <a:gd name="T0" fmla="*/ 2147483647 w 3"/>
                  <a:gd name="T1" fmla="*/ 0 h 10"/>
                  <a:gd name="T2" fmla="*/ 2147483647 w 3"/>
                  <a:gd name="T3" fmla="*/ 2147483647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0"/>
                    </a:moveTo>
                    <a:cubicBezTo>
                      <a:pt x="0" y="2"/>
                      <a:pt x="0" y="6"/>
                      <a:pt x="1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" name="Freeform 68"/>
              <p:cNvSpPr>
                <a:spLocks/>
              </p:cNvSpPr>
              <p:nvPr/>
            </p:nvSpPr>
            <p:spPr bwMode="auto">
              <a:xfrm>
                <a:off x="3602" y="1547"/>
                <a:ext cx="34" cy="115"/>
              </a:xfrm>
              <a:custGeom>
                <a:avLst/>
                <a:gdLst>
                  <a:gd name="T0" fmla="*/ 2147483647 w 3"/>
                  <a:gd name="T1" fmla="*/ 2147483647 h 10"/>
                  <a:gd name="T2" fmla="*/ 2147483647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10"/>
                    </a:moveTo>
                    <a:cubicBezTo>
                      <a:pt x="0" y="8"/>
                      <a:pt x="1" y="4"/>
                      <a:pt x="3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" name="Freeform 69"/>
              <p:cNvSpPr>
                <a:spLocks/>
              </p:cNvSpPr>
              <p:nvPr/>
            </p:nvSpPr>
            <p:spPr bwMode="auto">
              <a:xfrm>
                <a:off x="3636" y="1559"/>
                <a:ext cx="34" cy="126"/>
              </a:xfrm>
              <a:custGeom>
                <a:avLst/>
                <a:gdLst>
                  <a:gd name="T0" fmla="*/ 2147483647 w 3"/>
                  <a:gd name="T1" fmla="*/ 0 h 11"/>
                  <a:gd name="T2" fmla="*/ 2147483647 w 3"/>
                  <a:gd name="T3" fmla="*/ 2147483647 h 11"/>
                  <a:gd name="T4" fmla="*/ 0 60000 65536"/>
                  <a:gd name="T5" fmla="*/ 0 60000 65536"/>
                  <a:gd name="T6" fmla="*/ 0 w 3"/>
                  <a:gd name="T7" fmla="*/ 0 h 11"/>
                  <a:gd name="T8" fmla="*/ 3 w 3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1">
                    <a:moveTo>
                      <a:pt x="3" y="0"/>
                    </a:moveTo>
                    <a:cubicBezTo>
                      <a:pt x="0" y="6"/>
                      <a:pt x="1" y="9"/>
                      <a:pt x="3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" name="Freeform 70"/>
              <p:cNvSpPr>
                <a:spLocks/>
              </p:cNvSpPr>
              <p:nvPr/>
            </p:nvSpPr>
            <p:spPr bwMode="auto">
              <a:xfrm>
                <a:off x="3699" y="1478"/>
                <a:ext cx="92" cy="149"/>
              </a:xfrm>
              <a:custGeom>
                <a:avLst/>
                <a:gdLst>
                  <a:gd name="T0" fmla="*/ 0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0 w 8"/>
                  <a:gd name="T11" fmla="*/ 0 h 13"/>
                  <a:gd name="T12" fmla="*/ 0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0" y="4"/>
                    </a:moveTo>
                    <a:cubicBezTo>
                      <a:pt x="3" y="6"/>
                      <a:pt x="4" y="9"/>
                      <a:pt x="4" y="13"/>
                    </a:cubicBezTo>
                    <a:cubicBezTo>
                      <a:pt x="6" y="13"/>
                      <a:pt x="7" y="12"/>
                      <a:pt x="6" y="10"/>
                    </a:cubicBezTo>
                    <a:cubicBezTo>
                      <a:pt x="8" y="9"/>
                      <a:pt x="8" y="8"/>
                      <a:pt x="8" y="7"/>
                    </a:cubicBezTo>
                    <a:cubicBezTo>
                      <a:pt x="7" y="7"/>
                      <a:pt x="5" y="7"/>
                      <a:pt x="4" y="5"/>
                    </a:cubicBezTo>
                    <a:cubicBezTo>
                      <a:pt x="1" y="4"/>
                      <a:pt x="0" y="2"/>
                      <a:pt x="0" y="0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" name="Freeform 71"/>
              <p:cNvSpPr>
                <a:spLocks/>
              </p:cNvSpPr>
              <p:nvPr/>
            </p:nvSpPr>
            <p:spPr bwMode="auto">
              <a:xfrm>
                <a:off x="3699" y="1524"/>
                <a:ext cx="43" cy="149"/>
              </a:xfrm>
              <a:custGeom>
                <a:avLst/>
                <a:gdLst>
                  <a:gd name="T0" fmla="*/ 0 w 4"/>
                  <a:gd name="T1" fmla="*/ 2147483647 h 13"/>
                  <a:gd name="T2" fmla="*/ 0 w 4"/>
                  <a:gd name="T3" fmla="*/ 2147483647 h 13"/>
                  <a:gd name="T4" fmla="*/ 0 w 4"/>
                  <a:gd name="T5" fmla="*/ 0 h 13"/>
                  <a:gd name="T6" fmla="*/ 2147483647 w 4"/>
                  <a:gd name="T7" fmla="*/ 2147483647 h 13"/>
                  <a:gd name="T8" fmla="*/ 0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0" y="13"/>
                    </a:moveTo>
                    <a:cubicBezTo>
                      <a:pt x="1" y="10"/>
                      <a:pt x="1" y="7"/>
                      <a:pt x="0" y="3"/>
                    </a:cubicBezTo>
                    <a:lnTo>
                      <a:pt x="0" y="0"/>
                    </a:lnTo>
                    <a:cubicBezTo>
                      <a:pt x="3" y="2"/>
                      <a:pt x="4" y="5"/>
                      <a:pt x="4" y="9"/>
                    </a:cubicBezTo>
                    <a:cubicBezTo>
                      <a:pt x="3" y="12"/>
                      <a:pt x="2" y="13"/>
                      <a:pt x="0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" name="Freeform 72"/>
              <p:cNvSpPr>
                <a:spLocks/>
              </p:cNvSpPr>
              <p:nvPr/>
            </p:nvSpPr>
            <p:spPr bwMode="auto">
              <a:xfrm>
                <a:off x="3732" y="1432"/>
                <a:ext cx="77" cy="69"/>
              </a:xfrm>
              <a:custGeom>
                <a:avLst/>
                <a:gdLst>
                  <a:gd name="T0" fmla="*/ 2147483647 w 7"/>
                  <a:gd name="T1" fmla="*/ 2147483647 h 6"/>
                  <a:gd name="T2" fmla="*/ 0 w 7"/>
                  <a:gd name="T3" fmla="*/ 0 h 6"/>
                  <a:gd name="T4" fmla="*/ 0 60000 65536"/>
                  <a:gd name="T5" fmla="*/ 0 60000 65536"/>
                  <a:gd name="T6" fmla="*/ 0 w 7"/>
                  <a:gd name="T7" fmla="*/ 0 h 6"/>
                  <a:gd name="T8" fmla="*/ 7 w 7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7" h="6">
                    <a:moveTo>
                      <a:pt x="7" y="6"/>
                    </a:moveTo>
                    <a:cubicBezTo>
                      <a:pt x="5" y="5"/>
                      <a:pt x="5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" name="Freeform 73"/>
              <p:cNvSpPr>
                <a:spLocks/>
              </p:cNvSpPr>
              <p:nvPr/>
            </p:nvSpPr>
            <p:spPr bwMode="auto">
              <a:xfrm>
                <a:off x="3732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0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3" y="8"/>
                    </a:moveTo>
                    <a:cubicBezTo>
                      <a:pt x="5" y="5"/>
                      <a:pt x="3" y="3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2" name="Freeform 74"/>
              <p:cNvSpPr>
                <a:spLocks/>
              </p:cNvSpPr>
              <p:nvPr/>
            </p:nvSpPr>
            <p:spPr bwMode="auto">
              <a:xfrm>
                <a:off x="3703" y="1432"/>
                <a:ext cx="48" cy="57"/>
              </a:xfrm>
              <a:custGeom>
                <a:avLst/>
                <a:gdLst>
                  <a:gd name="T0" fmla="*/ 2147483647 w 4"/>
                  <a:gd name="T1" fmla="*/ 2147483647 h 5"/>
                  <a:gd name="T2" fmla="*/ 0 w 4"/>
                  <a:gd name="T3" fmla="*/ 0 h 5"/>
                  <a:gd name="T4" fmla="*/ 0 60000 65536"/>
                  <a:gd name="T5" fmla="*/ 0 60000 65536"/>
                  <a:gd name="T6" fmla="*/ 0 w 4"/>
                  <a:gd name="T7" fmla="*/ 0 h 5"/>
                  <a:gd name="T8" fmla="*/ 4 w 4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5">
                    <a:moveTo>
                      <a:pt x="4" y="5"/>
                    </a:moveTo>
                    <a:cubicBezTo>
                      <a:pt x="4" y="4"/>
                      <a:pt x="2" y="2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3" name="Freeform 75"/>
              <p:cNvSpPr>
                <a:spLocks/>
              </p:cNvSpPr>
              <p:nvPr/>
            </p:nvSpPr>
            <p:spPr bwMode="auto">
              <a:xfrm>
                <a:off x="3699" y="1467"/>
                <a:ext cx="43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4" name="Freeform 76"/>
              <p:cNvSpPr>
                <a:spLocks/>
              </p:cNvSpPr>
              <p:nvPr/>
            </p:nvSpPr>
            <p:spPr bwMode="auto">
              <a:xfrm>
                <a:off x="3752" y="1444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0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5" y="3"/>
                    </a:moveTo>
                    <a:cubicBezTo>
                      <a:pt x="5" y="2"/>
                      <a:pt x="3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5" name="Freeform 77"/>
              <p:cNvSpPr>
                <a:spLocks/>
              </p:cNvSpPr>
              <p:nvPr/>
            </p:nvSpPr>
            <p:spPr bwMode="auto">
              <a:xfrm>
                <a:off x="3732" y="1432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0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5" y="6"/>
                    </a:moveTo>
                    <a:cubicBezTo>
                      <a:pt x="4" y="3"/>
                      <a:pt x="3" y="1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6" name="Freeform 78"/>
              <p:cNvSpPr>
                <a:spLocks/>
              </p:cNvSpPr>
              <p:nvPr/>
            </p:nvSpPr>
            <p:spPr bwMode="auto">
              <a:xfrm>
                <a:off x="3699" y="1513"/>
                <a:ext cx="77" cy="57"/>
              </a:xfrm>
              <a:custGeom>
                <a:avLst/>
                <a:gdLst>
                  <a:gd name="T0" fmla="*/ 2147483647 w 7"/>
                  <a:gd name="T1" fmla="*/ 2147483647 h 5"/>
                  <a:gd name="T2" fmla="*/ 2147483647 w 7"/>
                  <a:gd name="T3" fmla="*/ 2147483647 h 5"/>
                  <a:gd name="T4" fmla="*/ 0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7" y="5"/>
                    </a:moveTo>
                    <a:cubicBezTo>
                      <a:pt x="6" y="5"/>
                      <a:pt x="5" y="5"/>
                      <a:pt x="4" y="4"/>
                    </a:cubicBez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7" name="Freeform 79"/>
              <p:cNvSpPr>
                <a:spLocks/>
              </p:cNvSpPr>
              <p:nvPr/>
            </p:nvSpPr>
            <p:spPr bwMode="auto">
              <a:xfrm>
                <a:off x="3742" y="1559"/>
                <a:ext cx="24" cy="57"/>
              </a:xfrm>
              <a:custGeom>
                <a:avLst/>
                <a:gdLst>
                  <a:gd name="T0" fmla="*/ 0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0" y="0"/>
                    </a:moveTo>
                    <a:cubicBezTo>
                      <a:pt x="1" y="2"/>
                      <a:pt x="2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8" name="Freeform 80"/>
              <p:cNvSpPr>
                <a:spLocks/>
              </p:cNvSpPr>
              <p:nvPr/>
            </p:nvSpPr>
            <p:spPr bwMode="auto">
              <a:xfrm>
                <a:off x="3699" y="1536"/>
                <a:ext cx="43" cy="115"/>
              </a:xfrm>
              <a:custGeom>
                <a:avLst/>
                <a:gdLst>
                  <a:gd name="T0" fmla="*/ 0 w 4"/>
                  <a:gd name="T1" fmla="*/ 0 h 10"/>
                  <a:gd name="T2" fmla="*/ 2147483647 w 4"/>
                  <a:gd name="T3" fmla="*/ 2147483647 h 10"/>
                  <a:gd name="T4" fmla="*/ 0 60000 65536"/>
                  <a:gd name="T5" fmla="*/ 0 60000 65536"/>
                  <a:gd name="T6" fmla="*/ 0 w 4"/>
                  <a:gd name="T7" fmla="*/ 0 h 10"/>
                  <a:gd name="T8" fmla="*/ 4 w 4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10">
                    <a:moveTo>
                      <a:pt x="0" y="0"/>
                    </a:moveTo>
                    <a:cubicBezTo>
                      <a:pt x="3" y="2"/>
                      <a:pt x="4" y="6"/>
                      <a:pt x="2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9" name="Freeform 81"/>
              <p:cNvSpPr>
                <a:spLocks/>
              </p:cNvSpPr>
              <p:nvPr/>
            </p:nvSpPr>
            <p:spPr bwMode="auto">
              <a:xfrm>
                <a:off x="3699" y="1547"/>
                <a:ext cx="34" cy="115"/>
              </a:xfrm>
              <a:custGeom>
                <a:avLst/>
                <a:gdLst>
                  <a:gd name="T0" fmla="*/ 0 w 3"/>
                  <a:gd name="T1" fmla="*/ 2147483647 h 10"/>
                  <a:gd name="T2" fmla="*/ 0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0" y="10"/>
                    </a:moveTo>
                    <a:cubicBezTo>
                      <a:pt x="3" y="8"/>
                      <a:pt x="2" y="4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0" name="Freeform 82"/>
              <p:cNvSpPr>
                <a:spLocks/>
              </p:cNvSpPr>
              <p:nvPr/>
            </p:nvSpPr>
            <p:spPr bwMode="auto">
              <a:xfrm>
                <a:off x="3670" y="1559"/>
                <a:ext cx="29" cy="126"/>
              </a:xfrm>
              <a:custGeom>
                <a:avLst/>
                <a:gdLst>
                  <a:gd name="T0" fmla="*/ 0 w 2"/>
                  <a:gd name="T1" fmla="*/ 0 h 11"/>
                  <a:gd name="T2" fmla="*/ 0 w 2"/>
                  <a:gd name="T3" fmla="*/ 2147483647 h 11"/>
                  <a:gd name="T4" fmla="*/ 0 60000 65536"/>
                  <a:gd name="T5" fmla="*/ 0 60000 65536"/>
                  <a:gd name="T6" fmla="*/ 0 w 2"/>
                  <a:gd name="T7" fmla="*/ 0 h 11"/>
                  <a:gd name="T8" fmla="*/ 2 w 2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11">
                    <a:moveTo>
                      <a:pt x="0" y="0"/>
                    </a:moveTo>
                    <a:cubicBezTo>
                      <a:pt x="2" y="6"/>
                      <a:pt x="1" y="9"/>
                      <a:pt x="0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1" name="Freeform 8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2" name="Freeform 8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3" name="Freeform 8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4" name="Freeform 8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5" name="Freeform 8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6" name="Freeform 8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7" name="Freeform 8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8" name="Freeform 9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9" name="Freeform 9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0" name="Freeform 9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1" name="Freeform 9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2" name="Freeform 9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3" name="Freeform 9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4" name="Freeform 9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5" name="Freeform 9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6" name="Freeform 9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7" name="Freeform 9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8" name="Freeform 10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9" name="Freeform 10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0" name="Freeform 10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1" name="Freeform 10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2" name="Freeform 10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3" name="Freeform 10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4" name="Freeform 106"/>
              <p:cNvSpPr>
                <a:spLocks/>
              </p:cNvSpPr>
              <p:nvPr/>
            </p:nvSpPr>
            <p:spPr bwMode="auto">
              <a:xfrm>
                <a:off x="3410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1" y="1"/>
                    </a:moveTo>
                    <a:cubicBezTo>
                      <a:pt x="0" y="7"/>
                      <a:pt x="0" y="12"/>
                      <a:pt x="2" y="16"/>
                    </a:cubicBezTo>
                    <a:cubicBezTo>
                      <a:pt x="3" y="10"/>
                      <a:pt x="4" y="5"/>
                      <a:pt x="3" y="0"/>
                    </a:cubicBezTo>
                    <a:cubicBezTo>
                      <a:pt x="2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5" name="Freeform 107"/>
              <p:cNvSpPr>
                <a:spLocks/>
              </p:cNvSpPr>
              <p:nvPr/>
            </p:nvSpPr>
            <p:spPr bwMode="auto">
              <a:xfrm>
                <a:off x="3434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1" y="1"/>
                    </a:moveTo>
                    <a:cubicBezTo>
                      <a:pt x="0" y="6"/>
                      <a:pt x="0" y="11"/>
                      <a:pt x="2" y="15"/>
                    </a:cubicBezTo>
                    <a:cubicBezTo>
                      <a:pt x="4" y="9"/>
                      <a:pt x="4" y="4"/>
                      <a:pt x="3" y="0"/>
                    </a:cubicBezTo>
                    <a:cubicBezTo>
                      <a:pt x="3" y="0"/>
                      <a:pt x="2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6" name="Freeform 108"/>
              <p:cNvSpPr>
                <a:spLocks/>
              </p:cNvSpPr>
              <p:nvPr/>
            </p:nvSpPr>
            <p:spPr bwMode="auto">
              <a:xfrm>
                <a:off x="3458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2147483647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1" y="6"/>
                      <a:pt x="0" y="11"/>
                      <a:pt x="2" y="14"/>
                    </a:cubicBezTo>
                    <a:cubicBezTo>
                      <a:pt x="4" y="9"/>
                      <a:pt x="4" y="4"/>
                      <a:pt x="4" y="0"/>
                    </a:cubicBezTo>
                    <a:cubicBezTo>
                      <a:pt x="3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7" name="Freeform 109"/>
              <p:cNvSpPr>
                <a:spLocks/>
              </p:cNvSpPr>
              <p:nvPr/>
            </p:nvSpPr>
            <p:spPr bwMode="auto">
              <a:xfrm>
                <a:off x="3491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1" y="1"/>
                    </a:moveTo>
                    <a:cubicBezTo>
                      <a:pt x="0" y="5"/>
                      <a:pt x="0" y="10"/>
                      <a:pt x="2" y="13"/>
                    </a:cubicBezTo>
                    <a:cubicBezTo>
                      <a:pt x="3" y="8"/>
                      <a:pt x="4" y="4"/>
                      <a:pt x="3" y="0"/>
                    </a:cubicBezTo>
                    <a:cubicBezTo>
                      <a:pt x="2" y="0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8" name="Freeform 110"/>
              <p:cNvSpPr>
                <a:spLocks/>
              </p:cNvSpPr>
              <p:nvPr/>
            </p:nvSpPr>
            <p:spPr bwMode="auto">
              <a:xfrm>
                <a:off x="3511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1" y="5"/>
                      <a:pt x="0" y="9"/>
                      <a:pt x="2" y="12"/>
                    </a:cubicBezTo>
                    <a:cubicBezTo>
                      <a:pt x="4" y="7"/>
                      <a:pt x="4" y="3"/>
                      <a:pt x="3" y="0"/>
                    </a:cubicBezTo>
                    <a:cubicBezTo>
                      <a:pt x="3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9" name="Freeform 111"/>
              <p:cNvSpPr>
                <a:spLocks/>
              </p:cNvSpPr>
              <p:nvPr/>
            </p:nvSpPr>
            <p:spPr bwMode="auto">
              <a:xfrm>
                <a:off x="3535" y="1306"/>
                <a:ext cx="43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2147483647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1" y="5"/>
                      <a:pt x="0" y="9"/>
                      <a:pt x="2" y="11"/>
                    </a:cubicBezTo>
                    <a:cubicBezTo>
                      <a:pt x="4" y="7"/>
                      <a:pt x="4" y="4"/>
                      <a:pt x="4" y="0"/>
                    </a:cubicBezTo>
                    <a:cubicBezTo>
                      <a:pt x="3" y="1"/>
                      <a:pt x="3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0" name="Freeform 112"/>
              <p:cNvSpPr>
                <a:spLocks/>
              </p:cNvSpPr>
              <p:nvPr/>
            </p:nvSpPr>
            <p:spPr bwMode="auto">
              <a:xfrm>
                <a:off x="3559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2147483647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3" y="1"/>
                    </a:moveTo>
                    <a:cubicBezTo>
                      <a:pt x="2" y="4"/>
                      <a:pt x="0" y="8"/>
                      <a:pt x="2" y="10"/>
                    </a:cubicBezTo>
                    <a:cubicBezTo>
                      <a:pt x="4" y="7"/>
                      <a:pt x="4" y="3"/>
                      <a:pt x="4" y="0"/>
                    </a:cubicBezTo>
                    <a:cubicBezTo>
                      <a:pt x="4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1" name="Freeform 11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2" name="Freeform 11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3" name="Freeform 11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4" name="Freeform 11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5" name="Freeform 11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6" name="Freeform 11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7" name="Freeform 11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8" name="Freeform 12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9" name="Freeform 12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0" name="Freeform 12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1" name="Freeform 12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2" name="Freeform 12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3" name="Freeform 12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4" name="Freeform 12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5" name="Freeform 12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6" name="Freeform 12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7" name="Freeform 12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8" name="Freeform 13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9" name="Freeform 13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0" name="Freeform 13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1" name="Freeform 13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2" name="Freeform 13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3" name="Freeform 13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4" name="Freeform 136"/>
              <p:cNvSpPr>
                <a:spLocks/>
              </p:cNvSpPr>
              <p:nvPr/>
            </p:nvSpPr>
            <p:spPr bwMode="auto">
              <a:xfrm>
                <a:off x="3386" y="1329"/>
                <a:ext cx="72" cy="103"/>
              </a:xfrm>
              <a:custGeom>
                <a:avLst/>
                <a:gdLst>
                  <a:gd name="T0" fmla="*/ 0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0" y="9"/>
                    </a:moveTo>
                    <a:cubicBezTo>
                      <a:pt x="0" y="9"/>
                      <a:pt x="0" y="6"/>
                      <a:pt x="1" y="3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3" y="0"/>
                      <a:pt x="5" y="0"/>
                      <a:pt x="6" y="0"/>
                    </a:cubicBezTo>
                    <a:cubicBezTo>
                      <a:pt x="6" y="1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8"/>
                      <a:pt x="2" y="9"/>
                      <a:pt x="0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5" name="Freeform 137"/>
              <p:cNvSpPr>
                <a:spLocks/>
              </p:cNvSpPr>
              <p:nvPr/>
            </p:nvSpPr>
            <p:spPr bwMode="auto">
              <a:xfrm>
                <a:off x="3424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1" y="9"/>
                    </a:moveTo>
                    <a:cubicBezTo>
                      <a:pt x="0" y="8"/>
                      <a:pt x="1" y="6"/>
                      <a:pt x="2" y="4"/>
                    </a:cubicBezTo>
                    <a:cubicBezTo>
                      <a:pt x="3" y="2"/>
                      <a:pt x="4" y="0"/>
                      <a:pt x="6" y="1"/>
                    </a:cubicBezTo>
                    <a:cubicBezTo>
                      <a:pt x="5" y="2"/>
                      <a:pt x="5" y="3"/>
                      <a:pt x="5" y="4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8"/>
                      <a:pt x="2" y="8"/>
                      <a:pt x="1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6" name="Freeform 138"/>
              <p:cNvSpPr>
                <a:spLocks/>
              </p:cNvSpPr>
              <p:nvPr/>
            </p:nvSpPr>
            <p:spPr bwMode="auto">
              <a:xfrm>
                <a:off x="3467" y="1317"/>
                <a:ext cx="43" cy="92"/>
              </a:xfrm>
              <a:custGeom>
                <a:avLst/>
                <a:gdLst>
                  <a:gd name="T0" fmla="*/ 0 w 4"/>
                  <a:gd name="T1" fmla="*/ 2147483647 h 8"/>
                  <a:gd name="T2" fmla="*/ 2147483647 w 4"/>
                  <a:gd name="T3" fmla="*/ 2147483647 h 8"/>
                  <a:gd name="T4" fmla="*/ 2147483647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0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0" y="8"/>
                    </a:moveTo>
                    <a:cubicBezTo>
                      <a:pt x="0" y="7"/>
                      <a:pt x="0" y="5"/>
                      <a:pt x="1" y="3"/>
                    </a:cubicBezTo>
                    <a:cubicBezTo>
                      <a:pt x="1" y="1"/>
                      <a:pt x="3" y="0"/>
                      <a:pt x="4" y="0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4"/>
                      <a:pt x="3" y="5"/>
                      <a:pt x="3" y="6"/>
                    </a:cubicBezTo>
                    <a:cubicBezTo>
                      <a:pt x="2" y="7"/>
                      <a:pt x="1" y="7"/>
                      <a:pt x="0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7" name="Freeform 139"/>
              <p:cNvSpPr>
                <a:spLocks/>
              </p:cNvSpPr>
              <p:nvPr/>
            </p:nvSpPr>
            <p:spPr bwMode="auto">
              <a:xfrm>
                <a:off x="3501" y="1317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0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3" y="1"/>
                      <a:pt x="3" y="2"/>
                      <a:pt x="2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6"/>
                      <a:pt x="1" y="6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8" name="Freeform 140"/>
              <p:cNvSpPr>
                <a:spLocks/>
              </p:cNvSpPr>
              <p:nvPr/>
            </p:nvSpPr>
            <p:spPr bwMode="auto">
              <a:xfrm>
                <a:off x="3525" y="1306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7"/>
                      <a:pt x="0" y="5"/>
                      <a:pt x="0" y="3"/>
                    </a:cubicBezTo>
                    <a:cubicBezTo>
                      <a:pt x="1" y="2"/>
                      <a:pt x="2" y="0"/>
                      <a:pt x="3" y="1"/>
                    </a:cubicBezTo>
                    <a:cubicBezTo>
                      <a:pt x="3" y="2"/>
                      <a:pt x="2" y="3"/>
                      <a:pt x="2" y="3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9" name="Freeform 141"/>
              <p:cNvSpPr>
                <a:spLocks/>
              </p:cNvSpPr>
              <p:nvPr/>
            </p:nvSpPr>
            <p:spPr bwMode="auto">
              <a:xfrm>
                <a:off x="3544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0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6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0" name="Freeform 142"/>
              <p:cNvSpPr>
                <a:spLocks/>
              </p:cNvSpPr>
              <p:nvPr/>
            </p:nvSpPr>
            <p:spPr bwMode="auto">
              <a:xfrm>
                <a:off x="3559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1" name="Freeform 143"/>
              <p:cNvSpPr>
                <a:spLocks/>
              </p:cNvSpPr>
              <p:nvPr/>
            </p:nvSpPr>
            <p:spPr bwMode="auto">
              <a:xfrm>
                <a:off x="3578" y="1306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2" name="Freeform 144"/>
              <p:cNvSpPr>
                <a:spLocks/>
              </p:cNvSpPr>
              <p:nvPr/>
            </p:nvSpPr>
            <p:spPr bwMode="auto">
              <a:xfrm>
                <a:off x="3593" y="1306"/>
                <a:ext cx="19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3" name="Freeform 145"/>
              <p:cNvSpPr>
                <a:spLocks/>
              </p:cNvSpPr>
              <p:nvPr/>
            </p:nvSpPr>
            <p:spPr bwMode="auto">
              <a:xfrm>
                <a:off x="360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4" name="Freeform 146"/>
              <p:cNvSpPr>
                <a:spLocks/>
              </p:cNvSpPr>
              <p:nvPr/>
            </p:nvSpPr>
            <p:spPr bwMode="auto">
              <a:xfrm>
                <a:off x="361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5" name="Freeform 147"/>
              <p:cNvSpPr>
                <a:spLocks/>
              </p:cNvSpPr>
              <p:nvPr/>
            </p:nvSpPr>
            <p:spPr bwMode="auto">
              <a:xfrm>
                <a:off x="3626" y="1306"/>
                <a:ext cx="19" cy="46"/>
              </a:xfrm>
              <a:custGeom>
                <a:avLst/>
                <a:gdLst>
                  <a:gd name="T0" fmla="*/ 0 w 2"/>
                  <a:gd name="T1" fmla="*/ 2147483647 h 4"/>
                  <a:gd name="T2" fmla="*/ 0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0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6" name="Freeform 148"/>
              <p:cNvSpPr>
                <a:spLocks/>
              </p:cNvSpPr>
              <p:nvPr/>
            </p:nvSpPr>
            <p:spPr bwMode="auto">
              <a:xfrm>
                <a:off x="3410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0" y="4"/>
                      <a:pt x="1" y="2"/>
                    </a:cubicBezTo>
                    <a:cubicBezTo>
                      <a:pt x="2" y="1"/>
                      <a:pt x="2" y="0"/>
                      <a:pt x="3" y="0"/>
                    </a:cubicBezTo>
                    <a:cubicBezTo>
                      <a:pt x="4" y="0"/>
                      <a:pt x="5" y="0"/>
                      <a:pt x="6" y="1"/>
                    </a:cubicBezTo>
                    <a:cubicBezTo>
                      <a:pt x="5" y="2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7" name="Freeform 149"/>
              <p:cNvSpPr>
                <a:spLocks/>
              </p:cNvSpPr>
              <p:nvPr/>
            </p:nvSpPr>
            <p:spPr bwMode="auto">
              <a:xfrm>
                <a:off x="3443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1" y="4"/>
                      <a:pt x="2" y="3"/>
                    </a:cubicBezTo>
                    <a:cubicBezTo>
                      <a:pt x="3" y="1"/>
                      <a:pt x="4" y="0"/>
                      <a:pt x="6" y="1"/>
                    </a:cubicBezTo>
                    <a:cubicBezTo>
                      <a:pt x="5" y="2"/>
                      <a:pt x="4" y="3"/>
                      <a:pt x="4" y="3"/>
                    </a:cubicBezTo>
                    <a:cubicBezTo>
                      <a:pt x="4" y="4"/>
                      <a:pt x="3" y="5"/>
                      <a:pt x="3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8" name="Freeform 150"/>
              <p:cNvSpPr>
                <a:spLocks/>
              </p:cNvSpPr>
              <p:nvPr/>
            </p:nvSpPr>
            <p:spPr bwMode="auto">
              <a:xfrm>
                <a:off x="3477" y="1271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2147483647 h 6"/>
                  <a:gd name="T4" fmla="*/ 2147483647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0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0" y="6"/>
                    </a:moveTo>
                    <a:cubicBezTo>
                      <a:pt x="0" y="5"/>
                      <a:pt x="0" y="3"/>
                      <a:pt x="1" y="2"/>
                    </a:cubicBezTo>
                    <a:cubicBezTo>
                      <a:pt x="2" y="0"/>
                      <a:pt x="3" y="0"/>
                      <a:pt x="5" y="1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9" name="Freeform 151"/>
              <p:cNvSpPr>
                <a:spLocks/>
              </p:cNvSpPr>
              <p:nvPr/>
            </p:nvSpPr>
            <p:spPr bwMode="auto">
              <a:xfrm>
                <a:off x="3501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3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4" y="1"/>
                      <a:pt x="3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0" name="Freeform 152"/>
              <p:cNvSpPr>
                <a:spLocks/>
              </p:cNvSpPr>
              <p:nvPr/>
            </p:nvSpPr>
            <p:spPr bwMode="auto">
              <a:xfrm>
                <a:off x="3525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4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1" name="Freeform 153"/>
              <p:cNvSpPr>
                <a:spLocks/>
              </p:cNvSpPr>
              <p:nvPr/>
            </p:nvSpPr>
            <p:spPr bwMode="auto">
              <a:xfrm>
                <a:off x="3544" y="1271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2"/>
                      <a:pt x="3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2" name="Freeform 154"/>
              <p:cNvSpPr>
                <a:spLocks/>
              </p:cNvSpPr>
              <p:nvPr/>
            </p:nvSpPr>
            <p:spPr bwMode="auto">
              <a:xfrm>
                <a:off x="3569" y="1283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4"/>
                    </a:moveTo>
                    <a:cubicBezTo>
                      <a:pt x="0" y="4"/>
                      <a:pt x="0" y="3"/>
                      <a:pt x="0" y="2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0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3" name="Freeform 155"/>
              <p:cNvSpPr>
                <a:spLocks/>
              </p:cNvSpPr>
              <p:nvPr/>
            </p:nvSpPr>
            <p:spPr bwMode="auto">
              <a:xfrm>
                <a:off x="3578" y="1283"/>
                <a:ext cx="34" cy="57"/>
              </a:xfrm>
              <a:custGeom>
                <a:avLst/>
                <a:gdLst>
                  <a:gd name="T0" fmla="*/ 0 w 3"/>
                  <a:gd name="T1" fmla="*/ 2147483647 h 5"/>
                  <a:gd name="T2" fmla="*/ 2147483647 w 3"/>
                  <a:gd name="T3" fmla="*/ 2147483647 h 5"/>
                  <a:gd name="T4" fmla="*/ 2147483647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0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4" name="Freeform 156"/>
              <p:cNvSpPr>
                <a:spLocks/>
              </p:cNvSpPr>
              <p:nvPr/>
            </p:nvSpPr>
            <p:spPr bwMode="auto">
              <a:xfrm>
                <a:off x="3593" y="1283"/>
                <a:ext cx="34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2147483647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0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5" name="Freeform 157"/>
              <p:cNvSpPr>
                <a:spLocks/>
              </p:cNvSpPr>
              <p:nvPr/>
            </p:nvSpPr>
            <p:spPr bwMode="auto">
              <a:xfrm>
                <a:off x="360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6" name="Freeform 158"/>
              <p:cNvSpPr>
                <a:spLocks/>
              </p:cNvSpPr>
              <p:nvPr/>
            </p:nvSpPr>
            <p:spPr bwMode="auto">
              <a:xfrm>
                <a:off x="361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7" name="Freeform 159"/>
              <p:cNvSpPr>
                <a:spLocks/>
              </p:cNvSpPr>
              <p:nvPr/>
            </p:nvSpPr>
            <p:spPr bwMode="auto">
              <a:xfrm>
                <a:off x="3626" y="1294"/>
                <a:ext cx="19" cy="34"/>
              </a:xfrm>
              <a:custGeom>
                <a:avLst/>
                <a:gdLst>
                  <a:gd name="T0" fmla="*/ 0 w 2"/>
                  <a:gd name="T1" fmla="*/ 2147483647 h 3"/>
                  <a:gd name="T2" fmla="*/ 2147483647 w 2"/>
                  <a:gd name="T3" fmla="*/ 2147483647 h 3"/>
                  <a:gd name="T4" fmla="*/ 2147483647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0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0" y="3"/>
                    </a:moveTo>
                    <a:cubicBezTo>
                      <a:pt x="0" y="3"/>
                      <a:pt x="0" y="2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8" name="Freeform 16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9" name="Freeform 16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0" name="Freeform 16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1" name="Freeform 16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2" name="Freeform 16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3" name="Freeform 16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4" name="Freeform 16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5" name="Freeform 16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6" name="Freeform 16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7" name="Freeform 16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8" name="Freeform 17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9" name="Freeform 17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0" name="Freeform 17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1" name="Freeform 17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2" name="Freeform 17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3" name="Freeform 17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4" name="Freeform 17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5" name="Freeform 17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6" name="Freeform 17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7" name="Freeform 17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8" name="Freeform 18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9" name="Freeform 18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0" name="Freeform 18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1" name="Freeform 183"/>
              <p:cNvSpPr>
                <a:spLocks/>
              </p:cNvSpPr>
              <p:nvPr/>
            </p:nvSpPr>
            <p:spPr bwMode="auto">
              <a:xfrm>
                <a:off x="3443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1"/>
                      <a:pt x="5" y="0"/>
                    </a:cubicBezTo>
                    <a:cubicBezTo>
                      <a:pt x="4" y="0"/>
                      <a:pt x="4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2" name="Freeform 184"/>
              <p:cNvSpPr>
                <a:spLocks/>
              </p:cNvSpPr>
              <p:nvPr/>
            </p:nvSpPr>
            <p:spPr bwMode="auto">
              <a:xfrm>
                <a:off x="3467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2"/>
                      <a:pt x="4" y="1"/>
                    </a:cubicBezTo>
                    <a:cubicBezTo>
                      <a:pt x="4" y="1"/>
                      <a:pt x="3" y="1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3" name="Freeform 185"/>
              <p:cNvSpPr>
                <a:spLocks/>
              </p:cNvSpPr>
              <p:nvPr/>
            </p:nvSpPr>
            <p:spPr bwMode="auto">
              <a:xfrm>
                <a:off x="3491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2"/>
                      <a:pt x="3" y="1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4" name="Freeform 186"/>
              <p:cNvSpPr>
                <a:spLocks/>
              </p:cNvSpPr>
              <p:nvPr/>
            </p:nvSpPr>
            <p:spPr bwMode="auto">
              <a:xfrm>
                <a:off x="3511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1" y="3"/>
                      <a:pt x="1" y="2"/>
                      <a:pt x="2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5" name="Freeform 18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6" name="Freeform 18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7" name="Freeform 18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8" name="Freeform 19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9" name="Freeform 19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0" name="Freeform 19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1" name="Freeform 19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2" name="Freeform 19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3" name="Freeform 19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4" name="Freeform 19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5" name="Freeform 19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6" name="Freeform 19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7" name="Freeform 19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8" name="Freeform 20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9" name="Freeform 20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0" name="Freeform 20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1" name="Freeform 20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2" name="Freeform 20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3" name="Freeform 20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4" name="Freeform 20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5" name="Freeform 20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6" name="Freeform 20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7" name="Freeform 20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8" name="Freeform 210"/>
              <p:cNvSpPr>
                <a:spLocks/>
              </p:cNvSpPr>
              <p:nvPr/>
            </p:nvSpPr>
            <p:spPr bwMode="auto">
              <a:xfrm>
                <a:off x="3477" y="1203"/>
                <a:ext cx="48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2147483647 w 4"/>
                  <a:gd name="T5" fmla="*/ 2147483647 h 2"/>
                  <a:gd name="T6" fmla="*/ 2147483647 w 4"/>
                  <a:gd name="T7" fmla="*/ 2147483647 h 2"/>
                  <a:gd name="T8" fmla="*/ 0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0" y="2"/>
                    </a:moveTo>
                    <a:cubicBezTo>
                      <a:pt x="2" y="1"/>
                      <a:pt x="3" y="1"/>
                      <a:pt x="4" y="0"/>
                    </a:cubicBezTo>
                    <a:lnTo>
                      <a:pt x="4" y="1"/>
                    </a:lnTo>
                    <a:cubicBezTo>
                      <a:pt x="4" y="2"/>
                      <a:pt x="3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9" name="Freeform 211"/>
              <p:cNvSpPr>
                <a:spLocks/>
              </p:cNvSpPr>
              <p:nvPr/>
            </p:nvSpPr>
            <p:spPr bwMode="auto">
              <a:xfrm>
                <a:off x="3501" y="1214"/>
                <a:ext cx="34" cy="23"/>
              </a:xfrm>
              <a:custGeom>
                <a:avLst/>
                <a:gdLst>
                  <a:gd name="T0" fmla="*/ 0 w 3"/>
                  <a:gd name="T1" fmla="*/ 2147483647 h 2"/>
                  <a:gd name="T2" fmla="*/ 2147483647 w 3"/>
                  <a:gd name="T3" fmla="*/ 0 h 2"/>
                  <a:gd name="T4" fmla="*/ 2147483647 w 3"/>
                  <a:gd name="T5" fmla="*/ 2147483647 h 2"/>
                  <a:gd name="T6" fmla="*/ 2147483647 w 3"/>
                  <a:gd name="T7" fmla="*/ 2147483647 h 2"/>
                  <a:gd name="T8" fmla="*/ 0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0" y="1"/>
                    </a:moveTo>
                    <a:cubicBezTo>
                      <a:pt x="1" y="1"/>
                      <a:pt x="2" y="0"/>
                      <a:pt x="3" y="0"/>
                    </a:cubicBezTo>
                    <a:lnTo>
                      <a:pt x="3" y="1"/>
                    </a:lnTo>
                    <a:cubicBezTo>
                      <a:pt x="3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0" name="Freeform 212"/>
              <p:cNvSpPr>
                <a:spLocks/>
              </p:cNvSpPr>
              <p:nvPr/>
            </p:nvSpPr>
            <p:spPr bwMode="auto">
              <a:xfrm>
                <a:off x="3511" y="122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cubicBezTo>
                      <a:pt x="1" y="1"/>
                      <a:pt x="2" y="0"/>
                      <a:pt x="2" y="0"/>
                    </a:cubicBezTo>
                    <a:lnTo>
                      <a:pt x="3" y="1"/>
                    </a:ln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1" name="Freeform 213"/>
              <p:cNvSpPr>
                <a:spLocks/>
              </p:cNvSpPr>
              <p:nvPr/>
            </p:nvSpPr>
            <p:spPr bwMode="auto">
              <a:xfrm>
                <a:off x="3544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1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2"/>
                      <a:pt x="2" y="2"/>
                      <a:pt x="3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2" name="Freeform 214"/>
              <p:cNvSpPr>
                <a:spLocks/>
              </p:cNvSpPr>
              <p:nvPr/>
            </p:nvSpPr>
            <p:spPr bwMode="auto">
              <a:xfrm>
                <a:off x="3511" y="1191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0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0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0" y="1"/>
                    </a:moveTo>
                    <a:lnTo>
                      <a:pt x="0" y="1"/>
                    </a:lnTo>
                    <a:cubicBezTo>
                      <a:pt x="1" y="2"/>
                      <a:pt x="2" y="2"/>
                      <a:pt x="2" y="3"/>
                    </a:cubicBezTo>
                    <a:cubicBezTo>
                      <a:pt x="2" y="4"/>
                      <a:pt x="2" y="5"/>
                      <a:pt x="3" y="5"/>
                    </a:cubicBezTo>
                    <a:cubicBezTo>
                      <a:pt x="3" y="6"/>
                      <a:pt x="4" y="7"/>
                      <a:pt x="5" y="7"/>
                    </a:cubicBezTo>
                    <a:lnTo>
                      <a:pt x="6" y="6"/>
                    </a:lnTo>
                    <a:cubicBezTo>
                      <a:pt x="5" y="6"/>
                      <a:pt x="4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1"/>
                      <a:pt x="2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3" name="Freeform 215"/>
              <p:cNvSpPr>
                <a:spLocks/>
              </p:cNvSpPr>
              <p:nvPr/>
            </p:nvSpPr>
            <p:spPr bwMode="auto">
              <a:xfrm>
                <a:off x="3602" y="1157"/>
                <a:ext cx="130" cy="69"/>
              </a:xfrm>
              <a:custGeom>
                <a:avLst/>
                <a:gdLst>
                  <a:gd name="T0" fmla="*/ 0 w 11"/>
                  <a:gd name="T1" fmla="*/ 2147483647 h 6"/>
                  <a:gd name="T2" fmla="*/ 0 w 11"/>
                  <a:gd name="T3" fmla="*/ 2147483647 h 6"/>
                  <a:gd name="T4" fmla="*/ 2147483647 w 11"/>
                  <a:gd name="T5" fmla="*/ 2147483647 h 6"/>
                  <a:gd name="T6" fmla="*/ 2147483647 w 11"/>
                  <a:gd name="T7" fmla="*/ 2147483647 h 6"/>
                  <a:gd name="T8" fmla="*/ 2147483647 w 11"/>
                  <a:gd name="T9" fmla="*/ 2147483647 h 6"/>
                  <a:gd name="T10" fmla="*/ 2147483647 w 11"/>
                  <a:gd name="T11" fmla="*/ 2147483647 h 6"/>
                  <a:gd name="T12" fmla="*/ 2147483647 w 11"/>
                  <a:gd name="T13" fmla="*/ 2147483647 h 6"/>
                  <a:gd name="T14" fmla="*/ 2147483647 w 11"/>
                  <a:gd name="T15" fmla="*/ 2147483647 h 6"/>
                  <a:gd name="T16" fmla="*/ 2147483647 w 11"/>
                  <a:gd name="T17" fmla="*/ 2147483647 h 6"/>
                  <a:gd name="T18" fmla="*/ 2147483647 w 11"/>
                  <a:gd name="T19" fmla="*/ 2147483647 h 6"/>
                  <a:gd name="T20" fmla="*/ 2147483647 w 11"/>
                  <a:gd name="T21" fmla="*/ 2147483647 h 6"/>
                  <a:gd name="T22" fmla="*/ 2147483647 w 11"/>
                  <a:gd name="T23" fmla="*/ 2147483647 h 6"/>
                  <a:gd name="T24" fmla="*/ 2147483647 w 11"/>
                  <a:gd name="T25" fmla="*/ 2147483647 h 6"/>
                  <a:gd name="T26" fmla="*/ 2147483647 w 11"/>
                  <a:gd name="T27" fmla="*/ 2147483647 h 6"/>
                  <a:gd name="T28" fmla="*/ 2147483647 w 11"/>
                  <a:gd name="T29" fmla="*/ 2147483647 h 6"/>
                  <a:gd name="T30" fmla="*/ 2147483647 w 11"/>
                  <a:gd name="T31" fmla="*/ 2147483647 h 6"/>
                  <a:gd name="T32" fmla="*/ 2147483647 w 11"/>
                  <a:gd name="T33" fmla="*/ 2147483647 h 6"/>
                  <a:gd name="T34" fmla="*/ 2147483647 w 11"/>
                  <a:gd name="T35" fmla="*/ 0 h 6"/>
                  <a:gd name="T36" fmla="*/ 2147483647 w 11"/>
                  <a:gd name="T37" fmla="*/ 0 h 6"/>
                  <a:gd name="T38" fmla="*/ 2147483647 w 11"/>
                  <a:gd name="T39" fmla="*/ 2147483647 h 6"/>
                  <a:gd name="T40" fmla="*/ 2147483647 w 11"/>
                  <a:gd name="T41" fmla="*/ 2147483647 h 6"/>
                  <a:gd name="T42" fmla="*/ 2147483647 w 11"/>
                  <a:gd name="T43" fmla="*/ 2147483647 h 6"/>
                  <a:gd name="T44" fmla="*/ 2147483647 w 11"/>
                  <a:gd name="T45" fmla="*/ 0 h 6"/>
                  <a:gd name="T46" fmla="*/ 2147483647 w 11"/>
                  <a:gd name="T47" fmla="*/ 0 h 6"/>
                  <a:gd name="T48" fmla="*/ 0 w 11"/>
                  <a:gd name="T49" fmla="*/ 2147483647 h 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1"/>
                  <a:gd name="T76" fmla="*/ 0 h 6"/>
                  <a:gd name="T77" fmla="*/ 11 w 11"/>
                  <a:gd name="T78" fmla="*/ 6 h 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1" h="6">
                    <a:moveTo>
                      <a:pt x="0" y="4"/>
                    </a:moveTo>
                    <a:lnTo>
                      <a:pt x="0" y="6"/>
                    </a:lnTo>
                    <a:cubicBezTo>
                      <a:pt x="1" y="6"/>
                      <a:pt x="1" y="5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6"/>
                      <a:pt x="3" y="5"/>
                      <a:pt x="3" y="3"/>
                    </a:cubicBezTo>
                    <a:lnTo>
                      <a:pt x="5" y="6"/>
                    </a:lnTo>
                    <a:lnTo>
                      <a:pt x="5" y="3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6" y="6"/>
                    </a:lnTo>
                    <a:lnTo>
                      <a:pt x="8" y="3"/>
                    </a:lnTo>
                    <a:cubicBezTo>
                      <a:pt x="8" y="5"/>
                      <a:pt x="8" y="6"/>
                      <a:pt x="9" y="6"/>
                    </a:cubicBezTo>
                    <a:cubicBezTo>
                      <a:pt x="9" y="5"/>
                      <a:pt x="9" y="4"/>
                      <a:pt x="9" y="3"/>
                    </a:cubicBezTo>
                    <a:cubicBezTo>
                      <a:pt x="10" y="5"/>
                      <a:pt x="10" y="6"/>
                      <a:pt x="11" y="6"/>
                    </a:cubicBezTo>
                    <a:lnTo>
                      <a:pt x="11" y="4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1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4" name="Freeform 21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5" name="Freeform 21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6" name="Freeform 21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7" name="Freeform 21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8" name="Freeform 22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9" name="Freeform 22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0" name="Freeform 22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1" name="Freeform 22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2" name="Freeform 22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3" name="Freeform 22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4" name="Freeform 22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5" name="Freeform 22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6" name="Freeform 22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7" name="Freeform 22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8" name="Freeform 23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9" name="Freeform 23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0" name="Freeform 23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1" name="Freeform 23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2" name="Freeform 23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3" name="Freeform 23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4" name="Freeform 23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5" name="Freeform 23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6" name="Freeform 23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7" name="Freeform 239"/>
              <p:cNvSpPr>
                <a:spLocks/>
              </p:cNvSpPr>
              <p:nvPr/>
            </p:nvSpPr>
            <p:spPr bwMode="auto">
              <a:xfrm>
                <a:off x="3877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3" y="1"/>
                    </a:moveTo>
                    <a:cubicBezTo>
                      <a:pt x="4" y="7"/>
                      <a:pt x="4" y="12"/>
                      <a:pt x="2" y="16"/>
                    </a:cubicBezTo>
                    <a:cubicBezTo>
                      <a:pt x="1" y="10"/>
                      <a:pt x="0" y="5"/>
                      <a:pt x="1" y="0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8" name="Freeform 240"/>
              <p:cNvSpPr>
                <a:spLocks/>
              </p:cNvSpPr>
              <p:nvPr/>
            </p:nvSpPr>
            <p:spPr bwMode="auto">
              <a:xfrm>
                <a:off x="3858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3" y="1"/>
                    </a:moveTo>
                    <a:cubicBezTo>
                      <a:pt x="4" y="6"/>
                      <a:pt x="4" y="11"/>
                      <a:pt x="2" y="15"/>
                    </a:cubicBezTo>
                    <a:cubicBezTo>
                      <a:pt x="0" y="9"/>
                      <a:pt x="0" y="4"/>
                      <a:pt x="1" y="0"/>
                    </a:cubicBezTo>
                    <a:cubicBezTo>
                      <a:pt x="1" y="0"/>
                      <a:pt x="2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9" name="Freeform 241"/>
              <p:cNvSpPr>
                <a:spLocks/>
              </p:cNvSpPr>
              <p:nvPr/>
            </p:nvSpPr>
            <p:spPr bwMode="auto">
              <a:xfrm>
                <a:off x="3834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0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3" y="6"/>
                      <a:pt x="4" y="11"/>
                      <a:pt x="2" y="14"/>
                    </a:cubicBezTo>
                    <a:cubicBezTo>
                      <a:pt x="0" y="9"/>
                      <a:pt x="0" y="4"/>
                      <a:pt x="0" y="0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0" name="Freeform 242"/>
              <p:cNvSpPr>
                <a:spLocks/>
              </p:cNvSpPr>
              <p:nvPr/>
            </p:nvSpPr>
            <p:spPr bwMode="auto">
              <a:xfrm>
                <a:off x="3800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3" y="1"/>
                    </a:moveTo>
                    <a:cubicBezTo>
                      <a:pt x="4" y="5"/>
                      <a:pt x="4" y="10"/>
                      <a:pt x="2" y="13"/>
                    </a:cubicBezTo>
                    <a:cubicBezTo>
                      <a:pt x="1" y="8"/>
                      <a:pt x="0" y="4"/>
                      <a:pt x="1" y="0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1" name="Freeform 243"/>
              <p:cNvSpPr>
                <a:spLocks/>
              </p:cNvSpPr>
              <p:nvPr/>
            </p:nvSpPr>
            <p:spPr bwMode="auto">
              <a:xfrm>
                <a:off x="3776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3" y="5"/>
                      <a:pt x="4" y="9"/>
                      <a:pt x="2" y="12"/>
                    </a:cubicBezTo>
                    <a:cubicBezTo>
                      <a:pt x="0" y="7"/>
                      <a:pt x="0" y="3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2" name="Freeform 244"/>
              <p:cNvSpPr>
                <a:spLocks/>
              </p:cNvSpPr>
              <p:nvPr/>
            </p:nvSpPr>
            <p:spPr bwMode="auto">
              <a:xfrm>
                <a:off x="3752" y="1306"/>
                <a:ext cx="48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0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3" y="5"/>
                      <a:pt x="4" y="9"/>
                      <a:pt x="2" y="11"/>
                    </a:cubicBezTo>
                    <a:cubicBezTo>
                      <a:pt x="0" y="7"/>
                      <a:pt x="0" y="4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3" name="Freeform 245"/>
              <p:cNvSpPr>
                <a:spLocks/>
              </p:cNvSpPr>
              <p:nvPr/>
            </p:nvSpPr>
            <p:spPr bwMode="auto">
              <a:xfrm>
                <a:off x="3732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0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1" y="1"/>
                    </a:moveTo>
                    <a:cubicBezTo>
                      <a:pt x="2" y="4"/>
                      <a:pt x="4" y="8"/>
                      <a:pt x="2" y="10"/>
                    </a:cubicBezTo>
                    <a:cubicBezTo>
                      <a:pt x="0" y="7"/>
                      <a:pt x="0" y="3"/>
                      <a:pt x="0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4" name="Freeform 24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5" name="Freeform 24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6" name="Freeform 24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7" name="Freeform 24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8" name="Freeform 25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9" name="Freeform 25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0" name="Freeform 25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1" name="Freeform 25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2" name="Freeform 25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3" name="Freeform 25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4" name="Freeform 25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5" name="Freeform 25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6" name="Freeform 25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7" name="Freeform 25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8" name="Freeform 26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9" name="Freeform 26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0" name="Freeform 26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1" name="Freeform 26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2" name="Freeform 26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3" name="Freeform 26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4" name="Freeform 26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5" name="Freeform 26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6" name="Freeform 26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7" name="Freeform 269"/>
              <p:cNvSpPr>
                <a:spLocks/>
              </p:cNvSpPr>
              <p:nvPr/>
            </p:nvSpPr>
            <p:spPr bwMode="auto">
              <a:xfrm>
                <a:off x="3877" y="1329"/>
                <a:ext cx="72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0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2147483647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6" y="9"/>
                    </a:moveTo>
                    <a:cubicBezTo>
                      <a:pt x="6" y="9"/>
                      <a:pt x="6" y="6"/>
                      <a:pt x="5" y="3"/>
                    </a:cubicBezTo>
                    <a:cubicBezTo>
                      <a:pt x="5" y="2"/>
                      <a:pt x="5" y="2"/>
                      <a:pt x="4" y="1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0" y="1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8"/>
                      <a:pt x="4" y="9"/>
                      <a:pt x="6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8" name="Freeform 270"/>
              <p:cNvSpPr>
                <a:spLocks/>
              </p:cNvSpPr>
              <p:nvPr/>
            </p:nvSpPr>
            <p:spPr bwMode="auto">
              <a:xfrm>
                <a:off x="3843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0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5" y="9"/>
                    </a:moveTo>
                    <a:cubicBezTo>
                      <a:pt x="6" y="8"/>
                      <a:pt x="5" y="6"/>
                      <a:pt x="4" y="4"/>
                    </a:cubicBezTo>
                    <a:cubicBezTo>
                      <a:pt x="4" y="2"/>
                      <a:pt x="2" y="0"/>
                      <a:pt x="0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3" y="8"/>
                      <a:pt x="4" y="8"/>
                      <a:pt x="5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9" name="Freeform 271"/>
              <p:cNvSpPr>
                <a:spLocks/>
              </p:cNvSpPr>
              <p:nvPr/>
            </p:nvSpPr>
            <p:spPr bwMode="auto">
              <a:xfrm>
                <a:off x="3824" y="1317"/>
                <a:ext cx="43" cy="92"/>
              </a:xfrm>
              <a:custGeom>
                <a:avLst/>
                <a:gdLst>
                  <a:gd name="T0" fmla="*/ 2147483647 w 4"/>
                  <a:gd name="T1" fmla="*/ 2147483647 h 8"/>
                  <a:gd name="T2" fmla="*/ 2147483647 w 4"/>
                  <a:gd name="T3" fmla="*/ 2147483647 h 8"/>
                  <a:gd name="T4" fmla="*/ 0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2147483647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4" y="8"/>
                    </a:moveTo>
                    <a:cubicBezTo>
                      <a:pt x="4" y="7"/>
                      <a:pt x="4" y="5"/>
                      <a:pt x="3" y="3"/>
                    </a:cubicBez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2" y="7"/>
                      <a:pt x="3" y="7"/>
                      <a:pt x="4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0" name="Freeform 272"/>
              <p:cNvSpPr>
                <a:spLocks/>
              </p:cNvSpPr>
              <p:nvPr/>
            </p:nvSpPr>
            <p:spPr bwMode="auto">
              <a:xfrm>
                <a:off x="3800" y="1317"/>
                <a:ext cx="43" cy="80"/>
              </a:xfrm>
              <a:custGeom>
                <a:avLst/>
                <a:gdLst>
                  <a:gd name="T0" fmla="*/ 2147483647 w 4"/>
                  <a:gd name="T1" fmla="*/ 2147483647 h 7"/>
                  <a:gd name="T2" fmla="*/ 2147483647 w 4"/>
                  <a:gd name="T3" fmla="*/ 2147483647 h 7"/>
                  <a:gd name="T4" fmla="*/ 0 w 4"/>
                  <a:gd name="T5" fmla="*/ 0 h 7"/>
                  <a:gd name="T6" fmla="*/ 2147483647 w 4"/>
                  <a:gd name="T7" fmla="*/ 2147483647 h 7"/>
                  <a:gd name="T8" fmla="*/ 2147483647 w 4"/>
                  <a:gd name="T9" fmla="*/ 2147483647 h 7"/>
                  <a:gd name="T10" fmla="*/ 2147483647 w 4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7"/>
                  <a:gd name="T20" fmla="*/ 4 w 4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7">
                    <a:moveTo>
                      <a:pt x="3" y="7"/>
                    </a:moveTo>
                    <a:cubicBezTo>
                      <a:pt x="4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1" y="3"/>
                      <a:pt x="1" y="4"/>
                      <a:pt x="1" y="5"/>
                    </a:cubicBezTo>
                    <a:cubicBezTo>
                      <a:pt x="1" y="6"/>
                      <a:pt x="2" y="6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1" name="Freeform 273"/>
              <p:cNvSpPr>
                <a:spLocks/>
              </p:cNvSpPr>
              <p:nvPr/>
            </p:nvSpPr>
            <p:spPr bwMode="auto">
              <a:xfrm>
                <a:off x="3776" y="1306"/>
                <a:ext cx="34" cy="80"/>
              </a:xfrm>
              <a:custGeom>
                <a:avLst/>
                <a:gdLst>
                  <a:gd name="T0" fmla="*/ 2147483647 w 3"/>
                  <a:gd name="T1" fmla="*/ 2147483647 h 7"/>
                  <a:gd name="T2" fmla="*/ 2147483647 w 3"/>
                  <a:gd name="T3" fmla="*/ 2147483647 h 7"/>
                  <a:gd name="T4" fmla="*/ 0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2147483647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3" y="7"/>
                    </a:moveTo>
                    <a:cubicBezTo>
                      <a:pt x="3" y="7"/>
                      <a:pt x="3" y="5"/>
                      <a:pt x="3" y="3"/>
                    </a:cubicBezTo>
                    <a:cubicBezTo>
                      <a:pt x="2" y="2"/>
                      <a:pt x="1" y="0"/>
                      <a:pt x="0" y="1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2" y="6"/>
                      <a:pt x="2" y="7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2" name="Freeform 274"/>
              <p:cNvSpPr>
                <a:spLocks/>
              </p:cNvSpPr>
              <p:nvPr/>
            </p:nvSpPr>
            <p:spPr bwMode="auto">
              <a:xfrm>
                <a:off x="375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4"/>
                      <a:pt x="2" y="4"/>
                      <a:pt x="2" y="5"/>
                    </a:cubicBezTo>
                    <a:cubicBezTo>
                      <a:pt x="2" y="6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3" name="Freeform 275"/>
              <p:cNvSpPr>
                <a:spLocks/>
              </p:cNvSpPr>
              <p:nvPr/>
            </p:nvSpPr>
            <p:spPr bwMode="auto">
              <a:xfrm>
                <a:off x="374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4" name="Freeform 276"/>
              <p:cNvSpPr>
                <a:spLocks/>
              </p:cNvSpPr>
              <p:nvPr/>
            </p:nvSpPr>
            <p:spPr bwMode="auto">
              <a:xfrm>
                <a:off x="3732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5" name="Freeform 277"/>
              <p:cNvSpPr>
                <a:spLocks/>
              </p:cNvSpPr>
              <p:nvPr/>
            </p:nvSpPr>
            <p:spPr bwMode="auto">
              <a:xfrm>
                <a:off x="3718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6" name="Freeform 278"/>
              <p:cNvSpPr>
                <a:spLocks/>
              </p:cNvSpPr>
              <p:nvPr/>
            </p:nvSpPr>
            <p:spPr bwMode="auto">
              <a:xfrm>
                <a:off x="3703" y="1306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7" name="Freeform 279"/>
              <p:cNvSpPr>
                <a:spLocks/>
              </p:cNvSpPr>
              <p:nvPr/>
            </p:nvSpPr>
            <p:spPr bwMode="auto">
              <a:xfrm>
                <a:off x="3699" y="1306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8" name="Freeform 280"/>
              <p:cNvSpPr>
                <a:spLocks/>
              </p:cNvSpPr>
              <p:nvPr/>
            </p:nvSpPr>
            <p:spPr bwMode="auto">
              <a:xfrm>
                <a:off x="3684" y="1306"/>
                <a:ext cx="1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2"/>
                      <a:pt x="2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2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9" name="Freeform 281"/>
              <p:cNvSpPr>
                <a:spLocks/>
              </p:cNvSpPr>
              <p:nvPr/>
            </p:nvSpPr>
            <p:spPr bwMode="auto">
              <a:xfrm>
                <a:off x="3858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0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6" y="4"/>
                      <a:pt x="5" y="2"/>
                    </a:cubicBezTo>
                    <a:cubicBezTo>
                      <a:pt x="4" y="1"/>
                      <a:pt x="4" y="0"/>
                      <a:pt x="3" y="0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1" y="2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0" name="Freeform 282"/>
              <p:cNvSpPr>
                <a:spLocks/>
              </p:cNvSpPr>
              <p:nvPr/>
            </p:nvSpPr>
            <p:spPr bwMode="auto">
              <a:xfrm>
                <a:off x="3824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0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5" y="4"/>
                      <a:pt x="4" y="3"/>
                    </a:cubicBezTo>
                    <a:cubicBezTo>
                      <a:pt x="4" y="1"/>
                      <a:pt x="2" y="0"/>
                      <a:pt x="0" y="1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1" name="Freeform 283"/>
              <p:cNvSpPr>
                <a:spLocks/>
              </p:cNvSpPr>
              <p:nvPr/>
            </p:nvSpPr>
            <p:spPr bwMode="auto">
              <a:xfrm>
                <a:off x="3800" y="1271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2147483647 w 5"/>
                  <a:gd name="T3" fmla="*/ 2147483647 h 6"/>
                  <a:gd name="T4" fmla="*/ 0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2147483647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5" y="6"/>
                    </a:moveTo>
                    <a:cubicBezTo>
                      <a:pt x="5" y="5"/>
                      <a:pt x="5" y="3"/>
                      <a:pt x="4" y="2"/>
                    </a:cubicBezTo>
                    <a:cubicBezTo>
                      <a:pt x="3" y="0"/>
                      <a:pt x="2" y="0"/>
                      <a:pt x="0" y="1"/>
                    </a:cubicBezTo>
                    <a:cubicBezTo>
                      <a:pt x="1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3" y="5"/>
                    </a:cubicBezTo>
                    <a:cubicBezTo>
                      <a:pt x="3" y="5"/>
                      <a:pt x="4" y="6"/>
                      <a:pt x="5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2" name="Freeform 284"/>
              <p:cNvSpPr>
                <a:spLocks/>
              </p:cNvSpPr>
              <p:nvPr/>
            </p:nvSpPr>
            <p:spPr bwMode="auto">
              <a:xfrm>
                <a:off x="3790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3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3" name="Freeform 285"/>
              <p:cNvSpPr>
                <a:spLocks/>
              </p:cNvSpPr>
              <p:nvPr/>
            </p:nvSpPr>
            <p:spPr bwMode="auto">
              <a:xfrm>
                <a:off x="3766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4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4" name="Freeform 286"/>
              <p:cNvSpPr>
                <a:spLocks/>
              </p:cNvSpPr>
              <p:nvPr/>
            </p:nvSpPr>
            <p:spPr bwMode="auto">
              <a:xfrm>
                <a:off x="3752" y="1271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2"/>
                      <a:pt x="1" y="2"/>
                      <a:pt x="1" y="3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2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5" name="Freeform 287"/>
              <p:cNvSpPr>
                <a:spLocks/>
              </p:cNvSpPr>
              <p:nvPr/>
            </p:nvSpPr>
            <p:spPr bwMode="auto">
              <a:xfrm>
                <a:off x="3742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0 h 5"/>
                  <a:gd name="T6" fmla="*/ 0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6" name="Freeform 288"/>
              <p:cNvSpPr>
                <a:spLocks/>
              </p:cNvSpPr>
              <p:nvPr/>
            </p:nvSpPr>
            <p:spPr bwMode="auto">
              <a:xfrm>
                <a:off x="3718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7" name="Freeform 289"/>
              <p:cNvSpPr>
                <a:spLocks/>
              </p:cNvSpPr>
              <p:nvPr/>
            </p:nvSpPr>
            <p:spPr bwMode="auto">
              <a:xfrm>
                <a:off x="3703" y="1283"/>
                <a:ext cx="39" cy="46"/>
              </a:xfrm>
              <a:custGeom>
                <a:avLst/>
                <a:gdLst>
                  <a:gd name="T0" fmla="*/ 2147483647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2147483647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3"/>
                      <a:pt x="2" y="3"/>
                      <a:pt x="2" y="4"/>
                    </a:cubicBezTo>
                    <a:cubicBezTo>
                      <a:pt x="2" y="4"/>
                      <a:pt x="2" y="4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8" name="Freeform 290"/>
              <p:cNvSpPr>
                <a:spLocks/>
              </p:cNvSpPr>
              <p:nvPr/>
            </p:nvSpPr>
            <p:spPr bwMode="auto">
              <a:xfrm>
                <a:off x="3703" y="1283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9" name="Freeform 291"/>
              <p:cNvSpPr>
                <a:spLocks/>
              </p:cNvSpPr>
              <p:nvPr/>
            </p:nvSpPr>
            <p:spPr bwMode="auto">
              <a:xfrm>
                <a:off x="3699" y="1283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0" name="Freeform 292"/>
              <p:cNvSpPr>
                <a:spLocks/>
              </p:cNvSpPr>
              <p:nvPr/>
            </p:nvSpPr>
            <p:spPr bwMode="auto">
              <a:xfrm>
                <a:off x="3684" y="1294"/>
                <a:ext cx="19" cy="34"/>
              </a:xfrm>
              <a:custGeom>
                <a:avLst/>
                <a:gdLst>
                  <a:gd name="T0" fmla="*/ 2147483647 w 2"/>
                  <a:gd name="T1" fmla="*/ 2147483647 h 3"/>
                  <a:gd name="T2" fmla="*/ 2147483647 w 2"/>
                  <a:gd name="T3" fmla="*/ 2147483647 h 3"/>
                  <a:gd name="T4" fmla="*/ 0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2147483647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2" y="3"/>
                    </a:moveTo>
                    <a:cubicBezTo>
                      <a:pt x="2" y="3"/>
                      <a:pt x="2" y="2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1" name="Freeform 29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2" name="Freeform 29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3" name="Freeform 29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4" name="Freeform 29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5" name="Freeform 29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6" name="Freeform 29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7" name="Freeform 29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8" name="Freeform 30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9" name="Freeform 30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0" name="Freeform 30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1" name="Freeform 30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2" name="Freeform 30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3" name="Freeform 30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4" name="Freeform 30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5" name="Freeform 30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6" name="Freeform 30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7" name="Freeform 30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8" name="Freeform 31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9" name="Freeform 31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0" name="Freeform 31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1" name="Freeform 31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2" name="Freeform 31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3" name="Freeform 31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4" name="Freeform 316"/>
              <p:cNvSpPr>
                <a:spLocks/>
              </p:cNvSpPr>
              <p:nvPr/>
            </p:nvSpPr>
            <p:spPr bwMode="auto">
              <a:xfrm>
                <a:off x="3834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2" y="0"/>
                    </a:moveTo>
                    <a:cubicBezTo>
                      <a:pt x="3" y="1"/>
                      <a:pt x="4" y="2"/>
                      <a:pt x="5" y="4"/>
                    </a:cubicBezTo>
                    <a:cubicBezTo>
                      <a:pt x="4" y="4"/>
                      <a:pt x="3" y="4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5" name="Freeform 317"/>
              <p:cNvSpPr>
                <a:spLocks/>
              </p:cNvSpPr>
              <p:nvPr/>
            </p:nvSpPr>
            <p:spPr bwMode="auto">
              <a:xfrm>
                <a:off x="3824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4"/>
                    </a:cubicBezTo>
                    <a:cubicBezTo>
                      <a:pt x="3" y="4"/>
                      <a:pt x="2" y="4"/>
                      <a:pt x="1" y="3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6" name="Freeform 318"/>
              <p:cNvSpPr>
                <a:spLocks/>
              </p:cNvSpPr>
              <p:nvPr/>
            </p:nvSpPr>
            <p:spPr bwMode="auto">
              <a:xfrm>
                <a:off x="3800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3"/>
                    </a:cubicBezTo>
                    <a:cubicBezTo>
                      <a:pt x="3" y="4"/>
                      <a:pt x="2" y="3"/>
                      <a:pt x="1" y="2"/>
                    </a:cubicBezTo>
                    <a:cubicBezTo>
                      <a:pt x="1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7" name="Freeform 319"/>
              <p:cNvSpPr>
                <a:spLocks/>
              </p:cNvSpPr>
              <p:nvPr/>
            </p:nvSpPr>
            <p:spPr bwMode="auto">
              <a:xfrm>
                <a:off x="3790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cubicBezTo>
                      <a:pt x="2" y="0"/>
                      <a:pt x="2" y="1"/>
                      <a:pt x="3" y="2"/>
                    </a:cubicBezTo>
                    <a:cubicBezTo>
                      <a:pt x="2" y="3"/>
                      <a:pt x="2" y="2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8" name="Freeform 32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9" name="Freeform 32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0" name="Freeform 32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1" name="Freeform 32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2" name="Freeform 32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3" name="Freeform 32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4" name="Freeform 32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5" name="Freeform 32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6" name="Freeform 32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7" name="Freeform 32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8" name="Freeform 33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9" name="Freeform 33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0" name="Freeform 33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1" name="Freeform 33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2" name="Freeform 33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3" name="Freeform 33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4" name="Freeform 33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5" name="Freeform 33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6" name="Freeform 33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7" name="Freeform 33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8" name="Freeform 34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9" name="Freeform 34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0" name="Freeform 34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1" name="Freeform 343"/>
              <p:cNvSpPr>
                <a:spLocks/>
              </p:cNvSpPr>
              <p:nvPr/>
            </p:nvSpPr>
            <p:spPr bwMode="auto">
              <a:xfrm>
                <a:off x="3809" y="1203"/>
                <a:ext cx="48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w 4"/>
                  <a:gd name="T5" fmla="*/ 2147483647 h 2"/>
                  <a:gd name="T6" fmla="*/ 2147483647 w 4"/>
                  <a:gd name="T7" fmla="*/ 2147483647 h 2"/>
                  <a:gd name="T8" fmla="*/ 2147483647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1"/>
                      <a:pt x="0" y="0"/>
                    </a:cubicBezTo>
                    <a:lnTo>
                      <a:pt x="0" y="1"/>
                    </a:lnTo>
                    <a:cubicBezTo>
                      <a:pt x="1" y="2"/>
                      <a:pt x="1" y="2"/>
                      <a:pt x="2" y="2"/>
                    </a:cubicBezTo>
                    <a:cubicBezTo>
                      <a:pt x="3" y="2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2" name="Freeform 344"/>
              <p:cNvSpPr>
                <a:spLocks/>
              </p:cNvSpPr>
              <p:nvPr/>
            </p:nvSpPr>
            <p:spPr bwMode="auto">
              <a:xfrm>
                <a:off x="3800" y="1214"/>
                <a:ext cx="34" cy="23"/>
              </a:xfrm>
              <a:custGeom>
                <a:avLst/>
                <a:gdLst>
                  <a:gd name="T0" fmla="*/ 2147483647 w 3"/>
                  <a:gd name="T1" fmla="*/ 2147483647 h 2"/>
                  <a:gd name="T2" fmla="*/ 0 w 3"/>
                  <a:gd name="T3" fmla="*/ 0 h 2"/>
                  <a:gd name="T4" fmla="*/ 0 w 3"/>
                  <a:gd name="T5" fmla="*/ 2147483647 h 2"/>
                  <a:gd name="T6" fmla="*/ 2147483647 w 3"/>
                  <a:gd name="T7" fmla="*/ 2147483647 h 2"/>
                  <a:gd name="T8" fmla="*/ 2147483647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3" y="1"/>
                    </a:moveTo>
                    <a:cubicBezTo>
                      <a:pt x="2" y="1"/>
                      <a:pt x="1" y="0"/>
                      <a:pt x="0" y="0"/>
                    </a:cubicBezTo>
                    <a:lnTo>
                      <a:pt x="0" y="1"/>
                    </a:lnTo>
                    <a:cubicBezTo>
                      <a:pt x="0" y="1"/>
                      <a:pt x="1" y="2"/>
                      <a:pt x="2" y="2"/>
                    </a:cubicBezTo>
                    <a:cubicBezTo>
                      <a:pt x="2" y="2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3" name="Freeform 345"/>
              <p:cNvSpPr>
                <a:spLocks/>
              </p:cNvSpPr>
              <p:nvPr/>
            </p:nvSpPr>
            <p:spPr bwMode="auto">
              <a:xfrm>
                <a:off x="3790" y="1226"/>
                <a:ext cx="34" cy="11"/>
              </a:xfrm>
              <a:custGeom>
                <a:avLst/>
                <a:gdLst>
                  <a:gd name="T0" fmla="*/ 2147483647 w 3"/>
                  <a:gd name="T1" fmla="*/ 2147483647 h 1"/>
                  <a:gd name="T2" fmla="*/ 2147483647 w 3"/>
                  <a:gd name="T3" fmla="*/ 0 h 1"/>
                  <a:gd name="T4" fmla="*/ 0 w 3"/>
                  <a:gd name="T5" fmla="*/ 2147483647 h 1"/>
                  <a:gd name="T6" fmla="*/ 2147483647 w 3"/>
                  <a:gd name="T7" fmla="*/ 2147483647 h 1"/>
                  <a:gd name="T8" fmla="*/ 2147483647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1" y="0"/>
                      <a:pt x="1" y="0"/>
                    </a:cubicBezTo>
                    <a:lnTo>
                      <a:pt x="0" y="1"/>
                    </a:ln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4" name="Freeform 346"/>
              <p:cNvSpPr>
                <a:spLocks/>
              </p:cNvSpPr>
              <p:nvPr/>
            </p:nvSpPr>
            <p:spPr bwMode="auto">
              <a:xfrm>
                <a:off x="3752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2147483647 w 3"/>
                  <a:gd name="T3" fmla="*/ 2147483647 h 2"/>
                  <a:gd name="T4" fmla="*/ 0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2" y="0"/>
                    </a:moveTo>
                    <a:cubicBezTo>
                      <a:pt x="2" y="1"/>
                      <a:pt x="2" y="1"/>
                      <a:pt x="3" y="2"/>
                    </a:cubicBezTo>
                    <a:cubicBezTo>
                      <a:pt x="2" y="2"/>
                      <a:pt x="1" y="2"/>
                      <a:pt x="0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5" name="Freeform 347"/>
              <p:cNvSpPr>
                <a:spLocks/>
              </p:cNvSpPr>
              <p:nvPr/>
            </p:nvSpPr>
            <p:spPr bwMode="auto">
              <a:xfrm>
                <a:off x="3752" y="1191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2147483647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6" y="1"/>
                    </a:moveTo>
                    <a:lnTo>
                      <a:pt x="6" y="1"/>
                    </a:lnTo>
                    <a:cubicBezTo>
                      <a:pt x="5" y="2"/>
                      <a:pt x="4" y="2"/>
                      <a:pt x="4" y="3"/>
                    </a:cubicBezTo>
                    <a:cubicBezTo>
                      <a:pt x="4" y="4"/>
                      <a:pt x="4" y="5"/>
                      <a:pt x="3" y="5"/>
                    </a:cubicBezTo>
                    <a:cubicBezTo>
                      <a:pt x="3" y="6"/>
                      <a:pt x="2" y="7"/>
                      <a:pt x="1" y="7"/>
                    </a:cubicBezTo>
                    <a:lnTo>
                      <a:pt x="0" y="6"/>
                    </a:lnTo>
                    <a:cubicBezTo>
                      <a:pt x="1" y="6"/>
                      <a:pt x="2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6" y="0"/>
                      <a:pt x="6" y="1"/>
                      <a:pt x="6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6" name="Freeform 348"/>
              <p:cNvSpPr>
                <a:spLocks/>
              </p:cNvSpPr>
              <p:nvPr/>
            </p:nvSpPr>
            <p:spPr bwMode="auto">
              <a:xfrm>
                <a:off x="3400" y="1363"/>
                <a:ext cx="178" cy="241"/>
              </a:xfrm>
              <a:custGeom>
                <a:avLst/>
                <a:gdLst>
                  <a:gd name="T0" fmla="*/ 2147483647 w 16"/>
                  <a:gd name="T1" fmla="*/ 2147483647 h 21"/>
                  <a:gd name="T2" fmla="*/ 2147483647 w 16"/>
                  <a:gd name="T3" fmla="*/ 2147483647 h 21"/>
                  <a:gd name="T4" fmla="*/ 2147483647 w 16"/>
                  <a:gd name="T5" fmla="*/ 2147483647 h 21"/>
                  <a:gd name="T6" fmla="*/ 2147483647 w 16"/>
                  <a:gd name="T7" fmla="*/ 2147483647 h 21"/>
                  <a:gd name="T8" fmla="*/ 2147483647 w 16"/>
                  <a:gd name="T9" fmla="*/ 2147483647 h 21"/>
                  <a:gd name="T10" fmla="*/ 2147483647 w 16"/>
                  <a:gd name="T11" fmla="*/ 2147483647 h 21"/>
                  <a:gd name="T12" fmla="*/ 2147483647 w 16"/>
                  <a:gd name="T13" fmla="*/ 2147483647 h 21"/>
                  <a:gd name="T14" fmla="*/ 2147483647 w 16"/>
                  <a:gd name="T15" fmla="*/ 2147483647 h 21"/>
                  <a:gd name="T16" fmla="*/ 2147483647 w 16"/>
                  <a:gd name="T17" fmla="*/ 2147483647 h 21"/>
                  <a:gd name="T18" fmla="*/ 2147483647 w 16"/>
                  <a:gd name="T19" fmla="*/ 2147483647 h 21"/>
                  <a:gd name="T20" fmla="*/ 2147483647 w 16"/>
                  <a:gd name="T21" fmla="*/ 2147483647 h 21"/>
                  <a:gd name="T22" fmla="*/ 2147483647 w 16"/>
                  <a:gd name="T23" fmla="*/ 2147483647 h 21"/>
                  <a:gd name="T24" fmla="*/ 2147483647 w 16"/>
                  <a:gd name="T25" fmla="*/ 2147483647 h 21"/>
                  <a:gd name="T26" fmla="*/ 2147483647 w 16"/>
                  <a:gd name="T27" fmla="*/ 2147483647 h 21"/>
                  <a:gd name="T28" fmla="*/ 2147483647 w 16"/>
                  <a:gd name="T29" fmla="*/ 2147483647 h 21"/>
                  <a:gd name="T30" fmla="*/ 2147483647 w 16"/>
                  <a:gd name="T31" fmla="*/ 2147483647 h 21"/>
                  <a:gd name="T32" fmla="*/ 2147483647 w 16"/>
                  <a:gd name="T33" fmla="*/ 2147483647 h 21"/>
                  <a:gd name="T34" fmla="*/ 2147483647 w 16"/>
                  <a:gd name="T35" fmla="*/ 2147483647 h 21"/>
                  <a:gd name="T36" fmla="*/ 2147483647 w 16"/>
                  <a:gd name="T37" fmla="*/ 2147483647 h 21"/>
                  <a:gd name="T38" fmla="*/ 2147483647 w 16"/>
                  <a:gd name="T39" fmla="*/ 2147483647 h 21"/>
                  <a:gd name="T40" fmla="*/ 2147483647 w 16"/>
                  <a:gd name="T41" fmla="*/ 2147483647 h 21"/>
                  <a:gd name="T42" fmla="*/ 2147483647 w 16"/>
                  <a:gd name="T43" fmla="*/ 2147483647 h 21"/>
                  <a:gd name="T44" fmla="*/ 2147483647 w 16"/>
                  <a:gd name="T45" fmla="*/ 2147483647 h 21"/>
                  <a:gd name="T46" fmla="*/ 2147483647 w 16"/>
                  <a:gd name="T47" fmla="*/ 2147483647 h 21"/>
                  <a:gd name="T48" fmla="*/ 2147483647 w 16"/>
                  <a:gd name="T49" fmla="*/ 2147483647 h 21"/>
                  <a:gd name="T50" fmla="*/ 2147483647 w 16"/>
                  <a:gd name="T51" fmla="*/ 2147483647 h 21"/>
                  <a:gd name="T52" fmla="*/ 2147483647 w 16"/>
                  <a:gd name="T53" fmla="*/ 2147483647 h 21"/>
                  <a:gd name="T54" fmla="*/ 2147483647 w 16"/>
                  <a:gd name="T55" fmla="*/ 2147483647 h 21"/>
                  <a:gd name="T56" fmla="*/ 2147483647 w 16"/>
                  <a:gd name="T57" fmla="*/ 2147483647 h 21"/>
                  <a:gd name="T58" fmla="*/ 2147483647 w 16"/>
                  <a:gd name="T59" fmla="*/ 2147483647 h 21"/>
                  <a:gd name="T60" fmla="*/ 2147483647 w 16"/>
                  <a:gd name="T61" fmla="*/ 2147483647 h 21"/>
                  <a:gd name="T62" fmla="*/ 2147483647 w 16"/>
                  <a:gd name="T63" fmla="*/ 2147483647 h 21"/>
                  <a:gd name="T64" fmla="*/ 0 w 16"/>
                  <a:gd name="T65" fmla="*/ 2147483647 h 21"/>
                  <a:gd name="T66" fmla="*/ 0 w 16"/>
                  <a:gd name="T67" fmla="*/ 2147483647 h 21"/>
                  <a:gd name="T68" fmla="*/ 0 w 16"/>
                  <a:gd name="T69" fmla="*/ 2147483647 h 21"/>
                  <a:gd name="T70" fmla="*/ 2147483647 w 16"/>
                  <a:gd name="T71" fmla="*/ 2147483647 h 21"/>
                  <a:gd name="T72" fmla="*/ 0 w 16"/>
                  <a:gd name="T73" fmla="*/ 2147483647 h 21"/>
                  <a:gd name="T74" fmla="*/ 2147483647 w 16"/>
                  <a:gd name="T75" fmla="*/ 0 h 21"/>
                  <a:gd name="T76" fmla="*/ 2147483647 w 16"/>
                  <a:gd name="T77" fmla="*/ 2147483647 h 21"/>
                  <a:gd name="T78" fmla="*/ 2147483647 w 16"/>
                  <a:gd name="T79" fmla="*/ 2147483647 h 21"/>
                  <a:gd name="T80" fmla="*/ 2147483647 w 16"/>
                  <a:gd name="T81" fmla="*/ 2147483647 h 21"/>
                  <a:gd name="T82" fmla="*/ 2147483647 w 16"/>
                  <a:gd name="T83" fmla="*/ 2147483647 h 21"/>
                  <a:gd name="T84" fmla="*/ 2147483647 w 16"/>
                  <a:gd name="T85" fmla="*/ 2147483647 h 21"/>
                  <a:gd name="T86" fmla="*/ 2147483647 w 16"/>
                  <a:gd name="T87" fmla="*/ 2147483647 h 21"/>
                  <a:gd name="T88" fmla="*/ 2147483647 w 16"/>
                  <a:gd name="T89" fmla="*/ 2147483647 h 21"/>
                  <a:gd name="T90" fmla="*/ 2147483647 w 16"/>
                  <a:gd name="T91" fmla="*/ 2147483647 h 21"/>
                  <a:gd name="T92" fmla="*/ 2147483647 w 16"/>
                  <a:gd name="T93" fmla="*/ 2147483647 h 21"/>
                  <a:gd name="T94" fmla="*/ 2147483647 w 16"/>
                  <a:gd name="T95" fmla="*/ 2147483647 h 21"/>
                  <a:gd name="T96" fmla="*/ 2147483647 w 16"/>
                  <a:gd name="T97" fmla="*/ 2147483647 h 21"/>
                  <a:gd name="T98" fmla="*/ 2147483647 w 16"/>
                  <a:gd name="T99" fmla="*/ 2147483647 h 21"/>
                  <a:gd name="T100" fmla="*/ 2147483647 w 16"/>
                  <a:gd name="T101" fmla="*/ 2147483647 h 21"/>
                  <a:gd name="T102" fmla="*/ 2147483647 w 16"/>
                  <a:gd name="T103" fmla="*/ 2147483647 h 21"/>
                  <a:gd name="T104" fmla="*/ 2147483647 w 16"/>
                  <a:gd name="T105" fmla="*/ 2147483647 h 21"/>
                  <a:gd name="T106" fmla="*/ 2147483647 w 16"/>
                  <a:gd name="T107" fmla="*/ 2147483647 h 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16"/>
                  <a:gd name="T163" fmla="*/ 0 h 21"/>
                  <a:gd name="T164" fmla="*/ 16 w 16"/>
                  <a:gd name="T165" fmla="*/ 21 h 2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16" h="21">
                    <a:moveTo>
                      <a:pt x="12" y="13"/>
                    </a:moveTo>
                    <a:lnTo>
                      <a:pt x="14" y="12"/>
                    </a:lnTo>
                    <a:lnTo>
                      <a:pt x="14" y="14"/>
                    </a:lnTo>
                    <a:lnTo>
                      <a:pt x="15" y="14"/>
                    </a:lnTo>
                    <a:lnTo>
                      <a:pt x="16" y="15"/>
                    </a:lnTo>
                    <a:lnTo>
                      <a:pt x="15" y="16"/>
                    </a:lnTo>
                    <a:lnTo>
                      <a:pt x="14" y="16"/>
                    </a:lnTo>
                    <a:lnTo>
                      <a:pt x="13" y="15"/>
                    </a:lnTo>
                    <a:lnTo>
                      <a:pt x="11" y="15"/>
                    </a:lnTo>
                    <a:lnTo>
                      <a:pt x="10" y="17"/>
                    </a:lnTo>
                    <a:lnTo>
                      <a:pt x="10" y="18"/>
                    </a:lnTo>
                    <a:lnTo>
                      <a:pt x="11" y="19"/>
                    </a:lnTo>
                    <a:lnTo>
                      <a:pt x="11" y="21"/>
                    </a:lnTo>
                    <a:lnTo>
                      <a:pt x="10" y="21"/>
                    </a:lnTo>
                    <a:lnTo>
                      <a:pt x="9" y="20"/>
                    </a:lnTo>
                    <a:lnTo>
                      <a:pt x="8" y="19"/>
                    </a:lnTo>
                    <a:lnTo>
                      <a:pt x="7" y="19"/>
                    </a:lnTo>
                    <a:lnTo>
                      <a:pt x="7" y="18"/>
                    </a:lnTo>
                    <a:lnTo>
                      <a:pt x="7" y="17"/>
                    </a:lnTo>
                    <a:lnTo>
                      <a:pt x="6" y="17"/>
                    </a:lnTo>
                    <a:lnTo>
                      <a:pt x="7" y="16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5" y="14"/>
                    </a:lnTo>
                    <a:lnTo>
                      <a:pt x="5" y="12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3" y="4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6" y="12"/>
                    </a:lnTo>
                    <a:lnTo>
                      <a:pt x="7" y="13"/>
                    </a:lnTo>
                    <a:lnTo>
                      <a:pt x="8" y="14"/>
                    </a:lnTo>
                    <a:lnTo>
                      <a:pt x="10" y="15"/>
                    </a:lnTo>
                    <a:lnTo>
                      <a:pt x="13" y="14"/>
                    </a:lnTo>
                    <a:lnTo>
                      <a:pt x="13" y="13"/>
                    </a:lnTo>
                    <a:lnTo>
                      <a:pt x="12" y="13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7" name="Line 349"/>
              <p:cNvSpPr>
                <a:spLocks noChangeShapeType="1"/>
              </p:cNvSpPr>
              <p:nvPr/>
            </p:nvSpPr>
            <p:spPr bwMode="auto">
              <a:xfrm flipH="1">
                <a:off x="3477" y="1524"/>
                <a:ext cx="14" cy="11"/>
              </a:xfrm>
              <a:prstGeom prst="line">
                <a:avLst/>
              </a:pr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8" name="Freeform 350"/>
              <p:cNvSpPr>
                <a:spLocks/>
              </p:cNvSpPr>
              <p:nvPr/>
            </p:nvSpPr>
            <p:spPr bwMode="auto">
              <a:xfrm>
                <a:off x="3477" y="153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1"/>
                  <a:gd name="T14" fmla="*/ 3 w 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1">
                    <a:moveTo>
                      <a:pt x="0" y="1"/>
                    </a:moveTo>
                    <a:lnTo>
                      <a:pt x="1" y="0"/>
                    </a:lnTo>
                    <a:lnTo>
                      <a:pt x="2" y="1"/>
                    </a:lnTo>
                    <a:lnTo>
                      <a:pt x="3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9" name="Freeform 351"/>
              <p:cNvSpPr>
                <a:spLocks/>
              </p:cNvSpPr>
              <p:nvPr/>
            </p:nvSpPr>
            <p:spPr bwMode="auto">
              <a:xfrm>
                <a:off x="3477" y="1536"/>
                <a:ext cx="24" cy="11"/>
              </a:xfrm>
              <a:custGeom>
                <a:avLst/>
                <a:gdLst>
                  <a:gd name="T0" fmla="*/ 0 w 2"/>
                  <a:gd name="T1" fmla="*/ 0 h 1"/>
                  <a:gd name="T2" fmla="*/ 2147483647 w 2"/>
                  <a:gd name="T3" fmla="*/ 2147483647 h 1"/>
                  <a:gd name="T4" fmla="*/ 2147483647 w 2"/>
                  <a:gd name="T5" fmla="*/ 2147483647 h 1"/>
                  <a:gd name="T6" fmla="*/ 0 w 2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"/>
                  <a:gd name="T13" fmla="*/ 0 h 1"/>
                  <a:gd name="T14" fmla="*/ 2 w 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1"/>
                    </a:lnTo>
                    <a:lnTo>
                      <a:pt x="0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0" name="Freeform 352"/>
              <p:cNvSpPr>
                <a:spLocks/>
              </p:cNvSpPr>
              <p:nvPr/>
            </p:nvSpPr>
            <p:spPr bwMode="auto">
              <a:xfrm>
                <a:off x="3477" y="1547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2147483647 h 1"/>
                  <a:gd name="T6" fmla="*/ 2147483647 w 3"/>
                  <a:gd name="T7" fmla="*/ 0 h 1"/>
                  <a:gd name="T8" fmla="*/ 2147483647 w 3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1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1" name="Freeform 353"/>
              <p:cNvSpPr>
                <a:spLocks/>
              </p:cNvSpPr>
              <p:nvPr/>
            </p:nvSpPr>
            <p:spPr bwMode="auto">
              <a:xfrm>
                <a:off x="3477" y="1559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1"/>
                  <a:gd name="T11" fmla="*/ 3 w 3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1">
                    <a:moveTo>
                      <a:pt x="0" y="1"/>
                    </a:moveTo>
                    <a:lnTo>
                      <a:pt x="2" y="1"/>
                    </a:lnTo>
                    <a:lnTo>
                      <a:pt x="3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2" name="Freeform 354"/>
              <p:cNvSpPr>
                <a:spLocks/>
              </p:cNvSpPr>
              <p:nvPr/>
            </p:nvSpPr>
            <p:spPr bwMode="auto">
              <a:xfrm>
                <a:off x="3491" y="1570"/>
                <a:ext cx="19" cy="11"/>
              </a:xfrm>
              <a:custGeom>
                <a:avLst/>
                <a:gdLst>
                  <a:gd name="T0" fmla="*/ 0 w 2"/>
                  <a:gd name="T1" fmla="*/ 2147483647 h 1"/>
                  <a:gd name="T2" fmla="*/ 2147483647 w 2"/>
                  <a:gd name="T3" fmla="*/ 2147483647 h 1"/>
                  <a:gd name="T4" fmla="*/ 2147483647 w 2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2"/>
                  <a:gd name="T10" fmla="*/ 0 h 1"/>
                  <a:gd name="T11" fmla="*/ 2 w 2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" h="1">
                    <a:moveTo>
                      <a:pt x="0" y="1"/>
                    </a:moveTo>
                    <a:lnTo>
                      <a:pt x="1" y="1"/>
                    </a:lnTo>
                    <a:lnTo>
                      <a:pt x="2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3" name="Freeform 355"/>
              <p:cNvSpPr>
                <a:spLocks/>
              </p:cNvSpPr>
              <p:nvPr/>
            </p:nvSpPr>
            <p:spPr bwMode="auto">
              <a:xfrm>
                <a:off x="3858" y="1455"/>
                <a:ext cx="10" cy="23"/>
              </a:xfrm>
              <a:custGeom>
                <a:avLst/>
                <a:gdLst>
                  <a:gd name="T0" fmla="*/ 0 w 1"/>
                  <a:gd name="T1" fmla="*/ 2147483647 h 2"/>
                  <a:gd name="T2" fmla="*/ 0 w 1"/>
                  <a:gd name="T3" fmla="*/ 0 h 2"/>
                  <a:gd name="T4" fmla="*/ 2147483647 w 1"/>
                  <a:gd name="T5" fmla="*/ 2147483647 h 2"/>
                  <a:gd name="T6" fmla="*/ 2147483647 w 1"/>
                  <a:gd name="T7" fmla="*/ 2147483647 h 2"/>
                  <a:gd name="T8" fmla="*/ 0 w 1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2"/>
                  <a:gd name="T17" fmla="*/ 1 w 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2">
                    <a:moveTo>
                      <a:pt x="0" y="1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4" name="Oval 356"/>
              <p:cNvSpPr>
                <a:spLocks noChangeArrowheads="1"/>
              </p:cNvSpPr>
              <p:nvPr/>
            </p:nvSpPr>
            <p:spPr bwMode="auto">
              <a:xfrm>
                <a:off x="3809" y="1467"/>
                <a:ext cx="82" cy="80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5" name="Freeform 357"/>
              <p:cNvSpPr>
                <a:spLocks/>
              </p:cNvSpPr>
              <p:nvPr/>
            </p:nvSpPr>
            <p:spPr bwMode="auto">
              <a:xfrm>
                <a:off x="3809" y="1490"/>
                <a:ext cx="82" cy="34"/>
              </a:xfrm>
              <a:custGeom>
                <a:avLst/>
                <a:gdLst>
                  <a:gd name="T0" fmla="*/ 2147483647 w 7"/>
                  <a:gd name="T1" fmla="*/ 0 h 3"/>
                  <a:gd name="T2" fmla="*/ 2147483647 w 7"/>
                  <a:gd name="T3" fmla="*/ 2147483647 h 3"/>
                  <a:gd name="T4" fmla="*/ 2147483647 w 7"/>
                  <a:gd name="T5" fmla="*/ 2147483647 h 3"/>
                  <a:gd name="T6" fmla="*/ 0 w 7"/>
                  <a:gd name="T7" fmla="*/ 2147483647 h 3"/>
                  <a:gd name="T8" fmla="*/ 2147483647 w 7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3"/>
                  <a:gd name="T17" fmla="*/ 7 w 7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3">
                    <a:moveTo>
                      <a:pt x="1" y="0"/>
                    </a:moveTo>
                    <a:lnTo>
                      <a:pt x="7" y="2"/>
                    </a:lnTo>
                    <a:lnTo>
                      <a:pt x="7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6" name="Freeform 358"/>
              <p:cNvSpPr>
                <a:spLocks/>
              </p:cNvSpPr>
              <p:nvPr/>
            </p:nvSpPr>
            <p:spPr bwMode="auto">
              <a:xfrm>
                <a:off x="3843" y="1432"/>
                <a:ext cx="34" cy="34"/>
              </a:xfrm>
              <a:custGeom>
                <a:avLst/>
                <a:gdLst>
                  <a:gd name="T0" fmla="*/ 2147483647 w 3"/>
                  <a:gd name="T1" fmla="*/ 2147483647 h 3"/>
                  <a:gd name="T2" fmla="*/ 2147483647 w 3"/>
                  <a:gd name="T3" fmla="*/ 2147483647 h 3"/>
                  <a:gd name="T4" fmla="*/ 0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2147483647 h 3"/>
                  <a:gd name="T10" fmla="*/ 2147483647 w 3"/>
                  <a:gd name="T11" fmla="*/ 0 h 3"/>
                  <a:gd name="T12" fmla="*/ 2147483647 w 3"/>
                  <a:gd name="T13" fmla="*/ 0 h 3"/>
                  <a:gd name="T14" fmla="*/ 2147483647 w 3"/>
                  <a:gd name="T15" fmla="*/ 2147483647 h 3"/>
                  <a:gd name="T16" fmla="*/ 2147483647 w 3"/>
                  <a:gd name="T17" fmla="*/ 2147483647 h 3"/>
                  <a:gd name="T18" fmla="*/ 2147483647 w 3"/>
                  <a:gd name="T19" fmla="*/ 2147483647 h 3"/>
                  <a:gd name="T20" fmla="*/ 2147483647 w 3"/>
                  <a:gd name="T21" fmla="*/ 2147483647 h 3"/>
                  <a:gd name="T22" fmla="*/ 2147483647 w 3"/>
                  <a:gd name="T23" fmla="*/ 2147483647 h 3"/>
                  <a:gd name="T24" fmla="*/ 2147483647 w 3"/>
                  <a:gd name="T25" fmla="*/ 2147483647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"/>
                  <a:gd name="T40" fmla="*/ 0 h 3"/>
                  <a:gd name="T41" fmla="*/ 3 w 3"/>
                  <a:gd name="T42" fmla="*/ 3 h 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" h="3">
                    <a:moveTo>
                      <a:pt x="1" y="2"/>
                    </a:moveTo>
                    <a:lnTo>
                      <a:pt x="1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7" name="Freeform 359"/>
              <p:cNvSpPr>
                <a:spLocks/>
              </p:cNvSpPr>
              <p:nvPr/>
            </p:nvSpPr>
            <p:spPr bwMode="auto">
              <a:xfrm>
                <a:off x="3752" y="1501"/>
                <a:ext cx="140" cy="57"/>
              </a:xfrm>
              <a:custGeom>
                <a:avLst/>
                <a:gdLst>
                  <a:gd name="T0" fmla="*/ 2147483647 w 12"/>
                  <a:gd name="T1" fmla="*/ 0 h 5"/>
                  <a:gd name="T2" fmla="*/ 2147483647 w 12"/>
                  <a:gd name="T3" fmla="*/ 2147483647 h 5"/>
                  <a:gd name="T4" fmla="*/ 2147483647 w 12"/>
                  <a:gd name="T5" fmla="*/ 2147483647 h 5"/>
                  <a:gd name="T6" fmla="*/ 0 w 12"/>
                  <a:gd name="T7" fmla="*/ 2147483647 h 5"/>
                  <a:gd name="T8" fmla="*/ 2147483647 w 12"/>
                  <a:gd name="T9" fmla="*/ 2147483647 h 5"/>
                  <a:gd name="T10" fmla="*/ 2147483647 w 12"/>
                  <a:gd name="T11" fmla="*/ 2147483647 h 5"/>
                  <a:gd name="T12" fmla="*/ 2147483647 w 12"/>
                  <a:gd name="T13" fmla="*/ 2147483647 h 5"/>
                  <a:gd name="T14" fmla="*/ 2147483647 w 12"/>
                  <a:gd name="T15" fmla="*/ 2147483647 h 5"/>
                  <a:gd name="T16" fmla="*/ 2147483647 w 12"/>
                  <a:gd name="T17" fmla="*/ 2147483647 h 5"/>
                  <a:gd name="T18" fmla="*/ 2147483647 w 12"/>
                  <a:gd name="T19" fmla="*/ 2147483647 h 5"/>
                  <a:gd name="T20" fmla="*/ 2147483647 w 12"/>
                  <a:gd name="T21" fmla="*/ 2147483647 h 5"/>
                  <a:gd name="T22" fmla="*/ 2147483647 w 12"/>
                  <a:gd name="T23" fmla="*/ 2147483647 h 5"/>
                  <a:gd name="T24" fmla="*/ 2147483647 w 12"/>
                  <a:gd name="T25" fmla="*/ 2147483647 h 5"/>
                  <a:gd name="T26" fmla="*/ 2147483647 w 12"/>
                  <a:gd name="T27" fmla="*/ 2147483647 h 5"/>
                  <a:gd name="T28" fmla="*/ 2147483647 w 12"/>
                  <a:gd name="T29" fmla="*/ 2147483647 h 5"/>
                  <a:gd name="T30" fmla="*/ 2147483647 w 12"/>
                  <a:gd name="T31" fmla="*/ 2147483647 h 5"/>
                  <a:gd name="T32" fmla="*/ 2147483647 w 12"/>
                  <a:gd name="T33" fmla="*/ 2147483647 h 5"/>
                  <a:gd name="T34" fmla="*/ 2147483647 w 12"/>
                  <a:gd name="T35" fmla="*/ 2147483647 h 5"/>
                  <a:gd name="T36" fmla="*/ 2147483647 w 12"/>
                  <a:gd name="T37" fmla="*/ 2147483647 h 5"/>
                  <a:gd name="T38" fmla="*/ 2147483647 w 12"/>
                  <a:gd name="T39" fmla="*/ 2147483647 h 5"/>
                  <a:gd name="T40" fmla="*/ 2147483647 w 12"/>
                  <a:gd name="T41" fmla="*/ 2147483647 h 5"/>
                  <a:gd name="T42" fmla="*/ 2147483647 w 12"/>
                  <a:gd name="T43" fmla="*/ 2147483647 h 5"/>
                  <a:gd name="T44" fmla="*/ 2147483647 w 12"/>
                  <a:gd name="T45" fmla="*/ 2147483647 h 5"/>
                  <a:gd name="T46" fmla="*/ 2147483647 w 12"/>
                  <a:gd name="T47" fmla="*/ 2147483647 h 5"/>
                  <a:gd name="T48" fmla="*/ 2147483647 w 12"/>
                  <a:gd name="T49" fmla="*/ 2147483647 h 5"/>
                  <a:gd name="T50" fmla="*/ 2147483647 w 12"/>
                  <a:gd name="T51" fmla="*/ 2147483647 h 5"/>
                  <a:gd name="T52" fmla="*/ 2147483647 w 12"/>
                  <a:gd name="T53" fmla="*/ 2147483647 h 5"/>
                  <a:gd name="T54" fmla="*/ 2147483647 w 12"/>
                  <a:gd name="T55" fmla="*/ 0 h 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2"/>
                  <a:gd name="T85" fmla="*/ 0 h 5"/>
                  <a:gd name="T86" fmla="*/ 12 w 12"/>
                  <a:gd name="T87" fmla="*/ 5 h 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2" h="5">
                    <a:moveTo>
                      <a:pt x="2" y="0"/>
                    </a:moveTo>
                    <a:lnTo>
                      <a:pt x="1" y="1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5" y="4"/>
                    </a:lnTo>
                    <a:lnTo>
                      <a:pt x="7" y="5"/>
                    </a:lnTo>
                    <a:lnTo>
                      <a:pt x="9" y="5"/>
                    </a:lnTo>
                    <a:lnTo>
                      <a:pt x="11" y="5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10" y="2"/>
                    </a:lnTo>
                    <a:lnTo>
                      <a:pt x="10" y="3"/>
                    </a:lnTo>
                    <a:lnTo>
                      <a:pt x="10" y="4"/>
                    </a:lnTo>
                    <a:lnTo>
                      <a:pt x="9" y="4"/>
                    </a:lnTo>
                    <a:lnTo>
                      <a:pt x="9" y="3"/>
                    </a:lnTo>
                    <a:lnTo>
                      <a:pt x="9" y="2"/>
                    </a:lnTo>
                    <a:lnTo>
                      <a:pt x="7" y="1"/>
                    </a:lnTo>
                    <a:lnTo>
                      <a:pt x="8" y="2"/>
                    </a:lnTo>
                    <a:lnTo>
                      <a:pt x="7" y="4"/>
                    </a:lnTo>
                    <a:lnTo>
                      <a:pt x="6" y="3"/>
                    </a:lnTo>
                    <a:lnTo>
                      <a:pt x="5" y="2"/>
                    </a:lnTo>
                    <a:lnTo>
                      <a:pt x="4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8" name="Oval 360"/>
              <p:cNvSpPr>
                <a:spLocks noChangeArrowheads="1"/>
              </p:cNvSpPr>
              <p:nvPr/>
            </p:nvSpPr>
            <p:spPr bwMode="auto">
              <a:xfrm>
                <a:off x="3612" y="1099"/>
                <a:ext cx="106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9" name="Freeform 361"/>
              <p:cNvSpPr>
                <a:spLocks/>
              </p:cNvSpPr>
              <p:nvPr/>
            </p:nvSpPr>
            <p:spPr bwMode="auto">
              <a:xfrm>
                <a:off x="3593" y="996"/>
                <a:ext cx="149" cy="115"/>
              </a:xfrm>
              <a:custGeom>
                <a:avLst/>
                <a:gdLst>
                  <a:gd name="T0" fmla="*/ 2147483647 w 13"/>
                  <a:gd name="T1" fmla="*/ 2147483647 h 10"/>
                  <a:gd name="T2" fmla="*/ 2147483647 w 13"/>
                  <a:gd name="T3" fmla="*/ 2147483647 h 10"/>
                  <a:gd name="T4" fmla="*/ 2147483647 w 13"/>
                  <a:gd name="T5" fmla="*/ 2147483647 h 10"/>
                  <a:gd name="T6" fmla="*/ 2147483647 w 13"/>
                  <a:gd name="T7" fmla="*/ 0 h 10"/>
                  <a:gd name="T8" fmla="*/ 2147483647 w 13"/>
                  <a:gd name="T9" fmla="*/ 2147483647 h 10"/>
                  <a:gd name="T10" fmla="*/ 2147483647 w 13"/>
                  <a:gd name="T11" fmla="*/ 0 h 10"/>
                  <a:gd name="T12" fmla="*/ 0 w 13"/>
                  <a:gd name="T13" fmla="*/ 2147483647 h 10"/>
                  <a:gd name="T14" fmla="*/ 2147483647 w 13"/>
                  <a:gd name="T15" fmla="*/ 2147483647 h 10"/>
                  <a:gd name="T16" fmla="*/ 2147483647 w 13"/>
                  <a:gd name="T17" fmla="*/ 2147483647 h 10"/>
                  <a:gd name="T18" fmla="*/ 2147483647 w 13"/>
                  <a:gd name="T19" fmla="*/ 2147483647 h 10"/>
                  <a:gd name="T20" fmla="*/ 2147483647 w 13"/>
                  <a:gd name="T21" fmla="*/ 2147483647 h 10"/>
                  <a:gd name="T22" fmla="*/ 2147483647 w 13"/>
                  <a:gd name="T23" fmla="*/ 2147483647 h 1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3"/>
                  <a:gd name="T37" fmla="*/ 0 h 10"/>
                  <a:gd name="T38" fmla="*/ 13 w 13"/>
                  <a:gd name="T39" fmla="*/ 10 h 1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3" h="10">
                    <a:moveTo>
                      <a:pt x="11" y="10"/>
                    </a:moveTo>
                    <a:lnTo>
                      <a:pt x="11" y="9"/>
                    </a:lnTo>
                    <a:cubicBezTo>
                      <a:pt x="13" y="6"/>
                      <a:pt x="13" y="4"/>
                      <a:pt x="13" y="2"/>
                    </a:cubicBezTo>
                    <a:cubicBezTo>
                      <a:pt x="12" y="0"/>
                      <a:pt x="10" y="0"/>
                      <a:pt x="9" y="0"/>
                    </a:cubicBezTo>
                    <a:lnTo>
                      <a:pt x="7" y="7"/>
                    </a:lnTo>
                    <a:lnTo>
                      <a:pt x="4" y="0"/>
                    </a:lnTo>
                    <a:cubicBezTo>
                      <a:pt x="3" y="0"/>
                      <a:pt x="1" y="0"/>
                      <a:pt x="0" y="2"/>
                    </a:cubicBezTo>
                    <a:cubicBezTo>
                      <a:pt x="0" y="4"/>
                      <a:pt x="0" y="6"/>
                      <a:pt x="2" y="9"/>
                    </a:cubicBezTo>
                    <a:lnTo>
                      <a:pt x="2" y="10"/>
                    </a:lnTo>
                    <a:cubicBezTo>
                      <a:pt x="2" y="9"/>
                      <a:pt x="4" y="9"/>
                      <a:pt x="7" y="9"/>
                    </a:cubicBezTo>
                    <a:cubicBezTo>
                      <a:pt x="9" y="9"/>
                      <a:pt x="11" y="9"/>
                      <a:pt x="11" y="1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0" name="Freeform 362"/>
              <p:cNvSpPr>
                <a:spLocks/>
              </p:cNvSpPr>
              <p:nvPr/>
            </p:nvSpPr>
            <p:spPr bwMode="auto">
              <a:xfrm>
                <a:off x="3646" y="927"/>
                <a:ext cx="39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0 w 3"/>
                  <a:gd name="T7" fmla="*/ 2147483647 h 4"/>
                  <a:gd name="T8" fmla="*/ 0 w 3"/>
                  <a:gd name="T9" fmla="*/ 2147483647 h 4"/>
                  <a:gd name="T10" fmla="*/ 0 w 3"/>
                  <a:gd name="T11" fmla="*/ 2147483647 h 4"/>
                  <a:gd name="T12" fmla="*/ 2147483647 w 3"/>
                  <a:gd name="T13" fmla="*/ 2147483647 h 4"/>
                  <a:gd name="T14" fmla="*/ 0 w 3"/>
                  <a:gd name="T15" fmla="*/ 0 h 4"/>
                  <a:gd name="T16" fmla="*/ 2147483647 w 3"/>
                  <a:gd name="T17" fmla="*/ 0 h 4"/>
                  <a:gd name="T18" fmla="*/ 2147483647 w 3"/>
                  <a:gd name="T19" fmla="*/ 2147483647 h 4"/>
                  <a:gd name="T20" fmla="*/ 2147483647 w 3"/>
                  <a:gd name="T21" fmla="*/ 2147483647 h 4"/>
                  <a:gd name="T22" fmla="*/ 2147483647 w 3"/>
                  <a:gd name="T23" fmla="*/ 2147483647 h 4"/>
                  <a:gd name="T24" fmla="*/ 2147483647 w 3"/>
                  <a:gd name="T25" fmla="*/ 2147483647 h 4"/>
                  <a:gd name="T26" fmla="*/ 2147483647 w 3"/>
                  <a:gd name="T27" fmla="*/ 2147483647 h 4"/>
                  <a:gd name="T28" fmla="*/ 2147483647 w 3"/>
                  <a:gd name="T29" fmla="*/ 2147483647 h 4"/>
                  <a:gd name="T30" fmla="*/ 2147483647 w 3"/>
                  <a:gd name="T31" fmla="*/ 2147483647 h 4"/>
                  <a:gd name="T32" fmla="*/ 0 w 3"/>
                  <a:gd name="T33" fmla="*/ 2147483647 h 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"/>
                  <a:gd name="T52" fmla="*/ 0 h 4"/>
                  <a:gd name="T53" fmla="*/ 3 w 3"/>
                  <a:gd name="T54" fmla="*/ 4 h 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" h="4">
                    <a:moveTo>
                      <a:pt x="0" y="4"/>
                    </a:moveTo>
                    <a:lnTo>
                      <a:pt x="1" y="2"/>
                    </a:lnTo>
                    <a:lnTo>
                      <a:pt x="0" y="3"/>
                    </a:lnTo>
                    <a:lnTo>
                      <a:pt x="0" y="2"/>
                    </a:ln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lnTo>
                      <a:pt x="1" y="2"/>
                    </a:lnTo>
                    <a:lnTo>
                      <a:pt x="0" y="0"/>
                    </a:lnTo>
                    <a:cubicBezTo>
                      <a:pt x="1" y="0"/>
                      <a:pt x="2" y="0"/>
                      <a:pt x="3" y="0"/>
                    </a:cubicBez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cubicBezTo>
                      <a:pt x="3" y="2"/>
                      <a:pt x="3" y="2"/>
                      <a:pt x="3" y="2"/>
                    </a:cubicBezTo>
                    <a:lnTo>
                      <a:pt x="3" y="3"/>
                    </a:lnTo>
                    <a:lnTo>
                      <a:pt x="2" y="2"/>
                    </a:lnTo>
                    <a:lnTo>
                      <a:pt x="3" y="4"/>
                    </a:lnTo>
                    <a:cubicBezTo>
                      <a:pt x="2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1" name="Freeform 363"/>
              <p:cNvSpPr>
                <a:spLocks/>
              </p:cNvSpPr>
              <p:nvPr/>
            </p:nvSpPr>
            <p:spPr bwMode="auto">
              <a:xfrm>
                <a:off x="3593" y="1030"/>
                <a:ext cx="149" cy="57"/>
              </a:xfrm>
              <a:custGeom>
                <a:avLst/>
                <a:gdLst>
                  <a:gd name="T0" fmla="*/ 2147483647 w 13"/>
                  <a:gd name="T1" fmla="*/ 2147483647 h 5"/>
                  <a:gd name="T2" fmla="*/ 0 w 13"/>
                  <a:gd name="T3" fmla="*/ 0 h 5"/>
                  <a:gd name="T4" fmla="*/ 2147483647 w 13"/>
                  <a:gd name="T5" fmla="*/ 2147483647 h 5"/>
                  <a:gd name="T6" fmla="*/ 2147483647 w 13"/>
                  <a:gd name="T7" fmla="*/ 2147483647 h 5"/>
                  <a:gd name="T8" fmla="*/ 2147483647 w 13"/>
                  <a:gd name="T9" fmla="*/ 2147483647 h 5"/>
                  <a:gd name="T10" fmla="*/ 2147483647 w 13"/>
                  <a:gd name="T11" fmla="*/ 2147483647 h 5"/>
                  <a:gd name="T12" fmla="*/ 2147483647 w 13"/>
                  <a:gd name="T13" fmla="*/ 2147483647 h 5"/>
                  <a:gd name="T14" fmla="*/ 2147483647 w 13"/>
                  <a:gd name="T15" fmla="*/ 2147483647 h 5"/>
                  <a:gd name="T16" fmla="*/ 2147483647 w 13"/>
                  <a:gd name="T17" fmla="*/ 2147483647 h 5"/>
                  <a:gd name="T18" fmla="*/ 2147483647 w 13"/>
                  <a:gd name="T19" fmla="*/ 2147483647 h 5"/>
                  <a:gd name="T20" fmla="*/ 2147483647 w 13"/>
                  <a:gd name="T21" fmla="*/ 2147483647 h 5"/>
                  <a:gd name="T22" fmla="*/ 2147483647 w 13"/>
                  <a:gd name="T23" fmla="*/ 2147483647 h 5"/>
                  <a:gd name="T24" fmla="*/ 2147483647 w 13"/>
                  <a:gd name="T25" fmla="*/ 2147483647 h 5"/>
                  <a:gd name="T26" fmla="*/ 2147483647 w 13"/>
                  <a:gd name="T27" fmla="*/ 2147483647 h 5"/>
                  <a:gd name="T28" fmla="*/ 2147483647 w 13"/>
                  <a:gd name="T29" fmla="*/ 2147483647 h 5"/>
                  <a:gd name="T30" fmla="*/ 2147483647 w 13"/>
                  <a:gd name="T31" fmla="*/ 0 h 5"/>
                  <a:gd name="T32" fmla="*/ 2147483647 w 13"/>
                  <a:gd name="T33" fmla="*/ 2147483647 h 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3"/>
                  <a:gd name="T52" fmla="*/ 0 h 5"/>
                  <a:gd name="T53" fmla="*/ 13 w 13"/>
                  <a:gd name="T54" fmla="*/ 5 h 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3" h="5">
                    <a:moveTo>
                      <a:pt x="7" y="4"/>
                    </a:moveTo>
                    <a:cubicBezTo>
                      <a:pt x="5" y="2"/>
                      <a:pt x="3" y="0"/>
                      <a:pt x="0" y="0"/>
                    </a:cubicBezTo>
                    <a:cubicBezTo>
                      <a:pt x="1" y="1"/>
                      <a:pt x="2" y="2"/>
                      <a:pt x="3" y="2"/>
                    </a:cubicBezTo>
                    <a:lnTo>
                      <a:pt x="1" y="2"/>
                    </a:lnTo>
                    <a:cubicBezTo>
                      <a:pt x="2" y="3"/>
                      <a:pt x="3" y="3"/>
                      <a:pt x="4" y="3"/>
                    </a:cubicBezTo>
                    <a:lnTo>
                      <a:pt x="2" y="4"/>
                    </a:lnTo>
                    <a:cubicBezTo>
                      <a:pt x="4" y="3"/>
                      <a:pt x="5" y="4"/>
                      <a:pt x="6" y="5"/>
                    </a:cubicBezTo>
                    <a:cubicBezTo>
                      <a:pt x="6" y="5"/>
                      <a:pt x="6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4"/>
                      <a:pt x="9" y="3"/>
                      <a:pt x="11" y="4"/>
                    </a:cubicBezTo>
                    <a:lnTo>
                      <a:pt x="9" y="3"/>
                    </a:lnTo>
                    <a:cubicBezTo>
                      <a:pt x="10" y="3"/>
                      <a:pt x="11" y="3"/>
                      <a:pt x="12" y="2"/>
                    </a:cubicBezTo>
                    <a:lnTo>
                      <a:pt x="11" y="2"/>
                    </a:lnTo>
                    <a:cubicBezTo>
                      <a:pt x="11" y="2"/>
                      <a:pt x="12" y="1"/>
                      <a:pt x="13" y="0"/>
                    </a:cubicBezTo>
                    <a:cubicBezTo>
                      <a:pt x="10" y="0"/>
                      <a:pt x="8" y="2"/>
                      <a:pt x="7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2" name="Freeform 364"/>
              <p:cNvSpPr>
                <a:spLocks noEditPoints="1"/>
              </p:cNvSpPr>
              <p:nvPr/>
            </p:nvSpPr>
            <p:spPr bwMode="auto">
              <a:xfrm>
                <a:off x="3670" y="996"/>
                <a:ext cx="63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0 w 5"/>
                  <a:gd name="T3" fmla="*/ 2147483647 h 5"/>
                  <a:gd name="T4" fmla="*/ 2147483647 w 5"/>
                  <a:gd name="T5" fmla="*/ 2147483647 h 5"/>
                  <a:gd name="T6" fmla="*/ 2147483647 w 5"/>
                  <a:gd name="T7" fmla="*/ 0 h 5"/>
                  <a:gd name="T8" fmla="*/ 2147483647 w 5"/>
                  <a:gd name="T9" fmla="*/ 2147483647 h 5"/>
                  <a:gd name="T10" fmla="*/ 2147483647 w 5"/>
                  <a:gd name="T11" fmla="*/ 0 h 5"/>
                  <a:gd name="T12" fmla="*/ 2147483647 w 5"/>
                  <a:gd name="T13" fmla="*/ 2147483647 h 5"/>
                  <a:gd name="T14" fmla="*/ 2147483647 w 5"/>
                  <a:gd name="T15" fmla="*/ 2147483647 h 5"/>
                  <a:gd name="T16" fmla="*/ 2147483647 w 5"/>
                  <a:gd name="T17" fmla="*/ 2147483647 h 5"/>
                  <a:gd name="T18" fmla="*/ 2147483647 w 5"/>
                  <a:gd name="T19" fmla="*/ 2147483647 h 5"/>
                  <a:gd name="T20" fmla="*/ 2147483647 w 5"/>
                  <a:gd name="T21" fmla="*/ 2147483647 h 5"/>
                  <a:gd name="T22" fmla="*/ 2147483647 w 5"/>
                  <a:gd name="T23" fmla="*/ 2147483647 h 5"/>
                  <a:gd name="T24" fmla="*/ 2147483647 w 5"/>
                  <a:gd name="T25" fmla="*/ 2147483647 h 5"/>
                  <a:gd name="T26" fmla="*/ 2147483647 w 5"/>
                  <a:gd name="T27" fmla="*/ 2147483647 h 5"/>
                  <a:gd name="T28" fmla="*/ 2147483647 w 5"/>
                  <a:gd name="T29" fmla="*/ 2147483647 h 5"/>
                  <a:gd name="T30" fmla="*/ 2147483647 w 5"/>
                  <a:gd name="T31" fmla="*/ 2147483647 h 5"/>
                  <a:gd name="T32" fmla="*/ 2147483647 w 5"/>
                  <a:gd name="T33" fmla="*/ 2147483647 h 5"/>
                  <a:gd name="T34" fmla="*/ 2147483647 w 5"/>
                  <a:gd name="T35" fmla="*/ 2147483647 h 5"/>
                  <a:gd name="T36" fmla="*/ 2147483647 w 5"/>
                  <a:gd name="T37" fmla="*/ 2147483647 h 5"/>
                  <a:gd name="T38" fmla="*/ 2147483647 w 5"/>
                  <a:gd name="T39" fmla="*/ 2147483647 h 5"/>
                  <a:gd name="T40" fmla="*/ 2147483647 w 5"/>
                  <a:gd name="T41" fmla="*/ 2147483647 h 5"/>
                  <a:gd name="T42" fmla="*/ 2147483647 w 5"/>
                  <a:gd name="T43" fmla="*/ 2147483647 h 5"/>
                  <a:gd name="T44" fmla="*/ 2147483647 w 5"/>
                  <a:gd name="T45" fmla="*/ 0 h 5"/>
                  <a:gd name="T46" fmla="*/ 2147483647 w 5"/>
                  <a:gd name="T47" fmla="*/ 2147483647 h 5"/>
                  <a:gd name="T48" fmla="*/ 2147483647 w 5"/>
                  <a:gd name="T49" fmla="*/ 2147483647 h 5"/>
                  <a:gd name="T50" fmla="*/ 2147483647 w 5"/>
                  <a:gd name="T51" fmla="*/ 0 h 5"/>
                  <a:gd name="T52" fmla="*/ 2147483647 w 5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"/>
                  <a:gd name="T82" fmla="*/ 0 h 5"/>
                  <a:gd name="T83" fmla="*/ 5 w 5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" h="5">
                    <a:moveTo>
                      <a:pt x="1" y="5"/>
                    </a:moveTo>
                    <a:lnTo>
                      <a:pt x="0" y="4"/>
                    </a:lnTo>
                    <a:lnTo>
                      <a:pt x="1" y="5"/>
                    </a:lnTo>
                    <a:close/>
                    <a:moveTo>
                      <a:pt x="2" y="0"/>
                    </a:moveTo>
                    <a:lnTo>
                      <a:pt x="5" y="3"/>
                    </a:lnTo>
                    <a:lnTo>
                      <a:pt x="2" y="0"/>
                    </a:lnTo>
                    <a:close/>
                    <a:moveTo>
                      <a:pt x="4" y="3"/>
                    </a:moveTo>
                    <a:lnTo>
                      <a:pt x="1" y="1"/>
                    </a:lnTo>
                    <a:lnTo>
                      <a:pt x="4" y="3"/>
                    </a:lnTo>
                    <a:close/>
                    <a:moveTo>
                      <a:pt x="3" y="4"/>
                    </a:moveTo>
                    <a:lnTo>
                      <a:pt x="1" y="2"/>
                    </a:lnTo>
                    <a:lnTo>
                      <a:pt x="3" y="4"/>
                    </a:lnTo>
                    <a:close/>
                    <a:moveTo>
                      <a:pt x="2" y="4"/>
                    </a:moveTo>
                    <a:lnTo>
                      <a:pt x="1" y="3"/>
                    </a:lnTo>
                    <a:lnTo>
                      <a:pt x="2" y="4"/>
                    </a:lnTo>
                    <a:close/>
                    <a:moveTo>
                      <a:pt x="5" y="3"/>
                    </a:moveTo>
                    <a:lnTo>
                      <a:pt x="5" y="1"/>
                    </a:lnTo>
                    <a:lnTo>
                      <a:pt x="5" y="3"/>
                    </a:lnTo>
                    <a:close/>
                    <a:moveTo>
                      <a:pt x="4" y="4"/>
                    </a:moveTo>
                    <a:lnTo>
                      <a:pt x="5" y="1"/>
                    </a:lnTo>
                    <a:lnTo>
                      <a:pt x="4" y="4"/>
                    </a:lnTo>
                    <a:close/>
                    <a:moveTo>
                      <a:pt x="1" y="5"/>
                    </a:moveTo>
                    <a:lnTo>
                      <a:pt x="3" y="0"/>
                    </a:lnTo>
                    <a:lnTo>
                      <a:pt x="1" y="5"/>
                    </a:lnTo>
                    <a:close/>
                    <a:moveTo>
                      <a:pt x="2" y="4"/>
                    </a:moveTo>
                    <a:lnTo>
                      <a:pt x="4" y="0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3" name="Freeform 365"/>
              <p:cNvSpPr>
                <a:spLocks noEditPoints="1"/>
              </p:cNvSpPr>
              <p:nvPr/>
            </p:nvSpPr>
            <p:spPr bwMode="auto">
              <a:xfrm>
                <a:off x="3593" y="996"/>
                <a:ext cx="72" cy="57"/>
              </a:xfrm>
              <a:custGeom>
                <a:avLst/>
                <a:gdLst>
                  <a:gd name="T0" fmla="*/ 2147483647 w 6"/>
                  <a:gd name="T1" fmla="*/ 2147483647 h 5"/>
                  <a:gd name="T2" fmla="*/ 2147483647 w 6"/>
                  <a:gd name="T3" fmla="*/ 2147483647 h 5"/>
                  <a:gd name="T4" fmla="*/ 2147483647 w 6"/>
                  <a:gd name="T5" fmla="*/ 2147483647 h 5"/>
                  <a:gd name="T6" fmla="*/ 2147483647 w 6"/>
                  <a:gd name="T7" fmla="*/ 0 h 5"/>
                  <a:gd name="T8" fmla="*/ 0 w 6"/>
                  <a:gd name="T9" fmla="*/ 2147483647 h 5"/>
                  <a:gd name="T10" fmla="*/ 2147483647 w 6"/>
                  <a:gd name="T11" fmla="*/ 0 h 5"/>
                  <a:gd name="T12" fmla="*/ 2147483647 w 6"/>
                  <a:gd name="T13" fmla="*/ 2147483647 h 5"/>
                  <a:gd name="T14" fmla="*/ 2147483647 w 6"/>
                  <a:gd name="T15" fmla="*/ 2147483647 h 5"/>
                  <a:gd name="T16" fmla="*/ 2147483647 w 6"/>
                  <a:gd name="T17" fmla="*/ 2147483647 h 5"/>
                  <a:gd name="T18" fmla="*/ 2147483647 w 6"/>
                  <a:gd name="T19" fmla="*/ 2147483647 h 5"/>
                  <a:gd name="T20" fmla="*/ 2147483647 w 6"/>
                  <a:gd name="T21" fmla="*/ 2147483647 h 5"/>
                  <a:gd name="T22" fmla="*/ 2147483647 w 6"/>
                  <a:gd name="T23" fmla="*/ 2147483647 h 5"/>
                  <a:gd name="T24" fmla="*/ 2147483647 w 6"/>
                  <a:gd name="T25" fmla="*/ 2147483647 h 5"/>
                  <a:gd name="T26" fmla="*/ 2147483647 w 6"/>
                  <a:gd name="T27" fmla="*/ 2147483647 h 5"/>
                  <a:gd name="T28" fmla="*/ 2147483647 w 6"/>
                  <a:gd name="T29" fmla="*/ 2147483647 h 5"/>
                  <a:gd name="T30" fmla="*/ 2147483647 w 6"/>
                  <a:gd name="T31" fmla="*/ 2147483647 h 5"/>
                  <a:gd name="T32" fmla="*/ 2147483647 w 6"/>
                  <a:gd name="T33" fmla="*/ 2147483647 h 5"/>
                  <a:gd name="T34" fmla="*/ 2147483647 w 6"/>
                  <a:gd name="T35" fmla="*/ 2147483647 h 5"/>
                  <a:gd name="T36" fmla="*/ 2147483647 w 6"/>
                  <a:gd name="T37" fmla="*/ 2147483647 h 5"/>
                  <a:gd name="T38" fmla="*/ 2147483647 w 6"/>
                  <a:gd name="T39" fmla="*/ 2147483647 h 5"/>
                  <a:gd name="T40" fmla="*/ 2147483647 w 6"/>
                  <a:gd name="T41" fmla="*/ 2147483647 h 5"/>
                  <a:gd name="T42" fmla="*/ 2147483647 w 6"/>
                  <a:gd name="T43" fmla="*/ 2147483647 h 5"/>
                  <a:gd name="T44" fmla="*/ 2147483647 w 6"/>
                  <a:gd name="T45" fmla="*/ 0 h 5"/>
                  <a:gd name="T46" fmla="*/ 2147483647 w 6"/>
                  <a:gd name="T47" fmla="*/ 2147483647 h 5"/>
                  <a:gd name="T48" fmla="*/ 2147483647 w 6"/>
                  <a:gd name="T49" fmla="*/ 2147483647 h 5"/>
                  <a:gd name="T50" fmla="*/ 2147483647 w 6"/>
                  <a:gd name="T51" fmla="*/ 0 h 5"/>
                  <a:gd name="T52" fmla="*/ 2147483647 w 6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6"/>
                  <a:gd name="T82" fmla="*/ 0 h 5"/>
                  <a:gd name="T83" fmla="*/ 6 w 6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6" h="5">
                    <a:moveTo>
                      <a:pt x="5" y="5"/>
                    </a:moveTo>
                    <a:lnTo>
                      <a:pt x="6" y="4"/>
                    </a:lnTo>
                    <a:lnTo>
                      <a:pt x="5" y="5"/>
                    </a:lnTo>
                    <a:close/>
                    <a:moveTo>
                      <a:pt x="4" y="0"/>
                    </a:moveTo>
                    <a:lnTo>
                      <a:pt x="0" y="3"/>
                    </a:lnTo>
                    <a:lnTo>
                      <a:pt x="4" y="0"/>
                    </a:lnTo>
                    <a:close/>
                    <a:moveTo>
                      <a:pt x="2" y="3"/>
                    </a:moveTo>
                    <a:lnTo>
                      <a:pt x="5" y="1"/>
                    </a:lnTo>
                    <a:lnTo>
                      <a:pt x="2" y="3"/>
                    </a:lnTo>
                    <a:close/>
                    <a:moveTo>
                      <a:pt x="3" y="4"/>
                    </a:moveTo>
                    <a:lnTo>
                      <a:pt x="5" y="2"/>
                    </a:lnTo>
                    <a:lnTo>
                      <a:pt x="3" y="4"/>
                    </a:lnTo>
                    <a:close/>
                    <a:moveTo>
                      <a:pt x="4" y="4"/>
                    </a:moveTo>
                    <a:lnTo>
                      <a:pt x="5" y="3"/>
                    </a:lnTo>
                    <a:lnTo>
                      <a:pt x="4" y="4"/>
                    </a:lnTo>
                    <a:close/>
                    <a:moveTo>
                      <a:pt x="1" y="3"/>
                    </a:moveTo>
                    <a:lnTo>
                      <a:pt x="1" y="1"/>
                    </a:lnTo>
                    <a:lnTo>
                      <a:pt x="1" y="3"/>
                    </a:lnTo>
                    <a:close/>
                    <a:moveTo>
                      <a:pt x="2" y="4"/>
                    </a:moveTo>
                    <a:lnTo>
                      <a:pt x="1" y="1"/>
                    </a:lnTo>
                    <a:lnTo>
                      <a:pt x="2" y="4"/>
                    </a:lnTo>
                    <a:close/>
                    <a:moveTo>
                      <a:pt x="5" y="5"/>
                    </a:moveTo>
                    <a:lnTo>
                      <a:pt x="3" y="0"/>
                    </a:lnTo>
                    <a:lnTo>
                      <a:pt x="5" y="5"/>
                    </a:lnTo>
                    <a:close/>
                    <a:moveTo>
                      <a:pt x="4" y="4"/>
                    </a:moveTo>
                    <a:lnTo>
                      <a:pt x="2" y="0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4" name="Freeform 366"/>
              <p:cNvSpPr>
                <a:spLocks/>
              </p:cNvSpPr>
              <p:nvPr/>
            </p:nvSpPr>
            <p:spPr bwMode="auto">
              <a:xfrm>
                <a:off x="3646" y="973"/>
                <a:ext cx="39" cy="103"/>
              </a:xfrm>
              <a:custGeom>
                <a:avLst/>
                <a:gdLst>
                  <a:gd name="T0" fmla="*/ 2147483647 w 3"/>
                  <a:gd name="T1" fmla="*/ 2147483647 h 9"/>
                  <a:gd name="T2" fmla="*/ 0 w 3"/>
                  <a:gd name="T3" fmla="*/ 0 h 9"/>
                  <a:gd name="T4" fmla="*/ 2147483647 w 3"/>
                  <a:gd name="T5" fmla="*/ 0 h 9"/>
                  <a:gd name="T6" fmla="*/ 2147483647 w 3"/>
                  <a:gd name="T7" fmla="*/ 2147483647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9"/>
                  <a:gd name="T14" fmla="*/ 3 w 3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9">
                    <a:moveTo>
                      <a:pt x="2" y="9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2" y="9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5" name="Oval 367"/>
              <p:cNvSpPr>
                <a:spLocks noChangeArrowheads="1"/>
              </p:cNvSpPr>
              <p:nvPr/>
            </p:nvSpPr>
            <p:spPr bwMode="auto">
              <a:xfrm>
                <a:off x="3626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6" name="Oval 368"/>
              <p:cNvSpPr>
                <a:spLocks noChangeArrowheads="1"/>
              </p:cNvSpPr>
              <p:nvPr/>
            </p:nvSpPr>
            <p:spPr bwMode="auto">
              <a:xfrm>
                <a:off x="3612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7" name="Oval 369"/>
              <p:cNvSpPr>
                <a:spLocks noChangeArrowheads="1"/>
              </p:cNvSpPr>
              <p:nvPr/>
            </p:nvSpPr>
            <p:spPr bwMode="auto">
              <a:xfrm>
                <a:off x="3684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8" name="Oval 370"/>
              <p:cNvSpPr>
                <a:spLocks noChangeArrowheads="1"/>
              </p:cNvSpPr>
              <p:nvPr/>
            </p:nvSpPr>
            <p:spPr bwMode="auto">
              <a:xfrm>
                <a:off x="3703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9" name="Oval 371"/>
              <p:cNvSpPr>
                <a:spLocks noChangeArrowheads="1"/>
              </p:cNvSpPr>
              <p:nvPr/>
            </p:nvSpPr>
            <p:spPr bwMode="auto">
              <a:xfrm>
                <a:off x="3665" y="1076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0" name="Oval 372"/>
              <p:cNvSpPr>
                <a:spLocks noChangeArrowheads="1"/>
              </p:cNvSpPr>
              <p:nvPr/>
            </p:nvSpPr>
            <p:spPr bwMode="auto">
              <a:xfrm>
                <a:off x="3602" y="1065"/>
                <a:ext cx="10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1" name="Oval 373"/>
              <p:cNvSpPr>
                <a:spLocks noChangeArrowheads="1"/>
              </p:cNvSpPr>
              <p:nvPr/>
            </p:nvSpPr>
            <p:spPr bwMode="auto">
              <a:xfrm>
                <a:off x="3612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2" name="Oval 374"/>
              <p:cNvSpPr>
                <a:spLocks noChangeArrowheads="1"/>
              </p:cNvSpPr>
              <p:nvPr/>
            </p:nvSpPr>
            <p:spPr bwMode="auto">
              <a:xfrm>
                <a:off x="3718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3" name="Oval 375"/>
              <p:cNvSpPr>
                <a:spLocks noChangeArrowheads="1"/>
              </p:cNvSpPr>
              <p:nvPr/>
            </p:nvSpPr>
            <p:spPr bwMode="auto">
              <a:xfrm>
                <a:off x="3703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4" name="Freeform 376"/>
              <p:cNvSpPr>
                <a:spLocks/>
              </p:cNvSpPr>
              <p:nvPr/>
            </p:nvSpPr>
            <p:spPr bwMode="auto">
              <a:xfrm>
                <a:off x="3593" y="1042"/>
                <a:ext cx="10" cy="23"/>
              </a:xfrm>
              <a:custGeom>
                <a:avLst/>
                <a:gdLst>
                  <a:gd name="T0" fmla="*/ 0 w 1"/>
                  <a:gd name="T1" fmla="*/ 0 h 2"/>
                  <a:gd name="T2" fmla="*/ 2147483647 w 1"/>
                  <a:gd name="T3" fmla="*/ 2147483647 h 2"/>
                  <a:gd name="T4" fmla="*/ 0 w 1"/>
                  <a:gd name="T5" fmla="*/ 2147483647 h 2"/>
                  <a:gd name="T6" fmla="*/ 2147483647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0" y="0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1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5" name="Freeform 377"/>
              <p:cNvSpPr>
                <a:spLocks/>
              </p:cNvSpPr>
              <p:nvPr/>
            </p:nvSpPr>
            <p:spPr bwMode="auto">
              <a:xfrm>
                <a:off x="3732" y="1042"/>
                <a:ext cx="10" cy="23"/>
              </a:xfrm>
              <a:custGeom>
                <a:avLst/>
                <a:gdLst>
                  <a:gd name="T0" fmla="*/ 2147483647 w 1"/>
                  <a:gd name="T1" fmla="*/ 0 h 2"/>
                  <a:gd name="T2" fmla="*/ 0 w 1"/>
                  <a:gd name="T3" fmla="*/ 2147483647 h 2"/>
                  <a:gd name="T4" fmla="*/ 2147483647 w 1"/>
                  <a:gd name="T5" fmla="*/ 2147483647 h 2"/>
                  <a:gd name="T6" fmla="*/ 0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0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6" name="Oval 378"/>
              <p:cNvSpPr>
                <a:spLocks noChangeArrowheads="1"/>
              </p:cNvSpPr>
              <p:nvPr/>
            </p:nvSpPr>
            <p:spPr bwMode="auto">
              <a:xfrm>
                <a:off x="3646" y="973"/>
                <a:ext cx="39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7" name="Oval 379"/>
              <p:cNvSpPr>
                <a:spLocks noChangeArrowheads="1"/>
              </p:cNvSpPr>
              <p:nvPr/>
            </p:nvSpPr>
            <p:spPr bwMode="auto">
              <a:xfrm>
                <a:off x="3665" y="996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8" name="Oval 380"/>
              <p:cNvSpPr>
                <a:spLocks noChangeArrowheads="1"/>
              </p:cNvSpPr>
              <p:nvPr/>
            </p:nvSpPr>
            <p:spPr bwMode="auto">
              <a:xfrm>
                <a:off x="3665" y="1007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9" name="Oval 381"/>
              <p:cNvSpPr>
                <a:spLocks noChangeArrowheads="1"/>
              </p:cNvSpPr>
              <p:nvPr/>
            </p:nvSpPr>
            <p:spPr bwMode="auto">
              <a:xfrm>
                <a:off x="3665" y="1019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0" name="Freeform 382"/>
              <p:cNvSpPr>
                <a:spLocks/>
              </p:cNvSpPr>
              <p:nvPr/>
            </p:nvSpPr>
            <p:spPr bwMode="auto">
              <a:xfrm>
                <a:off x="3458" y="1203"/>
                <a:ext cx="53" cy="23"/>
              </a:xfrm>
              <a:custGeom>
                <a:avLst/>
                <a:gdLst>
                  <a:gd name="T0" fmla="*/ 0 w 5"/>
                  <a:gd name="T1" fmla="*/ 2147483647 h 2"/>
                  <a:gd name="T2" fmla="*/ 2147483647 w 5"/>
                  <a:gd name="T3" fmla="*/ 0 h 2"/>
                  <a:gd name="T4" fmla="*/ 2147483647 w 5"/>
                  <a:gd name="T5" fmla="*/ 0 h 2"/>
                  <a:gd name="T6" fmla="*/ 2147483647 w 5"/>
                  <a:gd name="T7" fmla="*/ 2147483647 h 2"/>
                  <a:gd name="T8" fmla="*/ 0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0" y="2"/>
                    </a:moveTo>
                    <a:cubicBezTo>
                      <a:pt x="2" y="1"/>
                      <a:pt x="3" y="0"/>
                      <a:pt x="5" y="0"/>
                    </a:cubicBezTo>
                    <a:cubicBezTo>
                      <a:pt x="4" y="1"/>
                      <a:pt x="4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1" name="Freeform 383"/>
              <p:cNvSpPr>
                <a:spLocks/>
              </p:cNvSpPr>
              <p:nvPr/>
            </p:nvSpPr>
            <p:spPr bwMode="auto">
              <a:xfrm>
                <a:off x="3491" y="1134"/>
                <a:ext cx="101" cy="23"/>
              </a:xfrm>
              <a:custGeom>
                <a:avLst/>
                <a:gdLst>
                  <a:gd name="T0" fmla="*/ 0 w 9"/>
                  <a:gd name="T1" fmla="*/ 0 h 2"/>
                  <a:gd name="T2" fmla="*/ 2147483647 w 9"/>
                  <a:gd name="T3" fmla="*/ 0 h 2"/>
                  <a:gd name="T4" fmla="*/ 2147483647 w 9"/>
                  <a:gd name="T5" fmla="*/ 2147483647 h 2"/>
                  <a:gd name="T6" fmla="*/ 0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0" y="0"/>
                    </a:moveTo>
                    <a:cubicBezTo>
                      <a:pt x="3" y="1"/>
                      <a:pt x="5" y="1"/>
                      <a:pt x="8" y="0"/>
                    </a:cubicBezTo>
                    <a:lnTo>
                      <a:pt x="9" y="2"/>
                    </a:lnTo>
                    <a:cubicBezTo>
                      <a:pt x="5" y="2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2" name="Freeform 384"/>
              <p:cNvSpPr>
                <a:spLocks/>
              </p:cNvSpPr>
              <p:nvPr/>
            </p:nvSpPr>
            <p:spPr bwMode="auto">
              <a:xfrm>
                <a:off x="3544" y="1134"/>
                <a:ext cx="58" cy="46"/>
              </a:xfrm>
              <a:custGeom>
                <a:avLst/>
                <a:gdLst>
                  <a:gd name="T0" fmla="*/ 0 w 5"/>
                  <a:gd name="T1" fmla="*/ 2147483647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0" y="4"/>
                    </a:moveTo>
                    <a:cubicBezTo>
                      <a:pt x="1" y="2"/>
                      <a:pt x="2" y="2"/>
                      <a:pt x="5" y="4"/>
                    </a:cubicBezTo>
                    <a:lnTo>
                      <a:pt x="4" y="1"/>
                    </a:lnTo>
                    <a:cubicBezTo>
                      <a:pt x="1" y="0"/>
                      <a:pt x="0" y="1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3" name="Freeform 385"/>
              <p:cNvSpPr>
                <a:spLocks/>
              </p:cNvSpPr>
              <p:nvPr/>
            </p:nvSpPr>
            <p:spPr bwMode="auto">
              <a:xfrm>
                <a:off x="3559" y="1053"/>
                <a:ext cx="111" cy="80"/>
              </a:xfrm>
              <a:custGeom>
                <a:avLst/>
                <a:gdLst>
                  <a:gd name="T0" fmla="*/ 2147483647 w 10"/>
                  <a:gd name="T1" fmla="*/ 2147483647 h 7"/>
                  <a:gd name="T2" fmla="*/ 0 w 10"/>
                  <a:gd name="T3" fmla="*/ 2147483647 h 7"/>
                  <a:gd name="T4" fmla="*/ 2147483647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10" y="6"/>
                    </a:moveTo>
                    <a:cubicBezTo>
                      <a:pt x="6" y="6"/>
                      <a:pt x="0" y="6"/>
                      <a:pt x="0" y="4"/>
                    </a:cubicBezTo>
                    <a:cubicBezTo>
                      <a:pt x="0" y="0"/>
                      <a:pt x="5" y="7"/>
                      <a:pt x="1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4" name="Freeform 386"/>
              <p:cNvSpPr>
                <a:spLocks/>
              </p:cNvSpPr>
              <p:nvPr/>
            </p:nvSpPr>
            <p:spPr bwMode="auto">
              <a:xfrm>
                <a:off x="3544" y="1099"/>
                <a:ext cx="58" cy="80"/>
              </a:xfrm>
              <a:custGeom>
                <a:avLst/>
                <a:gdLst>
                  <a:gd name="T0" fmla="*/ 2147483647 w 5"/>
                  <a:gd name="T1" fmla="*/ 2147483647 h 7"/>
                  <a:gd name="T2" fmla="*/ 2147483647 w 5"/>
                  <a:gd name="T3" fmla="*/ 2147483647 h 7"/>
                  <a:gd name="T4" fmla="*/ 0 w 5"/>
                  <a:gd name="T5" fmla="*/ 0 h 7"/>
                  <a:gd name="T6" fmla="*/ 2147483647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5" y="7"/>
                    </a:moveTo>
                    <a:lnTo>
                      <a:pt x="3" y="2"/>
                    </a:ln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3" y="3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5" name="Freeform 387"/>
              <p:cNvSpPr>
                <a:spLocks/>
              </p:cNvSpPr>
              <p:nvPr/>
            </p:nvSpPr>
            <p:spPr bwMode="auto">
              <a:xfrm>
                <a:off x="3511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2147483647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1" y="4"/>
                    </a:moveTo>
                    <a:cubicBezTo>
                      <a:pt x="1" y="2"/>
                      <a:pt x="1" y="2"/>
                      <a:pt x="2" y="2"/>
                    </a:cubicBezTo>
                    <a:lnTo>
                      <a:pt x="7" y="4"/>
                    </a:lnTo>
                    <a:cubicBezTo>
                      <a:pt x="6" y="3"/>
                      <a:pt x="5" y="2"/>
                      <a:pt x="3" y="0"/>
                    </a:cubicBezTo>
                    <a:cubicBezTo>
                      <a:pt x="0" y="0"/>
                      <a:pt x="0" y="1"/>
                      <a:pt x="1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6" name="Freeform 388"/>
              <p:cNvSpPr>
                <a:spLocks/>
              </p:cNvSpPr>
              <p:nvPr/>
            </p:nvSpPr>
            <p:spPr bwMode="auto">
              <a:xfrm>
                <a:off x="3578" y="1122"/>
                <a:ext cx="87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0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2147483647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2" y="7"/>
                    </a:moveTo>
                    <a:lnTo>
                      <a:pt x="0" y="0"/>
                    </a:lnTo>
                    <a:cubicBezTo>
                      <a:pt x="1" y="0"/>
                      <a:pt x="2" y="0"/>
                      <a:pt x="3" y="1"/>
                    </a:cubicBezTo>
                    <a:lnTo>
                      <a:pt x="5" y="1"/>
                    </a:lnTo>
                    <a:lnTo>
                      <a:pt x="7" y="4"/>
                    </a:lnTo>
                    <a:lnTo>
                      <a:pt x="5" y="3"/>
                    </a:lnTo>
                    <a:cubicBezTo>
                      <a:pt x="5" y="4"/>
                      <a:pt x="5" y="5"/>
                      <a:pt x="5" y="6"/>
                    </a:cubicBezTo>
                    <a:cubicBezTo>
                      <a:pt x="5" y="5"/>
                      <a:pt x="4" y="4"/>
                      <a:pt x="3" y="3"/>
                    </a:cubicBezTo>
                    <a:cubicBezTo>
                      <a:pt x="3" y="5"/>
                      <a:pt x="3" y="6"/>
                      <a:pt x="2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7" name="Freeform 389"/>
              <p:cNvSpPr>
                <a:spLocks/>
              </p:cNvSpPr>
              <p:nvPr/>
            </p:nvSpPr>
            <p:spPr bwMode="auto">
              <a:xfrm>
                <a:off x="3593" y="1111"/>
                <a:ext cx="77" cy="34"/>
              </a:xfrm>
              <a:custGeom>
                <a:avLst/>
                <a:gdLst>
                  <a:gd name="T0" fmla="*/ 2147483647 w 7"/>
                  <a:gd name="T1" fmla="*/ 2147483647 h 3"/>
                  <a:gd name="T2" fmla="*/ 0 w 7"/>
                  <a:gd name="T3" fmla="*/ 2147483647 h 3"/>
                  <a:gd name="T4" fmla="*/ 2147483647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7" y="3"/>
                    </a:moveTo>
                    <a:cubicBezTo>
                      <a:pt x="4" y="1"/>
                      <a:pt x="0" y="0"/>
                      <a:pt x="0" y="1"/>
                    </a:cubicBezTo>
                    <a:cubicBezTo>
                      <a:pt x="0" y="2"/>
                      <a:pt x="5" y="3"/>
                      <a:pt x="7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8" name="Freeform 390"/>
              <p:cNvSpPr>
                <a:spLocks/>
              </p:cNvSpPr>
              <p:nvPr/>
            </p:nvSpPr>
            <p:spPr bwMode="auto">
              <a:xfrm>
                <a:off x="3569" y="1111"/>
                <a:ext cx="34" cy="23"/>
              </a:xfrm>
              <a:custGeom>
                <a:avLst/>
                <a:gdLst>
                  <a:gd name="T0" fmla="*/ 0 w 3"/>
                  <a:gd name="T1" fmla="*/ 0 h 2"/>
                  <a:gd name="T2" fmla="*/ 2147483647 w 3"/>
                  <a:gd name="T3" fmla="*/ 2147483647 h 2"/>
                  <a:gd name="T4" fmla="*/ 0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0" y="0"/>
                    </a:moveTo>
                    <a:cubicBezTo>
                      <a:pt x="0" y="1"/>
                      <a:pt x="2" y="2"/>
                      <a:pt x="3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9" name="Freeform 391"/>
              <p:cNvSpPr>
                <a:spLocks/>
              </p:cNvSpPr>
              <p:nvPr/>
            </p:nvSpPr>
            <p:spPr bwMode="auto">
              <a:xfrm>
                <a:off x="3824" y="1203"/>
                <a:ext cx="53" cy="23"/>
              </a:xfrm>
              <a:custGeom>
                <a:avLst/>
                <a:gdLst>
                  <a:gd name="T0" fmla="*/ 2147483647 w 5"/>
                  <a:gd name="T1" fmla="*/ 2147483647 h 2"/>
                  <a:gd name="T2" fmla="*/ 0 w 5"/>
                  <a:gd name="T3" fmla="*/ 0 h 2"/>
                  <a:gd name="T4" fmla="*/ 0 w 5"/>
                  <a:gd name="T5" fmla="*/ 0 h 2"/>
                  <a:gd name="T6" fmla="*/ 2147483647 w 5"/>
                  <a:gd name="T7" fmla="*/ 2147483647 h 2"/>
                  <a:gd name="T8" fmla="*/ 2147483647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5" y="2"/>
                    </a:moveTo>
                    <a:cubicBezTo>
                      <a:pt x="3" y="1"/>
                      <a:pt x="2" y="0"/>
                      <a:pt x="0" y="0"/>
                    </a:cubicBezTo>
                    <a:cubicBezTo>
                      <a:pt x="1" y="1"/>
                      <a:pt x="1" y="2"/>
                      <a:pt x="3" y="2"/>
                    </a:cubicBezTo>
                    <a:cubicBezTo>
                      <a:pt x="4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0" name="Freeform 392"/>
              <p:cNvSpPr>
                <a:spLocks/>
              </p:cNvSpPr>
              <p:nvPr/>
            </p:nvSpPr>
            <p:spPr bwMode="auto">
              <a:xfrm>
                <a:off x="3742" y="1134"/>
                <a:ext cx="101" cy="23"/>
              </a:xfrm>
              <a:custGeom>
                <a:avLst/>
                <a:gdLst>
                  <a:gd name="T0" fmla="*/ 2147483647 w 9"/>
                  <a:gd name="T1" fmla="*/ 0 h 2"/>
                  <a:gd name="T2" fmla="*/ 2147483647 w 9"/>
                  <a:gd name="T3" fmla="*/ 0 h 2"/>
                  <a:gd name="T4" fmla="*/ 0 w 9"/>
                  <a:gd name="T5" fmla="*/ 2147483647 h 2"/>
                  <a:gd name="T6" fmla="*/ 2147483647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9" y="0"/>
                    </a:moveTo>
                    <a:cubicBezTo>
                      <a:pt x="6" y="1"/>
                      <a:pt x="4" y="1"/>
                      <a:pt x="1" y="0"/>
                    </a:cubicBezTo>
                    <a:lnTo>
                      <a:pt x="0" y="2"/>
                    </a:lnTo>
                    <a:cubicBezTo>
                      <a:pt x="4" y="2"/>
                      <a:pt x="8" y="2"/>
                      <a:pt x="9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1" name="Freeform 393"/>
              <p:cNvSpPr>
                <a:spLocks/>
              </p:cNvSpPr>
              <p:nvPr/>
            </p:nvSpPr>
            <p:spPr bwMode="auto">
              <a:xfrm>
                <a:off x="3732" y="1134"/>
                <a:ext cx="58" cy="46"/>
              </a:xfrm>
              <a:custGeom>
                <a:avLst/>
                <a:gdLst>
                  <a:gd name="T0" fmla="*/ 2147483647 w 5"/>
                  <a:gd name="T1" fmla="*/ 2147483647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5" y="4"/>
                    </a:moveTo>
                    <a:cubicBezTo>
                      <a:pt x="4" y="2"/>
                      <a:pt x="3" y="2"/>
                      <a:pt x="0" y="4"/>
                    </a:cubicBezTo>
                    <a:lnTo>
                      <a:pt x="1" y="1"/>
                    </a:lnTo>
                    <a:cubicBezTo>
                      <a:pt x="4" y="0"/>
                      <a:pt x="5" y="1"/>
                      <a:pt x="5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2" name="Freeform 394"/>
              <p:cNvSpPr>
                <a:spLocks/>
              </p:cNvSpPr>
              <p:nvPr/>
            </p:nvSpPr>
            <p:spPr bwMode="auto">
              <a:xfrm>
                <a:off x="3665" y="1053"/>
                <a:ext cx="111" cy="80"/>
              </a:xfrm>
              <a:custGeom>
                <a:avLst/>
                <a:gdLst>
                  <a:gd name="T0" fmla="*/ 0 w 10"/>
                  <a:gd name="T1" fmla="*/ 2147483647 h 7"/>
                  <a:gd name="T2" fmla="*/ 2147483647 w 10"/>
                  <a:gd name="T3" fmla="*/ 2147483647 h 7"/>
                  <a:gd name="T4" fmla="*/ 0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0" y="6"/>
                    </a:moveTo>
                    <a:cubicBezTo>
                      <a:pt x="4" y="6"/>
                      <a:pt x="10" y="6"/>
                      <a:pt x="10" y="4"/>
                    </a:cubicBezTo>
                    <a:cubicBezTo>
                      <a:pt x="10" y="0"/>
                      <a:pt x="5" y="7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3" name="Freeform 395"/>
              <p:cNvSpPr>
                <a:spLocks/>
              </p:cNvSpPr>
              <p:nvPr/>
            </p:nvSpPr>
            <p:spPr bwMode="auto">
              <a:xfrm>
                <a:off x="3732" y="1099"/>
                <a:ext cx="58" cy="80"/>
              </a:xfrm>
              <a:custGeom>
                <a:avLst/>
                <a:gdLst>
                  <a:gd name="T0" fmla="*/ 0 w 5"/>
                  <a:gd name="T1" fmla="*/ 2147483647 h 7"/>
                  <a:gd name="T2" fmla="*/ 2147483647 w 5"/>
                  <a:gd name="T3" fmla="*/ 2147483647 h 7"/>
                  <a:gd name="T4" fmla="*/ 2147483647 w 5"/>
                  <a:gd name="T5" fmla="*/ 0 h 7"/>
                  <a:gd name="T6" fmla="*/ 0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0" y="7"/>
                    </a:moveTo>
                    <a:lnTo>
                      <a:pt x="2" y="2"/>
                    </a:lnTo>
                    <a:cubicBezTo>
                      <a:pt x="2" y="1"/>
                      <a:pt x="4" y="0"/>
                      <a:pt x="5" y="0"/>
                    </a:cubicBezTo>
                    <a:cubicBezTo>
                      <a:pt x="5" y="1"/>
                      <a:pt x="2" y="3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4" name="Freeform 396"/>
              <p:cNvSpPr>
                <a:spLocks/>
              </p:cNvSpPr>
              <p:nvPr/>
            </p:nvSpPr>
            <p:spPr bwMode="auto">
              <a:xfrm>
                <a:off x="3742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0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6" y="4"/>
                    </a:moveTo>
                    <a:cubicBezTo>
                      <a:pt x="6" y="2"/>
                      <a:pt x="6" y="2"/>
                      <a:pt x="5" y="2"/>
                    </a:cubicBezTo>
                    <a:lnTo>
                      <a:pt x="0" y="4"/>
                    </a:lnTo>
                    <a:cubicBezTo>
                      <a:pt x="1" y="3"/>
                      <a:pt x="2" y="2"/>
                      <a:pt x="4" y="0"/>
                    </a:cubicBezTo>
                    <a:cubicBezTo>
                      <a:pt x="7" y="0"/>
                      <a:pt x="7" y="1"/>
                      <a:pt x="6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5" name="Freeform 397"/>
              <p:cNvSpPr>
                <a:spLocks/>
              </p:cNvSpPr>
              <p:nvPr/>
            </p:nvSpPr>
            <p:spPr bwMode="auto">
              <a:xfrm>
                <a:off x="3670" y="1122"/>
                <a:ext cx="82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2147483647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0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5" y="7"/>
                    </a:moveTo>
                    <a:lnTo>
                      <a:pt x="7" y="0"/>
                    </a:lnTo>
                    <a:cubicBezTo>
                      <a:pt x="6" y="0"/>
                      <a:pt x="5" y="0"/>
                      <a:pt x="4" y="1"/>
                    </a:cubicBezTo>
                    <a:lnTo>
                      <a:pt x="2" y="1"/>
                    </a:lnTo>
                    <a:lnTo>
                      <a:pt x="0" y="4"/>
                    </a:lnTo>
                    <a:lnTo>
                      <a:pt x="2" y="3"/>
                    </a:lnTo>
                    <a:cubicBezTo>
                      <a:pt x="2" y="4"/>
                      <a:pt x="2" y="5"/>
                      <a:pt x="2" y="6"/>
                    </a:cubicBezTo>
                    <a:cubicBezTo>
                      <a:pt x="2" y="5"/>
                      <a:pt x="3" y="4"/>
                      <a:pt x="4" y="3"/>
                    </a:cubicBezTo>
                    <a:cubicBezTo>
                      <a:pt x="4" y="5"/>
                      <a:pt x="4" y="6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6" name="Freeform 398"/>
              <p:cNvSpPr>
                <a:spLocks/>
              </p:cNvSpPr>
              <p:nvPr/>
            </p:nvSpPr>
            <p:spPr bwMode="auto">
              <a:xfrm>
                <a:off x="3665" y="1111"/>
                <a:ext cx="77" cy="34"/>
              </a:xfrm>
              <a:custGeom>
                <a:avLst/>
                <a:gdLst>
                  <a:gd name="T0" fmla="*/ 0 w 7"/>
                  <a:gd name="T1" fmla="*/ 2147483647 h 3"/>
                  <a:gd name="T2" fmla="*/ 2147483647 w 7"/>
                  <a:gd name="T3" fmla="*/ 2147483647 h 3"/>
                  <a:gd name="T4" fmla="*/ 0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0" y="3"/>
                    </a:moveTo>
                    <a:cubicBezTo>
                      <a:pt x="3" y="1"/>
                      <a:pt x="7" y="0"/>
                      <a:pt x="7" y="1"/>
                    </a:cubicBezTo>
                    <a:cubicBezTo>
                      <a:pt x="7" y="2"/>
                      <a:pt x="2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7" name="Freeform 399"/>
              <p:cNvSpPr>
                <a:spLocks/>
              </p:cNvSpPr>
              <p:nvPr/>
            </p:nvSpPr>
            <p:spPr bwMode="auto">
              <a:xfrm>
                <a:off x="3732" y="1111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3" y="0"/>
                    </a:moveTo>
                    <a:cubicBezTo>
                      <a:pt x="3" y="1"/>
                      <a:pt x="1" y="2"/>
                      <a:pt x="0" y="1"/>
                    </a:cubicBez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8" name="Freeform 400"/>
              <p:cNvSpPr>
                <a:spLocks/>
              </p:cNvSpPr>
              <p:nvPr/>
            </p:nvSpPr>
            <p:spPr bwMode="auto">
              <a:xfrm>
                <a:off x="3458" y="1134"/>
                <a:ext cx="410" cy="517"/>
              </a:xfrm>
              <a:custGeom>
                <a:avLst/>
                <a:gdLst>
                  <a:gd name="T0" fmla="*/ 2147483647 w 36"/>
                  <a:gd name="T1" fmla="*/ 2147483647 h 45"/>
                  <a:gd name="T2" fmla="*/ 2147483647 w 36"/>
                  <a:gd name="T3" fmla="*/ 2147483647 h 45"/>
                  <a:gd name="T4" fmla="*/ 0 w 36"/>
                  <a:gd name="T5" fmla="*/ 2147483647 h 45"/>
                  <a:gd name="T6" fmla="*/ 2147483647 w 36"/>
                  <a:gd name="T7" fmla="*/ 2147483647 h 45"/>
                  <a:gd name="T8" fmla="*/ 2147483647 w 36"/>
                  <a:gd name="T9" fmla="*/ 2147483647 h 45"/>
                  <a:gd name="T10" fmla="*/ 2147483647 w 36"/>
                  <a:gd name="T11" fmla="*/ 2147483647 h 45"/>
                  <a:gd name="T12" fmla="*/ 2147483647 w 36"/>
                  <a:gd name="T13" fmla="*/ 2147483647 h 45"/>
                  <a:gd name="T14" fmla="*/ 2147483647 w 36"/>
                  <a:gd name="T15" fmla="*/ 2147483647 h 45"/>
                  <a:gd name="T16" fmla="*/ 2147483647 w 36"/>
                  <a:gd name="T17" fmla="*/ 2147483647 h 45"/>
                  <a:gd name="T18" fmla="*/ 2147483647 w 36"/>
                  <a:gd name="T19" fmla="*/ 2147483647 h 45"/>
                  <a:gd name="T20" fmla="*/ 2147483647 w 36"/>
                  <a:gd name="T21" fmla="*/ 2147483647 h 45"/>
                  <a:gd name="T22" fmla="*/ 2147483647 w 36"/>
                  <a:gd name="T23" fmla="*/ 2147483647 h 45"/>
                  <a:gd name="T24" fmla="*/ 2147483647 w 36"/>
                  <a:gd name="T25" fmla="*/ 2147483647 h 45"/>
                  <a:gd name="T26" fmla="*/ 2147483647 w 36"/>
                  <a:gd name="T27" fmla="*/ 2147483647 h 45"/>
                  <a:gd name="T28" fmla="*/ 2147483647 w 36"/>
                  <a:gd name="T29" fmla="*/ 0 h 45"/>
                  <a:gd name="T30" fmla="*/ 2147483647 w 36"/>
                  <a:gd name="T31" fmla="*/ 2147483647 h 45"/>
                  <a:gd name="T32" fmla="*/ 2147483647 w 36"/>
                  <a:gd name="T33" fmla="*/ 2147483647 h 4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45"/>
                  <a:gd name="T53" fmla="*/ 36 w 36"/>
                  <a:gd name="T54" fmla="*/ 45 h 4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45">
                    <a:moveTo>
                      <a:pt x="10" y="14"/>
                    </a:moveTo>
                    <a:lnTo>
                      <a:pt x="13" y="20"/>
                    </a:lnTo>
                    <a:lnTo>
                      <a:pt x="0" y="23"/>
                    </a:lnTo>
                    <a:lnTo>
                      <a:pt x="13" y="25"/>
                    </a:lnTo>
                    <a:lnTo>
                      <a:pt x="10" y="32"/>
                    </a:lnTo>
                    <a:lnTo>
                      <a:pt x="16" y="28"/>
                    </a:lnTo>
                    <a:lnTo>
                      <a:pt x="18" y="45"/>
                    </a:lnTo>
                    <a:lnTo>
                      <a:pt x="21" y="28"/>
                    </a:lnTo>
                    <a:lnTo>
                      <a:pt x="27" y="32"/>
                    </a:lnTo>
                    <a:lnTo>
                      <a:pt x="24" y="25"/>
                    </a:lnTo>
                    <a:lnTo>
                      <a:pt x="36" y="23"/>
                    </a:lnTo>
                    <a:lnTo>
                      <a:pt x="24" y="20"/>
                    </a:lnTo>
                    <a:lnTo>
                      <a:pt x="27" y="14"/>
                    </a:lnTo>
                    <a:lnTo>
                      <a:pt x="21" y="17"/>
                    </a:lnTo>
                    <a:lnTo>
                      <a:pt x="18" y="0"/>
                    </a:lnTo>
                    <a:lnTo>
                      <a:pt x="16" y="17"/>
                    </a:lnTo>
                    <a:lnTo>
                      <a:pt x="10" y="14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9" name="Oval 401"/>
              <p:cNvSpPr>
                <a:spLocks noChangeArrowheads="1"/>
              </p:cNvSpPr>
              <p:nvPr/>
            </p:nvSpPr>
            <p:spPr bwMode="auto">
              <a:xfrm>
                <a:off x="3602" y="1329"/>
                <a:ext cx="130" cy="126"/>
              </a:xfrm>
              <a:prstGeom prst="ellipse">
                <a:avLst/>
              </a:prstGeom>
              <a:solidFill>
                <a:srgbClr val="F480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0" name="Freeform 402"/>
              <p:cNvSpPr>
                <a:spLocks/>
              </p:cNvSpPr>
              <p:nvPr/>
            </p:nvSpPr>
            <p:spPr bwMode="auto">
              <a:xfrm>
                <a:off x="3612" y="1340"/>
                <a:ext cx="92" cy="80"/>
              </a:xfrm>
              <a:custGeom>
                <a:avLst/>
                <a:gdLst>
                  <a:gd name="T0" fmla="*/ 2147483647 w 8"/>
                  <a:gd name="T1" fmla="*/ 0 h 7"/>
                  <a:gd name="T2" fmla="*/ 0 w 8"/>
                  <a:gd name="T3" fmla="*/ 2147483647 h 7"/>
                  <a:gd name="T4" fmla="*/ 2147483647 w 8"/>
                  <a:gd name="T5" fmla="*/ 2147483647 h 7"/>
                  <a:gd name="T6" fmla="*/ 2147483647 w 8"/>
                  <a:gd name="T7" fmla="*/ 2147483647 h 7"/>
                  <a:gd name="T8" fmla="*/ 2147483647 w 8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7"/>
                  <a:gd name="T17" fmla="*/ 8 w 8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7">
                    <a:moveTo>
                      <a:pt x="4" y="0"/>
                    </a:moveTo>
                    <a:lnTo>
                      <a:pt x="0" y="7"/>
                    </a:lnTo>
                    <a:lnTo>
                      <a:pt x="4" y="7"/>
                    </a:lnTo>
                    <a:lnTo>
                      <a:pt x="8" y="7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74C5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3" name="Freeform 403"/>
            <p:cNvSpPr>
              <a:spLocks noEditPoints="1"/>
            </p:cNvSpPr>
            <p:nvPr/>
          </p:nvSpPr>
          <p:spPr bwMode="auto">
            <a:xfrm>
              <a:off x="9765151" y="411178"/>
              <a:ext cx="364753" cy="84931"/>
            </a:xfrm>
            <a:custGeom>
              <a:avLst/>
              <a:gdLst>
                <a:gd name="T0" fmla="*/ 2147483647 w 116"/>
                <a:gd name="T1" fmla="*/ 2147483647 h 32"/>
                <a:gd name="T2" fmla="*/ 2147483647 w 116"/>
                <a:gd name="T3" fmla="*/ 2147483647 h 32"/>
                <a:gd name="T4" fmla="*/ 2147483647 w 116"/>
                <a:gd name="T5" fmla="*/ 2147483647 h 32"/>
                <a:gd name="T6" fmla="*/ 2147483647 w 116"/>
                <a:gd name="T7" fmla="*/ 2147483647 h 32"/>
                <a:gd name="T8" fmla="*/ 2147483647 w 116"/>
                <a:gd name="T9" fmla="*/ 2147483647 h 32"/>
                <a:gd name="T10" fmla="*/ 2147483647 w 116"/>
                <a:gd name="T11" fmla="*/ 2147483647 h 32"/>
                <a:gd name="T12" fmla="*/ 2147483647 w 116"/>
                <a:gd name="T13" fmla="*/ 2147483647 h 32"/>
                <a:gd name="T14" fmla="*/ 2147483647 w 116"/>
                <a:gd name="T15" fmla="*/ 2147483647 h 32"/>
                <a:gd name="T16" fmla="*/ 2147483647 w 116"/>
                <a:gd name="T17" fmla="*/ 2147483647 h 32"/>
                <a:gd name="T18" fmla="*/ 2147483647 w 116"/>
                <a:gd name="T19" fmla="*/ 2147483647 h 32"/>
                <a:gd name="T20" fmla="*/ 2147483647 w 116"/>
                <a:gd name="T21" fmla="*/ 2147483647 h 32"/>
                <a:gd name="T22" fmla="*/ 2147483647 w 116"/>
                <a:gd name="T23" fmla="*/ 2147483647 h 32"/>
                <a:gd name="T24" fmla="*/ 2147483647 w 116"/>
                <a:gd name="T25" fmla="*/ 2147483647 h 32"/>
                <a:gd name="T26" fmla="*/ 2147483647 w 116"/>
                <a:gd name="T27" fmla="*/ 2147483647 h 32"/>
                <a:gd name="T28" fmla="*/ 2147483647 w 116"/>
                <a:gd name="T29" fmla="*/ 2147483647 h 32"/>
                <a:gd name="T30" fmla="*/ 2147483647 w 116"/>
                <a:gd name="T31" fmla="*/ 2147483647 h 32"/>
                <a:gd name="T32" fmla="*/ 2147483647 w 116"/>
                <a:gd name="T33" fmla="*/ 2147483647 h 32"/>
                <a:gd name="T34" fmla="*/ 2147483647 w 116"/>
                <a:gd name="T35" fmla="*/ 2147483647 h 32"/>
                <a:gd name="T36" fmla="*/ 2147483647 w 116"/>
                <a:gd name="T37" fmla="*/ 2147483647 h 32"/>
                <a:gd name="T38" fmla="*/ 2147483647 w 116"/>
                <a:gd name="T39" fmla="*/ 2147483647 h 32"/>
                <a:gd name="T40" fmla="*/ 2147483647 w 116"/>
                <a:gd name="T41" fmla="*/ 2147483647 h 32"/>
                <a:gd name="T42" fmla="*/ 2147483647 w 116"/>
                <a:gd name="T43" fmla="*/ 2147483647 h 32"/>
                <a:gd name="T44" fmla="*/ 2147483647 w 116"/>
                <a:gd name="T45" fmla="*/ 2147483647 h 32"/>
                <a:gd name="T46" fmla="*/ 2147483647 w 116"/>
                <a:gd name="T47" fmla="*/ 2147483647 h 32"/>
                <a:gd name="T48" fmla="*/ 2147483647 w 116"/>
                <a:gd name="T49" fmla="*/ 2147483647 h 32"/>
                <a:gd name="T50" fmla="*/ 2147483647 w 116"/>
                <a:gd name="T51" fmla="*/ 2147483647 h 32"/>
                <a:gd name="T52" fmla="*/ 2147483647 w 116"/>
                <a:gd name="T53" fmla="*/ 2147483647 h 32"/>
                <a:gd name="T54" fmla="*/ 2147483647 w 116"/>
                <a:gd name="T55" fmla="*/ 2147483647 h 32"/>
                <a:gd name="T56" fmla="*/ 2147483647 w 116"/>
                <a:gd name="T57" fmla="*/ 2147483647 h 32"/>
                <a:gd name="T58" fmla="*/ 2147483647 w 116"/>
                <a:gd name="T59" fmla="*/ 2147483647 h 32"/>
                <a:gd name="T60" fmla="*/ 2147483647 w 116"/>
                <a:gd name="T61" fmla="*/ 2147483647 h 32"/>
                <a:gd name="T62" fmla="*/ 2147483647 w 116"/>
                <a:gd name="T63" fmla="*/ 2147483647 h 32"/>
                <a:gd name="T64" fmla="*/ 2147483647 w 116"/>
                <a:gd name="T65" fmla="*/ 2147483647 h 32"/>
                <a:gd name="T66" fmla="*/ 2147483647 w 116"/>
                <a:gd name="T67" fmla="*/ 2147483647 h 32"/>
                <a:gd name="T68" fmla="*/ 2147483647 w 116"/>
                <a:gd name="T69" fmla="*/ 2147483647 h 32"/>
                <a:gd name="T70" fmla="*/ 2147483647 w 116"/>
                <a:gd name="T71" fmla="*/ 2147483647 h 32"/>
                <a:gd name="T72" fmla="*/ 2147483647 w 116"/>
                <a:gd name="T73" fmla="*/ 2147483647 h 32"/>
                <a:gd name="T74" fmla="*/ 2147483647 w 116"/>
                <a:gd name="T75" fmla="*/ 2147483647 h 32"/>
                <a:gd name="T76" fmla="*/ 2147483647 w 116"/>
                <a:gd name="T77" fmla="*/ 2147483647 h 32"/>
                <a:gd name="T78" fmla="*/ 2147483647 w 116"/>
                <a:gd name="T79" fmla="*/ 2147483647 h 32"/>
                <a:gd name="T80" fmla="*/ 2147483647 w 116"/>
                <a:gd name="T81" fmla="*/ 2147483647 h 32"/>
                <a:gd name="T82" fmla="*/ 2147483647 w 116"/>
                <a:gd name="T83" fmla="*/ 2147483647 h 32"/>
                <a:gd name="T84" fmla="*/ 2147483647 w 116"/>
                <a:gd name="T85" fmla="*/ 2147483647 h 32"/>
                <a:gd name="T86" fmla="*/ 2147483647 w 116"/>
                <a:gd name="T87" fmla="*/ 2147483647 h 32"/>
                <a:gd name="T88" fmla="*/ 2147483647 w 116"/>
                <a:gd name="T89" fmla="*/ 2147483647 h 32"/>
                <a:gd name="T90" fmla="*/ 2147483647 w 116"/>
                <a:gd name="T91" fmla="*/ 2147483647 h 32"/>
                <a:gd name="T92" fmla="*/ 2147483647 w 116"/>
                <a:gd name="T93" fmla="*/ 2147483647 h 32"/>
                <a:gd name="T94" fmla="*/ 2147483647 w 116"/>
                <a:gd name="T95" fmla="*/ 2147483647 h 32"/>
                <a:gd name="T96" fmla="*/ 2147483647 w 116"/>
                <a:gd name="T97" fmla="*/ 2147483647 h 32"/>
                <a:gd name="T98" fmla="*/ 2147483647 w 116"/>
                <a:gd name="T99" fmla="*/ 2147483647 h 32"/>
                <a:gd name="T100" fmla="*/ 2147483647 w 116"/>
                <a:gd name="T101" fmla="*/ 2147483647 h 32"/>
                <a:gd name="T102" fmla="*/ 2147483647 w 116"/>
                <a:gd name="T103" fmla="*/ 2147483647 h 3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16"/>
                <a:gd name="T157" fmla="*/ 0 h 32"/>
                <a:gd name="T158" fmla="*/ 116 w 116"/>
                <a:gd name="T159" fmla="*/ 32 h 3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16" h="32">
                  <a:moveTo>
                    <a:pt x="16" y="6"/>
                  </a:moveTo>
                  <a:cubicBezTo>
                    <a:pt x="18" y="7"/>
                    <a:pt x="20" y="8"/>
                    <a:pt x="20" y="9"/>
                  </a:cubicBezTo>
                  <a:cubicBezTo>
                    <a:pt x="21" y="10"/>
                    <a:pt x="21" y="11"/>
                    <a:pt x="21" y="12"/>
                  </a:cubicBezTo>
                  <a:cubicBezTo>
                    <a:pt x="21" y="12"/>
                    <a:pt x="21" y="12"/>
                    <a:pt x="20" y="12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4"/>
                    <a:pt x="19" y="14"/>
                    <a:pt x="18" y="14"/>
                  </a:cubicBezTo>
                  <a:cubicBezTo>
                    <a:pt x="18" y="14"/>
                    <a:pt x="17" y="14"/>
                    <a:pt x="16" y="14"/>
                  </a:cubicBezTo>
                  <a:lnTo>
                    <a:pt x="17" y="18"/>
                  </a:ln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lnTo>
                    <a:pt x="16" y="22"/>
                  </a:lnTo>
                  <a:lnTo>
                    <a:pt x="9" y="17"/>
                  </a:lnTo>
                  <a:lnTo>
                    <a:pt x="10" y="15"/>
                  </a:ln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4"/>
                    <a:pt x="11" y="14"/>
                  </a:cubicBezTo>
                  <a:lnTo>
                    <a:pt x="11" y="13"/>
                  </a:lnTo>
                  <a:lnTo>
                    <a:pt x="10" y="12"/>
                  </a:lnTo>
                  <a:lnTo>
                    <a:pt x="9" y="13"/>
                  </a:ln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lnTo>
                    <a:pt x="8" y="17"/>
                  </a:lnTo>
                  <a:lnTo>
                    <a:pt x="0" y="12"/>
                  </a:lnTo>
                  <a:lnTo>
                    <a:pt x="2" y="10"/>
                  </a:lnTo>
                  <a:lnTo>
                    <a:pt x="3" y="10"/>
                  </a:lnTo>
                  <a:cubicBezTo>
                    <a:pt x="3" y="10"/>
                    <a:pt x="3" y="10"/>
                    <a:pt x="3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lnTo>
                    <a:pt x="7" y="5"/>
                  </a:lnTo>
                  <a:cubicBezTo>
                    <a:pt x="7" y="5"/>
                    <a:pt x="7" y="4"/>
                    <a:pt x="7" y="4"/>
                  </a:cubicBezTo>
                  <a:cubicBezTo>
                    <a:pt x="7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3"/>
                    <a:pt x="7" y="3"/>
                  </a:cubicBezTo>
                  <a:lnTo>
                    <a:pt x="8" y="0"/>
                  </a:lnTo>
                  <a:lnTo>
                    <a:pt x="16" y="6"/>
                  </a:lnTo>
                  <a:close/>
                  <a:moveTo>
                    <a:pt x="11" y="9"/>
                  </a:moveTo>
                  <a:lnTo>
                    <a:pt x="12" y="9"/>
                  </a:lnTo>
                  <a:cubicBezTo>
                    <a:pt x="12" y="10"/>
                    <a:pt x="13" y="10"/>
                    <a:pt x="13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lnTo>
                    <a:pt x="11" y="9"/>
                  </a:lnTo>
                  <a:close/>
                  <a:moveTo>
                    <a:pt x="40" y="26"/>
                  </a:moveTo>
                  <a:cubicBezTo>
                    <a:pt x="40" y="26"/>
                    <a:pt x="40" y="27"/>
                    <a:pt x="40" y="27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7"/>
                    <a:pt x="40" y="27"/>
                    <a:pt x="41" y="28"/>
                  </a:cubicBezTo>
                  <a:cubicBezTo>
                    <a:pt x="41" y="28"/>
                    <a:pt x="41" y="28"/>
                    <a:pt x="41" y="28"/>
                  </a:cubicBezTo>
                  <a:lnTo>
                    <a:pt x="42" y="28"/>
                  </a:lnTo>
                  <a:lnTo>
                    <a:pt x="41" y="31"/>
                  </a:lnTo>
                  <a:lnTo>
                    <a:pt x="33" y="28"/>
                  </a:lnTo>
                  <a:lnTo>
                    <a:pt x="33" y="26"/>
                  </a:lnTo>
                  <a:lnTo>
                    <a:pt x="34" y="26"/>
                  </a:lnTo>
                  <a:cubicBezTo>
                    <a:pt x="34" y="26"/>
                    <a:pt x="34" y="26"/>
                    <a:pt x="34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lnTo>
                    <a:pt x="35" y="25"/>
                  </a:lnTo>
                  <a:lnTo>
                    <a:pt x="29" y="24"/>
                  </a:ln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5"/>
                    <a:pt x="29" y="25"/>
                    <a:pt x="30" y="25"/>
                  </a:cubicBezTo>
                  <a:lnTo>
                    <a:pt x="29" y="27"/>
                  </a:lnTo>
                  <a:lnTo>
                    <a:pt x="22" y="26"/>
                  </a:lnTo>
                  <a:lnTo>
                    <a:pt x="23" y="23"/>
                  </a:lnTo>
                  <a:lnTo>
                    <a:pt x="24" y="23"/>
                  </a:lnTo>
                  <a:cubicBezTo>
                    <a:pt x="24" y="23"/>
                    <a:pt x="24" y="23"/>
                    <a:pt x="25" y="23"/>
                  </a:cubicBezTo>
                  <a:cubicBezTo>
                    <a:pt x="25" y="23"/>
                    <a:pt x="25" y="23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lnTo>
                    <a:pt x="30" y="17"/>
                  </a:ln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lnTo>
                    <a:pt x="29" y="16"/>
                  </a:lnTo>
                  <a:lnTo>
                    <a:pt x="30" y="13"/>
                  </a:lnTo>
                  <a:lnTo>
                    <a:pt x="39" y="16"/>
                  </a:lnTo>
                  <a:lnTo>
                    <a:pt x="40" y="26"/>
                  </a:lnTo>
                  <a:close/>
                  <a:moveTo>
                    <a:pt x="34" y="18"/>
                  </a:moveTo>
                  <a:lnTo>
                    <a:pt x="34" y="18"/>
                  </a:lnTo>
                  <a:lnTo>
                    <a:pt x="31" y="21"/>
                  </a:lnTo>
                  <a:lnTo>
                    <a:pt x="34" y="22"/>
                  </a:lnTo>
                  <a:lnTo>
                    <a:pt x="34" y="18"/>
                  </a:lnTo>
                  <a:close/>
                  <a:moveTo>
                    <a:pt x="58" y="18"/>
                  </a:moveTo>
                  <a:cubicBezTo>
                    <a:pt x="61" y="18"/>
                    <a:pt x="63" y="19"/>
                    <a:pt x="65" y="20"/>
                  </a:cubicBezTo>
                  <a:cubicBezTo>
                    <a:pt x="67" y="21"/>
                    <a:pt x="67" y="23"/>
                    <a:pt x="67" y="26"/>
                  </a:cubicBezTo>
                  <a:cubicBezTo>
                    <a:pt x="67" y="27"/>
                    <a:pt x="67" y="28"/>
                    <a:pt x="66" y="29"/>
                  </a:cubicBezTo>
                  <a:cubicBezTo>
                    <a:pt x="66" y="30"/>
                    <a:pt x="65" y="30"/>
                    <a:pt x="65" y="31"/>
                  </a:cubicBezTo>
                  <a:cubicBezTo>
                    <a:pt x="64" y="32"/>
                    <a:pt x="62" y="32"/>
                    <a:pt x="61" y="32"/>
                  </a:cubicBezTo>
                  <a:cubicBezTo>
                    <a:pt x="60" y="32"/>
                    <a:pt x="58" y="32"/>
                    <a:pt x="56" y="32"/>
                  </a:cubicBezTo>
                  <a:lnTo>
                    <a:pt x="49" y="32"/>
                  </a:lnTo>
                  <a:lnTo>
                    <a:pt x="49" y="29"/>
                  </a:lnTo>
                  <a:lnTo>
                    <a:pt x="50" y="29"/>
                  </a:lnTo>
                  <a:cubicBezTo>
                    <a:pt x="50" y="29"/>
                    <a:pt x="50" y="29"/>
                    <a:pt x="50" y="29"/>
                  </a:cubicBezTo>
                  <a:cubicBezTo>
                    <a:pt x="50" y="29"/>
                    <a:pt x="51" y="29"/>
                    <a:pt x="51" y="29"/>
                  </a:cubicBezTo>
                  <a:cubicBezTo>
                    <a:pt x="51" y="29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lnTo>
                    <a:pt x="51" y="22"/>
                  </a:ln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0" y="21"/>
                    <a:pt x="50" y="21"/>
                  </a:cubicBezTo>
                  <a:lnTo>
                    <a:pt x="49" y="21"/>
                  </a:lnTo>
                  <a:lnTo>
                    <a:pt x="49" y="18"/>
                  </a:lnTo>
                  <a:lnTo>
                    <a:pt x="58" y="18"/>
                  </a:lnTo>
                  <a:close/>
                  <a:moveTo>
                    <a:pt x="56" y="28"/>
                  </a:move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9"/>
                    <a:pt x="56" y="29"/>
                    <a:pt x="57" y="29"/>
                  </a:cubicBezTo>
                  <a:cubicBezTo>
                    <a:pt x="57" y="29"/>
                    <a:pt x="57" y="29"/>
                    <a:pt x="57" y="29"/>
                  </a:cubicBezTo>
                  <a:lnTo>
                    <a:pt x="58" y="29"/>
                  </a:lnTo>
                  <a:cubicBezTo>
                    <a:pt x="59" y="29"/>
                    <a:pt x="60" y="29"/>
                    <a:pt x="60" y="28"/>
                  </a:cubicBezTo>
                  <a:cubicBezTo>
                    <a:pt x="60" y="28"/>
                    <a:pt x="60" y="27"/>
                    <a:pt x="60" y="26"/>
                  </a:cubicBezTo>
                  <a:lnTo>
                    <a:pt x="60" y="25"/>
                  </a:lnTo>
                  <a:cubicBezTo>
                    <a:pt x="60" y="24"/>
                    <a:pt x="60" y="23"/>
                    <a:pt x="60" y="23"/>
                  </a:cubicBezTo>
                  <a:cubicBezTo>
                    <a:pt x="60" y="22"/>
                    <a:pt x="59" y="22"/>
                    <a:pt x="58" y="22"/>
                  </a:cubicBezTo>
                  <a:cubicBezTo>
                    <a:pt x="57" y="21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lnTo>
                    <a:pt x="56" y="28"/>
                  </a:lnTo>
                  <a:close/>
                  <a:moveTo>
                    <a:pt x="74" y="28"/>
                  </a:moveTo>
                  <a:lnTo>
                    <a:pt x="75" y="28"/>
                  </a:ln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6" y="28"/>
                    <a:pt x="76" y="28"/>
                  </a:cubicBezTo>
                  <a:cubicBezTo>
                    <a:pt x="76" y="28"/>
                    <a:pt x="76" y="28"/>
                    <a:pt x="76" y="27"/>
                  </a:cubicBezTo>
                  <a:lnTo>
                    <a:pt x="74" y="21"/>
                  </a:lnTo>
                  <a:cubicBezTo>
                    <a:pt x="74" y="20"/>
                    <a:pt x="74" y="20"/>
                    <a:pt x="74" y="20"/>
                  </a:cubicBezTo>
                  <a:cubicBezTo>
                    <a:pt x="73" y="20"/>
                    <a:pt x="73" y="20"/>
                    <a:pt x="73" y="20"/>
                  </a:cubicBezTo>
                  <a:lnTo>
                    <a:pt x="72" y="20"/>
                  </a:lnTo>
                  <a:lnTo>
                    <a:pt x="71" y="18"/>
                  </a:lnTo>
                  <a:lnTo>
                    <a:pt x="85" y="14"/>
                  </a:lnTo>
                  <a:lnTo>
                    <a:pt x="87" y="18"/>
                  </a:lnTo>
                  <a:lnTo>
                    <a:pt x="84" y="19"/>
                  </a:lnTo>
                  <a:lnTo>
                    <a:pt x="84" y="18"/>
                  </a:lnTo>
                  <a:cubicBezTo>
                    <a:pt x="83" y="18"/>
                    <a:pt x="83" y="18"/>
                    <a:pt x="83" y="18"/>
                  </a:cubicBezTo>
                  <a:cubicBezTo>
                    <a:pt x="83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lnTo>
                    <a:pt x="79" y="19"/>
                  </a:lnTo>
                  <a:lnTo>
                    <a:pt x="80" y="21"/>
                  </a:lnTo>
                  <a:lnTo>
                    <a:pt x="84" y="20"/>
                  </a:lnTo>
                  <a:lnTo>
                    <a:pt x="85" y="23"/>
                  </a:lnTo>
                  <a:lnTo>
                    <a:pt x="81" y="24"/>
                  </a:lnTo>
                  <a:lnTo>
                    <a:pt x="82" y="26"/>
                  </a:lnTo>
                  <a:lnTo>
                    <a:pt x="84" y="25"/>
                  </a:lnTo>
                  <a:cubicBezTo>
                    <a:pt x="84" y="25"/>
                    <a:pt x="84" y="25"/>
                    <a:pt x="84" y="25"/>
                  </a:cubicBezTo>
                  <a:cubicBezTo>
                    <a:pt x="84" y="25"/>
                    <a:pt x="84" y="25"/>
                    <a:pt x="85" y="25"/>
                  </a:cubicBezTo>
                  <a:cubicBezTo>
                    <a:pt x="85" y="25"/>
                    <a:pt x="85" y="25"/>
                    <a:pt x="85" y="25"/>
                  </a:cubicBezTo>
                  <a:cubicBezTo>
                    <a:pt x="85" y="24"/>
                    <a:pt x="85" y="24"/>
                    <a:pt x="85" y="24"/>
                  </a:cubicBezTo>
                  <a:lnTo>
                    <a:pt x="86" y="23"/>
                  </a:lnTo>
                  <a:lnTo>
                    <a:pt x="88" y="22"/>
                  </a:lnTo>
                  <a:lnTo>
                    <a:pt x="89" y="27"/>
                  </a:lnTo>
                  <a:lnTo>
                    <a:pt x="75" y="31"/>
                  </a:lnTo>
                  <a:lnTo>
                    <a:pt x="74" y="28"/>
                  </a:lnTo>
                  <a:close/>
                  <a:moveTo>
                    <a:pt x="96" y="8"/>
                  </a:moveTo>
                  <a:lnTo>
                    <a:pt x="102" y="11"/>
                  </a:lnTo>
                  <a:lnTo>
                    <a:pt x="102" y="5"/>
                  </a:lnTo>
                  <a:lnTo>
                    <a:pt x="109" y="0"/>
                  </a:lnTo>
                  <a:lnTo>
                    <a:pt x="110" y="2"/>
                  </a:lnTo>
                  <a:lnTo>
                    <a:pt x="109" y="3"/>
                  </a:lnTo>
                  <a:cubicBezTo>
                    <a:pt x="109" y="3"/>
                    <a:pt x="109" y="3"/>
                    <a:pt x="109" y="4"/>
                  </a:cubicBezTo>
                  <a:cubicBezTo>
                    <a:pt x="109" y="4"/>
                    <a:pt x="109" y="4"/>
                    <a:pt x="109" y="4"/>
                  </a:cubicBezTo>
                  <a:lnTo>
                    <a:pt x="113" y="10"/>
                  </a:lnTo>
                  <a:cubicBezTo>
                    <a:pt x="113" y="10"/>
                    <a:pt x="113" y="10"/>
                    <a:pt x="113" y="10"/>
                  </a:cubicBezTo>
                  <a:cubicBezTo>
                    <a:pt x="114" y="10"/>
                    <a:pt x="114" y="10"/>
                    <a:pt x="114" y="10"/>
                  </a:cubicBezTo>
                  <a:lnTo>
                    <a:pt x="115" y="9"/>
                  </a:lnTo>
                  <a:lnTo>
                    <a:pt x="116" y="12"/>
                  </a:lnTo>
                  <a:lnTo>
                    <a:pt x="109" y="17"/>
                  </a:lnTo>
                  <a:lnTo>
                    <a:pt x="107" y="15"/>
                  </a:lnTo>
                  <a:lnTo>
                    <a:pt x="108" y="14"/>
                  </a:lnTo>
                  <a:cubicBezTo>
                    <a:pt x="108" y="14"/>
                    <a:pt x="108" y="14"/>
                    <a:pt x="108" y="14"/>
                  </a:cubicBezTo>
                  <a:cubicBezTo>
                    <a:pt x="108" y="14"/>
                    <a:pt x="108" y="13"/>
                    <a:pt x="108" y="13"/>
                  </a:cubicBezTo>
                  <a:lnTo>
                    <a:pt x="106" y="9"/>
                  </a:lnTo>
                  <a:lnTo>
                    <a:pt x="106" y="16"/>
                  </a:lnTo>
                  <a:lnTo>
                    <a:pt x="104" y="18"/>
                  </a:lnTo>
                  <a:lnTo>
                    <a:pt x="98" y="15"/>
                  </a:lnTo>
                  <a:lnTo>
                    <a:pt x="97" y="15"/>
                  </a:lnTo>
                  <a:lnTo>
                    <a:pt x="100" y="19"/>
                  </a:lnTo>
                  <a:cubicBezTo>
                    <a:pt x="100" y="19"/>
                    <a:pt x="100" y="19"/>
                    <a:pt x="101" y="19"/>
                  </a:cubicBezTo>
                  <a:cubicBezTo>
                    <a:pt x="101" y="19"/>
                    <a:pt x="101" y="19"/>
                    <a:pt x="101" y="19"/>
                  </a:cubicBezTo>
                  <a:lnTo>
                    <a:pt x="102" y="18"/>
                  </a:lnTo>
                  <a:lnTo>
                    <a:pt x="103" y="21"/>
                  </a:lnTo>
                  <a:lnTo>
                    <a:pt x="98" y="24"/>
                  </a:lnTo>
                  <a:lnTo>
                    <a:pt x="96" y="22"/>
                  </a:lnTo>
                  <a:lnTo>
                    <a:pt x="97" y="22"/>
                  </a:lnTo>
                  <a:cubicBezTo>
                    <a:pt x="97" y="21"/>
                    <a:pt x="97" y="21"/>
                    <a:pt x="98" y="21"/>
                  </a:cubicBezTo>
                  <a:cubicBezTo>
                    <a:pt x="98" y="21"/>
                    <a:pt x="97" y="21"/>
                    <a:pt x="97" y="20"/>
                  </a:cubicBezTo>
                  <a:lnTo>
                    <a:pt x="93" y="15"/>
                  </a:lnTo>
                  <a:cubicBezTo>
                    <a:pt x="93" y="14"/>
                    <a:pt x="93" y="14"/>
                    <a:pt x="93" y="14"/>
                  </a:cubicBezTo>
                  <a:cubicBezTo>
                    <a:pt x="93" y="14"/>
                    <a:pt x="93" y="14"/>
                    <a:pt x="92" y="15"/>
                  </a:cubicBezTo>
                  <a:lnTo>
                    <a:pt x="90" y="13"/>
                  </a:lnTo>
                  <a:lnTo>
                    <a:pt x="96" y="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101780" tIns="50892" rIns="101780" bIns="50892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14" name="Group 404"/>
            <p:cNvGrpSpPr>
              <a:grpSpLocks/>
            </p:cNvGrpSpPr>
            <p:nvPr/>
          </p:nvGrpSpPr>
          <p:grpSpPr bwMode="auto">
            <a:xfrm>
              <a:off x="9740375" y="139769"/>
              <a:ext cx="399990" cy="272794"/>
              <a:chOff x="4423" y="1252"/>
              <a:chExt cx="1453" cy="1182"/>
            </a:xfrm>
          </p:grpSpPr>
          <p:sp>
            <p:nvSpPr>
              <p:cNvPr id="17" name="Freeform 405"/>
              <p:cNvSpPr>
                <a:spLocks noEditPoints="1"/>
              </p:cNvSpPr>
              <p:nvPr/>
            </p:nvSpPr>
            <p:spPr bwMode="auto">
              <a:xfrm>
                <a:off x="4421" y="1250"/>
                <a:ext cx="1455" cy="1126"/>
              </a:xfrm>
              <a:custGeom>
                <a:avLst/>
                <a:gdLst>
                  <a:gd name="T0" fmla="*/ 2147483647 w 127"/>
                  <a:gd name="T1" fmla="*/ 2147483647 h 98"/>
                  <a:gd name="T2" fmla="*/ 2147483647 w 127"/>
                  <a:gd name="T3" fmla="*/ 2147483647 h 98"/>
                  <a:gd name="T4" fmla="*/ 2147483647 w 127"/>
                  <a:gd name="T5" fmla="*/ 2147483647 h 98"/>
                  <a:gd name="T6" fmla="*/ 2147483647 w 127"/>
                  <a:gd name="T7" fmla="*/ 2147483647 h 98"/>
                  <a:gd name="T8" fmla="*/ 2147483647 w 127"/>
                  <a:gd name="T9" fmla="*/ 0 h 98"/>
                  <a:gd name="T10" fmla="*/ 2147483647 w 127"/>
                  <a:gd name="T11" fmla="*/ 2147483647 h 98"/>
                  <a:gd name="T12" fmla="*/ 2147483647 w 127"/>
                  <a:gd name="T13" fmla="*/ 2147483647 h 98"/>
                  <a:gd name="T14" fmla="*/ 2147483647 w 127"/>
                  <a:gd name="T15" fmla="*/ 2147483647 h 98"/>
                  <a:gd name="T16" fmla="*/ 2147483647 w 127"/>
                  <a:gd name="T17" fmla="*/ 2147483647 h 98"/>
                  <a:gd name="T18" fmla="*/ 2147483647 w 127"/>
                  <a:gd name="T19" fmla="*/ 2147483647 h 98"/>
                  <a:gd name="T20" fmla="*/ 2147483647 w 127"/>
                  <a:gd name="T21" fmla="*/ 2147483647 h 98"/>
                  <a:gd name="T22" fmla="*/ 0 w 127"/>
                  <a:gd name="T23" fmla="*/ 2147483647 h 98"/>
                  <a:gd name="T24" fmla="*/ 2147483647 w 127"/>
                  <a:gd name="T25" fmla="*/ 0 h 98"/>
                  <a:gd name="T26" fmla="*/ 2147483647 w 127"/>
                  <a:gd name="T27" fmla="*/ 2147483647 h 9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27"/>
                  <a:gd name="T43" fmla="*/ 0 h 98"/>
                  <a:gd name="T44" fmla="*/ 127 w 127"/>
                  <a:gd name="T45" fmla="*/ 98 h 98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27" h="98">
                    <a:moveTo>
                      <a:pt x="111" y="89"/>
                    </a:moveTo>
                    <a:cubicBezTo>
                      <a:pt x="108" y="93"/>
                      <a:pt x="104" y="96"/>
                      <a:pt x="100" y="98"/>
                    </a:cubicBezTo>
                    <a:cubicBezTo>
                      <a:pt x="113" y="88"/>
                      <a:pt x="122" y="71"/>
                      <a:pt x="122" y="53"/>
                    </a:cubicBezTo>
                    <a:cubicBezTo>
                      <a:pt x="122" y="35"/>
                      <a:pt x="113" y="19"/>
                      <a:pt x="100" y="8"/>
                    </a:cubicBezTo>
                    <a:lnTo>
                      <a:pt x="104" y="0"/>
                    </a:lnTo>
                    <a:cubicBezTo>
                      <a:pt x="118" y="11"/>
                      <a:pt x="127" y="29"/>
                      <a:pt x="127" y="48"/>
                    </a:cubicBezTo>
                    <a:cubicBezTo>
                      <a:pt x="127" y="64"/>
                      <a:pt x="121" y="78"/>
                      <a:pt x="111" y="89"/>
                    </a:cubicBezTo>
                    <a:close/>
                    <a:moveTo>
                      <a:pt x="27" y="8"/>
                    </a:moveTo>
                    <a:cubicBezTo>
                      <a:pt x="14" y="19"/>
                      <a:pt x="5" y="35"/>
                      <a:pt x="5" y="53"/>
                    </a:cubicBezTo>
                    <a:cubicBezTo>
                      <a:pt x="5" y="71"/>
                      <a:pt x="14" y="88"/>
                      <a:pt x="27" y="98"/>
                    </a:cubicBezTo>
                    <a:cubicBezTo>
                      <a:pt x="23" y="96"/>
                      <a:pt x="19" y="93"/>
                      <a:pt x="16" y="89"/>
                    </a:cubicBezTo>
                    <a:cubicBezTo>
                      <a:pt x="6" y="78"/>
                      <a:pt x="0" y="64"/>
                      <a:pt x="0" y="48"/>
                    </a:cubicBezTo>
                    <a:cubicBezTo>
                      <a:pt x="0" y="29"/>
                      <a:pt x="9" y="11"/>
                      <a:pt x="23" y="0"/>
                    </a:cubicBezTo>
                    <a:lnTo>
                      <a:pt x="27" y="8"/>
                    </a:lnTo>
                    <a:close/>
                  </a:path>
                </a:pathLst>
              </a:custGeom>
              <a:solidFill>
                <a:srgbClr val="FFFFFF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" name="Freeform 406"/>
              <p:cNvSpPr>
                <a:spLocks noEditPoints="1"/>
              </p:cNvSpPr>
              <p:nvPr/>
            </p:nvSpPr>
            <p:spPr bwMode="auto">
              <a:xfrm>
                <a:off x="4474" y="1330"/>
                <a:ext cx="1339" cy="1086"/>
              </a:xfrm>
              <a:custGeom>
                <a:avLst/>
                <a:gdLst>
                  <a:gd name="T0" fmla="*/ 2147483647 w 117"/>
                  <a:gd name="T1" fmla="*/ 2147483647 h 94"/>
                  <a:gd name="T2" fmla="*/ 2147483647 w 117"/>
                  <a:gd name="T3" fmla="*/ 2147483647 h 94"/>
                  <a:gd name="T4" fmla="*/ 2147483647 w 117"/>
                  <a:gd name="T5" fmla="*/ 2147483647 h 94"/>
                  <a:gd name="T6" fmla="*/ 2147483647 w 117"/>
                  <a:gd name="T7" fmla="*/ 2147483647 h 94"/>
                  <a:gd name="T8" fmla="*/ 2147483647 w 117"/>
                  <a:gd name="T9" fmla="*/ 0 h 94"/>
                  <a:gd name="T10" fmla="*/ 2147483647 w 117"/>
                  <a:gd name="T11" fmla="*/ 2147483647 h 94"/>
                  <a:gd name="T12" fmla="*/ 2147483647 w 117"/>
                  <a:gd name="T13" fmla="*/ 2147483647 h 94"/>
                  <a:gd name="T14" fmla="*/ 2147483647 w 117"/>
                  <a:gd name="T15" fmla="*/ 2147483647 h 94"/>
                  <a:gd name="T16" fmla="*/ 2147483647 w 117"/>
                  <a:gd name="T17" fmla="*/ 2147483647 h 94"/>
                  <a:gd name="T18" fmla="*/ 2147483647 w 117"/>
                  <a:gd name="T19" fmla="*/ 2147483647 h 94"/>
                  <a:gd name="T20" fmla="*/ 2147483647 w 117"/>
                  <a:gd name="T21" fmla="*/ 2147483647 h 94"/>
                  <a:gd name="T22" fmla="*/ 0 w 117"/>
                  <a:gd name="T23" fmla="*/ 2147483647 h 94"/>
                  <a:gd name="T24" fmla="*/ 2147483647 w 117"/>
                  <a:gd name="T25" fmla="*/ 0 h 94"/>
                  <a:gd name="T26" fmla="*/ 2147483647 w 117"/>
                  <a:gd name="T27" fmla="*/ 2147483647 h 9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17"/>
                  <a:gd name="T43" fmla="*/ 0 h 94"/>
                  <a:gd name="T44" fmla="*/ 117 w 117"/>
                  <a:gd name="T45" fmla="*/ 94 h 9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17" h="94">
                    <a:moveTo>
                      <a:pt x="95" y="90"/>
                    </a:moveTo>
                    <a:cubicBezTo>
                      <a:pt x="93" y="92"/>
                      <a:pt x="91" y="93"/>
                      <a:pt x="88" y="94"/>
                    </a:cubicBezTo>
                    <a:cubicBezTo>
                      <a:pt x="102" y="84"/>
                      <a:pt x="111" y="68"/>
                      <a:pt x="111" y="50"/>
                    </a:cubicBezTo>
                    <a:cubicBezTo>
                      <a:pt x="111" y="34"/>
                      <a:pt x="103" y="18"/>
                      <a:pt x="91" y="9"/>
                    </a:cubicBezTo>
                    <a:lnTo>
                      <a:pt x="95" y="0"/>
                    </a:lnTo>
                    <a:cubicBezTo>
                      <a:pt x="108" y="11"/>
                      <a:pt x="117" y="27"/>
                      <a:pt x="117" y="45"/>
                    </a:cubicBezTo>
                    <a:cubicBezTo>
                      <a:pt x="117" y="63"/>
                      <a:pt x="108" y="80"/>
                      <a:pt x="95" y="90"/>
                    </a:cubicBezTo>
                    <a:close/>
                    <a:moveTo>
                      <a:pt x="26" y="9"/>
                    </a:moveTo>
                    <a:cubicBezTo>
                      <a:pt x="14" y="19"/>
                      <a:pt x="6" y="34"/>
                      <a:pt x="6" y="50"/>
                    </a:cubicBezTo>
                    <a:cubicBezTo>
                      <a:pt x="6" y="68"/>
                      <a:pt x="15" y="84"/>
                      <a:pt x="29" y="94"/>
                    </a:cubicBezTo>
                    <a:cubicBezTo>
                      <a:pt x="26" y="93"/>
                      <a:pt x="24" y="92"/>
                      <a:pt x="22" y="90"/>
                    </a:cubicBezTo>
                    <a:cubicBezTo>
                      <a:pt x="9" y="80"/>
                      <a:pt x="0" y="63"/>
                      <a:pt x="0" y="45"/>
                    </a:cubicBezTo>
                    <a:cubicBezTo>
                      <a:pt x="0" y="27"/>
                      <a:pt x="9" y="11"/>
                      <a:pt x="22" y="0"/>
                    </a:cubicBezTo>
                    <a:lnTo>
                      <a:pt x="26" y="9"/>
                    </a:lnTo>
                    <a:close/>
                  </a:path>
                </a:pathLst>
              </a:custGeom>
              <a:solidFill>
                <a:srgbClr val="0074C5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" name="Freeform 407"/>
              <p:cNvSpPr>
                <a:spLocks noEditPoints="1"/>
              </p:cNvSpPr>
              <p:nvPr/>
            </p:nvSpPr>
            <p:spPr bwMode="auto">
              <a:xfrm>
                <a:off x="4537" y="1434"/>
                <a:ext cx="1204" cy="1000"/>
              </a:xfrm>
              <a:custGeom>
                <a:avLst/>
                <a:gdLst>
                  <a:gd name="T0" fmla="*/ 2147483647 w 105"/>
                  <a:gd name="T1" fmla="*/ 2147483647 h 87"/>
                  <a:gd name="T2" fmla="*/ 2147483647 w 105"/>
                  <a:gd name="T3" fmla="*/ 2147483647 h 87"/>
                  <a:gd name="T4" fmla="*/ 2147483647 w 105"/>
                  <a:gd name="T5" fmla="*/ 2147483647 h 87"/>
                  <a:gd name="T6" fmla="*/ 2147483647 w 105"/>
                  <a:gd name="T7" fmla="*/ 2147483647 h 87"/>
                  <a:gd name="T8" fmla="*/ 2147483647 w 105"/>
                  <a:gd name="T9" fmla="*/ 0 h 87"/>
                  <a:gd name="T10" fmla="*/ 2147483647 w 105"/>
                  <a:gd name="T11" fmla="*/ 2147483647 h 87"/>
                  <a:gd name="T12" fmla="*/ 2147483647 w 105"/>
                  <a:gd name="T13" fmla="*/ 2147483647 h 87"/>
                  <a:gd name="T14" fmla="*/ 2147483647 w 105"/>
                  <a:gd name="T15" fmla="*/ 2147483647 h 87"/>
                  <a:gd name="T16" fmla="*/ 2147483647 w 105"/>
                  <a:gd name="T17" fmla="*/ 2147483647 h 87"/>
                  <a:gd name="T18" fmla="*/ 2147483647 w 105"/>
                  <a:gd name="T19" fmla="*/ 2147483647 h 87"/>
                  <a:gd name="T20" fmla="*/ 2147483647 w 105"/>
                  <a:gd name="T21" fmla="*/ 2147483647 h 87"/>
                  <a:gd name="T22" fmla="*/ 0 w 105"/>
                  <a:gd name="T23" fmla="*/ 2147483647 h 87"/>
                  <a:gd name="T24" fmla="*/ 2147483647 w 105"/>
                  <a:gd name="T25" fmla="*/ 0 h 87"/>
                  <a:gd name="T26" fmla="*/ 2147483647 w 105"/>
                  <a:gd name="T27" fmla="*/ 2147483647 h 8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05"/>
                  <a:gd name="T43" fmla="*/ 0 h 87"/>
                  <a:gd name="T44" fmla="*/ 105 w 105"/>
                  <a:gd name="T45" fmla="*/ 87 h 8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05" h="87">
                    <a:moveTo>
                      <a:pt x="82" y="85"/>
                    </a:moveTo>
                    <a:cubicBezTo>
                      <a:pt x="81" y="86"/>
                      <a:pt x="79" y="86"/>
                      <a:pt x="78" y="87"/>
                    </a:cubicBezTo>
                    <a:cubicBezTo>
                      <a:pt x="91" y="79"/>
                      <a:pt x="100" y="64"/>
                      <a:pt x="100" y="47"/>
                    </a:cubicBezTo>
                    <a:cubicBezTo>
                      <a:pt x="100" y="31"/>
                      <a:pt x="93" y="17"/>
                      <a:pt x="81" y="8"/>
                    </a:cubicBezTo>
                    <a:lnTo>
                      <a:pt x="85" y="0"/>
                    </a:lnTo>
                    <a:cubicBezTo>
                      <a:pt x="97" y="9"/>
                      <a:pt x="105" y="25"/>
                      <a:pt x="105" y="41"/>
                    </a:cubicBezTo>
                    <a:cubicBezTo>
                      <a:pt x="105" y="59"/>
                      <a:pt x="96" y="75"/>
                      <a:pt x="82" y="85"/>
                    </a:cubicBezTo>
                    <a:close/>
                    <a:moveTo>
                      <a:pt x="24" y="8"/>
                    </a:moveTo>
                    <a:cubicBezTo>
                      <a:pt x="12" y="17"/>
                      <a:pt x="5" y="31"/>
                      <a:pt x="5" y="47"/>
                    </a:cubicBezTo>
                    <a:cubicBezTo>
                      <a:pt x="5" y="64"/>
                      <a:pt x="14" y="79"/>
                      <a:pt x="27" y="87"/>
                    </a:cubicBezTo>
                    <a:cubicBezTo>
                      <a:pt x="26" y="86"/>
                      <a:pt x="24" y="86"/>
                      <a:pt x="23" y="85"/>
                    </a:cubicBezTo>
                    <a:cubicBezTo>
                      <a:pt x="9" y="75"/>
                      <a:pt x="0" y="59"/>
                      <a:pt x="0" y="41"/>
                    </a:cubicBezTo>
                    <a:cubicBezTo>
                      <a:pt x="0" y="25"/>
                      <a:pt x="8" y="10"/>
                      <a:pt x="20" y="0"/>
                    </a:cubicBezTo>
                    <a:lnTo>
                      <a:pt x="24" y="8"/>
                    </a:lnTo>
                    <a:close/>
                  </a:path>
                </a:pathLst>
              </a:custGeom>
              <a:solidFill>
                <a:srgbClr val="EB3D00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5" name="Oval 408"/>
            <p:cNvSpPr>
              <a:spLocks noChangeArrowheads="1"/>
            </p:cNvSpPr>
            <p:nvPr/>
          </p:nvSpPr>
          <p:spPr bwMode="auto">
            <a:xfrm>
              <a:off x="10180281" y="267857"/>
              <a:ext cx="34411" cy="29080"/>
            </a:xfrm>
            <a:prstGeom prst="ellipse">
              <a:avLst/>
            </a:prstGeom>
            <a:solidFill>
              <a:srgbClr val="FDFA0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6" name="Oval 409"/>
            <p:cNvSpPr>
              <a:spLocks noChangeArrowheads="1"/>
            </p:cNvSpPr>
            <p:nvPr/>
          </p:nvSpPr>
          <p:spPr bwMode="auto">
            <a:xfrm>
              <a:off x="9653660" y="265319"/>
              <a:ext cx="33034" cy="29080"/>
            </a:xfrm>
            <a:prstGeom prst="ellipse">
              <a:avLst/>
            </a:prstGeom>
            <a:solidFill>
              <a:srgbClr val="EFEC5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sp>
        <p:nvSpPr>
          <p:cNvPr id="372" name="Text Box 2"/>
          <p:cNvSpPr txBox="1">
            <a:spLocks noChangeArrowheads="1"/>
          </p:cNvSpPr>
          <p:nvPr/>
        </p:nvSpPr>
        <p:spPr bwMode="auto">
          <a:xfrm>
            <a:off x="-7936" y="-117"/>
            <a:ext cx="12193178" cy="723106"/>
          </a:xfrm>
          <a:prstGeom prst="rect">
            <a:avLst/>
          </a:prstGeom>
          <a:solidFill>
            <a:srgbClr val="204D84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7855" tIns="38928" rIns="77855" bIns="38928" anchor="ctr"/>
          <a:lstStyle>
            <a:defPPr>
              <a:defRPr lang="ru-RU"/>
            </a:defPPr>
            <a:lvl1pPr algn="ctr" defTabSz="778206" fontAlgn="base">
              <a:spcBef>
                <a:spcPct val="0"/>
              </a:spcBef>
              <a:spcAft>
                <a:spcPct val="0"/>
              </a:spcAft>
              <a:defRPr sz="1400" kern="0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389626" defTabSz="779252" fontAlgn="base">
              <a:spcBef>
                <a:spcPct val="0"/>
              </a:spcBef>
              <a:spcAft>
                <a:spcPct val="0"/>
              </a:spcAft>
              <a:defRPr sz="1500"/>
            </a:lvl2pPr>
            <a:lvl3pPr marL="779252" defTabSz="779252" fontAlgn="base">
              <a:spcBef>
                <a:spcPct val="0"/>
              </a:spcBef>
              <a:spcAft>
                <a:spcPct val="0"/>
              </a:spcAft>
              <a:defRPr sz="1500"/>
            </a:lvl3pPr>
            <a:lvl4pPr marL="1168878" defTabSz="779252" fontAlgn="base">
              <a:spcBef>
                <a:spcPct val="0"/>
              </a:spcBef>
              <a:spcAft>
                <a:spcPct val="0"/>
              </a:spcAft>
              <a:defRPr sz="1500"/>
            </a:lvl4pPr>
            <a:lvl5pPr marL="1558503" defTabSz="779252" fontAlgn="base">
              <a:spcBef>
                <a:spcPct val="0"/>
              </a:spcBef>
              <a:spcAft>
                <a:spcPct val="0"/>
              </a:spcAft>
              <a:defRPr sz="1500"/>
            </a:lvl5pPr>
            <a:lvl6pPr marL="1948129" defTabSz="779252">
              <a:defRPr sz="1500"/>
            </a:lvl6pPr>
            <a:lvl7pPr marL="2337755" defTabSz="779252">
              <a:defRPr sz="1500"/>
            </a:lvl7pPr>
            <a:lvl8pPr marL="2727381" defTabSz="779252">
              <a:defRPr sz="1500"/>
            </a:lvl8pPr>
            <a:lvl9pPr marL="3117007" defTabSz="779252">
              <a:defRPr sz="1500"/>
            </a:lvl9pPr>
          </a:lstStyle>
          <a:p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ИНФОРМАЦИОННЫЕ МАТЕРИАЛЫ ПО ОСАДКАМ И </a:t>
            </a:r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УСИЛЕНИЮ </a:t>
            </a:r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ВЕТРА</a:t>
            </a:r>
          </a:p>
          <a:p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 </a:t>
            </a:r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ТЕРРИТОРИИ  КРАСНОДАРСКОГО КРАЯ</a:t>
            </a:r>
          </a:p>
          <a:p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(РИСК НАРУШЕНИЯ ЭЛЕКТРОСНАБЖЕНИЯ </a:t>
            </a:r>
            <a:r>
              <a:rPr lang="ru-RU" alt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 </a:t>
            </a:r>
            <a:r>
              <a:rPr lang="ru-RU" alt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05.11.2024</a:t>
            </a:r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) </a:t>
            </a:r>
            <a:endParaRPr lang="ru-RU" kern="12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74" name="Прямоугольная выноска 4"/>
          <p:cNvSpPr>
            <a:spLocks noChangeArrowheads="1"/>
          </p:cNvSpPr>
          <p:nvPr/>
        </p:nvSpPr>
        <p:spPr bwMode="auto">
          <a:xfrm>
            <a:off x="3092689" y="5666"/>
            <a:ext cx="5966643" cy="701733"/>
          </a:xfrm>
          <a:prstGeom prst="wedgeRectCallout">
            <a:avLst>
              <a:gd name="adj1" fmla="val 57307"/>
              <a:gd name="adj2" fmla="val -18442"/>
            </a:avLst>
          </a:prstGeom>
          <a:noFill/>
          <a:ln w="9525" algn="ctr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ru-RU" altLang="ru-RU" dirty="0"/>
          </a:p>
        </p:txBody>
      </p:sp>
      <p:grpSp>
        <p:nvGrpSpPr>
          <p:cNvPr id="435" name="Группа 434"/>
          <p:cNvGrpSpPr/>
          <p:nvPr/>
        </p:nvGrpSpPr>
        <p:grpSpPr>
          <a:xfrm>
            <a:off x="9476045" y="2373019"/>
            <a:ext cx="3131213" cy="3743622"/>
            <a:chOff x="7765301" y="4457439"/>
            <a:chExt cx="2974026" cy="3743622"/>
          </a:xfrm>
        </p:grpSpPr>
        <p:grpSp>
          <p:nvGrpSpPr>
            <p:cNvPr id="436" name="Группа 435"/>
            <p:cNvGrpSpPr/>
            <p:nvPr/>
          </p:nvGrpSpPr>
          <p:grpSpPr>
            <a:xfrm>
              <a:off x="7765301" y="4457439"/>
              <a:ext cx="2974026" cy="3743622"/>
              <a:chOff x="6897578" y="4082211"/>
              <a:chExt cx="2644738" cy="2764039"/>
            </a:xfrm>
          </p:grpSpPr>
          <p:sp>
            <p:nvSpPr>
              <p:cNvPr id="439" name="Text Box 97"/>
              <p:cNvSpPr txBox="1">
                <a:spLocks noChangeArrowheads="1"/>
              </p:cNvSpPr>
              <p:nvPr/>
            </p:nvSpPr>
            <p:spPr bwMode="auto">
              <a:xfrm>
                <a:off x="7066917" y="6209278"/>
                <a:ext cx="1460939" cy="15222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127982" tIns="63992" rIns="127982" bIns="63992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endParaRPr lang="ru-RU" altLang="ru-RU" sz="500" b="0" dirty="0">
                  <a:solidFill>
                    <a:srgbClr val="000000"/>
                  </a:solidFill>
                  <a:cs typeface="Arial" panose="020B0604020202020204" pitchFamily="34" charset="0"/>
                </a:endParaRPr>
              </a:p>
            </p:txBody>
          </p:sp>
          <p:grpSp>
            <p:nvGrpSpPr>
              <p:cNvPr id="440" name="Группа 439"/>
              <p:cNvGrpSpPr/>
              <p:nvPr/>
            </p:nvGrpSpPr>
            <p:grpSpPr>
              <a:xfrm>
                <a:off x="6897578" y="4082211"/>
                <a:ext cx="2644738" cy="2764039"/>
                <a:chOff x="9401428" y="1559479"/>
                <a:chExt cx="3026400" cy="5253681"/>
              </a:xfrm>
            </p:grpSpPr>
            <p:grpSp>
              <p:nvGrpSpPr>
                <p:cNvPr id="445" name="Группа 444"/>
                <p:cNvGrpSpPr/>
                <p:nvPr/>
              </p:nvGrpSpPr>
              <p:grpSpPr>
                <a:xfrm>
                  <a:off x="9401428" y="1559479"/>
                  <a:ext cx="3026400" cy="5253681"/>
                  <a:chOff x="6759623" y="3727167"/>
                  <a:chExt cx="2464767" cy="3113013"/>
                </a:xfrm>
              </p:grpSpPr>
              <p:sp>
                <p:nvSpPr>
                  <p:cNvPr id="450" name="Rectangle 93"/>
                  <p:cNvSpPr>
                    <a:spLocks noChangeArrowheads="1"/>
                  </p:cNvSpPr>
                  <p:nvPr/>
                </p:nvSpPr>
                <p:spPr bwMode="auto">
                  <a:xfrm>
                    <a:off x="6759623" y="3767481"/>
                    <a:ext cx="2134158" cy="3072699"/>
                  </a:xfrm>
                  <a:prstGeom prst="rect">
                    <a:avLst/>
                  </a:prstGeom>
                  <a:solidFill>
                    <a:schemeClr val="bg1"/>
                  </a:solidFill>
                  <a:ln w="19050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defTabSz="912321">
                      <a:defRPr/>
                    </a:pPr>
                    <a:endParaRPr lang="ru-RU" altLang="ru-RU" sz="800" dirty="0">
                      <a:solidFill>
                        <a:srgbClr val="000000"/>
                      </a:solidFill>
                      <a:latin typeface="Calibri" panose="020F050202020403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51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165774" y="5712496"/>
                    <a:ext cx="1833906" cy="363400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- прогноз нарушения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ЛЭП </a:t>
                    </a:r>
                    <a:r>
                      <a:rPr lang="ru-RU" altLang="ru-RU" sz="1000" b="0" kern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(УГМС)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2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74325" y="3727167"/>
                    <a:ext cx="1606383" cy="241833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Условные обозначения</a:t>
                    </a:r>
                  </a:p>
                </p:txBody>
              </p:sp>
              <p:sp>
                <p:nvSpPr>
                  <p:cNvPr id="453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187581" y="6232909"/>
                    <a:ext cx="1609849" cy="209841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endParaRPr lang="ru-RU" altLang="ru-RU" sz="800" b="0" dirty="0">
                      <a:solidFill>
                        <a:srgbClr val="000000"/>
                      </a:solidFill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54" name="TextBox 10"/>
                  <p:cNvSpPr txBox="1"/>
                  <p:nvPr/>
                </p:nvSpPr>
                <p:spPr>
                  <a:xfrm>
                    <a:off x="6844151" y="6597757"/>
                    <a:ext cx="591514" cy="204745"/>
                  </a:xfrm>
                  <a:prstGeom prst="rect">
                    <a:avLst/>
                  </a:prstGeom>
                  <a:solidFill>
                    <a:schemeClr val="bg1"/>
                  </a:solidFill>
                  <a:effectLst>
                    <a:softEdge rad="63500"/>
                  </a:effectLst>
                </p:spPr>
                <p:txBody>
                  <a:bodyPr wrap="square" rtlCol="0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l" defTabSz="912321">
                      <a:defRPr/>
                    </a:pPr>
                    <a:r>
                      <a:rPr lang="ru-RU" sz="1000" dirty="0" smtClean="0">
                        <a:solidFill>
                          <a:prstClr val="black"/>
                        </a:solidFill>
                        <a:latin typeface="Arial" pitchFamily="34" charset="0"/>
                        <a:cs typeface="Arial" pitchFamily="34" charset="0"/>
                      </a:rPr>
                      <a:t>Город</a:t>
                    </a:r>
                    <a:endParaRPr lang="ru-RU" sz="1000" dirty="0">
                      <a:solidFill>
                        <a:prstClr val="black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5" name="Полилиния 454"/>
                  <p:cNvSpPr/>
                  <p:nvPr/>
                </p:nvSpPr>
                <p:spPr>
                  <a:xfrm>
                    <a:off x="6881233" y="5740396"/>
                    <a:ext cx="324905" cy="204788"/>
                  </a:xfrm>
                  <a:custGeom>
                    <a:avLst/>
                    <a:gdLst>
                      <a:gd name="connsiteX0" fmla="*/ 42863 w 324905"/>
                      <a:gd name="connsiteY0" fmla="*/ 28575 h 204788"/>
                      <a:gd name="connsiteX1" fmla="*/ 47625 w 324905"/>
                      <a:gd name="connsiteY1" fmla="*/ 4763 h 204788"/>
                      <a:gd name="connsiteX2" fmla="*/ 61913 w 324905"/>
                      <a:gd name="connsiteY2" fmla="*/ 0 h 204788"/>
                      <a:gd name="connsiteX3" fmla="*/ 95250 w 324905"/>
                      <a:gd name="connsiteY3" fmla="*/ 4763 h 204788"/>
                      <a:gd name="connsiteX4" fmla="*/ 200025 w 324905"/>
                      <a:gd name="connsiteY4" fmla="*/ 9525 h 204788"/>
                      <a:gd name="connsiteX5" fmla="*/ 252413 w 324905"/>
                      <a:gd name="connsiteY5" fmla="*/ 14288 h 204788"/>
                      <a:gd name="connsiteX6" fmla="*/ 280988 w 324905"/>
                      <a:gd name="connsiteY6" fmla="*/ 23813 h 204788"/>
                      <a:gd name="connsiteX7" fmla="*/ 285750 w 324905"/>
                      <a:gd name="connsiteY7" fmla="*/ 52388 h 204788"/>
                      <a:gd name="connsiteX8" fmla="*/ 300038 w 324905"/>
                      <a:gd name="connsiteY8" fmla="*/ 57150 h 204788"/>
                      <a:gd name="connsiteX9" fmla="*/ 314325 w 324905"/>
                      <a:gd name="connsiteY9" fmla="*/ 66675 h 204788"/>
                      <a:gd name="connsiteX10" fmla="*/ 323850 w 324905"/>
                      <a:gd name="connsiteY10" fmla="*/ 80963 h 204788"/>
                      <a:gd name="connsiteX11" fmla="*/ 319088 w 324905"/>
                      <a:gd name="connsiteY11" fmla="*/ 180975 h 204788"/>
                      <a:gd name="connsiteX12" fmla="*/ 300038 w 324905"/>
                      <a:gd name="connsiteY12" fmla="*/ 185738 h 204788"/>
                      <a:gd name="connsiteX13" fmla="*/ 228600 w 324905"/>
                      <a:gd name="connsiteY13" fmla="*/ 190500 h 204788"/>
                      <a:gd name="connsiteX14" fmla="*/ 209550 w 324905"/>
                      <a:gd name="connsiteY14" fmla="*/ 195263 h 204788"/>
                      <a:gd name="connsiteX15" fmla="*/ 185738 w 324905"/>
                      <a:gd name="connsiteY15" fmla="*/ 200025 h 204788"/>
                      <a:gd name="connsiteX16" fmla="*/ 171450 w 324905"/>
                      <a:gd name="connsiteY16" fmla="*/ 204788 h 204788"/>
                      <a:gd name="connsiteX17" fmla="*/ 152400 w 324905"/>
                      <a:gd name="connsiteY17" fmla="*/ 190500 h 204788"/>
                      <a:gd name="connsiteX18" fmla="*/ 138113 w 324905"/>
                      <a:gd name="connsiteY18" fmla="*/ 180975 h 204788"/>
                      <a:gd name="connsiteX19" fmla="*/ 123825 w 324905"/>
                      <a:gd name="connsiteY19" fmla="*/ 166688 h 204788"/>
                      <a:gd name="connsiteX20" fmla="*/ 95250 w 324905"/>
                      <a:gd name="connsiteY20" fmla="*/ 152400 h 204788"/>
                      <a:gd name="connsiteX21" fmla="*/ 42863 w 324905"/>
                      <a:gd name="connsiteY21" fmla="*/ 147638 h 204788"/>
                      <a:gd name="connsiteX22" fmla="*/ 14288 w 324905"/>
                      <a:gd name="connsiteY22" fmla="*/ 133350 h 204788"/>
                      <a:gd name="connsiteX23" fmla="*/ 4763 w 324905"/>
                      <a:gd name="connsiteY23" fmla="*/ 119063 h 204788"/>
                      <a:gd name="connsiteX24" fmla="*/ 0 w 324905"/>
                      <a:gd name="connsiteY24" fmla="*/ 104775 h 204788"/>
                      <a:gd name="connsiteX25" fmla="*/ 19050 w 324905"/>
                      <a:gd name="connsiteY25" fmla="*/ 42863 h 204788"/>
                      <a:gd name="connsiteX26" fmla="*/ 42863 w 324905"/>
                      <a:gd name="connsiteY26" fmla="*/ 28575 h 204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</a:cxnLst>
                    <a:rect l="l" t="t" r="r" b="b"/>
                    <a:pathLst>
                      <a:path w="324905" h="204788">
                        <a:moveTo>
                          <a:pt x="42863" y="28575"/>
                        </a:moveTo>
                        <a:cubicBezTo>
                          <a:pt x="44450" y="20638"/>
                          <a:pt x="43135" y="11498"/>
                          <a:pt x="47625" y="4763"/>
                        </a:cubicBezTo>
                        <a:cubicBezTo>
                          <a:pt x="50410" y="586"/>
                          <a:pt x="56893" y="0"/>
                          <a:pt x="61913" y="0"/>
                        </a:cubicBezTo>
                        <a:cubicBezTo>
                          <a:pt x="73138" y="0"/>
                          <a:pt x="84138" y="3175"/>
                          <a:pt x="95250" y="4763"/>
                        </a:cubicBezTo>
                        <a:cubicBezTo>
                          <a:pt x="147969" y="22336"/>
                          <a:pt x="113804" y="14914"/>
                          <a:pt x="200025" y="9525"/>
                        </a:cubicBezTo>
                        <a:cubicBezTo>
                          <a:pt x="217488" y="11113"/>
                          <a:pt x="235145" y="11241"/>
                          <a:pt x="252413" y="14288"/>
                        </a:cubicBezTo>
                        <a:cubicBezTo>
                          <a:pt x="262300" y="16033"/>
                          <a:pt x="280988" y="23813"/>
                          <a:pt x="280988" y="23813"/>
                        </a:cubicBezTo>
                        <a:cubicBezTo>
                          <a:pt x="282575" y="33338"/>
                          <a:pt x="280959" y="44004"/>
                          <a:pt x="285750" y="52388"/>
                        </a:cubicBezTo>
                        <a:cubicBezTo>
                          <a:pt x="288241" y="56747"/>
                          <a:pt x="295548" y="54905"/>
                          <a:pt x="300038" y="57150"/>
                        </a:cubicBezTo>
                        <a:cubicBezTo>
                          <a:pt x="305157" y="59710"/>
                          <a:pt x="309563" y="63500"/>
                          <a:pt x="314325" y="66675"/>
                        </a:cubicBezTo>
                        <a:cubicBezTo>
                          <a:pt x="317500" y="71438"/>
                          <a:pt x="323612" y="75244"/>
                          <a:pt x="323850" y="80963"/>
                        </a:cubicBezTo>
                        <a:cubicBezTo>
                          <a:pt x="325240" y="114309"/>
                          <a:pt x="326484" y="148430"/>
                          <a:pt x="319088" y="180975"/>
                        </a:cubicBezTo>
                        <a:cubicBezTo>
                          <a:pt x="317637" y="187358"/>
                          <a:pt x="306548" y="185053"/>
                          <a:pt x="300038" y="185738"/>
                        </a:cubicBezTo>
                        <a:cubicBezTo>
                          <a:pt x="276304" y="188236"/>
                          <a:pt x="252413" y="188913"/>
                          <a:pt x="228600" y="190500"/>
                        </a:cubicBezTo>
                        <a:cubicBezTo>
                          <a:pt x="222250" y="192088"/>
                          <a:pt x="215940" y="193843"/>
                          <a:pt x="209550" y="195263"/>
                        </a:cubicBezTo>
                        <a:cubicBezTo>
                          <a:pt x="201648" y="197019"/>
                          <a:pt x="193591" y="198062"/>
                          <a:pt x="185738" y="200025"/>
                        </a:cubicBezTo>
                        <a:cubicBezTo>
                          <a:pt x="180868" y="201243"/>
                          <a:pt x="176213" y="203200"/>
                          <a:pt x="171450" y="204788"/>
                        </a:cubicBezTo>
                        <a:cubicBezTo>
                          <a:pt x="165100" y="200025"/>
                          <a:pt x="158859" y="195114"/>
                          <a:pt x="152400" y="190500"/>
                        </a:cubicBezTo>
                        <a:cubicBezTo>
                          <a:pt x="147743" y="187173"/>
                          <a:pt x="142510" y="184639"/>
                          <a:pt x="138113" y="180975"/>
                        </a:cubicBezTo>
                        <a:cubicBezTo>
                          <a:pt x="132939" y="176663"/>
                          <a:pt x="128999" y="171000"/>
                          <a:pt x="123825" y="166688"/>
                        </a:cubicBezTo>
                        <a:cubicBezTo>
                          <a:pt x="116019" y="160183"/>
                          <a:pt x="105619" y="153881"/>
                          <a:pt x="95250" y="152400"/>
                        </a:cubicBezTo>
                        <a:cubicBezTo>
                          <a:pt x="77892" y="149920"/>
                          <a:pt x="60325" y="149225"/>
                          <a:pt x="42863" y="147638"/>
                        </a:cubicBezTo>
                        <a:cubicBezTo>
                          <a:pt x="31242" y="143764"/>
                          <a:pt x="23520" y="142582"/>
                          <a:pt x="14288" y="133350"/>
                        </a:cubicBezTo>
                        <a:cubicBezTo>
                          <a:pt x="10241" y="129303"/>
                          <a:pt x="7323" y="124182"/>
                          <a:pt x="4763" y="119063"/>
                        </a:cubicBezTo>
                        <a:cubicBezTo>
                          <a:pt x="2518" y="114573"/>
                          <a:pt x="1588" y="109538"/>
                          <a:pt x="0" y="104775"/>
                        </a:cubicBezTo>
                        <a:cubicBezTo>
                          <a:pt x="5433" y="50448"/>
                          <a:pt x="-6518" y="68431"/>
                          <a:pt x="19050" y="42863"/>
                        </a:cubicBezTo>
                        <a:lnTo>
                          <a:pt x="42863" y="28575"/>
                        </a:lnTo>
                        <a:close/>
                      </a:path>
                    </a:pathLst>
                  </a:custGeom>
                  <a:solidFill>
                    <a:srgbClr val="FF0000">
                      <a:alpha val="40000"/>
                    </a:srgbClr>
                  </a:solidFill>
                  <a:ln>
                    <a:solidFill>
                      <a:srgbClr val="FF0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912321">
                      <a:defRPr/>
                    </a:pPr>
                    <a:endParaRPr lang="ru-RU" sz="800" dirty="0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456" name="Прямоугольник 455"/>
                  <p:cNvSpPr/>
                  <p:nvPr/>
                </p:nvSpPr>
                <p:spPr>
                  <a:xfrm>
                    <a:off x="6789967" y="6011515"/>
                    <a:ext cx="527227" cy="138165"/>
                  </a:xfrm>
                  <a:prstGeom prst="rect">
                    <a:avLst/>
                  </a:prstGeom>
                  <a:solidFill>
                    <a:srgbClr val="FFFF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912321">
                      <a:defRPr/>
                    </a:pPr>
                    <a:r>
                      <a:rPr lang="ru-RU" sz="800" dirty="0">
                        <a:solidFill>
                          <a:prstClr val="black"/>
                        </a:solidFill>
                        <a:latin typeface="Times New Roman" panose="02020603050405020304" pitchFamily="18" charset="0"/>
                        <a:cs typeface="Times New Roman" panose="02020603050405020304" pitchFamily="18" charset="0"/>
                      </a:rPr>
                      <a:t>321/20</a:t>
                    </a:r>
                  </a:p>
                </p:txBody>
              </p:sp>
              <p:sp>
                <p:nvSpPr>
                  <p:cNvPr id="457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49111" y="6567185"/>
                    <a:ext cx="1831079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- муниципальное образование</a:t>
                    </a:r>
                  </a:p>
                </p:txBody>
              </p:sp>
              <p:sp>
                <p:nvSpPr>
                  <p:cNvPr id="458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327897" y="4656852"/>
                    <a:ext cx="1896493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- линии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электропередач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9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66267" y="5973077"/>
                    <a:ext cx="1898652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kern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- </a:t>
                    </a:r>
                    <a:r>
                      <a:rPr lang="ru-RU" altLang="ru-RU" sz="100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протяженность ЛЭП/ТП (шт.)</a:t>
                    </a:r>
                  </a:p>
                </p:txBody>
              </p:sp>
              <p:sp>
                <p:nvSpPr>
                  <p:cNvPr id="460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429220" y="4063712"/>
                    <a:ext cx="873125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осадки, мм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  <p:sp>
              <p:nvSpPr>
                <p:cNvPr id="446" name="Скругленный прямоугольник 445"/>
                <p:cNvSpPr/>
                <p:nvPr/>
              </p:nvSpPr>
              <p:spPr>
                <a:xfrm>
                  <a:off x="9637258" y="6127238"/>
                  <a:ext cx="282820" cy="225201"/>
                </a:xfrm>
                <a:prstGeom prst="roundRect">
                  <a:avLst/>
                </a:prstGeom>
                <a:solidFill>
                  <a:schemeClr val="accent6">
                    <a:lumMod val="20000"/>
                    <a:lumOff val="80000"/>
                  </a:schemeClr>
                </a:solidFill>
                <a:ln>
                  <a:solidFill>
                    <a:schemeClr val="tx1"/>
                  </a:solidFill>
                </a:ln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0" tIns="0" rIns="0" bIns="0" rtlCol="0" anchor="ctr"/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912321"/>
                  <a:r>
                    <a:rPr lang="ru-RU" sz="800" b="1" dirty="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60%</a:t>
                  </a:r>
                </a:p>
              </p:txBody>
            </p:sp>
            <p:sp>
              <p:nvSpPr>
                <p:cNvPr id="447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10008980" y="5925488"/>
                  <a:ext cx="2202328" cy="545576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80200" tIns="40101" rIns="80200" bIns="40101">
                  <a:spAutoFit/>
                </a:bodyPr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defTabSz="955471">
                    <a:defRPr/>
                  </a:pPr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 - </a:t>
                  </a:r>
                  <a:r>
                    <a:rPr lang="ru-RU" altLang="ru-RU" sz="1000" b="0" dirty="0" smtClean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износ электроэнергетических </a:t>
                  </a:r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систем </a:t>
                  </a:r>
                </a:p>
              </p:txBody>
            </p:sp>
            <p:sp>
              <p:nvSpPr>
                <p:cNvPr id="448" name="Прямоугольник 447"/>
                <p:cNvSpPr/>
                <p:nvPr/>
              </p:nvSpPr>
              <p:spPr>
                <a:xfrm>
                  <a:off x="9438681" y="5747122"/>
                  <a:ext cx="658385" cy="230603"/>
                </a:xfrm>
                <a:prstGeom prst="rect">
                  <a:avLst/>
                </a:prstGeom>
                <a:solidFill>
                  <a:srgbClr val="92D050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lIns="68571" tIns="34286" rIns="68571" bIns="34286" anchor="ctr"/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912321"/>
                  <a:r>
                    <a:rPr lang="ru-RU" sz="800" kern="0" dirty="0">
                      <a:solidFill>
                        <a:prstClr val="black"/>
                      </a:solidFill>
                      <a:cs typeface="Times New Roman" panose="02020603050405020304" pitchFamily="18" charset="0"/>
                    </a:rPr>
                    <a:t>19/330</a:t>
                  </a:r>
                </a:p>
              </p:txBody>
            </p:sp>
            <p:sp>
              <p:nvSpPr>
                <p:cNvPr id="449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10025082" y="5647837"/>
                  <a:ext cx="1868848" cy="397313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127973" tIns="63988" rIns="127973" bIns="63988">
                  <a:spAutoFit/>
                </a:bodyPr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- кол-во домов /населения</a:t>
                  </a:r>
                </a:p>
              </p:txBody>
            </p:sp>
          </p:grpSp>
          <p:sp>
            <p:nvSpPr>
              <p:cNvPr id="441" name="Text Box 97"/>
              <p:cNvSpPr txBox="1">
                <a:spLocks noChangeArrowheads="1"/>
              </p:cNvSpPr>
              <p:nvPr/>
            </p:nvSpPr>
            <p:spPr bwMode="auto">
              <a:xfrm>
                <a:off x="7335606" y="5464351"/>
                <a:ext cx="1948620" cy="18518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95989" tIns="47996" rIns="95989" bIns="47996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- количество </a:t>
                </a:r>
                <a:r>
                  <a:rPr lang="ru-RU" altLang="ru-RU" sz="1000" b="0" kern="0" dirty="0" smtClean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осадков (УГМС), </a:t>
                </a: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мм</a:t>
                </a:r>
              </a:p>
            </p:txBody>
          </p:sp>
          <p:sp>
            <p:nvSpPr>
              <p:cNvPr id="442" name="TextBox 23"/>
              <p:cNvSpPr txBox="1"/>
              <p:nvPr/>
            </p:nvSpPr>
            <p:spPr>
              <a:xfrm>
                <a:off x="7029503" y="5479167"/>
                <a:ext cx="383894" cy="181793"/>
              </a:xfrm>
              <a:prstGeom prst="rect">
                <a:avLst/>
              </a:prstGeom>
              <a:solidFill>
                <a:srgbClr val="4F81BD">
                  <a:lumMod val="75000"/>
                </a:srgbClr>
              </a:solidFill>
              <a:effectLst>
                <a:softEdge rad="63500"/>
              </a:effectLst>
            </p:spPr>
            <p:txBody>
              <a:bodyPr wrap="square" rtlCol="0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2321">
                  <a:defRPr/>
                </a:pPr>
                <a:r>
                  <a:rPr lang="ru-RU" sz="1000" dirty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2</a:t>
                </a:r>
                <a:r>
                  <a:rPr lang="ru-RU" sz="1000" kern="0" dirty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0</a:t>
                </a:r>
              </a:p>
            </p:txBody>
          </p:sp>
          <p:sp>
            <p:nvSpPr>
              <p:cNvPr id="443" name="TextBox 23"/>
              <p:cNvSpPr txBox="1"/>
              <p:nvPr/>
            </p:nvSpPr>
            <p:spPr>
              <a:xfrm>
                <a:off x="7041092" y="5647261"/>
                <a:ext cx="372305" cy="181793"/>
              </a:xfrm>
              <a:prstGeom prst="rect">
                <a:avLst/>
              </a:prstGeom>
              <a:solidFill>
                <a:srgbClr val="FF9900"/>
              </a:solidFill>
              <a:effectLst>
                <a:softEdge rad="63500"/>
              </a:effectLst>
            </p:spPr>
            <p:txBody>
              <a:bodyPr wrap="square" rtlCol="0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2321">
                  <a:defRPr/>
                </a:pPr>
                <a:r>
                  <a:rPr lang="ru-RU" sz="1000" kern="0" dirty="0" smtClean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15</a:t>
                </a:r>
                <a:endParaRPr lang="ru-RU" sz="1000" kern="0" dirty="0">
                  <a:solidFill>
                    <a:prstClr val="black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4" name="Text Box 97"/>
              <p:cNvSpPr txBox="1">
                <a:spLocks noChangeArrowheads="1"/>
              </p:cNvSpPr>
              <p:nvPr/>
            </p:nvSpPr>
            <p:spPr bwMode="auto">
              <a:xfrm>
                <a:off x="7449857" y="5637358"/>
                <a:ext cx="1659776" cy="18518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95989" tIns="47996" rIns="95989" bIns="47996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- порывы ветра (УГМС), м/с</a:t>
                </a:r>
              </a:p>
            </p:txBody>
          </p:sp>
        </p:grpSp>
        <p:pic>
          <p:nvPicPr>
            <p:cNvPr id="437" name="Рисунок 436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7899635" y="5141222"/>
              <a:ext cx="649048" cy="1206564"/>
            </a:xfrm>
            <a:prstGeom prst="rect">
              <a:avLst/>
            </a:prstGeom>
          </p:spPr>
        </p:pic>
        <p:pic>
          <p:nvPicPr>
            <p:cNvPr id="438" name="Рисунок 437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7897604" y="4711550"/>
              <a:ext cx="2310493" cy="215263"/>
            </a:xfrm>
            <a:prstGeom prst="rect">
              <a:avLst/>
            </a:prstGeom>
          </p:spPr>
        </p:pic>
      </p:grpSp>
      <p:sp>
        <p:nvSpPr>
          <p:cNvPr id="471" name="Rectangle 152"/>
          <p:cNvSpPr>
            <a:spLocks noChangeArrowheads="1"/>
          </p:cNvSpPr>
          <p:nvPr/>
        </p:nvSpPr>
        <p:spPr bwMode="auto">
          <a:xfrm>
            <a:off x="10435750" y="6254882"/>
            <a:ext cx="1728000" cy="538609"/>
          </a:xfrm>
          <a:prstGeom prst="rect">
            <a:avLst/>
          </a:prstGeom>
          <a:solidFill>
            <a:schemeClr val="bg1">
              <a:alpha val="96861"/>
            </a:schemeClr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square" lIns="22554" tIns="0" rIns="22554" bIns="0" anchor="ctr">
            <a:spAutoFit/>
          </a:bodyPr>
          <a:lstStyle/>
          <a:p>
            <a:pPr defTabSz="1727942">
              <a:spcBef>
                <a:spcPct val="0"/>
              </a:spcBef>
            </a:pPr>
            <a:r>
              <a:rPr lang="ru-RU" altLang="ru-RU" sz="7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ГУ МЧС России по Краснодарскому краю</a:t>
            </a:r>
            <a:r>
              <a:rPr lang="ru-RU" altLang="ru-RU" sz="700" i="1" u="sng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</a:p>
          <a:p>
            <a:pPr defTabSz="1727942">
              <a:spcBef>
                <a:spcPct val="0"/>
              </a:spcBef>
            </a:pPr>
            <a:r>
              <a:rPr lang="ru-RU" altLang="ru-RU" sz="7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АРМ № 7 </a:t>
            </a:r>
          </a:p>
          <a:p>
            <a:pPr defTabSz="1727942">
              <a:spcBef>
                <a:spcPct val="0"/>
              </a:spcBef>
            </a:pPr>
            <a:r>
              <a:rPr lang="ru-RU" alt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15:00 </a:t>
            </a:r>
            <a:r>
              <a:rPr lang="ru-RU" altLang="ru-RU" sz="7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alt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04.11.2024</a:t>
            </a:r>
          </a:p>
          <a:p>
            <a:pPr defTabSz="1727942">
              <a:spcBef>
                <a:spcPct val="0"/>
              </a:spcBef>
            </a:pPr>
            <a:r>
              <a:rPr lang="ru-RU" alt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Исп</a:t>
            </a:r>
            <a:r>
              <a:rPr lang="ru-RU" altLang="ru-RU" sz="7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. </a:t>
            </a:r>
            <a:r>
              <a:rPr lang="ru-RU" alt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Л.А. Давиденко</a:t>
            </a:r>
            <a:endParaRPr lang="ru-RU" altLang="ru-RU" sz="7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defTabSz="1727942">
              <a:spcBef>
                <a:spcPct val="0"/>
              </a:spcBef>
            </a:pPr>
            <a:r>
              <a:rPr 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Тел</a:t>
            </a:r>
            <a:r>
              <a:rPr lang="ru-RU" sz="7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. 3220-5507</a:t>
            </a:r>
          </a:p>
        </p:txBody>
      </p:sp>
      <p:grpSp>
        <p:nvGrpSpPr>
          <p:cNvPr id="429" name="Группа 428"/>
          <p:cNvGrpSpPr/>
          <p:nvPr/>
        </p:nvGrpSpPr>
        <p:grpSpPr>
          <a:xfrm>
            <a:off x="4964619" y="3129148"/>
            <a:ext cx="1581368" cy="723767"/>
            <a:chOff x="406713" y="1180365"/>
            <a:chExt cx="1581368" cy="723767"/>
          </a:xfrm>
        </p:grpSpPr>
        <p:cxnSp>
          <p:nvCxnSpPr>
            <p:cNvPr id="430" name="Прямая соединительная линия 429"/>
            <p:cNvCxnSpPr/>
            <p:nvPr/>
          </p:nvCxnSpPr>
          <p:spPr>
            <a:xfrm>
              <a:off x="1484224" y="1515603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31" name="Прямая соединительная линия 430"/>
            <p:cNvCxnSpPr/>
            <p:nvPr/>
          </p:nvCxnSpPr>
          <p:spPr>
            <a:xfrm>
              <a:off x="1594082" y="1662606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32" name="Скругленный прямоугольник 431"/>
            <p:cNvSpPr/>
            <p:nvPr/>
          </p:nvSpPr>
          <p:spPr>
            <a:xfrm>
              <a:off x="640108" y="1561908"/>
              <a:ext cx="250314" cy="147532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ru-RU" sz="800" b="1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40%</a:t>
              </a:r>
            </a:p>
          </p:txBody>
        </p:sp>
        <p:sp>
          <p:nvSpPr>
            <p:cNvPr id="433" name="TextBox 23"/>
            <p:cNvSpPr txBox="1">
              <a:spLocks noChangeAspect="1"/>
            </p:cNvSpPr>
            <p:nvPr/>
          </p:nvSpPr>
          <p:spPr>
            <a:xfrm>
              <a:off x="892969" y="1704077"/>
              <a:ext cx="392468" cy="200055"/>
            </a:xfrm>
            <a:prstGeom prst="rect">
              <a:avLst/>
            </a:prstGeom>
            <a:solidFill>
              <a:srgbClr val="4F81BD">
                <a:lumMod val="75000"/>
              </a:srgb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>
                  <a:solidFill>
                    <a:prstClr val="black"/>
                  </a:solidFill>
                </a:rPr>
                <a:t>2</a:t>
              </a:r>
            </a:p>
          </p:txBody>
        </p:sp>
        <p:sp>
          <p:nvSpPr>
            <p:cNvPr id="434" name="Прямоугольник 433"/>
            <p:cNvSpPr/>
            <p:nvPr/>
          </p:nvSpPr>
          <p:spPr>
            <a:xfrm>
              <a:off x="895333" y="1552996"/>
              <a:ext cx="780208" cy="156444"/>
            </a:xfrm>
            <a:prstGeom prst="rect">
              <a:avLst/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9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488/270</a:t>
              </a:r>
              <a:endParaRPr lang="ru-RU" sz="9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63" name="Прямоугольник 462"/>
            <p:cNvSpPr/>
            <p:nvPr/>
          </p:nvSpPr>
          <p:spPr bwMode="auto">
            <a:xfrm>
              <a:off x="895333" y="1411197"/>
              <a:ext cx="780208" cy="141799"/>
            </a:xfrm>
            <a:prstGeom prst="rect">
              <a:avLst/>
            </a:prstGeom>
            <a:solidFill>
              <a:srgbClr val="00B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4459/59147</a:t>
              </a:r>
            </a:p>
          </p:txBody>
        </p:sp>
        <p:sp>
          <p:nvSpPr>
            <p:cNvPr id="464" name="TextBox 10"/>
            <p:cNvSpPr txBox="1"/>
            <p:nvPr/>
          </p:nvSpPr>
          <p:spPr>
            <a:xfrm>
              <a:off x="406713" y="1180365"/>
              <a:ext cx="1581368" cy="230832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sz="900" dirty="0"/>
                <a:t>г. Анапа</a:t>
              </a:r>
            </a:p>
          </p:txBody>
        </p:sp>
        <p:sp>
          <p:nvSpPr>
            <p:cNvPr id="465" name="TextBox 23"/>
            <p:cNvSpPr txBox="1">
              <a:spLocks noChangeAspect="1"/>
            </p:cNvSpPr>
            <p:nvPr/>
          </p:nvSpPr>
          <p:spPr>
            <a:xfrm>
              <a:off x="1302123" y="1704077"/>
              <a:ext cx="392468" cy="200055"/>
            </a:xfrm>
            <a:prstGeom prst="rect">
              <a:avLst/>
            </a:prstGeom>
            <a:solidFill>
              <a:schemeClr val="accent4">
                <a:lumMod val="75000"/>
              </a:scheme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18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22248372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Рисунок 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722989"/>
            <a:ext cx="12192000" cy="6157565"/>
          </a:xfrm>
          <a:prstGeom prst="rect">
            <a:avLst/>
          </a:prstGeom>
        </p:spPr>
      </p:pic>
      <p:grpSp>
        <p:nvGrpSpPr>
          <p:cNvPr id="4" name="Группа 3"/>
          <p:cNvGrpSpPr/>
          <p:nvPr/>
        </p:nvGrpSpPr>
        <p:grpSpPr>
          <a:xfrm>
            <a:off x="11461411" y="76626"/>
            <a:ext cx="625999" cy="526433"/>
            <a:chOff x="9625856" y="4064"/>
            <a:chExt cx="625999" cy="526433"/>
          </a:xfrm>
        </p:grpSpPr>
        <p:sp>
          <p:nvSpPr>
            <p:cNvPr id="5" name="Oval 44"/>
            <p:cNvSpPr>
              <a:spLocks noChangeArrowheads="1"/>
            </p:cNvSpPr>
            <p:nvPr/>
          </p:nvSpPr>
          <p:spPr bwMode="auto">
            <a:xfrm>
              <a:off x="9625856" y="4064"/>
              <a:ext cx="625999" cy="52643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" name="Oval 45"/>
            <p:cNvSpPr>
              <a:spLocks noChangeArrowheads="1"/>
            </p:cNvSpPr>
            <p:nvPr/>
          </p:nvSpPr>
          <p:spPr bwMode="auto">
            <a:xfrm>
              <a:off x="9640446" y="10526"/>
              <a:ext cx="600673" cy="505200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" name="Oval 46"/>
            <p:cNvSpPr>
              <a:spLocks noChangeArrowheads="1"/>
            </p:cNvSpPr>
            <p:nvPr/>
          </p:nvSpPr>
          <p:spPr bwMode="auto">
            <a:xfrm>
              <a:off x="9715875" y="76994"/>
              <a:ext cx="454772" cy="38334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" name="Oval 47"/>
            <p:cNvSpPr>
              <a:spLocks noChangeArrowheads="1"/>
            </p:cNvSpPr>
            <p:nvPr/>
          </p:nvSpPr>
          <p:spPr bwMode="auto">
            <a:xfrm>
              <a:off x="9727987" y="87610"/>
              <a:ext cx="437704" cy="368803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9" name="Freeform 48"/>
            <p:cNvSpPr>
              <a:spLocks noEditPoints="1"/>
            </p:cNvSpPr>
            <p:nvPr/>
          </p:nvSpPr>
          <p:spPr bwMode="auto">
            <a:xfrm>
              <a:off x="9765151" y="25297"/>
              <a:ext cx="362001" cy="84931"/>
            </a:xfrm>
            <a:custGeom>
              <a:avLst/>
              <a:gdLst>
                <a:gd name="T0" fmla="*/ 2147483647 w 115"/>
                <a:gd name="T1" fmla="*/ 2147483647 h 32"/>
                <a:gd name="T2" fmla="*/ 2147483647 w 115"/>
                <a:gd name="T3" fmla="*/ 2147483647 h 32"/>
                <a:gd name="T4" fmla="*/ 2147483647 w 115"/>
                <a:gd name="T5" fmla="*/ 2147483647 h 32"/>
                <a:gd name="T6" fmla="*/ 2147483647 w 115"/>
                <a:gd name="T7" fmla="*/ 2147483647 h 32"/>
                <a:gd name="T8" fmla="*/ 2147483647 w 115"/>
                <a:gd name="T9" fmla="*/ 2147483647 h 32"/>
                <a:gd name="T10" fmla="*/ 2147483647 w 115"/>
                <a:gd name="T11" fmla="*/ 2147483647 h 32"/>
                <a:gd name="T12" fmla="*/ 2147483647 w 115"/>
                <a:gd name="T13" fmla="*/ 2147483647 h 32"/>
                <a:gd name="T14" fmla="*/ 2147483647 w 115"/>
                <a:gd name="T15" fmla="*/ 2147483647 h 32"/>
                <a:gd name="T16" fmla="*/ 2147483647 w 115"/>
                <a:gd name="T17" fmla="*/ 2147483647 h 32"/>
                <a:gd name="T18" fmla="*/ 2147483647 w 115"/>
                <a:gd name="T19" fmla="*/ 2147483647 h 32"/>
                <a:gd name="T20" fmla="*/ 2147483647 w 115"/>
                <a:gd name="T21" fmla="*/ 2147483647 h 32"/>
                <a:gd name="T22" fmla="*/ 2147483647 w 115"/>
                <a:gd name="T23" fmla="*/ 2147483647 h 32"/>
                <a:gd name="T24" fmla="*/ 2147483647 w 115"/>
                <a:gd name="T25" fmla="*/ 2147483647 h 32"/>
                <a:gd name="T26" fmla="*/ 2147483647 w 115"/>
                <a:gd name="T27" fmla="*/ 2147483647 h 32"/>
                <a:gd name="T28" fmla="*/ 2147483647 w 115"/>
                <a:gd name="T29" fmla="*/ 2147483647 h 32"/>
                <a:gd name="T30" fmla="*/ 2147483647 w 115"/>
                <a:gd name="T31" fmla="*/ 2147483647 h 32"/>
                <a:gd name="T32" fmla="*/ 2147483647 w 115"/>
                <a:gd name="T33" fmla="*/ 2147483647 h 32"/>
                <a:gd name="T34" fmla="*/ 2147483647 w 115"/>
                <a:gd name="T35" fmla="*/ 2147483647 h 32"/>
                <a:gd name="T36" fmla="*/ 2147483647 w 115"/>
                <a:gd name="T37" fmla="*/ 2147483647 h 32"/>
                <a:gd name="T38" fmla="*/ 2147483647 w 115"/>
                <a:gd name="T39" fmla="*/ 2147483647 h 32"/>
                <a:gd name="T40" fmla="*/ 2147483647 w 115"/>
                <a:gd name="T41" fmla="*/ 2147483647 h 32"/>
                <a:gd name="T42" fmla="*/ 2147483647 w 115"/>
                <a:gd name="T43" fmla="*/ 0 h 32"/>
                <a:gd name="T44" fmla="*/ 2147483647 w 115"/>
                <a:gd name="T45" fmla="*/ 2147483647 h 32"/>
                <a:gd name="T46" fmla="*/ 2147483647 w 115"/>
                <a:gd name="T47" fmla="*/ 2147483647 h 32"/>
                <a:gd name="T48" fmla="*/ 2147483647 w 115"/>
                <a:gd name="T49" fmla="*/ 2147483647 h 32"/>
                <a:gd name="T50" fmla="*/ 2147483647 w 115"/>
                <a:gd name="T51" fmla="*/ 0 h 32"/>
                <a:gd name="T52" fmla="*/ 2147483647 w 115"/>
                <a:gd name="T53" fmla="*/ 2147483647 h 32"/>
                <a:gd name="T54" fmla="*/ 2147483647 w 115"/>
                <a:gd name="T55" fmla="*/ 2147483647 h 32"/>
                <a:gd name="T56" fmla="*/ 2147483647 w 115"/>
                <a:gd name="T57" fmla="*/ 2147483647 h 32"/>
                <a:gd name="T58" fmla="*/ 2147483647 w 115"/>
                <a:gd name="T59" fmla="*/ 2147483647 h 32"/>
                <a:gd name="T60" fmla="*/ 2147483647 w 115"/>
                <a:gd name="T61" fmla="*/ 2147483647 h 32"/>
                <a:gd name="T62" fmla="*/ 2147483647 w 115"/>
                <a:gd name="T63" fmla="*/ 2147483647 h 32"/>
                <a:gd name="T64" fmla="*/ 2147483647 w 115"/>
                <a:gd name="T65" fmla="*/ 2147483647 h 32"/>
                <a:gd name="T66" fmla="*/ 2147483647 w 115"/>
                <a:gd name="T67" fmla="*/ 2147483647 h 32"/>
                <a:gd name="T68" fmla="*/ 2147483647 w 115"/>
                <a:gd name="T69" fmla="*/ 2147483647 h 32"/>
                <a:gd name="T70" fmla="*/ 2147483647 w 115"/>
                <a:gd name="T71" fmla="*/ 2147483647 h 32"/>
                <a:gd name="T72" fmla="*/ 2147483647 w 115"/>
                <a:gd name="T73" fmla="*/ 2147483647 h 32"/>
                <a:gd name="T74" fmla="*/ 2147483647 w 115"/>
                <a:gd name="T75" fmla="*/ 2147483647 h 32"/>
                <a:gd name="T76" fmla="*/ 2147483647 w 115"/>
                <a:gd name="T77" fmla="*/ 2147483647 h 32"/>
                <a:gd name="T78" fmla="*/ 2147483647 w 115"/>
                <a:gd name="T79" fmla="*/ 2147483647 h 32"/>
                <a:gd name="T80" fmla="*/ 2147483647 w 115"/>
                <a:gd name="T81" fmla="*/ 2147483647 h 32"/>
                <a:gd name="T82" fmla="*/ 2147483647 w 115"/>
                <a:gd name="T83" fmla="*/ 2147483647 h 32"/>
                <a:gd name="T84" fmla="*/ 2147483647 w 115"/>
                <a:gd name="T85" fmla="*/ 2147483647 h 32"/>
                <a:gd name="T86" fmla="*/ 2147483647 w 115"/>
                <a:gd name="T87" fmla="*/ 2147483647 h 32"/>
                <a:gd name="T88" fmla="*/ 2147483647 w 115"/>
                <a:gd name="T89" fmla="*/ 2147483647 h 32"/>
                <a:gd name="T90" fmla="*/ 2147483647 w 115"/>
                <a:gd name="T91" fmla="*/ 2147483647 h 32"/>
                <a:gd name="T92" fmla="*/ 2147483647 w 115"/>
                <a:gd name="T93" fmla="*/ 2147483647 h 32"/>
                <a:gd name="T94" fmla="*/ 2147483647 w 115"/>
                <a:gd name="T95" fmla="*/ 2147483647 h 32"/>
                <a:gd name="T96" fmla="*/ 2147483647 w 115"/>
                <a:gd name="T97" fmla="*/ 2147483647 h 32"/>
                <a:gd name="T98" fmla="*/ 2147483647 w 115"/>
                <a:gd name="T99" fmla="*/ 2147483647 h 32"/>
                <a:gd name="T100" fmla="*/ 2147483647 w 115"/>
                <a:gd name="T101" fmla="*/ 2147483647 h 32"/>
                <a:gd name="T102" fmla="*/ 2147483647 w 115"/>
                <a:gd name="T103" fmla="*/ 2147483647 h 32"/>
                <a:gd name="T104" fmla="*/ 2147483647 w 115"/>
                <a:gd name="T105" fmla="*/ 2147483647 h 3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15"/>
                <a:gd name="T160" fmla="*/ 0 h 32"/>
                <a:gd name="T161" fmla="*/ 115 w 115"/>
                <a:gd name="T162" fmla="*/ 32 h 3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15" h="32">
                  <a:moveTo>
                    <a:pt x="6" y="29"/>
                  </a:moveTo>
                  <a:lnTo>
                    <a:pt x="7" y="29"/>
                  </a:lnTo>
                  <a:cubicBezTo>
                    <a:pt x="7" y="29"/>
                    <a:pt x="7" y="29"/>
                    <a:pt x="8" y="28"/>
                  </a:cubicBezTo>
                  <a:cubicBezTo>
                    <a:pt x="8" y="28"/>
                    <a:pt x="8" y="28"/>
                    <a:pt x="7" y="28"/>
                  </a:cubicBezTo>
                  <a:lnTo>
                    <a:pt x="4" y="22"/>
                  </a:lnTo>
                  <a:cubicBezTo>
                    <a:pt x="4" y="22"/>
                    <a:pt x="3" y="22"/>
                    <a:pt x="3" y="22"/>
                  </a:cubicBezTo>
                  <a:cubicBezTo>
                    <a:pt x="3" y="22"/>
                    <a:pt x="3" y="22"/>
                    <a:pt x="2" y="22"/>
                  </a:cubicBezTo>
                  <a:lnTo>
                    <a:pt x="0" y="20"/>
                  </a:lnTo>
                  <a:lnTo>
                    <a:pt x="8" y="15"/>
                  </a:lnTo>
                  <a:lnTo>
                    <a:pt x="9" y="18"/>
                  </a:lnTo>
                  <a:cubicBezTo>
                    <a:pt x="9" y="18"/>
                    <a:pt x="8" y="18"/>
                    <a:pt x="8" y="18"/>
                  </a:cubicBezTo>
                  <a:cubicBezTo>
                    <a:pt x="8" y="18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lnTo>
                    <a:pt x="9" y="20"/>
                  </a:lnTo>
                  <a:lnTo>
                    <a:pt x="13" y="18"/>
                  </a:lnTo>
                  <a:lnTo>
                    <a:pt x="12" y="17"/>
                  </a:lnTo>
                  <a:cubicBezTo>
                    <a:pt x="12" y="17"/>
                    <a:pt x="12" y="16"/>
                    <a:pt x="12" y="16"/>
                  </a:cubicBezTo>
                  <a:cubicBezTo>
                    <a:pt x="11" y="16"/>
                    <a:pt x="11" y="16"/>
                    <a:pt x="11" y="17"/>
                  </a:cubicBezTo>
                  <a:lnTo>
                    <a:pt x="9" y="14"/>
                  </a:lnTo>
                  <a:lnTo>
                    <a:pt x="16" y="10"/>
                  </a:lnTo>
                  <a:lnTo>
                    <a:pt x="18" y="12"/>
                  </a:lnTo>
                  <a:lnTo>
                    <a:pt x="17" y="13"/>
                  </a:ln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7" y="14"/>
                    <a:pt x="17" y="14"/>
                  </a:cubicBezTo>
                  <a:lnTo>
                    <a:pt x="20" y="20"/>
                  </a:lnTo>
                  <a:lnTo>
                    <a:pt x="21" y="20"/>
                  </a:ln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2" y="20"/>
                  </a:cubicBezTo>
                  <a:lnTo>
                    <a:pt x="22" y="19"/>
                  </a:lnTo>
                  <a:lnTo>
                    <a:pt x="24" y="22"/>
                  </a:lnTo>
                  <a:lnTo>
                    <a:pt x="17" y="26"/>
                  </a:lnTo>
                  <a:lnTo>
                    <a:pt x="15" y="24"/>
                  </a:lnTo>
                  <a:cubicBezTo>
                    <a:pt x="16" y="24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lnTo>
                    <a:pt x="14" y="21"/>
                  </a:lnTo>
                  <a:lnTo>
                    <a:pt x="11" y="23"/>
                  </a:lnTo>
                  <a:lnTo>
                    <a:pt x="12" y="25"/>
                  </a:lnTo>
                  <a:cubicBezTo>
                    <a:pt x="12" y="25"/>
                    <a:pt x="12" y="25"/>
                    <a:pt x="13" y="25"/>
                  </a:cubicBezTo>
                  <a:cubicBezTo>
                    <a:pt x="13" y="25"/>
                    <a:pt x="13" y="25"/>
                    <a:pt x="13" y="25"/>
                  </a:cubicBezTo>
                  <a:lnTo>
                    <a:pt x="14" y="25"/>
                  </a:lnTo>
                  <a:lnTo>
                    <a:pt x="15" y="27"/>
                  </a:lnTo>
                  <a:lnTo>
                    <a:pt x="8" y="32"/>
                  </a:lnTo>
                  <a:lnTo>
                    <a:pt x="6" y="29"/>
                  </a:lnTo>
                  <a:close/>
                  <a:moveTo>
                    <a:pt x="33" y="3"/>
                  </a:moveTo>
                  <a:lnTo>
                    <a:pt x="34" y="6"/>
                  </a:lnTo>
                  <a:lnTo>
                    <a:pt x="33" y="6"/>
                  </a:lnTo>
                  <a:cubicBezTo>
                    <a:pt x="33" y="6"/>
                    <a:pt x="33" y="6"/>
                    <a:pt x="33" y="6"/>
                  </a:cubicBezTo>
                  <a:cubicBezTo>
                    <a:pt x="33" y="7"/>
                    <a:pt x="33" y="7"/>
                    <a:pt x="33" y="7"/>
                  </a:cubicBezTo>
                  <a:lnTo>
                    <a:pt x="35" y="14"/>
                  </a:lnTo>
                  <a:lnTo>
                    <a:pt x="38" y="13"/>
                  </a:lnTo>
                  <a:lnTo>
                    <a:pt x="37" y="6"/>
                  </a:lnTo>
                  <a:cubicBezTo>
                    <a:pt x="37" y="6"/>
                    <a:pt x="36" y="6"/>
                    <a:pt x="36" y="6"/>
                  </a:cubicBezTo>
                  <a:cubicBezTo>
                    <a:pt x="36" y="5"/>
                    <a:pt x="36" y="5"/>
                    <a:pt x="36" y="6"/>
                  </a:cubicBezTo>
                  <a:lnTo>
                    <a:pt x="35" y="6"/>
                  </a:lnTo>
                  <a:lnTo>
                    <a:pt x="35" y="3"/>
                  </a:lnTo>
                  <a:lnTo>
                    <a:pt x="43" y="1"/>
                  </a:lnTo>
                  <a:lnTo>
                    <a:pt x="44" y="3"/>
                  </a:lnTo>
                  <a:lnTo>
                    <a:pt x="43" y="4"/>
                  </a:lnTo>
                  <a:cubicBezTo>
                    <a:pt x="42" y="4"/>
                    <a:pt x="42" y="4"/>
                    <a:pt x="42" y="4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lnTo>
                    <a:pt x="44" y="10"/>
                  </a:lnTo>
                  <a:cubicBezTo>
                    <a:pt x="44" y="10"/>
                    <a:pt x="44" y="10"/>
                    <a:pt x="44" y="10"/>
                  </a:cubicBezTo>
                  <a:cubicBezTo>
                    <a:pt x="44" y="10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5" y="11"/>
                  </a:cubicBezTo>
                  <a:lnTo>
                    <a:pt x="46" y="11"/>
                  </a:lnTo>
                  <a:lnTo>
                    <a:pt x="48" y="17"/>
                  </a:lnTo>
                  <a:lnTo>
                    <a:pt x="45" y="18"/>
                  </a:lnTo>
                  <a:lnTo>
                    <a:pt x="44" y="17"/>
                  </a:ln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5"/>
                    <a:pt x="44" y="15"/>
                  </a:cubicBezTo>
                  <a:cubicBezTo>
                    <a:pt x="43" y="15"/>
                    <a:pt x="43" y="15"/>
                    <a:pt x="42" y="15"/>
                  </a:cubicBezTo>
                  <a:lnTo>
                    <a:pt x="28" y="19"/>
                  </a:lnTo>
                  <a:lnTo>
                    <a:pt x="27" y="16"/>
                  </a:lnTo>
                  <a:lnTo>
                    <a:pt x="28" y="16"/>
                  </a:lnTo>
                  <a:cubicBezTo>
                    <a:pt x="29" y="16"/>
                    <a:pt x="29" y="16"/>
                    <a:pt x="29" y="16"/>
                  </a:cubicBezTo>
                  <a:cubicBezTo>
                    <a:pt x="29" y="16"/>
                    <a:pt x="29" y="16"/>
                    <a:pt x="29" y="15"/>
                  </a:cubicBezTo>
                  <a:lnTo>
                    <a:pt x="27" y="9"/>
                  </a:ln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6" y="8"/>
                    <a:pt x="26" y="8"/>
                  </a:cubicBezTo>
                  <a:lnTo>
                    <a:pt x="25" y="8"/>
                  </a:lnTo>
                  <a:lnTo>
                    <a:pt x="25" y="6"/>
                  </a:lnTo>
                  <a:lnTo>
                    <a:pt x="33" y="3"/>
                  </a:lnTo>
                  <a:close/>
                  <a:moveTo>
                    <a:pt x="61" y="0"/>
                  </a:moveTo>
                  <a:lnTo>
                    <a:pt x="61" y="3"/>
                  </a:lnTo>
                  <a:cubicBezTo>
                    <a:pt x="61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4"/>
                  </a:cubicBezTo>
                  <a:lnTo>
                    <a:pt x="62" y="6"/>
                  </a:lnTo>
                  <a:lnTo>
                    <a:pt x="63" y="4"/>
                  </a:ln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3" y="3"/>
                  </a:cubicBezTo>
                  <a:cubicBezTo>
                    <a:pt x="63" y="3"/>
                    <a:pt x="63" y="3"/>
                    <a:pt x="63" y="3"/>
                  </a:cubicBezTo>
                  <a:lnTo>
                    <a:pt x="63" y="0"/>
                  </a:lnTo>
                  <a:lnTo>
                    <a:pt x="70" y="0"/>
                  </a:lnTo>
                  <a:lnTo>
                    <a:pt x="70" y="3"/>
                  </a:lnTo>
                  <a:lnTo>
                    <a:pt x="69" y="3"/>
                  </a:lnTo>
                  <a:cubicBezTo>
                    <a:pt x="69" y="3"/>
                    <a:pt x="68" y="3"/>
                    <a:pt x="68" y="3"/>
                  </a:cubicBezTo>
                  <a:cubicBezTo>
                    <a:pt x="68" y="3"/>
                    <a:pt x="68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lnTo>
                    <a:pt x="65" y="8"/>
                  </a:lnTo>
                  <a:cubicBezTo>
                    <a:pt x="65" y="9"/>
                    <a:pt x="64" y="11"/>
                    <a:pt x="64" y="11"/>
                  </a:cubicBezTo>
                  <a:cubicBezTo>
                    <a:pt x="63" y="12"/>
                    <a:pt x="62" y="13"/>
                    <a:pt x="62" y="13"/>
                  </a:cubicBezTo>
                  <a:cubicBezTo>
                    <a:pt x="61" y="14"/>
                    <a:pt x="61" y="14"/>
                    <a:pt x="60" y="14"/>
                  </a:cubicBezTo>
                  <a:cubicBezTo>
                    <a:pt x="59" y="14"/>
                    <a:pt x="58" y="14"/>
                    <a:pt x="58" y="14"/>
                  </a:cubicBezTo>
                  <a:cubicBezTo>
                    <a:pt x="57" y="14"/>
                    <a:pt x="57" y="14"/>
                    <a:pt x="56" y="14"/>
                  </a:cubicBezTo>
                  <a:cubicBezTo>
                    <a:pt x="56" y="14"/>
                    <a:pt x="55" y="14"/>
                    <a:pt x="54" y="14"/>
                  </a:cubicBezTo>
                  <a:lnTo>
                    <a:pt x="54" y="10"/>
                  </a:lnTo>
                  <a:cubicBezTo>
                    <a:pt x="55" y="10"/>
                    <a:pt x="55" y="10"/>
                    <a:pt x="56" y="10"/>
                  </a:cubicBezTo>
                  <a:cubicBezTo>
                    <a:pt x="56" y="10"/>
                    <a:pt x="57" y="10"/>
                    <a:pt x="57" y="10"/>
                  </a:cubicBezTo>
                  <a:cubicBezTo>
                    <a:pt x="57" y="10"/>
                    <a:pt x="57" y="10"/>
                    <a:pt x="58" y="10"/>
                  </a:cubicBezTo>
                  <a:cubicBezTo>
                    <a:pt x="58" y="10"/>
                    <a:pt x="58" y="10"/>
                    <a:pt x="58" y="10"/>
                  </a:cubicBezTo>
                  <a:lnTo>
                    <a:pt x="54" y="4"/>
                  </a:lnTo>
                  <a:cubicBezTo>
                    <a:pt x="54" y="4"/>
                    <a:pt x="54" y="3"/>
                    <a:pt x="54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3"/>
                    <a:pt x="53" y="3"/>
                    <a:pt x="53" y="2"/>
                  </a:cubicBezTo>
                  <a:cubicBezTo>
                    <a:pt x="52" y="2"/>
                    <a:pt x="52" y="2"/>
                    <a:pt x="52" y="2"/>
                  </a:cubicBezTo>
                  <a:lnTo>
                    <a:pt x="51" y="2"/>
                  </a:lnTo>
                  <a:lnTo>
                    <a:pt x="52" y="0"/>
                  </a:lnTo>
                  <a:lnTo>
                    <a:pt x="61" y="0"/>
                  </a:lnTo>
                  <a:close/>
                  <a:moveTo>
                    <a:pt x="86" y="7"/>
                  </a:moveTo>
                  <a:lnTo>
                    <a:pt x="85" y="7"/>
                  </a:lnTo>
                  <a:cubicBezTo>
                    <a:pt x="85" y="7"/>
                    <a:pt x="85" y="7"/>
                    <a:pt x="84" y="7"/>
                  </a:cubicBezTo>
                  <a:cubicBezTo>
                    <a:pt x="84" y="7"/>
                    <a:pt x="84" y="7"/>
                    <a:pt x="84" y="7"/>
                  </a:cubicBezTo>
                  <a:lnTo>
                    <a:pt x="84" y="9"/>
                  </a:ln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5" y="9"/>
                    <a:pt x="85" y="9"/>
                  </a:cubicBezTo>
                  <a:cubicBezTo>
                    <a:pt x="85" y="9"/>
                    <a:pt x="85" y="9"/>
                    <a:pt x="85" y="8"/>
                  </a:cubicBezTo>
                  <a:cubicBezTo>
                    <a:pt x="86" y="8"/>
                    <a:pt x="86" y="8"/>
                    <a:pt x="86" y="8"/>
                  </a:cubicBezTo>
                  <a:cubicBezTo>
                    <a:pt x="86" y="8"/>
                    <a:pt x="86" y="8"/>
                    <a:pt x="86" y="7"/>
                  </a:cubicBezTo>
                  <a:cubicBezTo>
                    <a:pt x="87" y="7"/>
                    <a:pt x="87" y="7"/>
                    <a:pt x="87" y="7"/>
                  </a:cubicBezTo>
                  <a:cubicBezTo>
                    <a:pt x="87" y="7"/>
                    <a:pt x="87" y="7"/>
                    <a:pt x="87" y="6"/>
                  </a:cubicBezTo>
                  <a:cubicBezTo>
                    <a:pt x="88" y="6"/>
                    <a:pt x="88" y="6"/>
                    <a:pt x="89" y="5"/>
                  </a:cubicBezTo>
                  <a:cubicBezTo>
                    <a:pt x="90" y="5"/>
                    <a:pt x="91" y="5"/>
                    <a:pt x="92" y="6"/>
                  </a:cubicBezTo>
                  <a:cubicBezTo>
                    <a:pt x="92" y="6"/>
                    <a:pt x="92" y="6"/>
                    <a:pt x="93" y="6"/>
                  </a:cubicBezTo>
                  <a:cubicBezTo>
                    <a:pt x="93" y="6"/>
                    <a:pt x="93" y="6"/>
                    <a:pt x="93" y="6"/>
                  </a:cubicBezTo>
                  <a:cubicBezTo>
                    <a:pt x="94" y="6"/>
                    <a:pt x="94" y="6"/>
                    <a:pt x="94" y="6"/>
                  </a:cubicBezTo>
                  <a:cubicBezTo>
                    <a:pt x="94" y="6"/>
                    <a:pt x="94" y="7"/>
                    <a:pt x="94" y="7"/>
                  </a:cubicBezTo>
                  <a:lnTo>
                    <a:pt x="93" y="10"/>
                  </a:ln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2" y="10"/>
                    <a:pt x="92" y="10"/>
                  </a:cubicBezTo>
                  <a:cubicBezTo>
                    <a:pt x="92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1"/>
                  </a:cubicBezTo>
                  <a:cubicBezTo>
                    <a:pt x="90" y="11"/>
                    <a:pt x="90" y="11"/>
                    <a:pt x="89" y="11"/>
                  </a:cubicBezTo>
                  <a:cubicBezTo>
                    <a:pt x="89" y="11"/>
                    <a:pt x="88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8" y="12"/>
                    <a:pt x="89" y="12"/>
                    <a:pt x="89" y="13"/>
                  </a:cubicBezTo>
                  <a:cubicBezTo>
                    <a:pt x="90" y="13"/>
                    <a:pt x="90" y="14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6"/>
                  </a:cubicBezTo>
                  <a:cubicBezTo>
                    <a:pt x="90" y="16"/>
                    <a:pt x="90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2" y="16"/>
                  </a:cubicBezTo>
                  <a:lnTo>
                    <a:pt x="90" y="20"/>
                  </a:lnTo>
                  <a:cubicBezTo>
                    <a:pt x="90" y="20"/>
                    <a:pt x="90" y="20"/>
                    <a:pt x="90" y="20"/>
                  </a:cubicBezTo>
                  <a:cubicBezTo>
                    <a:pt x="89" y="20"/>
                    <a:pt x="89" y="20"/>
                    <a:pt x="89" y="20"/>
                  </a:cubicBezTo>
                  <a:cubicBezTo>
                    <a:pt x="89" y="20"/>
                    <a:pt x="89" y="20"/>
                    <a:pt x="88" y="20"/>
                  </a:cubicBezTo>
                  <a:cubicBezTo>
                    <a:pt x="88" y="20"/>
                    <a:pt x="88" y="20"/>
                    <a:pt x="88" y="20"/>
                  </a:cubicBezTo>
                  <a:cubicBezTo>
                    <a:pt x="87" y="19"/>
                    <a:pt x="86" y="19"/>
                    <a:pt x="85" y="18"/>
                  </a:cubicBezTo>
                  <a:cubicBezTo>
                    <a:pt x="85" y="18"/>
                    <a:pt x="84" y="17"/>
                    <a:pt x="84" y="15"/>
                  </a:cubicBezTo>
                  <a:cubicBezTo>
                    <a:pt x="84" y="15"/>
                    <a:pt x="84" y="15"/>
                    <a:pt x="84" y="15"/>
                  </a:cubicBezTo>
                  <a:cubicBezTo>
                    <a:pt x="84" y="14"/>
                    <a:pt x="84" y="14"/>
                    <a:pt x="84" y="14"/>
                  </a:cubicBezTo>
                  <a:cubicBezTo>
                    <a:pt x="84" y="14"/>
                    <a:pt x="84" y="14"/>
                    <a:pt x="84" y="13"/>
                  </a:cubicBezTo>
                  <a:cubicBezTo>
                    <a:pt x="84" y="13"/>
                    <a:pt x="84" y="13"/>
                    <a:pt x="84" y="13"/>
                  </a:cubicBezTo>
                  <a:cubicBezTo>
                    <a:pt x="84" y="13"/>
                    <a:pt x="84" y="12"/>
                    <a:pt x="84" y="12"/>
                  </a:cubicBezTo>
                  <a:cubicBezTo>
                    <a:pt x="83" y="12"/>
                    <a:pt x="83" y="12"/>
                    <a:pt x="83" y="12"/>
                  </a:cubicBezTo>
                  <a:lnTo>
                    <a:pt x="82" y="14"/>
                  </a:lnTo>
                  <a:cubicBezTo>
                    <a:pt x="82" y="14"/>
                    <a:pt x="82" y="14"/>
                    <a:pt x="82" y="14"/>
                  </a:cubicBezTo>
                  <a:cubicBezTo>
                    <a:pt x="82" y="14"/>
                    <a:pt x="82" y="15"/>
                    <a:pt x="83" y="15"/>
                  </a:cubicBezTo>
                  <a:lnTo>
                    <a:pt x="82" y="18"/>
                  </a:lnTo>
                  <a:lnTo>
                    <a:pt x="74" y="15"/>
                  </a:lnTo>
                  <a:lnTo>
                    <a:pt x="75" y="12"/>
                  </a:lnTo>
                  <a:cubicBezTo>
                    <a:pt x="76" y="12"/>
                    <a:pt x="76" y="12"/>
                    <a:pt x="76" y="12"/>
                  </a:cubicBezTo>
                  <a:cubicBezTo>
                    <a:pt x="76" y="12"/>
                    <a:pt x="76" y="12"/>
                    <a:pt x="77" y="12"/>
                  </a:cubicBezTo>
                  <a:lnTo>
                    <a:pt x="79" y="5"/>
                  </a:lnTo>
                  <a:cubicBezTo>
                    <a:pt x="79" y="5"/>
                    <a:pt x="79" y="5"/>
                    <a:pt x="79" y="5"/>
                  </a:cubicBezTo>
                  <a:cubicBezTo>
                    <a:pt x="79" y="5"/>
                    <a:pt x="78" y="4"/>
                    <a:pt x="78" y="4"/>
                  </a:cubicBezTo>
                  <a:lnTo>
                    <a:pt x="77" y="4"/>
                  </a:lnTo>
                  <a:lnTo>
                    <a:pt x="78" y="1"/>
                  </a:lnTo>
                  <a:lnTo>
                    <a:pt x="87" y="4"/>
                  </a:lnTo>
                  <a:lnTo>
                    <a:pt x="86" y="7"/>
                  </a:lnTo>
                  <a:close/>
                  <a:moveTo>
                    <a:pt x="112" y="28"/>
                  </a:moveTo>
                  <a:cubicBezTo>
                    <a:pt x="111" y="29"/>
                    <a:pt x="110" y="30"/>
                    <a:pt x="108" y="30"/>
                  </a:cubicBezTo>
                  <a:cubicBezTo>
                    <a:pt x="106" y="30"/>
                    <a:pt x="104" y="29"/>
                    <a:pt x="102" y="28"/>
                  </a:cubicBezTo>
                  <a:cubicBezTo>
                    <a:pt x="101" y="27"/>
                    <a:pt x="101" y="27"/>
                    <a:pt x="101" y="27"/>
                  </a:cubicBezTo>
                  <a:cubicBezTo>
                    <a:pt x="100" y="27"/>
                    <a:pt x="100" y="26"/>
                    <a:pt x="100" y="26"/>
                  </a:cubicBezTo>
                  <a:cubicBezTo>
                    <a:pt x="99" y="25"/>
                    <a:pt x="99" y="25"/>
                    <a:pt x="98" y="24"/>
                  </a:cubicBezTo>
                  <a:cubicBezTo>
                    <a:pt x="98" y="23"/>
                    <a:pt x="97" y="22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0"/>
                    <a:pt x="97" y="20"/>
                    <a:pt x="97" y="19"/>
                  </a:cubicBezTo>
                  <a:cubicBezTo>
                    <a:pt x="98" y="18"/>
                    <a:pt x="98" y="17"/>
                    <a:pt x="99" y="16"/>
                  </a:cubicBezTo>
                  <a:cubicBezTo>
                    <a:pt x="99" y="16"/>
                    <a:pt x="99" y="15"/>
                    <a:pt x="100" y="15"/>
                  </a:cubicBezTo>
                  <a:cubicBezTo>
                    <a:pt x="101" y="14"/>
                    <a:pt x="101" y="14"/>
                    <a:pt x="101" y="14"/>
                  </a:cubicBezTo>
                  <a:cubicBezTo>
                    <a:pt x="102" y="14"/>
                    <a:pt x="102" y="14"/>
                    <a:pt x="102" y="14"/>
                  </a:cubicBezTo>
                  <a:cubicBezTo>
                    <a:pt x="103" y="14"/>
                    <a:pt x="103" y="14"/>
                    <a:pt x="103" y="14"/>
                  </a:cubicBezTo>
                  <a:cubicBezTo>
                    <a:pt x="104" y="13"/>
                    <a:pt x="105" y="13"/>
                    <a:pt x="105" y="14"/>
                  </a:cubicBezTo>
                  <a:cubicBezTo>
                    <a:pt x="106" y="14"/>
                    <a:pt x="107" y="14"/>
                    <a:pt x="108" y="14"/>
                  </a:cubicBezTo>
                  <a:cubicBezTo>
                    <a:pt x="108" y="14"/>
                    <a:pt x="109" y="15"/>
                    <a:pt x="109" y="15"/>
                  </a:cubicBezTo>
                  <a:cubicBezTo>
                    <a:pt x="109" y="15"/>
                    <a:pt x="110" y="15"/>
                    <a:pt x="110" y="15"/>
                  </a:cubicBezTo>
                  <a:cubicBezTo>
                    <a:pt x="112" y="17"/>
                    <a:pt x="113" y="18"/>
                    <a:pt x="114" y="20"/>
                  </a:cubicBezTo>
                  <a:cubicBezTo>
                    <a:pt x="115" y="22"/>
                    <a:pt x="115" y="24"/>
                    <a:pt x="114" y="25"/>
                  </a:cubicBezTo>
                  <a:lnTo>
                    <a:pt x="109" y="21"/>
                  </a:lnTo>
                  <a:cubicBezTo>
                    <a:pt x="109" y="21"/>
                    <a:pt x="109" y="20"/>
                    <a:pt x="109" y="20"/>
                  </a:cubicBezTo>
                  <a:cubicBezTo>
                    <a:pt x="109" y="19"/>
                    <a:pt x="109" y="19"/>
                    <a:pt x="109" y="19"/>
                  </a:cubicBezTo>
                  <a:cubicBezTo>
                    <a:pt x="109" y="19"/>
                    <a:pt x="109" y="19"/>
                    <a:pt x="109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7" y="18"/>
                    <a:pt x="107" y="18"/>
                    <a:pt x="107" y="18"/>
                  </a:cubicBezTo>
                  <a:cubicBezTo>
                    <a:pt x="106" y="18"/>
                    <a:pt x="105" y="19"/>
                    <a:pt x="105" y="20"/>
                  </a:cubicBezTo>
                  <a:lnTo>
                    <a:pt x="104" y="21"/>
                  </a:lnTo>
                  <a:cubicBezTo>
                    <a:pt x="103" y="22"/>
                    <a:pt x="103" y="22"/>
                    <a:pt x="103" y="23"/>
                  </a:cubicBezTo>
                  <a:cubicBezTo>
                    <a:pt x="103" y="24"/>
                    <a:pt x="103" y="24"/>
                    <a:pt x="104" y="25"/>
                  </a:cubicBezTo>
                  <a:cubicBezTo>
                    <a:pt x="104" y="25"/>
                    <a:pt x="105" y="25"/>
                    <a:pt x="105" y="25"/>
                  </a:cubicBezTo>
                  <a:cubicBezTo>
                    <a:pt x="106" y="25"/>
                    <a:pt x="106" y="25"/>
                    <a:pt x="107" y="24"/>
                  </a:cubicBezTo>
                  <a:lnTo>
                    <a:pt x="112" y="2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101780" tIns="50892" rIns="101780" bIns="50892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pic>
          <p:nvPicPr>
            <p:cNvPr id="10" name="Picture 49" descr="original_metal_w"/>
            <p:cNvPicPr>
              <a:picLocks noChangeAspect="1" noChangeArrowheads="1" noCrop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750010" y="193774"/>
              <a:ext cx="374664" cy="2617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" name="AutoShape 50"/>
            <p:cNvSpPr>
              <a:spLocks noChangeArrowheads="1"/>
            </p:cNvSpPr>
            <p:nvPr/>
          </p:nvSpPr>
          <p:spPr bwMode="auto">
            <a:xfrm>
              <a:off x="9677610" y="119459"/>
              <a:ext cx="523868" cy="40849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w 21600"/>
                <a:gd name="T9" fmla="*/ 0 h 21600"/>
                <a:gd name="T10" fmla="*/ 0 w 21600"/>
                <a:gd name="T11" fmla="*/ 0 h 21600"/>
                <a:gd name="T12" fmla="*/ 0 w 21600"/>
                <a:gd name="T13" fmla="*/ 0 h 21600"/>
                <a:gd name="T14" fmla="*/ 0 w 21600"/>
                <a:gd name="T15" fmla="*/ 0 h 2160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3163 w 21600"/>
                <a:gd name="T25" fmla="*/ 3161 h 21600"/>
                <a:gd name="T26" fmla="*/ 18437 w 21600"/>
                <a:gd name="T27" fmla="*/ 18439 h 2160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1600" h="21600">
                  <a:moveTo>
                    <a:pt x="0" y="10800"/>
                  </a:moveTo>
                  <a:cubicBezTo>
                    <a:pt x="0" y="4835"/>
                    <a:pt x="4835" y="0"/>
                    <a:pt x="10800" y="0"/>
                  </a:cubicBezTo>
                  <a:cubicBezTo>
                    <a:pt x="16765" y="0"/>
                    <a:pt x="21600" y="4835"/>
                    <a:pt x="21600" y="10800"/>
                  </a:cubicBez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lose/>
                  <a:moveTo>
                    <a:pt x="5400" y="10800"/>
                  </a:moveTo>
                  <a:cubicBezTo>
                    <a:pt x="5400" y="13782"/>
                    <a:pt x="7818" y="16200"/>
                    <a:pt x="10800" y="16200"/>
                  </a:cubicBezTo>
                  <a:cubicBezTo>
                    <a:pt x="13782" y="16200"/>
                    <a:pt x="16200" y="13782"/>
                    <a:pt x="16200" y="10800"/>
                  </a:cubicBezTo>
                  <a:cubicBezTo>
                    <a:pt x="16200" y="7818"/>
                    <a:pt x="13782" y="5400"/>
                    <a:pt x="10800" y="5400"/>
                  </a:cubicBezTo>
                  <a:cubicBezTo>
                    <a:pt x="7818" y="5400"/>
                    <a:pt x="5400" y="7818"/>
                    <a:pt x="5400" y="10800"/>
                  </a:cubicBezTo>
                  <a:close/>
                </a:path>
              </a:pathLst>
            </a:custGeom>
            <a:solidFill>
              <a:srgbClr val="0000FF">
                <a:alpha val="70195"/>
              </a:srgbClr>
            </a:solidFill>
            <a:ln w="9525">
              <a:noFill/>
              <a:miter lim="800000"/>
              <a:headEnd/>
              <a:tailEnd/>
            </a:ln>
          </p:spPr>
          <p:txBody>
            <a:bodyPr wrap="none" lIns="101780" tIns="50892" rIns="101780" bIns="50892" anchor="ctr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12" name="Group 51"/>
            <p:cNvGrpSpPr>
              <a:grpSpLocks/>
            </p:cNvGrpSpPr>
            <p:nvPr/>
          </p:nvGrpSpPr>
          <p:grpSpPr bwMode="auto">
            <a:xfrm>
              <a:off x="9857371" y="76763"/>
              <a:ext cx="161042" cy="177940"/>
              <a:chOff x="3374" y="926"/>
              <a:chExt cx="585" cy="771"/>
            </a:xfrm>
          </p:grpSpPr>
          <p:sp>
            <p:nvSpPr>
              <p:cNvPr id="20" name="Freeform 52"/>
              <p:cNvSpPr>
                <a:spLocks/>
              </p:cNvSpPr>
              <p:nvPr/>
            </p:nvSpPr>
            <p:spPr bwMode="auto">
              <a:xfrm>
                <a:off x="3511" y="1317"/>
                <a:ext cx="313" cy="379"/>
              </a:xfrm>
              <a:custGeom>
                <a:avLst/>
                <a:gdLst>
                  <a:gd name="T0" fmla="*/ 2147483647 w 27"/>
                  <a:gd name="T1" fmla="*/ 0 h 33"/>
                  <a:gd name="T2" fmla="*/ 2147483647 w 27"/>
                  <a:gd name="T3" fmla="*/ 0 h 33"/>
                  <a:gd name="T4" fmla="*/ 2147483647 w 27"/>
                  <a:gd name="T5" fmla="*/ 2147483647 h 33"/>
                  <a:gd name="T6" fmla="*/ 2147483647 w 27"/>
                  <a:gd name="T7" fmla="*/ 2147483647 h 33"/>
                  <a:gd name="T8" fmla="*/ 2147483647 w 27"/>
                  <a:gd name="T9" fmla="*/ 2147483647 h 33"/>
                  <a:gd name="T10" fmla="*/ 2147483647 w 27"/>
                  <a:gd name="T11" fmla="*/ 2147483647 h 33"/>
                  <a:gd name="T12" fmla="*/ 2147483647 w 27"/>
                  <a:gd name="T13" fmla="*/ 2147483647 h 33"/>
                  <a:gd name="T14" fmla="*/ 2147483647 w 27"/>
                  <a:gd name="T15" fmla="*/ 2147483647 h 33"/>
                  <a:gd name="T16" fmla="*/ 2147483647 w 27"/>
                  <a:gd name="T17" fmla="*/ 2147483647 h 33"/>
                  <a:gd name="T18" fmla="*/ 2147483647 w 27"/>
                  <a:gd name="T19" fmla="*/ 2147483647 h 33"/>
                  <a:gd name="T20" fmla="*/ 2147483647 w 27"/>
                  <a:gd name="T21" fmla="*/ 2147483647 h 33"/>
                  <a:gd name="T22" fmla="*/ 2147483647 w 27"/>
                  <a:gd name="T23" fmla="*/ 2147483647 h 33"/>
                  <a:gd name="T24" fmla="*/ 2147483647 w 27"/>
                  <a:gd name="T25" fmla="*/ 2147483647 h 33"/>
                  <a:gd name="T26" fmla="*/ 2147483647 w 27"/>
                  <a:gd name="T27" fmla="*/ 2147483647 h 33"/>
                  <a:gd name="T28" fmla="*/ 2147483647 w 27"/>
                  <a:gd name="T29" fmla="*/ 2147483647 h 33"/>
                  <a:gd name="T30" fmla="*/ 2147483647 w 27"/>
                  <a:gd name="T31" fmla="*/ 2147483647 h 33"/>
                  <a:gd name="T32" fmla="*/ 2147483647 w 27"/>
                  <a:gd name="T33" fmla="*/ 2147483647 h 33"/>
                  <a:gd name="T34" fmla="*/ 2147483647 w 27"/>
                  <a:gd name="T35" fmla="*/ 2147483647 h 33"/>
                  <a:gd name="T36" fmla="*/ 2147483647 w 27"/>
                  <a:gd name="T37" fmla="*/ 2147483647 h 33"/>
                  <a:gd name="T38" fmla="*/ 2147483647 w 27"/>
                  <a:gd name="T39" fmla="*/ 2147483647 h 33"/>
                  <a:gd name="T40" fmla="*/ 2147483647 w 27"/>
                  <a:gd name="T41" fmla="*/ 2147483647 h 33"/>
                  <a:gd name="T42" fmla="*/ 2147483647 w 27"/>
                  <a:gd name="T43" fmla="*/ 2147483647 h 33"/>
                  <a:gd name="T44" fmla="*/ 2147483647 w 27"/>
                  <a:gd name="T45" fmla="*/ 2147483647 h 33"/>
                  <a:gd name="T46" fmla="*/ 2147483647 w 27"/>
                  <a:gd name="T47" fmla="*/ 2147483647 h 33"/>
                  <a:gd name="T48" fmla="*/ 2147483647 w 27"/>
                  <a:gd name="T49" fmla="*/ 2147483647 h 33"/>
                  <a:gd name="T50" fmla="*/ 2147483647 w 27"/>
                  <a:gd name="T51" fmla="*/ 2147483647 h 33"/>
                  <a:gd name="T52" fmla="*/ 0 w 27"/>
                  <a:gd name="T53" fmla="*/ 2147483647 h 33"/>
                  <a:gd name="T54" fmla="*/ 2147483647 w 27"/>
                  <a:gd name="T55" fmla="*/ 2147483647 h 33"/>
                  <a:gd name="T56" fmla="*/ 0 w 27"/>
                  <a:gd name="T57" fmla="*/ 2147483647 h 33"/>
                  <a:gd name="T58" fmla="*/ 2147483647 w 27"/>
                  <a:gd name="T59" fmla="*/ 2147483647 h 33"/>
                  <a:gd name="T60" fmla="*/ 2147483647 w 27"/>
                  <a:gd name="T61" fmla="*/ 2147483647 h 33"/>
                  <a:gd name="T62" fmla="*/ 2147483647 w 27"/>
                  <a:gd name="T63" fmla="*/ 0 h 33"/>
                  <a:gd name="T64" fmla="*/ 2147483647 w 27"/>
                  <a:gd name="T65" fmla="*/ 0 h 33"/>
                  <a:gd name="T66" fmla="*/ 2147483647 w 27"/>
                  <a:gd name="T67" fmla="*/ 0 h 3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7"/>
                  <a:gd name="T103" fmla="*/ 0 h 33"/>
                  <a:gd name="T104" fmla="*/ 27 w 27"/>
                  <a:gd name="T105" fmla="*/ 33 h 3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7" h="33">
                    <a:moveTo>
                      <a:pt x="14" y="0"/>
                    </a:moveTo>
                    <a:lnTo>
                      <a:pt x="14" y="0"/>
                    </a:lnTo>
                    <a:lnTo>
                      <a:pt x="21" y="6"/>
                    </a:lnTo>
                    <a:cubicBezTo>
                      <a:pt x="22" y="8"/>
                      <a:pt x="22" y="9"/>
                      <a:pt x="21" y="10"/>
                    </a:cubicBezTo>
                    <a:cubicBezTo>
                      <a:pt x="24" y="10"/>
                      <a:pt x="27" y="11"/>
                      <a:pt x="27" y="14"/>
                    </a:cubicBezTo>
                    <a:lnTo>
                      <a:pt x="26" y="14"/>
                    </a:lnTo>
                    <a:lnTo>
                      <a:pt x="27" y="15"/>
                    </a:lnTo>
                    <a:lnTo>
                      <a:pt x="25" y="16"/>
                    </a:lnTo>
                    <a:lnTo>
                      <a:pt x="26" y="17"/>
                    </a:lnTo>
                    <a:cubicBezTo>
                      <a:pt x="25" y="17"/>
                      <a:pt x="24" y="17"/>
                      <a:pt x="24" y="16"/>
                    </a:cubicBezTo>
                    <a:cubicBezTo>
                      <a:pt x="24" y="17"/>
                      <a:pt x="23" y="18"/>
                      <a:pt x="22" y="18"/>
                    </a:cubicBezTo>
                    <a:cubicBezTo>
                      <a:pt x="22" y="16"/>
                      <a:pt x="21" y="15"/>
                      <a:pt x="19" y="15"/>
                    </a:cubicBezTo>
                    <a:cubicBezTo>
                      <a:pt x="17" y="16"/>
                      <a:pt x="16" y="16"/>
                      <a:pt x="16" y="14"/>
                    </a:cubicBezTo>
                    <a:lnTo>
                      <a:pt x="16" y="21"/>
                    </a:lnTo>
                    <a:cubicBezTo>
                      <a:pt x="18" y="28"/>
                      <a:pt x="16" y="31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1" y="31"/>
                      <a:pt x="9" y="28"/>
                      <a:pt x="11" y="21"/>
                    </a:cubicBezTo>
                    <a:lnTo>
                      <a:pt x="11" y="14"/>
                    </a:lnTo>
                    <a:cubicBezTo>
                      <a:pt x="11" y="16"/>
                      <a:pt x="10" y="16"/>
                      <a:pt x="8" y="15"/>
                    </a:cubicBezTo>
                    <a:cubicBezTo>
                      <a:pt x="6" y="15"/>
                      <a:pt x="5" y="16"/>
                      <a:pt x="5" y="18"/>
                    </a:cubicBezTo>
                    <a:cubicBezTo>
                      <a:pt x="4" y="18"/>
                      <a:pt x="4" y="17"/>
                      <a:pt x="3" y="16"/>
                    </a:cubicBezTo>
                    <a:cubicBezTo>
                      <a:pt x="3" y="17"/>
                      <a:pt x="2" y="17"/>
                      <a:pt x="1" y="17"/>
                    </a:cubicBezTo>
                    <a:lnTo>
                      <a:pt x="2" y="16"/>
                    </a:lnTo>
                    <a:lnTo>
                      <a:pt x="0" y="15"/>
                    </a:lnTo>
                    <a:lnTo>
                      <a:pt x="1" y="14"/>
                    </a:lnTo>
                    <a:lnTo>
                      <a:pt x="0" y="14"/>
                    </a:lnTo>
                    <a:cubicBezTo>
                      <a:pt x="0" y="11"/>
                      <a:pt x="3" y="10"/>
                      <a:pt x="6" y="10"/>
                    </a:cubicBezTo>
                    <a:cubicBezTo>
                      <a:pt x="5" y="9"/>
                      <a:pt x="5" y="8"/>
                      <a:pt x="6" y="6"/>
                    </a:cubicBez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" name="Freeform 53"/>
              <p:cNvSpPr>
                <a:spLocks/>
              </p:cNvSpPr>
              <p:nvPr/>
            </p:nvSpPr>
            <p:spPr bwMode="auto">
              <a:xfrm>
                <a:off x="3569" y="1226"/>
                <a:ext cx="198" cy="92"/>
              </a:xfrm>
              <a:custGeom>
                <a:avLst/>
                <a:gdLst>
                  <a:gd name="T0" fmla="*/ 0 w 17"/>
                  <a:gd name="T1" fmla="*/ 2147483647 h 8"/>
                  <a:gd name="T2" fmla="*/ 2147483647 w 17"/>
                  <a:gd name="T3" fmla="*/ 2147483647 h 8"/>
                  <a:gd name="T4" fmla="*/ 2147483647 w 17"/>
                  <a:gd name="T5" fmla="*/ 0 h 8"/>
                  <a:gd name="T6" fmla="*/ 2147483647 w 17"/>
                  <a:gd name="T7" fmla="*/ 0 h 8"/>
                  <a:gd name="T8" fmla="*/ 2147483647 w 17"/>
                  <a:gd name="T9" fmla="*/ 0 h 8"/>
                  <a:gd name="T10" fmla="*/ 2147483647 w 17"/>
                  <a:gd name="T11" fmla="*/ 2147483647 h 8"/>
                  <a:gd name="T12" fmla="*/ 2147483647 w 17"/>
                  <a:gd name="T13" fmla="*/ 2147483647 h 8"/>
                  <a:gd name="T14" fmla="*/ 2147483647 w 17"/>
                  <a:gd name="T15" fmla="*/ 2147483647 h 8"/>
                  <a:gd name="T16" fmla="*/ 2147483647 w 17"/>
                  <a:gd name="T17" fmla="*/ 2147483647 h 8"/>
                  <a:gd name="T18" fmla="*/ 2147483647 w 17"/>
                  <a:gd name="T19" fmla="*/ 2147483647 h 8"/>
                  <a:gd name="T20" fmla="*/ 2147483647 w 17"/>
                  <a:gd name="T21" fmla="*/ 2147483647 h 8"/>
                  <a:gd name="T22" fmla="*/ 2147483647 w 17"/>
                  <a:gd name="T23" fmla="*/ 2147483647 h 8"/>
                  <a:gd name="T24" fmla="*/ 2147483647 w 17"/>
                  <a:gd name="T25" fmla="*/ 2147483647 h 8"/>
                  <a:gd name="T26" fmla="*/ 2147483647 w 17"/>
                  <a:gd name="T27" fmla="*/ 2147483647 h 8"/>
                  <a:gd name="T28" fmla="*/ 2147483647 w 17"/>
                  <a:gd name="T29" fmla="*/ 2147483647 h 8"/>
                  <a:gd name="T30" fmla="*/ 2147483647 w 17"/>
                  <a:gd name="T31" fmla="*/ 2147483647 h 8"/>
                  <a:gd name="T32" fmla="*/ 2147483647 w 17"/>
                  <a:gd name="T33" fmla="*/ 2147483647 h 8"/>
                  <a:gd name="T34" fmla="*/ 2147483647 w 17"/>
                  <a:gd name="T35" fmla="*/ 2147483647 h 8"/>
                  <a:gd name="T36" fmla="*/ 2147483647 w 17"/>
                  <a:gd name="T37" fmla="*/ 2147483647 h 8"/>
                  <a:gd name="T38" fmla="*/ 2147483647 w 17"/>
                  <a:gd name="T39" fmla="*/ 2147483647 h 8"/>
                  <a:gd name="T40" fmla="*/ 2147483647 w 17"/>
                  <a:gd name="T41" fmla="*/ 2147483647 h 8"/>
                  <a:gd name="T42" fmla="*/ 2147483647 w 17"/>
                  <a:gd name="T43" fmla="*/ 2147483647 h 8"/>
                  <a:gd name="T44" fmla="*/ 2147483647 w 17"/>
                  <a:gd name="T45" fmla="*/ 2147483647 h 8"/>
                  <a:gd name="T46" fmla="*/ 2147483647 w 17"/>
                  <a:gd name="T47" fmla="*/ 2147483647 h 8"/>
                  <a:gd name="T48" fmla="*/ 0 w 17"/>
                  <a:gd name="T49" fmla="*/ 2147483647 h 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7"/>
                  <a:gd name="T76" fmla="*/ 0 h 8"/>
                  <a:gd name="T77" fmla="*/ 17 w 17"/>
                  <a:gd name="T78" fmla="*/ 8 h 8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7" h="8">
                    <a:moveTo>
                      <a:pt x="0" y="3"/>
                    </a:moveTo>
                    <a:cubicBezTo>
                      <a:pt x="2" y="3"/>
                      <a:pt x="3" y="3"/>
                      <a:pt x="2" y="1"/>
                    </a:cubicBezTo>
                    <a:lnTo>
                      <a:pt x="8" y="0"/>
                    </a:lnTo>
                    <a:lnTo>
                      <a:pt x="15" y="1"/>
                    </a:lnTo>
                    <a:cubicBezTo>
                      <a:pt x="14" y="3"/>
                      <a:pt x="15" y="3"/>
                      <a:pt x="17" y="3"/>
                    </a:cubicBezTo>
                    <a:cubicBezTo>
                      <a:pt x="16" y="4"/>
                      <a:pt x="15" y="5"/>
                      <a:pt x="14" y="4"/>
                    </a:cubicBezTo>
                    <a:cubicBezTo>
                      <a:pt x="14" y="5"/>
                      <a:pt x="14" y="6"/>
                      <a:pt x="15" y="7"/>
                    </a:cubicBezTo>
                    <a:cubicBezTo>
                      <a:pt x="14" y="6"/>
                      <a:pt x="13" y="6"/>
                      <a:pt x="13" y="5"/>
                    </a:cubicBezTo>
                    <a:lnTo>
                      <a:pt x="13" y="8"/>
                    </a:lnTo>
                    <a:cubicBezTo>
                      <a:pt x="12" y="7"/>
                      <a:pt x="12" y="6"/>
                      <a:pt x="11" y="5"/>
                    </a:cubicBezTo>
                    <a:lnTo>
                      <a:pt x="11" y="8"/>
                    </a:lnTo>
                    <a:lnTo>
                      <a:pt x="10" y="6"/>
                    </a:lnTo>
                    <a:lnTo>
                      <a:pt x="8" y="8"/>
                    </a:lnTo>
                    <a:lnTo>
                      <a:pt x="7" y="6"/>
                    </a:lnTo>
                    <a:lnTo>
                      <a:pt x="6" y="8"/>
                    </a:lnTo>
                    <a:lnTo>
                      <a:pt x="6" y="5"/>
                    </a:lnTo>
                    <a:cubicBezTo>
                      <a:pt x="5" y="6"/>
                      <a:pt x="5" y="7"/>
                      <a:pt x="4" y="8"/>
                    </a:cubicBezTo>
                    <a:lnTo>
                      <a:pt x="4" y="5"/>
                    </a:lnTo>
                    <a:cubicBezTo>
                      <a:pt x="4" y="6"/>
                      <a:pt x="3" y="6"/>
                      <a:pt x="2" y="7"/>
                    </a:cubicBezTo>
                    <a:cubicBezTo>
                      <a:pt x="3" y="6"/>
                      <a:pt x="3" y="5"/>
                      <a:pt x="3" y="4"/>
                    </a:cubicBezTo>
                    <a:cubicBezTo>
                      <a:pt x="2" y="5"/>
                      <a:pt x="1" y="4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" name="Freeform 54"/>
              <p:cNvSpPr>
                <a:spLocks/>
              </p:cNvSpPr>
              <p:nvPr/>
            </p:nvSpPr>
            <p:spPr bwMode="auto">
              <a:xfrm>
                <a:off x="3569" y="1180"/>
                <a:ext cx="198" cy="103"/>
              </a:xfrm>
              <a:custGeom>
                <a:avLst/>
                <a:gdLst>
                  <a:gd name="T0" fmla="*/ 2147483647 w 17"/>
                  <a:gd name="T1" fmla="*/ 2147483647 h 9"/>
                  <a:gd name="T2" fmla="*/ 2147483647 w 17"/>
                  <a:gd name="T3" fmla="*/ 0 h 9"/>
                  <a:gd name="T4" fmla="*/ 2147483647 w 17"/>
                  <a:gd name="T5" fmla="*/ 0 h 9"/>
                  <a:gd name="T6" fmla="*/ 2147483647 w 17"/>
                  <a:gd name="T7" fmla="*/ 0 h 9"/>
                  <a:gd name="T8" fmla="*/ 2147483647 w 17"/>
                  <a:gd name="T9" fmla="*/ 0 h 9"/>
                  <a:gd name="T10" fmla="*/ 2147483647 w 17"/>
                  <a:gd name="T11" fmla="*/ 0 h 9"/>
                  <a:gd name="T12" fmla="*/ 2147483647 w 17"/>
                  <a:gd name="T13" fmla="*/ 2147483647 h 9"/>
                  <a:gd name="T14" fmla="*/ 0 w 17"/>
                  <a:gd name="T15" fmla="*/ 2147483647 h 9"/>
                  <a:gd name="T16" fmla="*/ 2147483647 w 17"/>
                  <a:gd name="T17" fmla="*/ 2147483647 h 9"/>
                  <a:gd name="T18" fmla="*/ 2147483647 w 17"/>
                  <a:gd name="T19" fmla="*/ 2147483647 h 9"/>
                  <a:gd name="T20" fmla="*/ 2147483647 w 17"/>
                  <a:gd name="T21" fmla="*/ 2147483647 h 9"/>
                  <a:gd name="T22" fmla="*/ 2147483647 w 17"/>
                  <a:gd name="T23" fmla="*/ 2147483647 h 9"/>
                  <a:gd name="T24" fmla="*/ 2147483647 w 17"/>
                  <a:gd name="T25" fmla="*/ 2147483647 h 9"/>
                  <a:gd name="T26" fmla="*/ 2147483647 w 17"/>
                  <a:gd name="T27" fmla="*/ 2147483647 h 9"/>
                  <a:gd name="T28" fmla="*/ 2147483647 w 17"/>
                  <a:gd name="T29" fmla="*/ 2147483647 h 9"/>
                  <a:gd name="T30" fmla="*/ 2147483647 w 17"/>
                  <a:gd name="T31" fmla="*/ 2147483647 h 9"/>
                  <a:gd name="T32" fmla="*/ 2147483647 w 17"/>
                  <a:gd name="T33" fmla="*/ 2147483647 h 9"/>
                  <a:gd name="T34" fmla="*/ 2147483647 w 17"/>
                  <a:gd name="T35" fmla="*/ 2147483647 h 9"/>
                  <a:gd name="T36" fmla="*/ 2147483647 w 17"/>
                  <a:gd name="T37" fmla="*/ 2147483647 h 9"/>
                  <a:gd name="T38" fmla="*/ 2147483647 w 17"/>
                  <a:gd name="T39" fmla="*/ 2147483647 h 9"/>
                  <a:gd name="T40" fmla="*/ 2147483647 w 17"/>
                  <a:gd name="T41" fmla="*/ 2147483647 h 9"/>
                  <a:gd name="T42" fmla="*/ 2147483647 w 17"/>
                  <a:gd name="T43" fmla="*/ 2147483647 h 9"/>
                  <a:gd name="T44" fmla="*/ 2147483647 w 17"/>
                  <a:gd name="T45" fmla="*/ 2147483647 h 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7"/>
                  <a:gd name="T70" fmla="*/ 0 h 9"/>
                  <a:gd name="T71" fmla="*/ 17 w 17"/>
                  <a:gd name="T72" fmla="*/ 9 h 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7" h="9">
                    <a:moveTo>
                      <a:pt x="14" y="2"/>
                    </a:moveTo>
                    <a:lnTo>
                      <a:pt x="12" y="0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3" y="2"/>
                    </a:lnTo>
                    <a:cubicBezTo>
                      <a:pt x="4" y="4"/>
                      <a:pt x="3" y="5"/>
                      <a:pt x="0" y="6"/>
                    </a:cubicBezTo>
                    <a:cubicBezTo>
                      <a:pt x="1" y="7"/>
                      <a:pt x="2" y="7"/>
                      <a:pt x="4" y="6"/>
                    </a:cubicBezTo>
                    <a:lnTo>
                      <a:pt x="2" y="8"/>
                    </a:lnTo>
                    <a:cubicBezTo>
                      <a:pt x="4" y="8"/>
                      <a:pt x="5" y="7"/>
                      <a:pt x="6" y="5"/>
                    </a:cubicBezTo>
                    <a:lnTo>
                      <a:pt x="6" y="9"/>
                    </a:lnTo>
                    <a:cubicBezTo>
                      <a:pt x="7" y="8"/>
                      <a:pt x="8" y="6"/>
                      <a:pt x="7" y="4"/>
                    </a:cubicBezTo>
                    <a:lnTo>
                      <a:pt x="9" y="7"/>
                    </a:lnTo>
                    <a:lnTo>
                      <a:pt x="10" y="4"/>
                    </a:lnTo>
                    <a:cubicBezTo>
                      <a:pt x="9" y="6"/>
                      <a:pt x="10" y="8"/>
                      <a:pt x="11" y="9"/>
                    </a:cubicBezTo>
                    <a:lnTo>
                      <a:pt x="11" y="5"/>
                    </a:lnTo>
                    <a:cubicBezTo>
                      <a:pt x="12" y="7"/>
                      <a:pt x="13" y="8"/>
                      <a:pt x="15" y="8"/>
                    </a:cubicBezTo>
                    <a:lnTo>
                      <a:pt x="13" y="6"/>
                    </a:lnTo>
                    <a:cubicBezTo>
                      <a:pt x="15" y="7"/>
                      <a:pt x="16" y="7"/>
                      <a:pt x="17" y="6"/>
                    </a:cubicBezTo>
                    <a:cubicBezTo>
                      <a:pt x="14" y="5"/>
                      <a:pt x="13" y="4"/>
                      <a:pt x="1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" name="Freeform 55"/>
              <p:cNvSpPr>
                <a:spLocks/>
              </p:cNvSpPr>
              <p:nvPr/>
            </p:nvSpPr>
            <p:spPr bwMode="auto">
              <a:xfrm>
                <a:off x="3559" y="1260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2147483647 w 5"/>
                  <a:gd name="T5" fmla="*/ 2147483647 h 3"/>
                  <a:gd name="T6" fmla="*/ 2147483647 w 5"/>
                  <a:gd name="T7" fmla="*/ 2147483647 h 3"/>
                  <a:gd name="T8" fmla="*/ 0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0" y="2"/>
                    </a:moveTo>
                    <a:lnTo>
                      <a:pt x="2" y="0"/>
                    </a:lnTo>
                    <a:lnTo>
                      <a:pt x="5" y="1"/>
                    </a:lnTo>
                    <a:lnTo>
                      <a:pt x="4" y="3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" name="Freeform 56"/>
              <p:cNvSpPr>
                <a:spLocks/>
              </p:cNvSpPr>
              <p:nvPr/>
            </p:nvSpPr>
            <p:spPr bwMode="auto">
              <a:xfrm>
                <a:off x="3718" y="1260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2147483647 w 5"/>
                  <a:gd name="T3" fmla="*/ 0 h 3"/>
                  <a:gd name="T4" fmla="*/ 0 w 5"/>
                  <a:gd name="T5" fmla="*/ 2147483647 h 3"/>
                  <a:gd name="T6" fmla="*/ 2147483647 w 5"/>
                  <a:gd name="T7" fmla="*/ 2147483647 h 3"/>
                  <a:gd name="T8" fmla="*/ 2147483647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5" y="2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" name="Freeform 57"/>
              <p:cNvSpPr>
                <a:spLocks/>
              </p:cNvSpPr>
              <p:nvPr/>
            </p:nvSpPr>
            <p:spPr bwMode="auto">
              <a:xfrm>
                <a:off x="3544" y="1478"/>
                <a:ext cx="92" cy="149"/>
              </a:xfrm>
              <a:custGeom>
                <a:avLst/>
                <a:gdLst>
                  <a:gd name="T0" fmla="*/ 2147483647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2147483647 w 8"/>
                  <a:gd name="T11" fmla="*/ 0 h 13"/>
                  <a:gd name="T12" fmla="*/ 2147483647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8" y="4"/>
                    </a:moveTo>
                    <a:cubicBezTo>
                      <a:pt x="5" y="6"/>
                      <a:pt x="4" y="9"/>
                      <a:pt x="5" y="13"/>
                    </a:cubicBezTo>
                    <a:cubicBezTo>
                      <a:pt x="2" y="13"/>
                      <a:pt x="2" y="12"/>
                      <a:pt x="2" y="10"/>
                    </a:cubicBezTo>
                    <a:cubicBezTo>
                      <a:pt x="0" y="9"/>
                      <a:pt x="0" y="8"/>
                      <a:pt x="1" y="7"/>
                    </a:cubicBezTo>
                    <a:cubicBezTo>
                      <a:pt x="1" y="7"/>
                      <a:pt x="3" y="7"/>
                      <a:pt x="4" y="5"/>
                    </a:cubicBezTo>
                    <a:cubicBezTo>
                      <a:pt x="7" y="4"/>
                      <a:pt x="8" y="2"/>
                      <a:pt x="8" y="0"/>
                    </a:cubicBez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" name="Freeform 58"/>
              <p:cNvSpPr>
                <a:spLocks/>
              </p:cNvSpPr>
              <p:nvPr/>
            </p:nvSpPr>
            <p:spPr bwMode="auto">
              <a:xfrm>
                <a:off x="3593" y="1524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0 w 4"/>
                  <a:gd name="T7" fmla="*/ 2147483647 h 13"/>
                  <a:gd name="T8" fmla="*/ 2147483647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4" y="13"/>
                    </a:moveTo>
                    <a:cubicBezTo>
                      <a:pt x="3" y="10"/>
                      <a:pt x="3" y="7"/>
                      <a:pt x="4" y="3"/>
                    </a:cubicBezTo>
                    <a:lnTo>
                      <a:pt x="4" y="0"/>
                    </a:lnTo>
                    <a:cubicBezTo>
                      <a:pt x="1" y="2"/>
                      <a:pt x="0" y="5"/>
                      <a:pt x="0" y="9"/>
                    </a:cubicBezTo>
                    <a:cubicBezTo>
                      <a:pt x="1" y="12"/>
                      <a:pt x="3" y="13"/>
                      <a:pt x="4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" name="Freeform 59"/>
              <p:cNvSpPr>
                <a:spLocks/>
              </p:cNvSpPr>
              <p:nvPr/>
            </p:nvSpPr>
            <p:spPr bwMode="auto">
              <a:xfrm>
                <a:off x="3535" y="1432"/>
                <a:ext cx="67" cy="69"/>
              </a:xfrm>
              <a:custGeom>
                <a:avLst/>
                <a:gdLst>
                  <a:gd name="T0" fmla="*/ 0 w 6"/>
                  <a:gd name="T1" fmla="*/ 2147483647 h 6"/>
                  <a:gd name="T2" fmla="*/ 2147483647 w 6"/>
                  <a:gd name="T3" fmla="*/ 0 h 6"/>
                  <a:gd name="T4" fmla="*/ 0 60000 65536"/>
                  <a:gd name="T5" fmla="*/ 0 60000 65536"/>
                  <a:gd name="T6" fmla="*/ 0 w 6"/>
                  <a:gd name="T7" fmla="*/ 0 h 6"/>
                  <a:gd name="T8" fmla="*/ 6 w 6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6" h="6">
                    <a:moveTo>
                      <a:pt x="0" y="6"/>
                    </a:moveTo>
                    <a:cubicBezTo>
                      <a:pt x="1" y="5"/>
                      <a:pt x="2" y="0"/>
                      <a:pt x="6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" name="Freeform 60"/>
              <p:cNvSpPr>
                <a:spLocks/>
              </p:cNvSpPr>
              <p:nvPr/>
            </p:nvSpPr>
            <p:spPr bwMode="auto">
              <a:xfrm>
                <a:off x="3544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2147483647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2" y="8"/>
                    </a:moveTo>
                    <a:cubicBezTo>
                      <a:pt x="0" y="5"/>
                      <a:pt x="2" y="3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" name="Freeform 61"/>
              <p:cNvSpPr>
                <a:spLocks/>
              </p:cNvSpPr>
              <p:nvPr/>
            </p:nvSpPr>
            <p:spPr bwMode="auto">
              <a:xfrm>
                <a:off x="3578" y="1432"/>
                <a:ext cx="58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2147483647 w 5"/>
                  <a:gd name="T3" fmla="*/ 0 h 5"/>
                  <a:gd name="T4" fmla="*/ 0 60000 65536"/>
                  <a:gd name="T5" fmla="*/ 0 60000 65536"/>
                  <a:gd name="T6" fmla="*/ 0 w 5"/>
                  <a:gd name="T7" fmla="*/ 0 h 5"/>
                  <a:gd name="T8" fmla="*/ 5 w 5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5">
                    <a:moveTo>
                      <a:pt x="1" y="5"/>
                    </a:moveTo>
                    <a:cubicBezTo>
                      <a:pt x="0" y="4"/>
                      <a:pt x="2" y="2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" name="Freeform 62"/>
              <p:cNvSpPr>
                <a:spLocks/>
              </p:cNvSpPr>
              <p:nvPr/>
            </p:nvSpPr>
            <p:spPr bwMode="auto">
              <a:xfrm>
                <a:off x="3593" y="1467"/>
                <a:ext cx="43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0" y="2"/>
                    </a:moveTo>
                    <a:cubicBezTo>
                      <a:pt x="1" y="1"/>
                      <a:pt x="3" y="0"/>
                      <a:pt x="4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" name="Freeform 63"/>
              <p:cNvSpPr>
                <a:spLocks/>
              </p:cNvSpPr>
              <p:nvPr/>
            </p:nvSpPr>
            <p:spPr bwMode="auto">
              <a:xfrm>
                <a:off x="3525" y="1444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0" y="3"/>
                    </a:moveTo>
                    <a:cubicBezTo>
                      <a:pt x="0" y="2"/>
                      <a:pt x="2" y="0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" name="Freeform 64"/>
              <p:cNvSpPr>
                <a:spLocks/>
              </p:cNvSpPr>
              <p:nvPr/>
            </p:nvSpPr>
            <p:spPr bwMode="auto">
              <a:xfrm>
                <a:off x="3544" y="1432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0" y="6"/>
                    </a:moveTo>
                    <a:cubicBezTo>
                      <a:pt x="1" y="3"/>
                      <a:pt x="2" y="1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" name="Freeform 65"/>
              <p:cNvSpPr>
                <a:spLocks/>
              </p:cNvSpPr>
              <p:nvPr/>
            </p:nvSpPr>
            <p:spPr bwMode="auto">
              <a:xfrm>
                <a:off x="3559" y="1513"/>
                <a:ext cx="77" cy="57"/>
              </a:xfrm>
              <a:custGeom>
                <a:avLst/>
                <a:gdLst>
                  <a:gd name="T0" fmla="*/ 0 w 7"/>
                  <a:gd name="T1" fmla="*/ 2147483647 h 5"/>
                  <a:gd name="T2" fmla="*/ 2147483647 w 7"/>
                  <a:gd name="T3" fmla="*/ 2147483647 h 5"/>
                  <a:gd name="T4" fmla="*/ 2147483647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0" y="5"/>
                    </a:moveTo>
                    <a:cubicBezTo>
                      <a:pt x="1" y="5"/>
                      <a:pt x="2" y="5"/>
                      <a:pt x="3" y="4"/>
                    </a:cubicBezTo>
                    <a:lnTo>
                      <a:pt x="7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" name="Freeform 66"/>
              <p:cNvSpPr>
                <a:spLocks/>
              </p:cNvSpPr>
              <p:nvPr/>
            </p:nvSpPr>
            <p:spPr bwMode="auto">
              <a:xfrm>
                <a:off x="3569" y="1559"/>
                <a:ext cx="24" cy="57"/>
              </a:xfrm>
              <a:custGeom>
                <a:avLst/>
                <a:gdLst>
                  <a:gd name="T0" fmla="*/ 2147483647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2" y="0"/>
                    </a:moveTo>
                    <a:cubicBezTo>
                      <a:pt x="1" y="2"/>
                      <a:pt x="0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" name="Freeform 67"/>
              <p:cNvSpPr>
                <a:spLocks/>
              </p:cNvSpPr>
              <p:nvPr/>
            </p:nvSpPr>
            <p:spPr bwMode="auto">
              <a:xfrm>
                <a:off x="3602" y="1536"/>
                <a:ext cx="34" cy="115"/>
              </a:xfrm>
              <a:custGeom>
                <a:avLst/>
                <a:gdLst>
                  <a:gd name="T0" fmla="*/ 2147483647 w 3"/>
                  <a:gd name="T1" fmla="*/ 0 h 10"/>
                  <a:gd name="T2" fmla="*/ 2147483647 w 3"/>
                  <a:gd name="T3" fmla="*/ 2147483647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0"/>
                    </a:moveTo>
                    <a:cubicBezTo>
                      <a:pt x="0" y="2"/>
                      <a:pt x="0" y="6"/>
                      <a:pt x="1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" name="Freeform 68"/>
              <p:cNvSpPr>
                <a:spLocks/>
              </p:cNvSpPr>
              <p:nvPr/>
            </p:nvSpPr>
            <p:spPr bwMode="auto">
              <a:xfrm>
                <a:off x="3602" y="1547"/>
                <a:ext cx="34" cy="115"/>
              </a:xfrm>
              <a:custGeom>
                <a:avLst/>
                <a:gdLst>
                  <a:gd name="T0" fmla="*/ 2147483647 w 3"/>
                  <a:gd name="T1" fmla="*/ 2147483647 h 10"/>
                  <a:gd name="T2" fmla="*/ 2147483647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10"/>
                    </a:moveTo>
                    <a:cubicBezTo>
                      <a:pt x="0" y="8"/>
                      <a:pt x="1" y="4"/>
                      <a:pt x="3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" name="Freeform 69"/>
              <p:cNvSpPr>
                <a:spLocks/>
              </p:cNvSpPr>
              <p:nvPr/>
            </p:nvSpPr>
            <p:spPr bwMode="auto">
              <a:xfrm>
                <a:off x="3636" y="1559"/>
                <a:ext cx="34" cy="126"/>
              </a:xfrm>
              <a:custGeom>
                <a:avLst/>
                <a:gdLst>
                  <a:gd name="T0" fmla="*/ 2147483647 w 3"/>
                  <a:gd name="T1" fmla="*/ 0 h 11"/>
                  <a:gd name="T2" fmla="*/ 2147483647 w 3"/>
                  <a:gd name="T3" fmla="*/ 2147483647 h 11"/>
                  <a:gd name="T4" fmla="*/ 0 60000 65536"/>
                  <a:gd name="T5" fmla="*/ 0 60000 65536"/>
                  <a:gd name="T6" fmla="*/ 0 w 3"/>
                  <a:gd name="T7" fmla="*/ 0 h 11"/>
                  <a:gd name="T8" fmla="*/ 3 w 3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1">
                    <a:moveTo>
                      <a:pt x="3" y="0"/>
                    </a:moveTo>
                    <a:cubicBezTo>
                      <a:pt x="0" y="6"/>
                      <a:pt x="1" y="9"/>
                      <a:pt x="3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" name="Freeform 70"/>
              <p:cNvSpPr>
                <a:spLocks/>
              </p:cNvSpPr>
              <p:nvPr/>
            </p:nvSpPr>
            <p:spPr bwMode="auto">
              <a:xfrm>
                <a:off x="3699" y="1478"/>
                <a:ext cx="92" cy="149"/>
              </a:xfrm>
              <a:custGeom>
                <a:avLst/>
                <a:gdLst>
                  <a:gd name="T0" fmla="*/ 0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0 w 8"/>
                  <a:gd name="T11" fmla="*/ 0 h 13"/>
                  <a:gd name="T12" fmla="*/ 0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0" y="4"/>
                    </a:moveTo>
                    <a:cubicBezTo>
                      <a:pt x="3" y="6"/>
                      <a:pt x="4" y="9"/>
                      <a:pt x="4" y="13"/>
                    </a:cubicBezTo>
                    <a:cubicBezTo>
                      <a:pt x="6" y="13"/>
                      <a:pt x="7" y="12"/>
                      <a:pt x="6" y="10"/>
                    </a:cubicBezTo>
                    <a:cubicBezTo>
                      <a:pt x="8" y="9"/>
                      <a:pt x="8" y="8"/>
                      <a:pt x="8" y="7"/>
                    </a:cubicBezTo>
                    <a:cubicBezTo>
                      <a:pt x="7" y="7"/>
                      <a:pt x="5" y="7"/>
                      <a:pt x="4" y="5"/>
                    </a:cubicBezTo>
                    <a:cubicBezTo>
                      <a:pt x="1" y="4"/>
                      <a:pt x="0" y="2"/>
                      <a:pt x="0" y="0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" name="Freeform 71"/>
              <p:cNvSpPr>
                <a:spLocks/>
              </p:cNvSpPr>
              <p:nvPr/>
            </p:nvSpPr>
            <p:spPr bwMode="auto">
              <a:xfrm>
                <a:off x="3699" y="1524"/>
                <a:ext cx="43" cy="149"/>
              </a:xfrm>
              <a:custGeom>
                <a:avLst/>
                <a:gdLst>
                  <a:gd name="T0" fmla="*/ 0 w 4"/>
                  <a:gd name="T1" fmla="*/ 2147483647 h 13"/>
                  <a:gd name="T2" fmla="*/ 0 w 4"/>
                  <a:gd name="T3" fmla="*/ 2147483647 h 13"/>
                  <a:gd name="T4" fmla="*/ 0 w 4"/>
                  <a:gd name="T5" fmla="*/ 0 h 13"/>
                  <a:gd name="T6" fmla="*/ 2147483647 w 4"/>
                  <a:gd name="T7" fmla="*/ 2147483647 h 13"/>
                  <a:gd name="T8" fmla="*/ 0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0" y="13"/>
                    </a:moveTo>
                    <a:cubicBezTo>
                      <a:pt x="1" y="10"/>
                      <a:pt x="1" y="7"/>
                      <a:pt x="0" y="3"/>
                    </a:cubicBezTo>
                    <a:lnTo>
                      <a:pt x="0" y="0"/>
                    </a:lnTo>
                    <a:cubicBezTo>
                      <a:pt x="3" y="2"/>
                      <a:pt x="4" y="5"/>
                      <a:pt x="4" y="9"/>
                    </a:cubicBezTo>
                    <a:cubicBezTo>
                      <a:pt x="3" y="12"/>
                      <a:pt x="2" y="13"/>
                      <a:pt x="0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" name="Freeform 72"/>
              <p:cNvSpPr>
                <a:spLocks/>
              </p:cNvSpPr>
              <p:nvPr/>
            </p:nvSpPr>
            <p:spPr bwMode="auto">
              <a:xfrm>
                <a:off x="3732" y="1432"/>
                <a:ext cx="77" cy="69"/>
              </a:xfrm>
              <a:custGeom>
                <a:avLst/>
                <a:gdLst>
                  <a:gd name="T0" fmla="*/ 2147483647 w 7"/>
                  <a:gd name="T1" fmla="*/ 2147483647 h 6"/>
                  <a:gd name="T2" fmla="*/ 0 w 7"/>
                  <a:gd name="T3" fmla="*/ 0 h 6"/>
                  <a:gd name="T4" fmla="*/ 0 60000 65536"/>
                  <a:gd name="T5" fmla="*/ 0 60000 65536"/>
                  <a:gd name="T6" fmla="*/ 0 w 7"/>
                  <a:gd name="T7" fmla="*/ 0 h 6"/>
                  <a:gd name="T8" fmla="*/ 7 w 7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7" h="6">
                    <a:moveTo>
                      <a:pt x="7" y="6"/>
                    </a:moveTo>
                    <a:cubicBezTo>
                      <a:pt x="5" y="5"/>
                      <a:pt x="5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" name="Freeform 73"/>
              <p:cNvSpPr>
                <a:spLocks/>
              </p:cNvSpPr>
              <p:nvPr/>
            </p:nvSpPr>
            <p:spPr bwMode="auto">
              <a:xfrm>
                <a:off x="3732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0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3" y="8"/>
                    </a:moveTo>
                    <a:cubicBezTo>
                      <a:pt x="5" y="5"/>
                      <a:pt x="3" y="3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2" name="Freeform 74"/>
              <p:cNvSpPr>
                <a:spLocks/>
              </p:cNvSpPr>
              <p:nvPr/>
            </p:nvSpPr>
            <p:spPr bwMode="auto">
              <a:xfrm>
                <a:off x="3703" y="1432"/>
                <a:ext cx="48" cy="57"/>
              </a:xfrm>
              <a:custGeom>
                <a:avLst/>
                <a:gdLst>
                  <a:gd name="T0" fmla="*/ 2147483647 w 4"/>
                  <a:gd name="T1" fmla="*/ 2147483647 h 5"/>
                  <a:gd name="T2" fmla="*/ 0 w 4"/>
                  <a:gd name="T3" fmla="*/ 0 h 5"/>
                  <a:gd name="T4" fmla="*/ 0 60000 65536"/>
                  <a:gd name="T5" fmla="*/ 0 60000 65536"/>
                  <a:gd name="T6" fmla="*/ 0 w 4"/>
                  <a:gd name="T7" fmla="*/ 0 h 5"/>
                  <a:gd name="T8" fmla="*/ 4 w 4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5">
                    <a:moveTo>
                      <a:pt x="4" y="5"/>
                    </a:moveTo>
                    <a:cubicBezTo>
                      <a:pt x="4" y="4"/>
                      <a:pt x="2" y="2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3" name="Freeform 75"/>
              <p:cNvSpPr>
                <a:spLocks/>
              </p:cNvSpPr>
              <p:nvPr/>
            </p:nvSpPr>
            <p:spPr bwMode="auto">
              <a:xfrm>
                <a:off x="3699" y="1467"/>
                <a:ext cx="43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4" name="Freeform 76"/>
              <p:cNvSpPr>
                <a:spLocks/>
              </p:cNvSpPr>
              <p:nvPr/>
            </p:nvSpPr>
            <p:spPr bwMode="auto">
              <a:xfrm>
                <a:off x="3752" y="1444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0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5" y="3"/>
                    </a:moveTo>
                    <a:cubicBezTo>
                      <a:pt x="5" y="2"/>
                      <a:pt x="3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5" name="Freeform 77"/>
              <p:cNvSpPr>
                <a:spLocks/>
              </p:cNvSpPr>
              <p:nvPr/>
            </p:nvSpPr>
            <p:spPr bwMode="auto">
              <a:xfrm>
                <a:off x="3732" y="1432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0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5" y="6"/>
                    </a:moveTo>
                    <a:cubicBezTo>
                      <a:pt x="4" y="3"/>
                      <a:pt x="3" y="1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6" name="Freeform 78"/>
              <p:cNvSpPr>
                <a:spLocks/>
              </p:cNvSpPr>
              <p:nvPr/>
            </p:nvSpPr>
            <p:spPr bwMode="auto">
              <a:xfrm>
                <a:off x="3699" y="1513"/>
                <a:ext cx="77" cy="57"/>
              </a:xfrm>
              <a:custGeom>
                <a:avLst/>
                <a:gdLst>
                  <a:gd name="T0" fmla="*/ 2147483647 w 7"/>
                  <a:gd name="T1" fmla="*/ 2147483647 h 5"/>
                  <a:gd name="T2" fmla="*/ 2147483647 w 7"/>
                  <a:gd name="T3" fmla="*/ 2147483647 h 5"/>
                  <a:gd name="T4" fmla="*/ 0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7" y="5"/>
                    </a:moveTo>
                    <a:cubicBezTo>
                      <a:pt x="6" y="5"/>
                      <a:pt x="5" y="5"/>
                      <a:pt x="4" y="4"/>
                    </a:cubicBez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7" name="Freeform 79"/>
              <p:cNvSpPr>
                <a:spLocks/>
              </p:cNvSpPr>
              <p:nvPr/>
            </p:nvSpPr>
            <p:spPr bwMode="auto">
              <a:xfrm>
                <a:off x="3742" y="1559"/>
                <a:ext cx="24" cy="57"/>
              </a:xfrm>
              <a:custGeom>
                <a:avLst/>
                <a:gdLst>
                  <a:gd name="T0" fmla="*/ 0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0" y="0"/>
                    </a:moveTo>
                    <a:cubicBezTo>
                      <a:pt x="1" y="2"/>
                      <a:pt x="2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8" name="Freeform 80"/>
              <p:cNvSpPr>
                <a:spLocks/>
              </p:cNvSpPr>
              <p:nvPr/>
            </p:nvSpPr>
            <p:spPr bwMode="auto">
              <a:xfrm>
                <a:off x="3699" y="1536"/>
                <a:ext cx="43" cy="115"/>
              </a:xfrm>
              <a:custGeom>
                <a:avLst/>
                <a:gdLst>
                  <a:gd name="T0" fmla="*/ 0 w 4"/>
                  <a:gd name="T1" fmla="*/ 0 h 10"/>
                  <a:gd name="T2" fmla="*/ 2147483647 w 4"/>
                  <a:gd name="T3" fmla="*/ 2147483647 h 10"/>
                  <a:gd name="T4" fmla="*/ 0 60000 65536"/>
                  <a:gd name="T5" fmla="*/ 0 60000 65536"/>
                  <a:gd name="T6" fmla="*/ 0 w 4"/>
                  <a:gd name="T7" fmla="*/ 0 h 10"/>
                  <a:gd name="T8" fmla="*/ 4 w 4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10">
                    <a:moveTo>
                      <a:pt x="0" y="0"/>
                    </a:moveTo>
                    <a:cubicBezTo>
                      <a:pt x="3" y="2"/>
                      <a:pt x="4" y="6"/>
                      <a:pt x="2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9" name="Freeform 81"/>
              <p:cNvSpPr>
                <a:spLocks/>
              </p:cNvSpPr>
              <p:nvPr/>
            </p:nvSpPr>
            <p:spPr bwMode="auto">
              <a:xfrm>
                <a:off x="3699" y="1547"/>
                <a:ext cx="34" cy="115"/>
              </a:xfrm>
              <a:custGeom>
                <a:avLst/>
                <a:gdLst>
                  <a:gd name="T0" fmla="*/ 0 w 3"/>
                  <a:gd name="T1" fmla="*/ 2147483647 h 10"/>
                  <a:gd name="T2" fmla="*/ 0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0" y="10"/>
                    </a:moveTo>
                    <a:cubicBezTo>
                      <a:pt x="3" y="8"/>
                      <a:pt x="2" y="4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0" name="Freeform 82"/>
              <p:cNvSpPr>
                <a:spLocks/>
              </p:cNvSpPr>
              <p:nvPr/>
            </p:nvSpPr>
            <p:spPr bwMode="auto">
              <a:xfrm>
                <a:off x="3670" y="1559"/>
                <a:ext cx="29" cy="126"/>
              </a:xfrm>
              <a:custGeom>
                <a:avLst/>
                <a:gdLst>
                  <a:gd name="T0" fmla="*/ 0 w 2"/>
                  <a:gd name="T1" fmla="*/ 0 h 11"/>
                  <a:gd name="T2" fmla="*/ 0 w 2"/>
                  <a:gd name="T3" fmla="*/ 2147483647 h 11"/>
                  <a:gd name="T4" fmla="*/ 0 60000 65536"/>
                  <a:gd name="T5" fmla="*/ 0 60000 65536"/>
                  <a:gd name="T6" fmla="*/ 0 w 2"/>
                  <a:gd name="T7" fmla="*/ 0 h 11"/>
                  <a:gd name="T8" fmla="*/ 2 w 2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11">
                    <a:moveTo>
                      <a:pt x="0" y="0"/>
                    </a:moveTo>
                    <a:cubicBezTo>
                      <a:pt x="2" y="6"/>
                      <a:pt x="1" y="9"/>
                      <a:pt x="0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1" name="Freeform 8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2" name="Freeform 8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3" name="Freeform 8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4" name="Freeform 8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5" name="Freeform 8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6" name="Freeform 8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7" name="Freeform 8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8" name="Freeform 9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9" name="Freeform 9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0" name="Freeform 9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1" name="Freeform 9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2" name="Freeform 9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3" name="Freeform 9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4" name="Freeform 9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5" name="Freeform 9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6" name="Freeform 9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7" name="Freeform 9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8" name="Freeform 10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9" name="Freeform 10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0" name="Freeform 10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1" name="Freeform 10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2" name="Freeform 10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3" name="Freeform 10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4" name="Freeform 106"/>
              <p:cNvSpPr>
                <a:spLocks/>
              </p:cNvSpPr>
              <p:nvPr/>
            </p:nvSpPr>
            <p:spPr bwMode="auto">
              <a:xfrm>
                <a:off x="3410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1" y="1"/>
                    </a:moveTo>
                    <a:cubicBezTo>
                      <a:pt x="0" y="7"/>
                      <a:pt x="0" y="12"/>
                      <a:pt x="2" y="16"/>
                    </a:cubicBezTo>
                    <a:cubicBezTo>
                      <a:pt x="3" y="10"/>
                      <a:pt x="4" y="5"/>
                      <a:pt x="3" y="0"/>
                    </a:cubicBezTo>
                    <a:cubicBezTo>
                      <a:pt x="2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5" name="Freeform 107"/>
              <p:cNvSpPr>
                <a:spLocks/>
              </p:cNvSpPr>
              <p:nvPr/>
            </p:nvSpPr>
            <p:spPr bwMode="auto">
              <a:xfrm>
                <a:off x="3434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1" y="1"/>
                    </a:moveTo>
                    <a:cubicBezTo>
                      <a:pt x="0" y="6"/>
                      <a:pt x="0" y="11"/>
                      <a:pt x="2" y="15"/>
                    </a:cubicBezTo>
                    <a:cubicBezTo>
                      <a:pt x="4" y="9"/>
                      <a:pt x="4" y="4"/>
                      <a:pt x="3" y="0"/>
                    </a:cubicBezTo>
                    <a:cubicBezTo>
                      <a:pt x="3" y="0"/>
                      <a:pt x="2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6" name="Freeform 108"/>
              <p:cNvSpPr>
                <a:spLocks/>
              </p:cNvSpPr>
              <p:nvPr/>
            </p:nvSpPr>
            <p:spPr bwMode="auto">
              <a:xfrm>
                <a:off x="3458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2147483647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1" y="6"/>
                      <a:pt x="0" y="11"/>
                      <a:pt x="2" y="14"/>
                    </a:cubicBezTo>
                    <a:cubicBezTo>
                      <a:pt x="4" y="9"/>
                      <a:pt x="4" y="4"/>
                      <a:pt x="4" y="0"/>
                    </a:cubicBezTo>
                    <a:cubicBezTo>
                      <a:pt x="3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7" name="Freeform 109"/>
              <p:cNvSpPr>
                <a:spLocks/>
              </p:cNvSpPr>
              <p:nvPr/>
            </p:nvSpPr>
            <p:spPr bwMode="auto">
              <a:xfrm>
                <a:off x="3491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1" y="1"/>
                    </a:moveTo>
                    <a:cubicBezTo>
                      <a:pt x="0" y="5"/>
                      <a:pt x="0" y="10"/>
                      <a:pt x="2" y="13"/>
                    </a:cubicBezTo>
                    <a:cubicBezTo>
                      <a:pt x="3" y="8"/>
                      <a:pt x="4" y="4"/>
                      <a:pt x="3" y="0"/>
                    </a:cubicBezTo>
                    <a:cubicBezTo>
                      <a:pt x="2" y="0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8" name="Freeform 110"/>
              <p:cNvSpPr>
                <a:spLocks/>
              </p:cNvSpPr>
              <p:nvPr/>
            </p:nvSpPr>
            <p:spPr bwMode="auto">
              <a:xfrm>
                <a:off x="3511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1" y="5"/>
                      <a:pt x="0" y="9"/>
                      <a:pt x="2" y="12"/>
                    </a:cubicBezTo>
                    <a:cubicBezTo>
                      <a:pt x="4" y="7"/>
                      <a:pt x="4" y="3"/>
                      <a:pt x="3" y="0"/>
                    </a:cubicBezTo>
                    <a:cubicBezTo>
                      <a:pt x="3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9" name="Freeform 111"/>
              <p:cNvSpPr>
                <a:spLocks/>
              </p:cNvSpPr>
              <p:nvPr/>
            </p:nvSpPr>
            <p:spPr bwMode="auto">
              <a:xfrm>
                <a:off x="3535" y="1306"/>
                <a:ext cx="43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2147483647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1" y="5"/>
                      <a:pt x="0" y="9"/>
                      <a:pt x="2" y="11"/>
                    </a:cubicBezTo>
                    <a:cubicBezTo>
                      <a:pt x="4" y="7"/>
                      <a:pt x="4" y="4"/>
                      <a:pt x="4" y="0"/>
                    </a:cubicBezTo>
                    <a:cubicBezTo>
                      <a:pt x="3" y="1"/>
                      <a:pt x="3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0" name="Freeform 112"/>
              <p:cNvSpPr>
                <a:spLocks/>
              </p:cNvSpPr>
              <p:nvPr/>
            </p:nvSpPr>
            <p:spPr bwMode="auto">
              <a:xfrm>
                <a:off x="3559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2147483647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3" y="1"/>
                    </a:moveTo>
                    <a:cubicBezTo>
                      <a:pt x="2" y="4"/>
                      <a:pt x="0" y="8"/>
                      <a:pt x="2" y="10"/>
                    </a:cubicBezTo>
                    <a:cubicBezTo>
                      <a:pt x="4" y="7"/>
                      <a:pt x="4" y="3"/>
                      <a:pt x="4" y="0"/>
                    </a:cubicBezTo>
                    <a:cubicBezTo>
                      <a:pt x="4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1" name="Freeform 11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2" name="Freeform 11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3" name="Freeform 11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4" name="Freeform 11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5" name="Freeform 11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6" name="Freeform 11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7" name="Freeform 11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8" name="Freeform 12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9" name="Freeform 12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0" name="Freeform 12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1" name="Freeform 12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2" name="Freeform 12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3" name="Freeform 12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4" name="Freeform 12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5" name="Freeform 12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6" name="Freeform 12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7" name="Freeform 12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8" name="Freeform 13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9" name="Freeform 13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0" name="Freeform 13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1" name="Freeform 13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2" name="Freeform 13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3" name="Freeform 13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4" name="Freeform 136"/>
              <p:cNvSpPr>
                <a:spLocks/>
              </p:cNvSpPr>
              <p:nvPr/>
            </p:nvSpPr>
            <p:spPr bwMode="auto">
              <a:xfrm>
                <a:off x="3386" y="1329"/>
                <a:ext cx="72" cy="103"/>
              </a:xfrm>
              <a:custGeom>
                <a:avLst/>
                <a:gdLst>
                  <a:gd name="T0" fmla="*/ 0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0" y="9"/>
                    </a:moveTo>
                    <a:cubicBezTo>
                      <a:pt x="0" y="9"/>
                      <a:pt x="0" y="6"/>
                      <a:pt x="1" y="3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3" y="0"/>
                      <a:pt x="5" y="0"/>
                      <a:pt x="6" y="0"/>
                    </a:cubicBezTo>
                    <a:cubicBezTo>
                      <a:pt x="6" y="1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8"/>
                      <a:pt x="2" y="9"/>
                      <a:pt x="0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5" name="Freeform 137"/>
              <p:cNvSpPr>
                <a:spLocks/>
              </p:cNvSpPr>
              <p:nvPr/>
            </p:nvSpPr>
            <p:spPr bwMode="auto">
              <a:xfrm>
                <a:off x="3424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1" y="9"/>
                    </a:moveTo>
                    <a:cubicBezTo>
                      <a:pt x="0" y="8"/>
                      <a:pt x="1" y="6"/>
                      <a:pt x="2" y="4"/>
                    </a:cubicBezTo>
                    <a:cubicBezTo>
                      <a:pt x="3" y="2"/>
                      <a:pt x="4" y="0"/>
                      <a:pt x="6" y="1"/>
                    </a:cubicBezTo>
                    <a:cubicBezTo>
                      <a:pt x="5" y="2"/>
                      <a:pt x="5" y="3"/>
                      <a:pt x="5" y="4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8"/>
                      <a:pt x="2" y="8"/>
                      <a:pt x="1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6" name="Freeform 138"/>
              <p:cNvSpPr>
                <a:spLocks/>
              </p:cNvSpPr>
              <p:nvPr/>
            </p:nvSpPr>
            <p:spPr bwMode="auto">
              <a:xfrm>
                <a:off x="3467" y="1317"/>
                <a:ext cx="43" cy="92"/>
              </a:xfrm>
              <a:custGeom>
                <a:avLst/>
                <a:gdLst>
                  <a:gd name="T0" fmla="*/ 0 w 4"/>
                  <a:gd name="T1" fmla="*/ 2147483647 h 8"/>
                  <a:gd name="T2" fmla="*/ 2147483647 w 4"/>
                  <a:gd name="T3" fmla="*/ 2147483647 h 8"/>
                  <a:gd name="T4" fmla="*/ 2147483647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0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0" y="8"/>
                    </a:moveTo>
                    <a:cubicBezTo>
                      <a:pt x="0" y="7"/>
                      <a:pt x="0" y="5"/>
                      <a:pt x="1" y="3"/>
                    </a:cubicBezTo>
                    <a:cubicBezTo>
                      <a:pt x="1" y="1"/>
                      <a:pt x="3" y="0"/>
                      <a:pt x="4" y="0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4"/>
                      <a:pt x="3" y="5"/>
                      <a:pt x="3" y="6"/>
                    </a:cubicBezTo>
                    <a:cubicBezTo>
                      <a:pt x="2" y="7"/>
                      <a:pt x="1" y="7"/>
                      <a:pt x="0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7" name="Freeform 139"/>
              <p:cNvSpPr>
                <a:spLocks/>
              </p:cNvSpPr>
              <p:nvPr/>
            </p:nvSpPr>
            <p:spPr bwMode="auto">
              <a:xfrm>
                <a:off x="3501" y="1317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0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3" y="1"/>
                      <a:pt x="3" y="2"/>
                      <a:pt x="2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6"/>
                      <a:pt x="1" y="6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8" name="Freeform 140"/>
              <p:cNvSpPr>
                <a:spLocks/>
              </p:cNvSpPr>
              <p:nvPr/>
            </p:nvSpPr>
            <p:spPr bwMode="auto">
              <a:xfrm>
                <a:off x="3525" y="1306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7"/>
                      <a:pt x="0" y="5"/>
                      <a:pt x="0" y="3"/>
                    </a:cubicBezTo>
                    <a:cubicBezTo>
                      <a:pt x="1" y="2"/>
                      <a:pt x="2" y="0"/>
                      <a:pt x="3" y="1"/>
                    </a:cubicBezTo>
                    <a:cubicBezTo>
                      <a:pt x="3" y="2"/>
                      <a:pt x="2" y="3"/>
                      <a:pt x="2" y="3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9" name="Freeform 141"/>
              <p:cNvSpPr>
                <a:spLocks/>
              </p:cNvSpPr>
              <p:nvPr/>
            </p:nvSpPr>
            <p:spPr bwMode="auto">
              <a:xfrm>
                <a:off x="3544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0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6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0" name="Freeform 142"/>
              <p:cNvSpPr>
                <a:spLocks/>
              </p:cNvSpPr>
              <p:nvPr/>
            </p:nvSpPr>
            <p:spPr bwMode="auto">
              <a:xfrm>
                <a:off x="3559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1" name="Freeform 143"/>
              <p:cNvSpPr>
                <a:spLocks/>
              </p:cNvSpPr>
              <p:nvPr/>
            </p:nvSpPr>
            <p:spPr bwMode="auto">
              <a:xfrm>
                <a:off x="3578" y="1306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2" name="Freeform 144"/>
              <p:cNvSpPr>
                <a:spLocks/>
              </p:cNvSpPr>
              <p:nvPr/>
            </p:nvSpPr>
            <p:spPr bwMode="auto">
              <a:xfrm>
                <a:off x="3593" y="1306"/>
                <a:ext cx="19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3" name="Freeform 145"/>
              <p:cNvSpPr>
                <a:spLocks/>
              </p:cNvSpPr>
              <p:nvPr/>
            </p:nvSpPr>
            <p:spPr bwMode="auto">
              <a:xfrm>
                <a:off x="360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4" name="Freeform 146"/>
              <p:cNvSpPr>
                <a:spLocks/>
              </p:cNvSpPr>
              <p:nvPr/>
            </p:nvSpPr>
            <p:spPr bwMode="auto">
              <a:xfrm>
                <a:off x="361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5" name="Freeform 147"/>
              <p:cNvSpPr>
                <a:spLocks/>
              </p:cNvSpPr>
              <p:nvPr/>
            </p:nvSpPr>
            <p:spPr bwMode="auto">
              <a:xfrm>
                <a:off x="3626" y="1306"/>
                <a:ext cx="19" cy="46"/>
              </a:xfrm>
              <a:custGeom>
                <a:avLst/>
                <a:gdLst>
                  <a:gd name="T0" fmla="*/ 0 w 2"/>
                  <a:gd name="T1" fmla="*/ 2147483647 h 4"/>
                  <a:gd name="T2" fmla="*/ 0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0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6" name="Freeform 148"/>
              <p:cNvSpPr>
                <a:spLocks/>
              </p:cNvSpPr>
              <p:nvPr/>
            </p:nvSpPr>
            <p:spPr bwMode="auto">
              <a:xfrm>
                <a:off x="3410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0" y="4"/>
                      <a:pt x="1" y="2"/>
                    </a:cubicBezTo>
                    <a:cubicBezTo>
                      <a:pt x="2" y="1"/>
                      <a:pt x="2" y="0"/>
                      <a:pt x="3" y="0"/>
                    </a:cubicBezTo>
                    <a:cubicBezTo>
                      <a:pt x="4" y="0"/>
                      <a:pt x="5" y="0"/>
                      <a:pt x="6" y="1"/>
                    </a:cubicBezTo>
                    <a:cubicBezTo>
                      <a:pt x="5" y="2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7" name="Freeform 149"/>
              <p:cNvSpPr>
                <a:spLocks/>
              </p:cNvSpPr>
              <p:nvPr/>
            </p:nvSpPr>
            <p:spPr bwMode="auto">
              <a:xfrm>
                <a:off x="3443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1" y="4"/>
                      <a:pt x="2" y="3"/>
                    </a:cubicBezTo>
                    <a:cubicBezTo>
                      <a:pt x="3" y="1"/>
                      <a:pt x="4" y="0"/>
                      <a:pt x="6" y="1"/>
                    </a:cubicBezTo>
                    <a:cubicBezTo>
                      <a:pt x="5" y="2"/>
                      <a:pt x="4" y="3"/>
                      <a:pt x="4" y="3"/>
                    </a:cubicBezTo>
                    <a:cubicBezTo>
                      <a:pt x="4" y="4"/>
                      <a:pt x="3" y="5"/>
                      <a:pt x="3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8" name="Freeform 150"/>
              <p:cNvSpPr>
                <a:spLocks/>
              </p:cNvSpPr>
              <p:nvPr/>
            </p:nvSpPr>
            <p:spPr bwMode="auto">
              <a:xfrm>
                <a:off x="3477" y="1271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2147483647 h 6"/>
                  <a:gd name="T4" fmla="*/ 2147483647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0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0" y="6"/>
                    </a:moveTo>
                    <a:cubicBezTo>
                      <a:pt x="0" y="5"/>
                      <a:pt x="0" y="3"/>
                      <a:pt x="1" y="2"/>
                    </a:cubicBezTo>
                    <a:cubicBezTo>
                      <a:pt x="2" y="0"/>
                      <a:pt x="3" y="0"/>
                      <a:pt x="5" y="1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9" name="Freeform 151"/>
              <p:cNvSpPr>
                <a:spLocks/>
              </p:cNvSpPr>
              <p:nvPr/>
            </p:nvSpPr>
            <p:spPr bwMode="auto">
              <a:xfrm>
                <a:off x="3501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3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4" y="1"/>
                      <a:pt x="3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0" name="Freeform 152"/>
              <p:cNvSpPr>
                <a:spLocks/>
              </p:cNvSpPr>
              <p:nvPr/>
            </p:nvSpPr>
            <p:spPr bwMode="auto">
              <a:xfrm>
                <a:off x="3525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4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1" name="Freeform 153"/>
              <p:cNvSpPr>
                <a:spLocks/>
              </p:cNvSpPr>
              <p:nvPr/>
            </p:nvSpPr>
            <p:spPr bwMode="auto">
              <a:xfrm>
                <a:off x="3544" y="1271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2"/>
                      <a:pt x="3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2" name="Freeform 154"/>
              <p:cNvSpPr>
                <a:spLocks/>
              </p:cNvSpPr>
              <p:nvPr/>
            </p:nvSpPr>
            <p:spPr bwMode="auto">
              <a:xfrm>
                <a:off x="3569" y="1283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4"/>
                    </a:moveTo>
                    <a:cubicBezTo>
                      <a:pt x="0" y="4"/>
                      <a:pt x="0" y="3"/>
                      <a:pt x="0" y="2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0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3" name="Freeform 155"/>
              <p:cNvSpPr>
                <a:spLocks/>
              </p:cNvSpPr>
              <p:nvPr/>
            </p:nvSpPr>
            <p:spPr bwMode="auto">
              <a:xfrm>
                <a:off x="3578" y="1283"/>
                <a:ext cx="34" cy="57"/>
              </a:xfrm>
              <a:custGeom>
                <a:avLst/>
                <a:gdLst>
                  <a:gd name="T0" fmla="*/ 0 w 3"/>
                  <a:gd name="T1" fmla="*/ 2147483647 h 5"/>
                  <a:gd name="T2" fmla="*/ 2147483647 w 3"/>
                  <a:gd name="T3" fmla="*/ 2147483647 h 5"/>
                  <a:gd name="T4" fmla="*/ 2147483647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0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4" name="Freeform 156"/>
              <p:cNvSpPr>
                <a:spLocks/>
              </p:cNvSpPr>
              <p:nvPr/>
            </p:nvSpPr>
            <p:spPr bwMode="auto">
              <a:xfrm>
                <a:off x="3593" y="1283"/>
                <a:ext cx="34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2147483647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0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5" name="Freeform 157"/>
              <p:cNvSpPr>
                <a:spLocks/>
              </p:cNvSpPr>
              <p:nvPr/>
            </p:nvSpPr>
            <p:spPr bwMode="auto">
              <a:xfrm>
                <a:off x="360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6" name="Freeform 158"/>
              <p:cNvSpPr>
                <a:spLocks/>
              </p:cNvSpPr>
              <p:nvPr/>
            </p:nvSpPr>
            <p:spPr bwMode="auto">
              <a:xfrm>
                <a:off x="361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7" name="Freeform 159"/>
              <p:cNvSpPr>
                <a:spLocks/>
              </p:cNvSpPr>
              <p:nvPr/>
            </p:nvSpPr>
            <p:spPr bwMode="auto">
              <a:xfrm>
                <a:off x="3626" y="1294"/>
                <a:ext cx="19" cy="34"/>
              </a:xfrm>
              <a:custGeom>
                <a:avLst/>
                <a:gdLst>
                  <a:gd name="T0" fmla="*/ 0 w 2"/>
                  <a:gd name="T1" fmla="*/ 2147483647 h 3"/>
                  <a:gd name="T2" fmla="*/ 2147483647 w 2"/>
                  <a:gd name="T3" fmla="*/ 2147483647 h 3"/>
                  <a:gd name="T4" fmla="*/ 2147483647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0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0" y="3"/>
                    </a:moveTo>
                    <a:cubicBezTo>
                      <a:pt x="0" y="3"/>
                      <a:pt x="0" y="2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8" name="Freeform 16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9" name="Freeform 16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0" name="Freeform 16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1" name="Freeform 16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2" name="Freeform 16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3" name="Freeform 16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4" name="Freeform 16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5" name="Freeform 16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6" name="Freeform 16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7" name="Freeform 16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8" name="Freeform 17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9" name="Freeform 17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0" name="Freeform 17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1" name="Freeform 17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2" name="Freeform 17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3" name="Freeform 17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4" name="Freeform 17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5" name="Freeform 17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6" name="Freeform 17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7" name="Freeform 17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8" name="Freeform 18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9" name="Freeform 18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0" name="Freeform 18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1" name="Freeform 183"/>
              <p:cNvSpPr>
                <a:spLocks/>
              </p:cNvSpPr>
              <p:nvPr/>
            </p:nvSpPr>
            <p:spPr bwMode="auto">
              <a:xfrm>
                <a:off x="3443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1"/>
                      <a:pt x="5" y="0"/>
                    </a:cubicBezTo>
                    <a:cubicBezTo>
                      <a:pt x="4" y="0"/>
                      <a:pt x="4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2" name="Freeform 184"/>
              <p:cNvSpPr>
                <a:spLocks/>
              </p:cNvSpPr>
              <p:nvPr/>
            </p:nvSpPr>
            <p:spPr bwMode="auto">
              <a:xfrm>
                <a:off x="3467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2"/>
                      <a:pt x="4" y="1"/>
                    </a:cubicBezTo>
                    <a:cubicBezTo>
                      <a:pt x="4" y="1"/>
                      <a:pt x="3" y="1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3" name="Freeform 185"/>
              <p:cNvSpPr>
                <a:spLocks/>
              </p:cNvSpPr>
              <p:nvPr/>
            </p:nvSpPr>
            <p:spPr bwMode="auto">
              <a:xfrm>
                <a:off x="3491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2"/>
                      <a:pt x="3" y="1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4" name="Freeform 186"/>
              <p:cNvSpPr>
                <a:spLocks/>
              </p:cNvSpPr>
              <p:nvPr/>
            </p:nvSpPr>
            <p:spPr bwMode="auto">
              <a:xfrm>
                <a:off x="3511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1" y="3"/>
                      <a:pt x="1" y="2"/>
                      <a:pt x="2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5" name="Freeform 18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6" name="Freeform 18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7" name="Freeform 18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8" name="Freeform 19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9" name="Freeform 19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0" name="Freeform 19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1" name="Freeform 19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2" name="Freeform 19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3" name="Freeform 19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4" name="Freeform 19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5" name="Freeform 19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6" name="Freeform 19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7" name="Freeform 19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8" name="Freeform 20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9" name="Freeform 20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0" name="Freeform 20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1" name="Freeform 20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2" name="Freeform 20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3" name="Freeform 20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4" name="Freeform 20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5" name="Freeform 20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6" name="Freeform 20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7" name="Freeform 20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8" name="Freeform 210"/>
              <p:cNvSpPr>
                <a:spLocks/>
              </p:cNvSpPr>
              <p:nvPr/>
            </p:nvSpPr>
            <p:spPr bwMode="auto">
              <a:xfrm>
                <a:off x="3477" y="1203"/>
                <a:ext cx="48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2147483647 w 4"/>
                  <a:gd name="T5" fmla="*/ 2147483647 h 2"/>
                  <a:gd name="T6" fmla="*/ 2147483647 w 4"/>
                  <a:gd name="T7" fmla="*/ 2147483647 h 2"/>
                  <a:gd name="T8" fmla="*/ 0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0" y="2"/>
                    </a:moveTo>
                    <a:cubicBezTo>
                      <a:pt x="2" y="1"/>
                      <a:pt x="3" y="1"/>
                      <a:pt x="4" y="0"/>
                    </a:cubicBezTo>
                    <a:lnTo>
                      <a:pt x="4" y="1"/>
                    </a:lnTo>
                    <a:cubicBezTo>
                      <a:pt x="4" y="2"/>
                      <a:pt x="3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9" name="Freeform 211"/>
              <p:cNvSpPr>
                <a:spLocks/>
              </p:cNvSpPr>
              <p:nvPr/>
            </p:nvSpPr>
            <p:spPr bwMode="auto">
              <a:xfrm>
                <a:off x="3501" y="1214"/>
                <a:ext cx="34" cy="23"/>
              </a:xfrm>
              <a:custGeom>
                <a:avLst/>
                <a:gdLst>
                  <a:gd name="T0" fmla="*/ 0 w 3"/>
                  <a:gd name="T1" fmla="*/ 2147483647 h 2"/>
                  <a:gd name="T2" fmla="*/ 2147483647 w 3"/>
                  <a:gd name="T3" fmla="*/ 0 h 2"/>
                  <a:gd name="T4" fmla="*/ 2147483647 w 3"/>
                  <a:gd name="T5" fmla="*/ 2147483647 h 2"/>
                  <a:gd name="T6" fmla="*/ 2147483647 w 3"/>
                  <a:gd name="T7" fmla="*/ 2147483647 h 2"/>
                  <a:gd name="T8" fmla="*/ 0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0" y="1"/>
                    </a:moveTo>
                    <a:cubicBezTo>
                      <a:pt x="1" y="1"/>
                      <a:pt x="2" y="0"/>
                      <a:pt x="3" y="0"/>
                    </a:cubicBezTo>
                    <a:lnTo>
                      <a:pt x="3" y="1"/>
                    </a:lnTo>
                    <a:cubicBezTo>
                      <a:pt x="3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0" name="Freeform 212"/>
              <p:cNvSpPr>
                <a:spLocks/>
              </p:cNvSpPr>
              <p:nvPr/>
            </p:nvSpPr>
            <p:spPr bwMode="auto">
              <a:xfrm>
                <a:off x="3511" y="122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cubicBezTo>
                      <a:pt x="1" y="1"/>
                      <a:pt x="2" y="0"/>
                      <a:pt x="2" y="0"/>
                    </a:cubicBezTo>
                    <a:lnTo>
                      <a:pt x="3" y="1"/>
                    </a:ln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1" name="Freeform 213"/>
              <p:cNvSpPr>
                <a:spLocks/>
              </p:cNvSpPr>
              <p:nvPr/>
            </p:nvSpPr>
            <p:spPr bwMode="auto">
              <a:xfrm>
                <a:off x="3544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1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2"/>
                      <a:pt x="2" y="2"/>
                      <a:pt x="3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2" name="Freeform 214"/>
              <p:cNvSpPr>
                <a:spLocks/>
              </p:cNvSpPr>
              <p:nvPr/>
            </p:nvSpPr>
            <p:spPr bwMode="auto">
              <a:xfrm>
                <a:off x="3511" y="1191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0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0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0" y="1"/>
                    </a:moveTo>
                    <a:lnTo>
                      <a:pt x="0" y="1"/>
                    </a:lnTo>
                    <a:cubicBezTo>
                      <a:pt x="1" y="2"/>
                      <a:pt x="2" y="2"/>
                      <a:pt x="2" y="3"/>
                    </a:cubicBezTo>
                    <a:cubicBezTo>
                      <a:pt x="2" y="4"/>
                      <a:pt x="2" y="5"/>
                      <a:pt x="3" y="5"/>
                    </a:cubicBezTo>
                    <a:cubicBezTo>
                      <a:pt x="3" y="6"/>
                      <a:pt x="4" y="7"/>
                      <a:pt x="5" y="7"/>
                    </a:cubicBezTo>
                    <a:lnTo>
                      <a:pt x="6" y="6"/>
                    </a:lnTo>
                    <a:cubicBezTo>
                      <a:pt x="5" y="6"/>
                      <a:pt x="4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1"/>
                      <a:pt x="2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3" name="Freeform 215"/>
              <p:cNvSpPr>
                <a:spLocks/>
              </p:cNvSpPr>
              <p:nvPr/>
            </p:nvSpPr>
            <p:spPr bwMode="auto">
              <a:xfrm>
                <a:off x="3602" y="1157"/>
                <a:ext cx="130" cy="69"/>
              </a:xfrm>
              <a:custGeom>
                <a:avLst/>
                <a:gdLst>
                  <a:gd name="T0" fmla="*/ 0 w 11"/>
                  <a:gd name="T1" fmla="*/ 2147483647 h 6"/>
                  <a:gd name="T2" fmla="*/ 0 w 11"/>
                  <a:gd name="T3" fmla="*/ 2147483647 h 6"/>
                  <a:gd name="T4" fmla="*/ 2147483647 w 11"/>
                  <a:gd name="T5" fmla="*/ 2147483647 h 6"/>
                  <a:gd name="T6" fmla="*/ 2147483647 w 11"/>
                  <a:gd name="T7" fmla="*/ 2147483647 h 6"/>
                  <a:gd name="T8" fmla="*/ 2147483647 w 11"/>
                  <a:gd name="T9" fmla="*/ 2147483647 h 6"/>
                  <a:gd name="T10" fmla="*/ 2147483647 w 11"/>
                  <a:gd name="T11" fmla="*/ 2147483647 h 6"/>
                  <a:gd name="T12" fmla="*/ 2147483647 w 11"/>
                  <a:gd name="T13" fmla="*/ 2147483647 h 6"/>
                  <a:gd name="T14" fmla="*/ 2147483647 w 11"/>
                  <a:gd name="T15" fmla="*/ 2147483647 h 6"/>
                  <a:gd name="T16" fmla="*/ 2147483647 w 11"/>
                  <a:gd name="T17" fmla="*/ 2147483647 h 6"/>
                  <a:gd name="T18" fmla="*/ 2147483647 w 11"/>
                  <a:gd name="T19" fmla="*/ 2147483647 h 6"/>
                  <a:gd name="T20" fmla="*/ 2147483647 w 11"/>
                  <a:gd name="T21" fmla="*/ 2147483647 h 6"/>
                  <a:gd name="T22" fmla="*/ 2147483647 w 11"/>
                  <a:gd name="T23" fmla="*/ 2147483647 h 6"/>
                  <a:gd name="T24" fmla="*/ 2147483647 w 11"/>
                  <a:gd name="T25" fmla="*/ 2147483647 h 6"/>
                  <a:gd name="T26" fmla="*/ 2147483647 w 11"/>
                  <a:gd name="T27" fmla="*/ 2147483647 h 6"/>
                  <a:gd name="T28" fmla="*/ 2147483647 w 11"/>
                  <a:gd name="T29" fmla="*/ 2147483647 h 6"/>
                  <a:gd name="T30" fmla="*/ 2147483647 w 11"/>
                  <a:gd name="T31" fmla="*/ 2147483647 h 6"/>
                  <a:gd name="T32" fmla="*/ 2147483647 w 11"/>
                  <a:gd name="T33" fmla="*/ 2147483647 h 6"/>
                  <a:gd name="T34" fmla="*/ 2147483647 w 11"/>
                  <a:gd name="T35" fmla="*/ 0 h 6"/>
                  <a:gd name="T36" fmla="*/ 2147483647 w 11"/>
                  <a:gd name="T37" fmla="*/ 0 h 6"/>
                  <a:gd name="T38" fmla="*/ 2147483647 w 11"/>
                  <a:gd name="T39" fmla="*/ 2147483647 h 6"/>
                  <a:gd name="T40" fmla="*/ 2147483647 w 11"/>
                  <a:gd name="T41" fmla="*/ 2147483647 h 6"/>
                  <a:gd name="T42" fmla="*/ 2147483647 w 11"/>
                  <a:gd name="T43" fmla="*/ 2147483647 h 6"/>
                  <a:gd name="T44" fmla="*/ 2147483647 w 11"/>
                  <a:gd name="T45" fmla="*/ 0 h 6"/>
                  <a:gd name="T46" fmla="*/ 2147483647 w 11"/>
                  <a:gd name="T47" fmla="*/ 0 h 6"/>
                  <a:gd name="T48" fmla="*/ 0 w 11"/>
                  <a:gd name="T49" fmla="*/ 2147483647 h 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1"/>
                  <a:gd name="T76" fmla="*/ 0 h 6"/>
                  <a:gd name="T77" fmla="*/ 11 w 11"/>
                  <a:gd name="T78" fmla="*/ 6 h 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1" h="6">
                    <a:moveTo>
                      <a:pt x="0" y="4"/>
                    </a:moveTo>
                    <a:lnTo>
                      <a:pt x="0" y="6"/>
                    </a:lnTo>
                    <a:cubicBezTo>
                      <a:pt x="1" y="6"/>
                      <a:pt x="1" y="5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6"/>
                      <a:pt x="3" y="5"/>
                      <a:pt x="3" y="3"/>
                    </a:cubicBezTo>
                    <a:lnTo>
                      <a:pt x="5" y="6"/>
                    </a:lnTo>
                    <a:lnTo>
                      <a:pt x="5" y="3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6" y="6"/>
                    </a:lnTo>
                    <a:lnTo>
                      <a:pt x="8" y="3"/>
                    </a:lnTo>
                    <a:cubicBezTo>
                      <a:pt x="8" y="5"/>
                      <a:pt x="8" y="6"/>
                      <a:pt x="9" y="6"/>
                    </a:cubicBezTo>
                    <a:cubicBezTo>
                      <a:pt x="9" y="5"/>
                      <a:pt x="9" y="4"/>
                      <a:pt x="9" y="3"/>
                    </a:cubicBezTo>
                    <a:cubicBezTo>
                      <a:pt x="10" y="5"/>
                      <a:pt x="10" y="6"/>
                      <a:pt x="11" y="6"/>
                    </a:cubicBezTo>
                    <a:lnTo>
                      <a:pt x="11" y="4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1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4" name="Freeform 21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5" name="Freeform 21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6" name="Freeform 21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7" name="Freeform 21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8" name="Freeform 22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9" name="Freeform 22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0" name="Freeform 22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1" name="Freeform 22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2" name="Freeform 22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3" name="Freeform 22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4" name="Freeform 22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5" name="Freeform 22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6" name="Freeform 22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7" name="Freeform 22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8" name="Freeform 23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9" name="Freeform 23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0" name="Freeform 23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1" name="Freeform 23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2" name="Freeform 23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3" name="Freeform 23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4" name="Freeform 23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5" name="Freeform 23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6" name="Freeform 23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7" name="Freeform 239"/>
              <p:cNvSpPr>
                <a:spLocks/>
              </p:cNvSpPr>
              <p:nvPr/>
            </p:nvSpPr>
            <p:spPr bwMode="auto">
              <a:xfrm>
                <a:off x="3877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3" y="1"/>
                    </a:moveTo>
                    <a:cubicBezTo>
                      <a:pt x="4" y="7"/>
                      <a:pt x="4" y="12"/>
                      <a:pt x="2" y="16"/>
                    </a:cubicBezTo>
                    <a:cubicBezTo>
                      <a:pt x="1" y="10"/>
                      <a:pt x="0" y="5"/>
                      <a:pt x="1" y="0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8" name="Freeform 240"/>
              <p:cNvSpPr>
                <a:spLocks/>
              </p:cNvSpPr>
              <p:nvPr/>
            </p:nvSpPr>
            <p:spPr bwMode="auto">
              <a:xfrm>
                <a:off x="3858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3" y="1"/>
                    </a:moveTo>
                    <a:cubicBezTo>
                      <a:pt x="4" y="6"/>
                      <a:pt x="4" y="11"/>
                      <a:pt x="2" y="15"/>
                    </a:cubicBezTo>
                    <a:cubicBezTo>
                      <a:pt x="0" y="9"/>
                      <a:pt x="0" y="4"/>
                      <a:pt x="1" y="0"/>
                    </a:cubicBezTo>
                    <a:cubicBezTo>
                      <a:pt x="1" y="0"/>
                      <a:pt x="2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9" name="Freeform 241"/>
              <p:cNvSpPr>
                <a:spLocks/>
              </p:cNvSpPr>
              <p:nvPr/>
            </p:nvSpPr>
            <p:spPr bwMode="auto">
              <a:xfrm>
                <a:off x="3834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0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3" y="6"/>
                      <a:pt x="4" y="11"/>
                      <a:pt x="2" y="14"/>
                    </a:cubicBezTo>
                    <a:cubicBezTo>
                      <a:pt x="0" y="9"/>
                      <a:pt x="0" y="4"/>
                      <a:pt x="0" y="0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0" name="Freeform 242"/>
              <p:cNvSpPr>
                <a:spLocks/>
              </p:cNvSpPr>
              <p:nvPr/>
            </p:nvSpPr>
            <p:spPr bwMode="auto">
              <a:xfrm>
                <a:off x="3800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3" y="1"/>
                    </a:moveTo>
                    <a:cubicBezTo>
                      <a:pt x="4" y="5"/>
                      <a:pt x="4" y="10"/>
                      <a:pt x="2" y="13"/>
                    </a:cubicBezTo>
                    <a:cubicBezTo>
                      <a:pt x="1" y="8"/>
                      <a:pt x="0" y="4"/>
                      <a:pt x="1" y="0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1" name="Freeform 243"/>
              <p:cNvSpPr>
                <a:spLocks/>
              </p:cNvSpPr>
              <p:nvPr/>
            </p:nvSpPr>
            <p:spPr bwMode="auto">
              <a:xfrm>
                <a:off x="3776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3" y="5"/>
                      <a:pt x="4" y="9"/>
                      <a:pt x="2" y="12"/>
                    </a:cubicBezTo>
                    <a:cubicBezTo>
                      <a:pt x="0" y="7"/>
                      <a:pt x="0" y="3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2" name="Freeform 244"/>
              <p:cNvSpPr>
                <a:spLocks/>
              </p:cNvSpPr>
              <p:nvPr/>
            </p:nvSpPr>
            <p:spPr bwMode="auto">
              <a:xfrm>
                <a:off x="3752" y="1306"/>
                <a:ext cx="48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0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3" y="5"/>
                      <a:pt x="4" y="9"/>
                      <a:pt x="2" y="11"/>
                    </a:cubicBezTo>
                    <a:cubicBezTo>
                      <a:pt x="0" y="7"/>
                      <a:pt x="0" y="4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3" name="Freeform 245"/>
              <p:cNvSpPr>
                <a:spLocks/>
              </p:cNvSpPr>
              <p:nvPr/>
            </p:nvSpPr>
            <p:spPr bwMode="auto">
              <a:xfrm>
                <a:off x="3732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0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1" y="1"/>
                    </a:moveTo>
                    <a:cubicBezTo>
                      <a:pt x="2" y="4"/>
                      <a:pt x="4" y="8"/>
                      <a:pt x="2" y="10"/>
                    </a:cubicBezTo>
                    <a:cubicBezTo>
                      <a:pt x="0" y="7"/>
                      <a:pt x="0" y="3"/>
                      <a:pt x="0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4" name="Freeform 24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5" name="Freeform 24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6" name="Freeform 24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7" name="Freeform 24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8" name="Freeform 25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9" name="Freeform 25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0" name="Freeform 25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1" name="Freeform 25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2" name="Freeform 25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3" name="Freeform 25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4" name="Freeform 25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5" name="Freeform 25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6" name="Freeform 25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7" name="Freeform 25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8" name="Freeform 26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9" name="Freeform 26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0" name="Freeform 26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1" name="Freeform 26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2" name="Freeform 26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3" name="Freeform 26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4" name="Freeform 26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5" name="Freeform 26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6" name="Freeform 26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7" name="Freeform 269"/>
              <p:cNvSpPr>
                <a:spLocks/>
              </p:cNvSpPr>
              <p:nvPr/>
            </p:nvSpPr>
            <p:spPr bwMode="auto">
              <a:xfrm>
                <a:off x="3877" y="1329"/>
                <a:ext cx="72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0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2147483647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6" y="9"/>
                    </a:moveTo>
                    <a:cubicBezTo>
                      <a:pt x="6" y="9"/>
                      <a:pt x="6" y="6"/>
                      <a:pt x="5" y="3"/>
                    </a:cubicBezTo>
                    <a:cubicBezTo>
                      <a:pt x="5" y="2"/>
                      <a:pt x="5" y="2"/>
                      <a:pt x="4" y="1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0" y="1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8"/>
                      <a:pt x="4" y="9"/>
                      <a:pt x="6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8" name="Freeform 270"/>
              <p:cNvSpPr>
                <a:spLocks/>
              </p:cNvSpPr>
              <p:nvPr/>
            </p:nvSpPr>
            <p:spPr bwMode="auto">
              <a:xfrm>
                <a:off x="3843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0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5" y="9"/>
                    </a:moveTo>
                    <a:cubicBezTo>
                      <a:pt x="6" y="8"/>
                      <a:pt x="5" y="6"/>
                      <a:pt x="4" y="4"/>
                    </a:cubicBezTo>
                    <a:cubicBezTo>
                      <a:pt x="4" y="2"/>
                      <a:pt x="2" y="0"/>
                      <a:pt x="0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3" y="8"/>
                      <a:pt x="4" y="8"/>
                      <a:pt x="5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9" name="Freeform 271"/>
              <p:cNvSpPr>
                <a:spLocks/>
              </p:cNvSpPr>
              <p:nvPr/>
            </p:nvSpPr>
            <p:spPr bwMode="auto">
              <a:xfrm>
                <a:off x="3824" y="1317"/>
                <a:ext cx="43" cy="92"/>
              </a:xfrm>
              <a:custGeom>
                <a:avLst/>
                <a:gdLst>
                  <a:gd name="T0" fmla="*/ 2147483647 w 4"/>
                  <a:gd name="T1" fmla="*/ 2147483647 h 8"/>
                  <a:gd name="T2" fmla="*/ 2147483647 w 4"/>
                  <a:gd name="T3" fmla="*/ 2147483647 h 8"/>
                  <a:gd name="T4" fmla="*/ 0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2147483647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4" y="8"/>
                    </a:moveTo>
                    <a:cubicBezTo>
                      <a:pt x="4" y="7"/>
                      <a:pt x="4" y="5"/>
                      <a:pt x="3" y="3"/>
                    </a:cubicBez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2" y="7"/>
                      <a:pt x="3" y="7"/>
                      <a:pt x="4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0" name="Freeform 272"/>
              <p:cNvSpPr>
                <a:spLocks/>
              </p:cNvSpPr>
              <p:nvPr/>
            </p:nvSpPr>
            <p:spPr bwMode="auto">
              <a:xfrm>
                <a:off x="3800" y="1317"/>
                <a:ext cx="43" cy="80"/>
              </a:xfrm>
              <a:custGeom>
                <a:avLst/>
                <a:gdLst>
                  <a:gd name="T0" fmla="*/ 2147483647 w 4"/>
                  <a:gd name="T1" fmla="*/ 2147483647 h 7"/>
                  <a:gd name="T2" fmla="*/ 2147483647 w 4"/>
                  <a:gd name="T3" fmla="*/ 2147483647 h 7"/>
                  <a:gd name="T4" fmla="*/ 0 w 4"/>
                  <a:gd name="T5" fmla="*/ 0 h 7"/>
                  <a:gd name="T6" fmla="*/ 2147483647 w 4"/>
                  <a:gd name="T7" fmla="*/ 2147483647 h 7"/>
                  <a:gd name="T8" fmla="*/ 2147483647 w 4"/>
                  <a:gd name="T9" fmla="*/ 2147483647 h 7"/>
                  <a:gd name="T10" fmla="*/ 2147483647 w 4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7"/>
                  <a:gd name="T20" fmla="*/ 4 w 4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7">
                    <a:moveTo>
                      <a:pt x="3" y="7"/>
                    </a:moveTo>
                    <a:cubicBezTo>
                      <a:pt x="4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1" y="3"/>
                      <a:pt x="1" y="4"/>
                      <a:pt x="1" y="5"/>
                    </a:cubicBezTo>
                    <a:cubicBezTo>
                      <a:pt x="1" y="6"/>
                      <a:pt x="2" y="6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1" name="Freeform 273"/>
              <p:cNvSpPr>
                <a:spLocks/>
              </p:cNvSpPr>
              <p:nvPr/>
            </p:nvSpPr>
            <p:spPr bwMode="auto">
              <a:xfrm>
                <a:off x="3776" y="1306"/>
                <a:ext cx="34" cy="80"/>
              </a:xfrm>
              <a:custGeom>
                <a:avLst/>
                <a:gdLst>
                  <a:gd name="T0" fmla="*/ 2147483647 w 3"/>
                  <a:gd name="T1" fmla="*/ 2147483647 h 7"/>
                  <a:gd name="T2" fmla="*/ 2147483647 w 3"/>
                  <a:gd name="T3" fmla="*/ 2147483647 h 7"/>
                  <a:gd name="T4" fmla="*/ 0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2147483647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3" y="7"/>
                    </a:moveTo>
                    <a:cubicBezTo>
                      <a:pt x="3" y="7"/>
                      <a:pt x="3" y="5"/>
                      <a:pt x="3" y="3"/>
                    </a:cubicBezTo>
                    <a:cubicBezTo>
                      <a:pt x="2" y="2"/>
                      <a:pt x="1" y="0"/>
                      <a:pt x="0" y="1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2" y="6"/>
                      <a:pt x="2" y="7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2" name="Freeform 274"/>
              <p:cNvSpPr>
                <a:spLocks/>
              </p:cNvSpPr>
              <p:nvPr/>
            </p:nvSpPr>
            <p:spPr bwMode="auto">
              <a:xfrm>
                <a:off x="375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4"/>
                      <a:pt x="2" y="4"/>
                      <a:pt x="2" y="5"/>
                    </a:cubicBezTo>
                    <a:cubicBezTo>
                      <a:pt x="2" y="6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3" name="Freeform 275"/>
              <p:cNvSpPr>
                <a:spLocks/>
              </p:cNvSpPr>
              <p:nvPr/>
            </p:nvSpPr>
            <p:spPr bwMode="auto">
              <a:xfrm>
                <a:off x="374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4" name="Freeform 276"/>
              <p:cNvSpPr>
                <a:spLocks/>
              </p:cNvSpPr>
              <p:nvPr/>
            </p:nvSpPr>
            <p:spPr bwMode="auto">
              <a:xfrm>
                <a:off x="3732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5" name="Freeform 277"/>
              <p:cNvSpPr>
                <a:spLocks/>
              </p:cNvSpPr>
              <p:nvPr/>
            </p:nvSpPr>
            <p:spPr bwMode="auto">
              <a:xfrm>
                <a:off x="3718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6" name="Freeform 278"/>
              <p:cNvSpPr>
                <a:spLocks/>
              </p:cNvSpPr>
              <p:nvPr/>
            </p:nvSpPr>
            <p:spPr bwMode="auto">
              <a:xfrm>
                <a:off x="3703" y="1306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7" name="Freeform 279"/>
              <p:cNvSpPr>
                <a:spLocks/>
              </p:cNvSpPr>
              <p:nvPr/>
            </p:nvSpPr>
            <p:spPr bwMode="auto">
              <a:xfrm>
                <a:off x="3699" y="1306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8" name="Freeform 280"/>
              <p:cNvSpPr>
                <a:spLocks/>
              </p:cNvSpPr>
              <p:nvPr/>
            </p:nvSpPr>
            <p:spPr bwMode="auto">
              <a:xfrm>
                <a:off x="3684" y="1306"/>
                <a:ext cx="1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2"/>
                      <a:pt x="2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2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9" name="Freeform 281"/>
              <p:cNvSpPr>
                <a:spLocks/>
              </p:cNvSpPr>
              <p:nvPr/>
            </p:nvSpPr>
            <p:spPr bwMode="auto">
              <a:xfrm>
                <a:off x="3858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0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6" y="4"/>
                      <a:pt x="5" y="2"/>
                    </a:cubicBezTo>
                    <a:cubicBezTo>
                      <a:pt x="4" y="1"/>
                      <a:pt x="4" y="0"/>
                      <a:pt x="3" y="0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1" y="2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0" name="Freeform 282"/>
              <p:cNvSpPr>
                <a:spLocks/>
              </p:cNvSpPr>
              <p:nvPr/>
            </p:nvSpPr>
            <p:spPr bwMode="auto">
              <a:xfrm>
                <a:off x="3824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0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5" y="4"/>
                      <a:pt x="4" y="3"/>
                    </a:cubicBezTo>
                    <a:cubicBezTo>
                      <a:pt x="4" y="1"/>
                      <a:pt x="2" y="0"/>
                      <a:pt x="0" y="1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1" name="Freeform 283"/>
              <p:cNvSpPr>
                <a:spLocks/>
              </p:cNvSpPr>
              <p:nvPr/>
            </p:nvSpPr>
            <p:spPr bwMode="auto">
              <a:xfrm>
                <a:off x="3800" y="1271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2147483647 w 5"/>
                  <a:gd name="T3" fmla="*/ 2147483647 h 6"/>
                  <a:gd name="T4" fmla="*/ 0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2147483647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5" y="6"/>
                    </a:moveTo>
                    <a:cubicBezTo>
                      <a:pt x="5" y="5"/>
                      <a:pt x="5" y="3"/>
                      <a:pt x="4" y="2"/>
                    </a:cubicBezTo>
                    <a:cubicBezTo>
                      <a:pt x="3" y="0"/>
                      <a:pt x="2" y="0"/>
                      <a:pt x="0" y="1"/>
                    </a:cubicBezTo>
                    <a:cubicBezTo>
                      <a:pt x="1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3" y="5"/>
                    </a:cubicBezTo>
                    <a:cubicBezTo>
                      <a:pt x="3" y="5"/>
                      <a:pt x="4" y="6"/>
                      <a:pt x="5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2" name="Freeform 284"/>
              <p:cNvSpPr>
                <a:spLocks/>
              </p:cNvSpPr>
              <p:nvPr/>
            </p:nvSpPr>
            <p:spPr bwMode="auto">
              <a:xfrm>
                <a:off x="3790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3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3" name="Freeform 285"/>
              <p:cNvSpPr>
                <a:spLocks/>
              </p:cNvSpPr>
              <p:nvPr/>
            </p:nvSpPr>
            <p:spPr bwMode="auto">
              <a:xfrm>
                <a:off x="3766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4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4" name="Freeform 286"/>
              <p:cNvSpPr>
                <a:spLocks/>
              </p:cNvSpPr>
              <p:nvPr/>
            </p:nvSpPr>
            <p:spPr bwMode="auto">
              <a:xfrm>
                <a:off x="3752" y="1271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2"/>
                      <a:pt x="1" y="2"/>
                      <a:pt x="1" y="3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2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5" name="Freeform 287"/>
              <p:cNvSpPr>
                <a:spLocks/>
              </p:cNvSpPr>
              <p:nvPr/>
            </p:nvSpPr>
            <p:spPr bwMode="auto">
              <a:xfrm>
                <a:off x="3742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0 h 5"/>
                  <a:gd name="T6" fmla="*/ 0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6" name="Freeform 288"/>
              <p:cNvSpPr>
                <a:spLocks/>
              </p:cNvSpPr>
              <p:nvPr/>
            </p:nvSpPr>
            <p:spPr bwMode="auto">
              <a:xfrm>
                <a:off x="3718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7" name="Freeform 289"/>
              <p:cNvSpPr>
                <a:spLocks/>
              </p:cNvSpPr>
              <p:nvPr/>
            </p:nvSpPr>
            <p:spPr bwMode="auto">
              <a:xfrm>
                <a:off x="3703" y="1283"/>
                <a:ext cx="39" cy="46"/>
              </a:xfrm>
              <a:custGeom>
                <a:avLst/>
                <a:gdLst>
                  <a:gd name="T0" fmla="*/ 2147483647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2147483647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3"/>
                      <a:pt x="2" y="3"/>
                      <a:pt x="2" y="4"/>
                    </a:cubicBezTo>
                    <a:cubicBezTo>
                      <a:pt x="2" y="4"/>
                      <a:pt x="2" y="4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8" name="Freeform 290"/>
              <p:cNvSpPr>
                <a:spLocks/>
              </p:cNvSpPr>
              <p:nvPr/>
            </p:nvSpPr>
            <p:spPr bwMode="auto">
              <a:xfrm>
                <a:off x="3703" y="1283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9" name="Freeform 291"/>
              <p:cNvSpPr>
                <a:spLocks/>
              </p:cNvSpPr>
              <p:nvPr/>
            </p:nvSpPr>
            <p:spPr bwMode="auto">
              <a:xfrm>
                <a:off x="3699" y="1283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0" name="Freeform 292"/>
              <p:cNvSpPr>
                <a:spLocks/>
              </p:cNvSpPr>
              <p:nvPr/>
            </p:nvSpPr>
            <p:spPr bwMode="auto">
              <a:xfrm>
                <a:off x="3684" y="1294"/>
                <a:ext cx="19" cy="34"/>
              </a:xfrm>
              <a:custGeom>
                <a:avLst/>
                <a:gdLst>
                  <a:gd name="T0" fmla="*/ 2147483647 w 2"/>
                  <a:gd name="T1" fmla="*/ 2147483647 h 3"/>
                  <a:gd name="T2" fmla="*/ 2147483647 w 2"/>
                  <a:gd name="T3" fmla="*/ 2147483647 h 3"/>
                  <a:gd name="T4" fmla="*/ 0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2147483647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2" y="3"/>
                    </a:moveTo>
                    <a:cubicBezTo>
                      <a:pt x="2" y="3"/>
                      <a:pt x="2" y="2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1" name="Freeform 29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2" name="Freeform 29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3" name="Freeform 29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4" name="Freeform 29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5" name="Freeform 29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6" name="Freeform 29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7" name="Freeform 29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8" name="Freeform 30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9" name="Freeform 30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0" name="Freeform 30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1" name="Freeform 30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2" name="Freeform 30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3" name="Freeform 30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4" name="Freeform 30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5" name="Freeform 30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6" name="Freeform 30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7" name="Freeform 30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8" name="Freeform 31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9" name="Freeform 31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0" name="Freeform 31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1" name="Freeform 31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2" name="Freeform 31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3" name="Freeform 31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4" name="Freeform 316"/>
              <p:cNvSpPr>
                <a:spLocks/>
              </p:cNvSpPr>
              <p:nvPr/>
            </p:nvSpPr>
            <p:spPr bwMode="auto">
              <a:xfrm>
                <a:off x="3834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2" y="0"/>
                    </a:moveTo>
                    <a:cubicBezTo>
                      <a:pt x="3" y="1"/>
                      <a:pt x="4" y="2"/>
                      <a:pt x="5" y="4"/>
                    </a:cubicBezTo>
                    <a:cubicBezTo>
                      <a:pt x="4" y="4"/>
                      <a:pt x="3" y="4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5" name="Freeform 317"/>
              <p:cNvSpPr>
                <a:spLocks/>
              </p:cNvSpPr>
              <p:nvPr/>
            </p:nvSpPr>
            <p:spPr bwMode="auto">
              <a:xfrm>
                <a:off x="3824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4"/>
                    </a:cubicBezTo>
                    <a:cubicBezTo>
                      <a:pt x="3" y="4"/>
                      <a:pt x="2" y="4"/>
                      <a:pt x="1" y="3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6" name="Freeform 318"/>
              <p:cNvSpPr>
                <a:spLocks/>
              </p:cNvSpPr>
              <p:nvPr/>
            </p:nvSpPr>
            <p:spPr bwMode="auto">
              <a:xfrm>
                <a:off x="3800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3"/>
                    </a:cubicBezTo>
                    <a:cubicBezTo>
                      <a:pt x="3" y="4"/>
                      <a:pt x="2" y="3"/>
                      <a:pt x="1" y="2"/>
                    </a:cubicBezTo>
                    <a:cubicBezTo>
                      <a:pt x="1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7" name="Freeform 319"/>
              <p:cNvSpPr>
                <a:spLocks/>
              </p:cNvSpPr>
              <p:nvPr/>
            </p:nvSpPr>
            <p:spPr bwMode="auto">
              <a:xfrm>
                <a:off x="3790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cubicBezTo>
                      <a:pt x="2" y="0"/>
                      <a:pt x="2" y="1"/>
                      <a:pt x="3" y="2"/>
                    </a:cubicBezTo>
                    <a:cubicBezTo>
                      <a:pt x="2" y="3"/>
                      <a:pt x="2" y="2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8" name="Freeform 32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9" name="Freeform 32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0" name="Freeform 32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1" name="Freeform 32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2" name="Freeform 32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3" name="Freeform 32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4" name="Freeform 32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5" name="Freeform 32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6" name="Freeform 32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7" name="Freeform 32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8" name="Freeform 33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9" name="Freeform 33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0" name="Freeform 33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1" name="Freeform 33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2" name="Freeform 33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3" name="Freeform 33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4" name="Freeform 33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5" name="Freeform 33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6" name="Freeform 33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7" name="Freeform 33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8" name="Freeform 34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9" name="Freeform 34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0" name="Freeform 34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1" name="Freeform 343"/>
              <p:cNvSpPr>
                <a:spLocks/>
              </p:cNvSpPr>
              <p:nvPr/>
            </p:nvSpPr>
            <p:spPr bwMode="auto">
              <a:xfrm>
                <a:off x="3809" y="1203"/>
                <a:ext cx="48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w 4"/>
                  <a:gd name="T5" fmla="*/ 2147483647 h 2"/>
                  <a:gd name="T6" fmla="*/ 2147483647 w 4"/>
                  <a:gd name="T7" fmla="*/ 2147483647 h 2"/>
                  <a:gd name="T8" fmla="*/ 2147483647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1"/>
                      <a:pt x="0" y="0"/>
                    </a:cubicBezTo>
                    <a:lnTo>
                      <a:pt x="0" y="1"/>
                    </a:lnTo>
                    <a:cubicBezTo>
                      <a:pt x="1" y="2"/>
                      <a:pt x="1" y="2"/>
                      <a:pt x="2" y="2"/>
                    </a:cubicBezTo>
                    <a:cubicBezTo>
                      <a:pt x="3" y="2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2" name="Freeform 344"/>
              <p:cNvSpPr>
                <a:spLocks/>
              </p:cNvSpPr>
              <p:nvPr/>
            </p:nvSpPr>
            <p:spPr bwMode="auto">
              <a:xfrm>
                <a:off x="3800" y="1214"/>
                <a:ext cx="34" cy="23"/>
              </a:xfrm>
              <a:custGeom>
                <a:avLst/>
                <a:gdLst>
                  <a:gd name="T0" fmla="*/ 2147483647 w 3"/>
                  <a:gd name="T1" fmla="*/ 2147483647 h 2"/>
                  <a:gd name="T2" fmla="*/ 0 w 3"/>
                  <a:gd name="T3" fmla="*/ 0 h 2"/>
                  <a:gd name="T4" fmla="*/ 0 w 3"/>
                  <a:gd name="T5" fmla="*/ 2147483647 h 2"/>
                  <a:gd name="T6" fmla="*/ 2147483647 w 3"/>
                  <a:gd name="T7" fmla="*/ 2147483647 h 2"/>
                  <a:gd name="T8" fmla="*/ 2147483647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3" y="1"/>
                    </a:moveTo>
                    <a:cubicBezTo>
                      <a:pt x="2" y="1"/>
                      <a:pt x="1" y="0"/>
                      <a:pt x="0" y="0"/>
                    </a:cubicBezTo>
                    <a:lnTo>
                      <a:pt x="0" y="1"/>
                    </a:lnTo>
                    <a:cubicBezTo>
                      <a:pt x="0" y="1"/>
                      <a:pt x="1" y="2"/>
                      <a:pt x="2" y="2"/>
                    </a:cubicBezTo>
                    <a:cubicBezTo>
                      <a:pt x="2" y="2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3" name="Freeform 345"/>
              <p:cNvSpPr>
                <a:spLocks/>
              </p:cNvSpPr>
              <p:nvPr/>
            </p:nvSpPr>
            <p:spPr bwMode="auto">
              <a:xfrm>
                <a:off x="3790" y="1226"/>
                <a:ext cx="34" cy="11"/>
              </a:xfrm>
              <a:custGeom>
                <a:avLst/>
                <a:gdLst>
                  <a:gd name="T0" fmla="*/ 2147483647 w 3"/>
                  <a:gd name="T1" fmla="*/ 2147483647 h 1"/>
                  <a:gd name="T2" fmla="*/ 2147483647 w 3"/>
                  <a:gd name="T3" fmla="*/ 0 h 1"/>
                  <a:gd name="T4" fmla="*/ 0 w 3"/>
                  <a:gd name="T5" fmla="*/ 2147483647 h 1"/>
                  <a:gd name="T6" fmla="*/ 2147483647 w 3"/>
                  <a:gd name="T7" fmla="*/ 2147483647 h 1"/>
                  <a:gd name="T8" fmla="*/ 2147483647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1" y="0"/>
                      <a:pt x="1" y="0"/>
                    </a:cubicBezTo>
                    <a:lnTo>
                      <a:pt x="0" y="1"/>
                    </a:ln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4" name="Freeform 346"/>
              <p:cNvSpPr>
                <a:spLocks/>
              </p:cNvSpPr>
              <p:nvPr/>
            </p:nvSpPr>
            <p:spPr bwMode="auto">
              <a:xfrm>
                <a:off x="3752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2147483647 w 3"/>
                  <a:gd name="T3" fmla="*/ 2147483647 h 2"/>
                  <a:gd name="T4" fmla="*/ 0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2" y="0"/>
                    </a:moveTo>
                    <a:cubicBezTo>
                      <a:pt x="2" y="1"/>
                      <a:pt x="2" y="1"/>
                      <a:pt x="3" y="2"/>
                    </a:cubicBezTo>
                    <a:cubicBezTo>
                      <a:pt x="2" y="2"/>
                      <a:pt x="1" y="2"/>
                      <a:pt x="0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5" name="Freeform 347"/>
              <p:cNvSpPr>
                <a:spLocks/>
              </p:cNvSpPr>
              <p:nvPr/>
            </p:nvSpPr>
            <p:spPr bwMode="auto">
              <a:xfrm>
                <a:off x="3752" y="1191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2147483647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6" y="1"/>
                    </a:moveTo>
                    <a:lnTo>
                      <a:pt x="6" y="1"/>
                    </a:lnTo>
                    <a:cubicBezTo>
                      <a:pt x="5" y="2"/>
                      <a:pt x="4" y="2"/>
                      <a:pt x="4" y="3"/>
                    </a:cubicBezTo>
                    <a:cubicBezTo>
                      <a:pt x="4" y="4"/>
                      <a:pt x="4" y="5"/>
                      <a:pt x="3" y="5"/>
                    </a:cubicBezTo>
                    <a:cubicBezTo>
                      <a:pt x="3" y="6"/>
                      <a:pt x="2" y="7"/>
                      <a:pt x="1" y="7"/>
                    </a:cubicBezTo>
                    <a:lnTo>
                      <a:pt x="0" y="6"/>
                    </a:lnTo>
                    <a:cubicBezTo>
                      <a:pt x="1" y="6"/>
                      <a:pt x="2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6" y="0"/>
                      <a:pt x="6" y="1"/>
                      <a:pt x="6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6" name="Freeform 348"/>
              <p:cNvSpPr>
                <a:spLocks/>
              </p:cNvSpPr>
              <p:nvPr/>
            </p:nvSpPr>
            <p:spPr bwMode="auto">
              <a:xfrm>
                <a:off x="3400" y="1363"/>
                <a:ext cx="178" cy="241"/>
              </a:xfrm>
              <a:custGeom>
                <a:avLst/>
                <a:gdLst>
                  <a:gd name="T0" fmla="*/ 2147483647 w 16"/>
                  <a:gd name="T1" fmla="*/ 2147483647 h 21"/>
                  <a:gd name="T2" fmla="*/ 2147483647 w 16"/>
                  <a:gd name="T3" fmla="*/ 2147483647 h 21"/>
                  <a:gd name="T4" fmla="*/ 2147483647 w 16"/>
                  <a:gd name="T5" fmla="*/ 2147483647 h 21"/>
                  <a:gd name="T6" fmla="*/ 2147483647 w 16"/>
                  <a:gd name="T7" fmla="*/ 2147483647 h 21"/>
                  <a:gd name="T8" fmla="*/ 2147483647 w 16"/>
                  <a:gd name="T9" fmla="*/ 2147483647 h 21"/>
                  <a:gd name="T10" fmla="*/ 2147483647 w 16"/>
                  <a:gd name="T11" fmla="*/ 2147483647 h 21"/>
                  <a:gd name="T12" fmla="*/ 2147483647 w 16"/>
                  <a:gd name="T13" fmla="*/ 2147483647 h 21"/>
                  <a:gd name="T14" fmla="*/ 2147483647 w 16"/>
                  <a:gd name="T15" fmla="*/ 2147483647 h 21"/>
                  <a:gd name="T16" fmla="*/ 2147483647 w 16"/>
                  <a:gd name="T17" fmla="*/ 2147483647 h 21"/>
                  <a:gd name="T18" fmla="*/ 2147483647 w 16"/>
                  <a:gd name="T19" fmla="*/ 2147483647 h 21"/>
                  <a:gd name="T20" fmla="*/ 2147483647 w 16"/>
                  <a:gd name="T21" fmla="*/ 2147483647 h 21"/>
                  <a:gd name="T22" fmla="*/ 2147483647 w 16"/>
                  <a:gd name="T23" fmla="*/ 2147483647 h 21"/>
                  <a:gd name="T24" fmla="*/ 2147483647 w 16"/>
                  <a:gd name="T25" fmla="*/ 2147483647 h 21"/>
                  <a:gd name="T26" fmla="*/ 2147483647 w 16"/>
                  <a:gd name="T27" fmla="*/ 2147483647 h 21"/>
                  <a:gd name="T28" fmla="*/ 2147483647 w 16"/>
                  <a:gd name="T29" fmla="*/ 2147483647 h 21"/>
                  <a:gd name="T30" fmla="*/ 2147483647 w 16"/>
                  <a:gd name="T31" fmla="*/ 2147483647 h 21"/>
                  <a:gd name="T32" fmla="*/ 2147483647 w 16"/>
                  <a:gd name="T33" fmla="*/ 2147483647 h 21"/>
                  <a:gd name="T34" fmla="*/ 2147483647 w 16"/>
                  <a:gd name="T35" fmla="*/ 2147483647 h 21"/>
                  <a:gd name="T36" fmla="*/ 2147483647 w 16"/>
                  <a:gd name="T37" fmla="*/ 2147483647 h 21"/>
                  <a:gd name="T38" fmla="*/ 2147483647 w 16"/>
                  <a:gd name="T39" fmla="*/ 2147483647 h 21"/>
                  <a:gd name="T40" fmla="*/ 2147483647 w 16"/>
                  <a:gd name="T41" fmla="*/ 2147483647 h 21"/>
                  <a:gd name="T42" fmla="*/ 2147483647 w 16"/>
                  <a:gd name="T43" fmla="*/ 2147483647 h 21"/>
                  <a:gd name="T44" fmla="*/ 2147483647 w 16"/>
                  <a:gd name="T45" fmla="*/ 2147483647 h 21"/>
                  <a:gd name="T46" fmla="*/ 2147483647 w 16"/>
                  <a:gd name="T47" fmla="*/ 2147483647 h 21"/>
                  <a:gd name="T48" fmla="*/ 2147483647 w 16"/>
                  <a:gd name="T49" fmla="*/ 2147483647 h 21"/>
                  <a:gd name="T50" fmla="*/ 2147483647 w 16"/>
                  <a:gd name="T51" fmla="*/ 2147483647 h 21"/>
                  <a:gd name="T52" fmla="*/ 2147483647 w 16"/>
                  <a:gd name="T53" fmla="*/ 2147483647 h 21"/>
                  <a:gd name="T54" fmla="*/ 2147483647 w 16"/>
                  <a:gd name="T55" fmla="*/ 2147483647 h 21"/>
                  <a:gd name="T56" fmla="*/ 2147483647 w 16"/>
                  <a:gd name="T57" fmla="*/ 2147483647 h 21"/>
                  <a:gd name="T58" fmla="*/ 2147483647 w 16"/>
                  <a:gd name="T59" fmla="*/ 2147483647 h 21"/>
                  <a:gd name="T60" fmla="*/ 2147483647 w 16"/>
                  <a:gd name="T61" fmla="*/ 2147483647 h 21"/>
                  <a:gd name="T62" fmla="*/ 2147483647 w 16"/>
                  <a:gd name="T63" fmla="*/ 2147483647 h 21"/>
                  <a:gd name="T64" fmla="*/ 0 w 16"/>
                  <a:gd name="T65" fmla="*/ 2147483647 h 21"/>
                  <a:gd name="T66" fmla="*/ 0 w 16"/>
                  <a:gd name="T67" fmla="*/ 2147483647 h 21"/>
                  <a:gd name="T68" fmla="*/ 0 w 16"/>
                  <a:gd name="T69" fmla="*/ 2147483647 h 21"/>
                  <a:gd name="T70" fmla="*/ 2147483647 w 16"/>
                  <a:gd name="T71" fmla="*/ 2147483647 h 21"/>
                  <a:gd name="T72" fmla="*/ 0 w 16"/>
                  <a:gd name="T73" fmla="*/ 2147483647 h 21"/>
                  <a:gd name="T74" fmla="*/ 2147483647 w 16"/>
                  <a:gd name="T75" fmla="*/ 0 h 21"/>
                  <a:gd name="T76" fmla="*/ 2147483647 w 16"/>
                  <a:gd name="T77" fmla="*/ 2147483647 h 21"/>
                  <a:gd name="T78" fmla="*/ 2147483647 w 16"/>
                  <a:gd name="T79" fmla="*/ 2147483647 h 21"/>
                  <a:gd name="T80" fmla="*/ 2147483647 w 16"/>
                  <a:gd name="T81" fmla="*/ 2147483647 h 21"/>
                  <a:gd name="T82" fmla="*/ 2147483647 w 16"/>
                  <a:gd name="T83" fmla="*/ 2147483647 h 21"/>
                  <a:gd name="T84" fmla="*/ 2147483647 w 16"/>
                  <a:gd name="T85" fmla="*/ 2147483647 h 21"/>
                  <a:gd name="T86" fmla="*/ 2147483647 w 16"/>
                  <a:gd name="T87" fmla="*/ 2147483647 h 21"/>
                  <a:gd name="T88" fmla="*/ 2147483647 w 16"/>
                  <a:gd name="T89" fmla="*/ 2147483647 h 21"/>
                  <a:gd name="T90" fmla="*/ 2147483647 w 16"/>
                  <a:gd name="T91" fmla="*/ 2147483647 h 21"/>
                  <a:gd name="T92" fmla="*/ 2147483647 w 16"/>
                  <a:gd name="T93" fmla="*/ 2147483647 h 21"/>
                  <a:gd name="T94" fmla="*/ 2147483647 w 16"/>
                  <a:gd name="T95" fmla="*/ 2147483647 h 21"/>
                  <a:gd name="T96" fmla="*/ 2147483647 w 16"/>
                  <a:gd name="T97" fmla="*/ 2147483647 h 21"/>
                  <a:gd name="T98" fmla="*/ 2147483647 w 16"/>
                  <a:gd name="T99" fmla="*/ 2147483647 h 21"/>
                  <a:gd name="T100" fmla="*/ 2147483647 w 16"/>
                  <a:gd name="T101" fmla="*/ 2147483647 h 21"/>
                  <a:gd name="T102" fmla="*/ 2147483647 w 16"/>
                  <a:gd name="T103" fmla="*/ 2147483647 h 21"/>
                  <a:gd name="T104" fmla="*/ 2147483647 w 16"/>
                  <a:gd name="T105" fmla="*/ 2147483647 h 21"/>
                  <a:gd name="T106" fmla="*/ 2147483647 w 16"/>
                  <a:gd name="T107" fmla="*/ 2147483647 h 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16"/>
                  <a:gd name="T163" fmla="*/ 0 h 21"/>
                  <a:gd name="T164" fmla="*/ 16 w 16"/>
                  <a:gd name="T165" fmla="*/ 21 h 2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16" h="21">
                    <a:moveTo>
                      <a:pt x="12" y="13"/>
                    </a:moveTo>
                    <a:lnTo>
                      <a:pt x="14" y="12"/>
                    </a:lnTo>
                    <a:lnTo>
                      <a:pt x="14" y="14"/>
                    </a:lnTo>
                    <a:lnTo>
                      <a:pt x="15" y="14"/>
                    </a:lnTo>
                    <a:lnTo>
                      <a:pt x="16" y="15"/>
                    </a:lnTo>
                    <a:lnTo>
                      <a:pt x="15" y="16"/>
                    </a:lnTo>
                    <a:lnTo>
                      <a:pt x="14" y="16"/>
                    </a:lnTo>
                    <a:lnTo>
                      <a:pt x="13" y="15"/>
                    </a:lnTo>
                    <a:lnTo>
                      <a:pt x="11" y="15"/>
                    </a:lnTo>
                    <a:lnTo>
                      <a:pt x="10" y="17"/>
                    </a:lnTo>
                    <a:lnTo>
                      <a:pt x="10" y="18"/>
                    </a:lnTo>
                    <a:lnTo>
                      <a:pt x="11" y="19"/>
                    </a:lnTo>
                    <a:lnTo>
                      <a:pt x="11" y="21"/>
                    </a:lnTo>
                    <a:lnTo>
                      <a:pt x="10" y="21"/>
                    </a:lnTo>
                    <a:lnTo>
                      <a:pt x="9" y="20"/>
                    </a:lnTo>
                    <a:lnTo>
                      <a:pt x="8" y="19"/>
                    </a:lnTo>
                    <a:lnTo>
                      <a:pt x="7" y="19"/>
                    </a:lnTo>
                    <a:lnTo>
                      <a:pt x="7" y="18"/>
                    </a:lnTo>
                    <a:lnTo>
                      <a:pt x="7" y="17"/>
                    </a:lnTo>
                    <a:lnTo>
                      <a:pt x="6" y="17"/>
                    </a:lnTo>
                    <a:lnTo>
                      <a:pt x="7" y="16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5" y="14"/>
                    </a:lnTo>
                    <a:lnTo>
                      <a:pt x="5" y="12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3" y="4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6" y="12"/>
                    </a:lnTo>
                    <a:lnTo>
                      <a:pt x="7" y="13"/>
                    </a:lnTo>
                    <a:lnTo>
                      <a:pt x="8" y="14"/>
                    </a:lnTo>
                    <a:lnTo>
                      <a:pt x="10" y="15"/>
                    </a:lnTo>
                    <a:lnTo>
                      <a:pt x="13" y="14"/>
                    </a:lnTo>
                    <a:lnTo>
                      <a:pt x="13" y="13"/>
                    </a:lnTo>
                    <a:lnTo>
                      <a:pt x="12" y="13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7" name="Line 349"/>
              <p:cNvSpPr>
                <a:spLocks noChangeShapeType="1"/>
              </p:cNvSpPr>
              <p:nvPr/>
            </p:nvSpPr>
            <p:spPr bwMode="auto">
              <a:xfrm flipH="1">
                <a:off x="3477" y="1524"/>
                <a:ext cx="14" cy="11"/>
              </a:xfrm>
              <a:prstGeom prst="line">
                <a:avLst/>
              </a:pr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8" name="Freeform 350"/>
              <p:cNvSpPr>
                <a:spLocks/>
              </p:cNvSpPr>
              <p:nvPr/>
            </p:nvSpPr>
            <p:spPr bwMode="auto">
              <a:xfrm>
                <a:off x="3477" y="153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1"/>
                  <a:gd name="T14" fmla="*/ 3 w 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1">
                    <a:moveTo>
                      <a:pt x="0" y="1"/>
                    </a:moveTo>
                    <a:lnTo>
                      <a:pt x="1" y="0"/>
                    </a:lnTo>
                    <a:lnTo>
                      <a:pt x="2" y="1"/>
                    </a:lnTo>
                    <a:lnTo>
                      <a:pt x="3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9" name="Freeform 351"/>
              <p:cNvSpPr>
                <a:spLocks/>
              </p:cNvSpPr>
              <p:nvPr/>
            </p:nvSpPr>
            <p:spPr bwMode="auto">
              <a:xfrm>
                <a:off x="3477" y="1536"/>
                <a:ext cx="24" cy="11"/>
              </a:xfrm>
              <a:custGeom>
                <a:avLst/>
                <a:gdLst>
                  <a:gd name="T0" fmla="*/ 0 w 2"/>
                  <a:gd name="T1" fmla="*/ 0 h 1"/>
                  <a:gd name="T2" fmla="*/ 2147483647 w 2"/>
                  <a:gd name="T3" fmla="*/ 2147483647 h 1"/>
                  <a:gd name="T4" fmla="*/ 2147483647 w 2"/>
                  <a:gd name="T5" fmla="*/ 2147483647 h 1"/>
                  <a:gd name="T6" fmla="*/ 0 w 2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"/>
                  <a:gd name="T13" fmla="*/ 0 h 1"/>
                  <a:gd name="T14" fmla="*/ 2 w 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1"/>
                    </a:lnTo>
                    <a:lnTo>
                      <a:pt x="0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0" name="Freeform 352"/>
              <p:cNvSpPr>
                <a:spLocks/>
              </p:cNvSpPr>
              <p:nvPr/>
            </p:nvSpPr>
            <p:spPr bwMode="auto">
              <a:xfrm>
                <a:off x="3477" y="1547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2147483647 h 1"/>
                  <a:gd name="T6" fmla="*/ 2147483647 w 3"/>
                  <a:gd name="T7" fmla="*/ 0 h 1"/>
                  <a:gd name="T8" fmla="*/ 2147483647 w 3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1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1" name="Freeform 353"/>
              <p:cNvSpPr>
                <a:spLocks/>
              </p:cNvSpPr>
              <p:nvPr/>
            </p:nvSpPr>
            <p:spPr bwMode="auto">
              <a:xfrm>
                <a:off x="3477" y="1559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1"/>
                  <a:gd name="T11" fmla="*/ 3 w 3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1">
                    <a:moveTo>
                      <a:pt x="0" y="1"/>
                    </a:moveTo>
                    <a:lnTo>
                      <a:pt x="2" y="1"/>
                    </a:lnTo>
                    <a:lnTo>
                      <a:pt x="3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2" name="Freeform 354"/>
              <p:cNvSpPr>
                <a:spLocks/>
              </p:cNvSpPr>
              <p:nvPr/>
            </p:nvSpPr>
            <p:spPr bwMode="auto">
              <a:xfrm>
                <a:off x="3491" y="1570"/>
                <a:ext cx="19" cy="11"/>
              </a:xfrm>
              <a:custGeom>
                <a:avLst/>
                <a:gdLst>
                  <a:gd name="T0" fmla="*/ 0 w 2"/>
                  <a:gd name="T1" fmla="*/ 2147483647 h 1"/>
                  <a:gd name="T2" fmla="*/ 2147483647 w 2"/>
                  <a:gd name="T3" fmla="*/ 2147483647 h 1"/>
                  <a:gd name="T4" fmla="*/ 2147483647 w 2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2"/>
                  <a:gd name="T10" fmla="*/ 0 h 1"/>
                  <a:gd name="T11" fmla="*/ 2 w 2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" h="1">
                    <a:moveTo>
                      <a:pt x="0" y="1"/>
                    </a:moveTo>
                    <a:lnTo>
                      <a:pt x="1" y="1"/>
                    </a:lnTo>
                    <a:lnTo>
                      <a:pt x="2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3" name="Freeform 355"/>
              <p:cNvSpPr>
                <a:spLocks/>
              </p:cNvSpPr>
              <p:nvPr/>
            </p:nvSpPr>
            <p:spPr bwMode="auto">
              <a:xfrm>
                <a:off x="3858" y="1455"/>
                <a:ext cx="10" cy="23"/>
              </a:xfrm>
              <a:custGeom>
                <a:avLst/>
                <a:gdLst>
                  <a:gd name="T0" fmla="*/ 0 w 1"/>
                  <a:gd name="T1" fmla="*/ 2147483647 h 2"/>
                  <a:gd name="T2" fmla="*/ 0 w 1"/>
                  <a:gd name="T3" fmla="*/ 0 h 2"/>
                  <a:gd name="T4" fmla="*/ 2147483647 w 1"/>
                  <a:gd name="T5" fmla="*/ 2147483647 h 2"/>
                  <a:gd name="T6" fmla="*/ 2147483647 w 1"/>
                  <a:gd name="T7" fmla="*/ 2147483647 h 2"/>
                  <a:gd name="T8" fmla="*/ 0 w 1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2"/>
                  <a:gd name="T17" fmla="*/ 1 w 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2">
                    <a:moveTo>
                      <a:pt x="0" y="1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4" name="Oval 356"/>
              <p:cNvSpPr>
                <a:spLocks noChangeArrowheads="1"/>
              </p:cNvSpPr>
              <p:nvPr/>
            </p:nvSpPr>
            <p:spPr bwMode="auto">
              <a:xfrm>
                <a:off x="3809" y="1467"/>
                <a:ext cx="82" cy="80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5" name="Freeform 357"/>
              <p:cNvSpPr>
                <a:spLocks/>
              </p:cNvSpPr>
              <p:nvPr/>
            </p:nvSpPr>
            <p:spPr bwMode="auto">
              <a:xfrm>
                <a:off x="3809" y="1490"/>
                <a:ext cx="82" cy="34"/>
              </a:xfrm>
              <a:custGeom>
                <a:avLst/>
                <a:gdLst>
                  <a:gd name="T0" fmla="*/ 2147483647 w 7"/>
                  <a:gd name="T1" fmla="*/ 0 h 3"/>
                  <a:gd name="T2" fmla="*/ 2147483647 w 7"/>
                  <a:gd name="T3" fmla="*/ 2147483647 h 3"/>
                  <a:gd name="T4" fmla="*/ 2147483647 w 7"/>
                  <a:gd name="T5" fmla="*/ 2147483647 h 3"/>
                  <a:gd name="T6" fmla="*/ 0 w 7"/>
                  <a:gd name="T7" fmla="*/ 2147483647 h 3"/>
                  <a:gd name="T8" fmla="*/ 2147483647 w 7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3"/>
                  <a:gd name="T17" fmla="*/ 7 w 7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3">
                    <a:moveTo>
                      <a:pt x="1" y="0"/>
                    </a:moveTo>
                    <a:lnTo>
                      <a:pt x="7" y="2"/>
                    </a:lnTo>
                    <a:lnTo>
                      <a:pt x="7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6" name="Freeform 358"/>
              <p:cNvSpPr>
                <a:spLocks/>
              </p:cNvSpPr>
              <p:nvPr/>
            </p:nvSpPr>
            <p:spPr bwMode="auto">
              <a:xfrm>
                <a:off x="3843" y="1432"/>
                <a:ext cx="34" cy="34"/>
              </a:xfrm>
              <a:custGeom>
                <a:avLst/>
                <a:gdLst>
                  <a:gd name="T0" fmla="*/ 2147483647 w 3"/>
                  <a:gd name="T1" fmla="*/ 2147483647 h 3"/>
                  <a:gd name="T2" fmla="*/ 2147483647 w 3"/>
                  <a:gd name="T3" fmla="*/ 2147483647 h 3"/>
                  <a:gd name="T4" fmla="*/ 0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2147483647 h 3"/>
                  <a:gd name="T10" fmla="*/ 2147483647 w 3"/>
                  <a:gd name="T11" fmla="*/ 0 h 3"/>
                  <a:gd name="T12" fmla="*/ 2147483647 w 3"/>
                  <a:gd name="T13" fmla="*/ 0 h 3"/>
                  <a:gd name="T14" fmla="*/ 2147483647 w 3"/>
                  <a:gd name="T15" fmla="*/ 2147483647 h 3"/>
                  <a:gd name="T16" fmla="*/ 2147483647 w 3"/>
                  <a:gd name="T17" fmla="*/ 2147483647 h 3"/>
                  <a:gd name="T18" fmla="*/ 2147483647 w 3"/>
                  <a:gd name="T19" fmla="*/ 2147483647 h 3"/>
                  <a:gd name="T20" fmla="*/ 2147483647 w 3"/>
                  <a:gd name="T21" fmla="*/ 2147483647 h 3"/>
                  <a:gd name="T22" fmla="*/ 2147483647 w 3"/>
                  <a:gd name="T23" fmla="*/ 2147483647 h 3"/>
                  <a:gd name="T24" fmla="*/ 2147483647 w 3"/>
                  <a:gd name="T25" fmla="*/ 2147483647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"/>
                  <a:gd name="T40" fmla="*/ 0 h 3"/>
                  <a:gd name="T41" fmla="*/ 3 w 3"/>
                  <a:gd name="T42" fmla="*/ 3 h 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" h="3">
                    <a:moveTo>
                      <a:pt x="1" y="2"/>
                    </a:moveTo>
                    <a:lnTo>
                      <a:pt x="1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7" name="Freeform 359"/>
              <p:cNvSpPr>
                <a:spLocks/>
              </p:cNvSpPr>
              <p:nvPr/>
            </p:nvSpPr>
            <p:spPr bwMode="auto">
              <a:xfrm>
                <a:off x="3752" y="1501"/>
                <a:ext cx="140" cy="57"/>
              </a:xfrm>
              <a:custGeom>
                <a:avLst/>
                <a:gdLst>
                  <a:gd name="T0" fmla="*/ 2147483647 w 12"/>
                  <a:gd name="T1" fmla="*/ 0 h 5"/>
                  <a:gd name="T2" fmla="*/ 2147483647 w 12"/>
                  <a:gd name="T3" fmla="*/ 2147483647 h 5"/>
                  <a:gd name="T4" fmla="*/ 2147483647 w 12"/>
                  <a:gd name="T5" fmla="*/ 2147483647 h 5"/>
                  <a:gd name="T6" fmla="*/ 0 w 12"/>
                  <a:gd name="T7" fmla="*/ 2147483647 h 5"/>
                  <a:gd name="T8" fmla="*/ 2147483647 w 12"/>
                  <a:gd name="T9" fmla="*/ 2147483647 h 5"/>
                  <a:gd name="T10" fmla="*/ 2147483647 w 12"/>
                  <a:gd name="T11" fmla="*/ 2147483647 h 5"/>
                  <a:gd name="T12" fmla="*/ 2147483647 w 12"/>
                  <a:gd name="T13" fmla="*/ 2147483647 h 5"/>
                  <a:gd name="T14" fmla="*/ 2147483647 w 12"/>
                  <a:gd name="T15" fmla="*/ 2147483647 h 5"/>
                  <a:gd name="T16" fmla="*/ 2147483647 w 12"/>
                  <a:gd name="T17" fmla="*/ 2147483647 h 5"/>
                  <a:gd name="T18" fmla="*/ 2147483647 w 12"/>
                  <a:gd name="T19" fmla="*/ 2147483647 h 5"/>
                  <a:gd name="T20" fmla="*/ 2147483647 w 12"/>
                  <a:gd name="T21" fmla="*/ 2147483647 h 5"/>
                  <a:gd name="T22" fmla="*/ 2147483647 w 12"/>
                  <a:gd name="T23" fmla="*/ 2147483647 h 5"/>
                  <a:gd name="T24" fmla="*/ 2147483647 w 12"/>
                  <a:gd name="T25" fmla="*/ 2147483647 h 5"/>
                  <a:gd name="T26" fmla="*/ 2147483647 w 12"/>
                  <a:gd name="T27" fmla="*/ 2147483647 h 5"/>
                  <a:gd name="T28" fmla="*/ 2147483647 w 12"/>
                  <a:gd name="T29" fmla="*/ 2147483647 h 5"/>
                  <a:gd name="T30" fmla="*/ 2147483647 w 12"/>
                  <a:gd name="T31" fmla="*/ 2147483647 h 5"/>
                  <a:gd name="T32" fmla="*/ 2147483647 w 12"/>
                  <a:gd name="T33" fmla="*/ 2147483647 h 5"/>
                  <a:gd name="T34" fmla="*/ 2147483647 w 12"/>
                  <a:gd name="T35" fmla="*/ 2147483647 h 5"/>
                  <a:gd name="T36" fmla="*/ 2147483647 w 12"/>
                  <a:gd name="T37" fmla="*/ 2147483647 h 5"/>
                  <a:gd name="T38" fmla="*/ 2147483647 w 12"/>
                  <a:gd name="T39" fmla="*/ 2147483647 h 5"/>
                  <a:gd name="T40" fmla="*/ 2147483647 w 12"/>
                  <a:gd name="T41" fmla="*/ 2147483647 h 5"/>
                  <a:gd name="T42" fmla="*/ 2147483647 w 12"/>
                  <a:gd name="T43" fmla="*/ 2147483647 h 5"/>
                  <a:gd name="T44" fmla="*/ 2147483647 w 12"/>
                  <a:gd name="T45" fmla="*/ 2147483647 h 5"/>
                  <a:gd name="T46" fmla="*/ 2147483647 w 12"/>
                  <a:gd name="T47" fmla="*/ 2147483647 h 5"/>
                  <a:gd name="T48" fmla="*/ 2147483647 w 12"/>
                  <a:gd name="T49" fmla="*/ 2147483647 h 5"/>
                  <a:gd name="T50" fmla="*/ 2147483647 w 12"/>
                  <a:gd name="T51" fmla="*/ 2147483647 h 5"/>
                  <a:gd name="T52" fmla="*/ 2147483647 w 12"/>
                  <a:gd name="T53" fmla="*/ 2147483647 h 5"/>
                  <a:gd name="T54" fmla="*/ 2147483647 w 12"/>
                  <a:gd name="T55" fmla="*/ 0 h 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2"/>
                  <a:gd name="T85" fmla="*/ 0 h 5"/>
                  <a:gd name="T86" fmla="*/ 12 w 12"/>
                  <a:gd name="T87" fmla="*/ 5 h 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2" h="5">
                    <a:moveTo>
                      <a:pt x="2" y="0"/>
                    </a:moveTo>
                    <a:lnTo>
                      <a:pt x="1" y="1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5" y="4"/>
                    </a:lnTo>
                    <a:lnTo>
                      <a:pt x="7" y="5"/>
                    </a:lnTo>
                    <a:lnTo>
                      <a:pt x="9" y="5"/>
                    </a:lnTo>
                    <a:lnTo>
                      <a:pt x="11" y="5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10" y="2"/>
                    </a:lnTo>
                    <a:lnTo>
                      <a:pt x="10" y="3"/>
                    </a:lnTo>
                    <a:lnTo>
                      <a:pt x="10" y="4"/>
                    </a:lnTo>
                    <a:lnTo>
                      <a:pt x="9" y="4"/>
                    </a:lnTo>
                    <a:lnTo>
                      <a:pt x="9" y="3"/>
                    </a:lnTo>
                    <a:lnTo>
                      <a:pt x="9" y="2"/>
                    </a:lnTo>
                    <a:lnTo>
                      <a:pt x="7" y="1"/>
                    </a:lnTo>
                    <a:lnTo>
                      <a:pt x="8" y="2"/>
                    </a:lnTo>
                    <a:lnTo>
                      <a:pt x="7" y="4"/>
                    </a:lnTo>
                    <a:lnTo>
                      <a:pt x="6" y="3"/>
                    </a:lnTo>
                    <a:lnTo>
                      <a:pt x="5" y="2"/>
                    </a:lnTo>
                    <a:lnTo>
                      <a:pt x="4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8" name="Oval 360"/>
              <p:cNvSpPr>
                <a:spLocks noChangeArrowheads="1"/>
              </p:cNvSpPr>
              <p:nvPr/>
            </p:nvSpPr>
            <p:spPr bwMode="auto">
              <a:xfrm>
                <a:off x="3612" y="1099"/>
                <a:ext cx="106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9" name="Freeform 361"/>
              <p:cNvSpPr>
                <a:spLocks/>
              </p:cNvSpPr>
              <p:nvPr/>
            </p:nvSpPr>
            <p:spPr bwMode="auto">
              <a:xfrm>
                <a:off x="3593" y="996"/>
                <a:ext cx="149" cy="115"/>
              </a:xfrm>
              <a:custGeom>
                <a:avLst/>
                <a:gdLst>
                  <a:gd name="T0" fmla="*/ 2147483647 w 13"/>
                  <a:gd name="T1" fmla="*/ 2147483647 h 10"/>
                  <a:gd name="T2" fmla="*/ 2147483647 w 13"/>
                  <a:gd name="T3" fmla="*/ 2147483647 h 10"/>
                  <a:gd name="T4" fmla="*/ 2147483647 w 13"/>
                  <a:gd name="T5" fmla="*/ 2147483647 h 10"/>
                  <a:gd name="T6" fmla="*/ 2147483647 w 13"/>
                  <a:gd name="T7" fmla="*/ 0 h 10"/>
                  <a:gd name="T8" fmla="*/ 2147483647 w 13"/>
                  <a:gd name="T9" fmla="*/ 2147483647 h 10"/>
                  <a:gd name="T10" fmla="*/ 2147483647 w 13"/>
                  <a:gd name="T11" fmla="*/ 0 h 10"/>
                  <a:gd name="T12" fmla="*/ 0 w 13"/>
                  <a:gd name="T13" fmla="*/ 2147483647 h 10"/>
                  <a:gd name="T14" fmla="*/ 2147483647 w 13"/>
                  <a:gd name="T15" fmla="*/ 2147483647 h 10"/>
                  <a:gd name="T16" fmla="*/ 2147483647 w 13"/>
                  <a:gd name="T17" fmla="*/ 2147483647 h 10"/>
                  <a:gd name="T18" fmla="*/ 2147483647 w 13"/>
                  <a:gd name="T19" fmla="*/ 2147483647 h 10"/>
                  <a:gd name="T20" fmla="*/ 2147483647 w 13"/>
                  <a:gd name="T21" fmla="*/ 2147483647 h 10"/>
                  <a:gd name="T22" fmla="*/ 2147483647 w 13"/>
                  <a:gd name="T23" fmla="*/ 2147483647 h 1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3"/>
                  <a:gd name="T37" fmla="*/ 0 h 10"/>
                  <a:gd name="T38" fmla="*/ 13 w 13"/>
                  <a:gd name="T39" fmla="*/ 10 h 1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3" h="10">
                    <a:moveTo>
                      <a:pt x="11" y="10"/>
                    </a:moveTo>
                    <a:lnTo>
                      <a:pt x="11" y="9"/>
                    </a:lnTo>
                    <a:cubicBezTo>
                      <a:pt x="13" y="6"/>
                      <a:pt x="13" y="4"/>
                      <a:pt x="13" y="2"/>
                    </a:cubicBezTo>
                    <a:cubicBezTo>
                      <a:pt x="12" y="0"/>
                      <a:pt x="10" y="0"/>
                      <a:pt x="9" y="0"/>
                    </a:cubicBezTo>
                    <a:lnTo>
                      <a:pt x="7" y="7"/>
                    </a:lnTo>
                    <a:lnTo>
                      <a:pt x="4" y="0"/>
                    </a:lnTo>
                    <a:cubicBezTo>
                      <a:pt x="3" y="0"/>
                      <a:pt x="1" y="0"/>
                      <a:pt x="0" y="2"/>
                    </a:cubicBezTo>
                    <a:cubicBezTo>
                      <a:pt x="0" y="4"/>
                      <a:pt x="0" y="6"/>
                      <a:pt x="2" y="9"/>
                    </a:cubicBezTo>
                    <a:lnTo>
                      <a:pt x="2" y="10"/>
                    </a:lnTo>
                    <a:cubicBezTo>
                      <a:pt x="2" y="9"/>
                      <a:pt x="4" y="9"/>
                      <a:pt x="7" y="9"/>
                    </a:cubicBezTo>
                    <a:cubicBezTo>
                      <a:pt x="9" y="9"/>
                      <a:pt x="11" y="9"/>
                      <a:pt x="11" y="1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0" name="Freeform 362"/>
              <p:cNvSpPr>
                <a:spLocks/>
              </p:cNvSpPr>
              <p:nvPr/>
            </p:nvSpPr>
            <p:spPr bwMode="auto">
              <a:xfrm>
                <a:off x="3646" y="927"/>
                <a:ext cx="39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0 w 3"/>
                  <a:gd name="T7" fmla="*/ 2147483647 h 4"/>
                  <a:gd name="T8" fmla="*/ 0 w 3"/>
                  <a:gd name="T9" fmla="*/ 2147483647 h 4"/>
                  <a:gd name="T10" fmla="*/ 0 w 3"/>
                  <a:gd name="T11" fmla="*/ 2147483647 h 4"/>
                  <a:gd name="T12" fmla="*/ 2147483647 w 3"/>
                  <a:gd name="T13" fmla="*/ 2147483647 h 4"/>
                  <a:gd name="T14" fmla="*/ 0 w 3"/>
                  <a:gd name="T15" fmla="*/ 0 h 4"/>
                  <a:gd name="T16" fmla="*/ 2147483647 w 3"/>
                  <a:gd name="T17" fmla="*/ 0 h 4"/>
                  <a:gd name="T18" fmla="*/ 2147483647 w 3"/>
                  <a:gd name="T19" fmla="*/ 2147483647 h 4"/>
                  <a:gd name="T20" fmla="*/ 2147483647 w 3"/>
                  <a:gd name="T21" fmla="*/ 2147483647 h 4"/>
                  <a:gd name="T22" fmla="*/ 2147483647 w 3"/>
                  <a:gd name="T23" fmla="*/ 2147483647 h 4"/>
                  <a:gd name="T24" fmla="*/ 2147483647 w 3"/>
                  <a:gd name="T25" fmla="*/ 2147483647 h 4"/>
                  <a:gd name="T26" fmla="*/ 2147483647 w 3"/>
                  <a:gd name="T27" fmla="*/ 2147483647 h 4"/>
                  <a:gd name="T28" fmla="*/ 2147483647 w 3"/>
                  <a:gd name="T29" fmla="*/ 2147483647 h 4"/>
                  <a:gd name="T30" fmla="*/ 2147483647 w 3"/>
                  <a:gd name="T31" fmla="*/ 2147483647 h 4"/>
                  <a:gd name="T32" fmla="*/ 0 w 3"/>
                  <a:gd name="T33" fmla="*/ 2147483647 h 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"/>
                  <a:gd name="T52" fmla="*/ 0 h 4"/>
                  <a:gd name="T53" fmla="*/ 3 w 3"/>
                  <a:gd name="T54" fmla="*/ 4 h 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" h="4">
                    <a:moveTo>
                      <a:pt x="0" y="4"/>
                    </a:moveTo>
                    <a:lnTo>
                      <a:pt x="1" y="2"/>
                    </a:lnTo>
                    <a:lnTo>
                      <a:pt x="0" y="3"/>
                    </a:lnTo>
                    <a:lnTo>
                      <a:pt x="0" y="2"/>
                    </a:ln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lnTo>
                      <a:pt x="1" y="2"/>
                    </a:lnTo>
                    <a:lnTo>
                      <a:pt x="0" y="0"/>
                    </a:lnTo>
                    <a:cubicBezTo>
                      <a:pt x="1" y="0"/>
                      <a:pt x="2" y="0"/>
                      <a:pt x="3" y="0"/>
                    </a:cubicBez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cubicBezTo>
                      <a:pt x="3" y="2"/>
                      <a:pt x="3" y="2"/>
                      <a:pt x="3" y="2"/>
                    </a:cubicBezTo>
                    <a:lnTo>
                      <a:pt x="3" y="3"/>
                    </a:lnTo>
                    <a:lnTo>
                      <a:pt x="2" y="2"/>
                    </a:lnTo>
                    <a:lnTo>
                      <a:pt x="3" y="4"/>
                    </a:lnTo>
                    <a:cubicBezTo>
                      <a:pt x="2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1" name="Freeform 363"/>
              <p:cNvSpPr>
                <a:spLocks/>
              </p:cNvSpPr>
              <p:nvPr/>
            </p:nvSpPr>
            <p:spPr bwMode="auto">
              <a:xfrm>
                <a:off x="3593" y="1030"/>
                <a:ext cx="149" cy="57"/>
              </a:xfrm>
              <a:custGeom>
                <a:avLst/>
                <a:gdLst>
                  <a:gd name="T0" fmla="*/ 2147483647 w 13"/>
                  <a:gd name="T1" fmla="*/ 2147483647 h 5"/>
                  <a:gd name="T2" fmla="*/ 0 w 13"/>
                  <a:gd name="T3" fmla="*/ 0 h 5"/>
                  <a:gd name="T4" fmla="*/ 2147483647 w 13"/>
                  <a:gd name="T5" fmla="*/ 2147483647 h 5"/>
                  <a:gd name="T6" fmla="*/ 2147483647 w 13"/>
                  <a:gd name="T7" fmla="*/ 2147483647 h 5"/>
                  <a:gd name="T8" fmla="*/ 2147483647 w 13"/>
                  <a:gd name="T9" fmla="*/ 2147483647 h 5"/>
                  <a:gd name="T10" fmla="*/ 2147483647 w 13"/>
                  <a:gd name="T11" fmla="*/ 2147483647 h 5"/>
                  <a:gd name="T12" fmla="*/ 2147483647 w 13"/>
                  <a:gd name="T13" fmla="*/ 2147483647 h 5"/>
                  <a:gd name="T14" fmla="*/ 2147483647 w 13"/>
                  <a:gd name="T15" fmla="*/ 2147483647 h 5"/>
                  <a:gd name="T16" fmla="*/ 2147483647 w 13"/>
                  <a:gd name="T17" fmla="*/ 2147483647 h 5"/>
                  <a:gd name="T18" fmla="*/ 2147483647 w 13"/>
                  <a:gd name="T19" fmla="*/ 2147483647 h 5"/>
                  <a:gd name="T20" fmla="*/ 2147483647 w 13"/>
                  <a:gd name="T21" fmla="*/ 2147483647 h 5"/>
                  <a:gd name="T22" fmla="*/ 2147483647 w 13"/>
                  <a:gd name="T23" fmla="*/ 2147483647 h 5"/>
                  <a:gd name="T24" fmla="*/ 2147483647 w 13"/>
                  <a:gd name="T25" fmla="*/ 2147483647 h 5"/>
                  <a:gd name="T26" fmla="*/ 2147483647 w 13"/>
                  <a:gd name="T27" fmla="*/ 2147483647 h 5"/>
                  <a:gd name="T28" fmla="*/ 2147483647 w 13"/>
                  <a:gd name="T29" fmla="*/ 2147483647 h 5"/>
                  <a:gd name="T30" fmla="*/ 2147483647 w 13"/>
                  <a:gd name="T31" fmla="*/ 0 h 5"/>
                  <a:gd name="T32" fmla="*/ 2147483647 w 13"/>
                  <a:gd name="T33" fmla="*/ 2147483647 h 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3"/>
                  <a:gd name="T52" fmla="*/ 0 h 5"/>
                  <a:gd name="T53" fmla="*/ 13 w 13"/>
                  <a:gd name="T54" fmla="*/ 5 h 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3" h="5">
                    <a:moveTo>
                      <a:pt x="7" y="4"/>
                    </a:moveTo>
                    <a:cubicBezTo>
                      <a:pt x="5" y="2"/>
                      <a:pt x="3" y="0"/>
                      <a:pt x="0" y="0"/>
                    </a:cubicBezTo>
                    <a:cubicBezTo>
                      <a:pt x="1" y="1"/>
                      <a:pt x="2" y="2"/>
                      <a:pt x="3" y="2"/>
                    </a:cubicBezTo>
                    <a:lnTo>
                      <a:pt x="1" y="2"/>
                    </a:lnTo>
                    <a:cubicBezTo>
                      <a:pt x="2" y="3"/>
                      <a:pt x="3" y="3"/>
                      <a:pt x="4" y="3"/>
                    </a:cubicBezTo>
                    <a:lnTo>
                      <a:pt x="2" y="4"/>
                    </a:lnTo>
                    <a:cubicBezTo>
                      <a:pt x="4" y="3"/>
                      <a:pt x="5" y="4"/>
                      <a:pt x="6" y="5"/>
                    </a:cubicBezTo>
                    <a:cubicBezTo>
                      <a:pt x="6" y="5"/>
                      <a:pt x="6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4"/>
                      <a:pt x="9" y="3"/>
                      <a:pt x="11" y="4"/>
                    </a:cubicBezTo>
                    <a:lnTo>
                      <a:pt x="9" y="3"/>
                    </a:lnTo>
                    <a:cubicBezTo>
                      <a:pt x="10" y="3"/>
                      <a:pt x="11" y="3"/>
                      <a:pt x="12" y="2"/>
                    </a:cubicBezTo>
                    <a:lnTo>
                      <a:pt x="11" y="2"/>
                    </a:lnTo>
                    <a:cubicBezTo>
                      <a:pt x="11" y="2"/>
                      <a:pt x="12" y="1"/>
                      <a:pt x="13" y="0"/>
                    </a:cubicBezTo>
                    <a:cubicBezTo>
                      <a:pt x="10" y="0"/>
                      <a:pt x="8" y="2"/>
                      <a:pt x="7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2" name="Freeform 364"/>
              <p:cNvSpPr>
                <a:spLocks noEditPoints="1"/>
              </p:cNvSpPr>
              <p:nvPr/>
            </p:nvSpPr>
            <p:spPr bwMode="auto">
              <a:xfrm>
                <a:off x="3670" y="996"/>
                <a:ext cx="63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0 w 5"/>
                  <a:gd name="T3" fmla="*/ 2147483647 h 5"/>
                  <a:gd name="T4" fmla="*/ 2147483647 w 5"/>
                  <a:gd name="T5" fmla="*/ 2147483647 h 5"/>
                  <a:gd name="T6" fmla="*/ 2147483647 w 5"/>
                  <a:gd name="T7" fmla="*/ 0 h 5"/>
                  <a:gd name="T8" fmla="*/ 2147483647 w 5"/>
                  <a:gd name="T9" fmla="*/ 2147483647 h 5"/>
                  <a:gd name="T10" fmla="*/ 2147483647 w 5"/>
                  <a:gd name="T11" fmla="*/ 0 h 5"/>
                  <a:gd name="T12" fmla="*/ 2147483647 w 5"/>
                  <a:gd name="T13" fmla="*/ 2147483647 h 5"/>
                  <a:gd name="T14" fmla="*/ 2147483647 w 5"/>
                  <a:gd name="T15" fmla="*/ 2147483647 h 5"/>
                  <a:gd name="T16" fmla="*/ 2147483647 w 5"/>
                  <a:gd name="T17" fmla="*/ 2147483647 h 5"/>
                  <a:gd name="T18" fmla="*/ 2147483647 w 5"/>
                  <a:gd name="T19" fmla="*/ 2147483647 h 5"/>
                  <a:gd name="T20" fmla="*/ 2147483647 w 5"/>
                  <a:gd name="T21" fmla="*/ 2147483647 h 5"/>
                  <a:gd name="T22" fmla="*/ 2147483647 w 5"/>
                  <a:gd name="T23" fmla="*/ 2147483647 h 5"/>
                  <a:gd name="T24" fmla="*/ 2147483647 w 5"/>
                  <a:gd name="T25" fmla="*/ 2147483647 h 5"/>
                  <a:gd name="T26" fmla="*/ 2147483647 w 5"/>
                  <a:gd name="T27" fmla="*/ 2147483647 h 5"/>
                  <a:gd name="T28" fmla="*/ 2147483647 w 5"/>
                  <a:gd name="T29" fmla="*/ 2147483647 h 5"/>
                  <a:gd name="T30" fmla="*/ 2147483647 w 5"/>
                  <a:gd name="T31" fmla="*/ 2147483647 h 5"/>
                  <a:gd name="T32" fmla="*/ 2147483647 w 5"/>
                  <a:gd name="T33" fmla="*/ 2147483647 h 5"/>
                  <a:gd name="T34" fmla="*/ 2147483647 w 5"/>
                  <a:gd name="T35" fmla="*/ 2147483647 h 5"/>
                  <a:gd name="T36" fmla="*/ 2147483647 w 5"/>
                  <a:gd name="T37" fmla="*/ 2147483647 h 5"/>
                  <a:gd name="T38" fmla="*/ 2147483647 w 5"/>
                  <a:gd name="T39" fmla="*/ 2147483647 h 5"/>
                  <a:gd name="T40" fmla="*/ 2147483647 w 5"/>
                  <a:gd name="T41" fmla="*/ 2147483647 h 5"/>
                  <a:gd name="T42" fmla="*/ 2147483647 w 5"/>
                  <a:gd name="T43" fmla="*/ 2147483647 h 5"/>
                  <a:gd name="T44" fmla="*/ 2147483647 w 5"/>
                  <a:gd name="T45" fmla="*/ 0 h 5"/>
                  <a:gd name="T46" fmla="*/ 2147483647 w 5"/>
                  <a:gd name="T47" fmla="*/ 2147483647 h 5"/>
                  <a:gd name="T48" fmla="*/ 2147483647 w 5"/>
                  <a:gd name="T49" fmla="*/ 2147483647 h 5"/>
                  <a:gd name="T50" fmla="*/ 2147483647 w 5"/>
                  <a:gd name="T51" fmla="*/ 0 h 5"/>
                  <a:gd name="T52" fmla="*/ 2147483647 w 5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"/>
                  <a:gd name="T82" fmla="*/ 0 h 5"/>
                  <a:gd name="T83" fmla="*/ 5 w 5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" h="5">
                    <a:moveTo>
                      <a:pt x="1" y="5"/>
                    </a:moveTo>
                    <a:lnTo>
                      <a:pt x="0" y="4"/>
                    </a:lnTo>
                    <a:lnTo>
                      <a:pt x="1" y="5"/>
                    </a:lnTo>
                    <a:close/>
                    <a:moveTo>
                      <a:pt x="2" y="0"/>
                    </a:moveTo>
                    <a:lnTo>
                      <a:pt x="5" y="3"/>
                    </a:lnTo>
                    <a:lnTo>
                      <a:pt x="2" y="0"/>
                    </a:lnTo>
                    <a:close/>
                    <a:moveTo>
                      <a:pt x="4" y="3"/>
                    </a:moveTo>
                    <a:lnTo>
                      <a:pt x="1" y="1"/>
                    </a:lnTo>
                    <a:lnTo>
                      <a:pt x="4" y="3"/>
                    </a:lnTo>
                    <a:close/>
                    <a:moveTo>
                      <a:pt x="3" y="4"/>
                    </a:moveTo>
                    <a:lnTo>
                      <a:pt x="1" y="2"/>
                    </a:lnTo>
                    <a:lnTo>
                      <a:pt x="3" y="4"/>
                    </a:lnTo>
                    <a:close/>
                    <a:moveTo>
                      <a:pt x="2" y="4"/>
                    </a:moveTo>
                    <a:lnTo>
                      <a:pt x="1" y="3"/>
                    </a:lnTo>
                    <a:lnTo>
                      <a:pt x="2" y="4"/>
                    </a:lnTo>
                    <a:close/>
                    <a:moveTo>
                      <a:pt x="5" y="3"/>
                    </a:moveTo>
                    <a:lnTo>
                      <a:pt x="5" y="1"/>
                    </a:lnTo>
                    <a:lnTo>
                      <a:pt x="5" y="3"/>
                    </a:lnTo>
                    <a:close/>
                    <a:moveTo>
                      <a:pt x="4" y="4"/>
                    </a:moveTo>
                    <a:lnTo>
                      <a:pt x="5" y="1"/>
                    </a:lnTo>
                    <a:lnTo>
                      <a:pt x="4" y="4"/>
                    </a:lnTo>
                    <a:close/>
                    <a:moveTo>
                      <a:pt x="1" y="5"/>
                    </a:moveTo>
                    <a:lnTo>
                      <a:pt x="3" y="0"/>
                    </a:lnTo>
                    <a:lnTo>
                      <a:pt x="1" y="5"/>
                    </a:lnTo>
                    <a:close/>
                    <a:moveTo>
                      <a:pt x="2" y="4"/>
                    </a:moveTo>
                    <a:lnTo>
                      <a:pt x="4" y="0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3" name="Freeform 365"/>
              <p:cNvSpPr>
                <a:spLocks noEditPoints="1"/>
              </p:cNvSpPr>
              <p:nvPr/>
            </p:nvSpPr>
            <p:spPr bwMode="auto">
              <a:xfrm>
                <a:off x="3593" y="996"/>
                <a:ext cx="72" cy="57"/>
              </a:xfrm>
              <a:custGeom>
                <a:avLst/>
                <a:gdLst>
                  <a:gd name="T0" fmla="*/ 2147483647 w 6"/>
                  <a:gd name="T1" fmla="*/ 2147483647 h 5"/>
                  <a:gd name="T2" fmla="*/ 2147483647 w 6"/>
                  <a:gd name="T3" fmla="*/ 2147483647 h 5"/>
                  <a:gd name="T4" fmla="*/ 2147483647 w 6"/>
                  <a:gd name="T5" fmla="*/ 2147483647 h 5"/>
                  <a:gd name="T6" fmla="*/ 2147483647 w 6"/>
                  <a:gd name="T7" fmla="*/ 0 h 5"/>
                  <a:gd name="T8" fmla="*/ 0 w 6"/>
                  <a:gd name="T9" fmla="*/ 2147483647 h 5"/>
                  <a:gd name="T10" fmla="*/ 2147483647 w 6"/>
                  <a:gd name="T11" fmla="*/ 0 h 5"/>
                  <a:gd name="T12" fmla="*/ 2147483647 w 6"/>
                  <a:gd name="T13" fmla="*/ 2147483647 h 5"/>
                  <a:gd name="T14" fmla="*/ 2147483647 w 6"/>
                  <a:gd name="T15" fmla="*/ 2147483647 h 5"/>
                  <a:gd name="T16" fmla="*/ 2147483647 w 6"/>
                  <a:gd name="T17" fmla="*/ 2147483647 h 5"/>
                  <a:gd name="T18" fmla="*/ 2147483647 w 6"/>
                  <a:gd name="T19" fmla="*/ 2147483647 h 5"/>
                  <a:gd name="T20" fmla="*/ 2147483647 w 6"/>
                  <a:gd name="T21" fmla="*/ 2147483647 h 5"/>
                  <a:gd name="T22" fmla="*/ 2147483647 w 6"/>
                  <a:gd name="T23" fmla="*/ 2147483647 h 5"/>
                  <a:gd name="T24" fmla="*/ 2147483647 w 6"/>
                  <a:gd name="T25" fmla="*/ 2147483647 h 5"/>
                  <a:gd name="T26" fmla="*/ 2147483647 w 6"/>
                  <a:gd name="T27" fmla="*/ 2147483647 h 5"/>
                  <a:gd name="T28" fmla="*/ 2147483647 w 6"/>
                  <a:gd name="T29" fmla="*/ 2147483647 h 5"/>
                  <a:gd name="T30" fmla="*/ 2147483647 w 6"/>
                  <a:gd name="T31" fmla="*/ 2147483647 h 5"/>
                  <a:gd name="T32" fmla="*/ 2147483647 w 6"/>
                  <a:gd name="T33" fmla="*/ 2147483647 h 5"/>
                  <a:gd name="T34" fmla="*/ 2147483647 w 6"/>
                  <a:gd name="T35" fmla="*/ 2147483647 h 5"/>
                  <a:gd name="T36" fmla="*/ 2147483647 w 6"/>
                  <a:gd name="T37" fmla="*/ 2147483647 h 5"/>
                  <a:gd name="T38" fmla="*/ 2147483647 w 6"/>
                  <a:gd name="T39" fmla="*/ 2147483647 h 5"/>
                  <a:gd name="T40" fmla="*/ 2147483647 w 6"/>
                  <a:gd name="T41" fmla="*/ 2147483647 h 5"/>
                  <a:gd name="T42" fmla="*/ 2147483647 w 6"/>
                  <a:gd name="T43" fmla="*/ 2147483647 h 5"/>
                  <a:gd name="T44" fmla="*/ 2147483647 w 6"/>
                  <a:gd name="T45" fmla="*/ 0 h 5"/>
                  <a:gd name="T46" fmla="*/ 2147483647 w 6"/>
                  <a:gd name="T47" fmla="*/ 2147483647 h 5"/>
                  <a:gd name="T48" fmla="*/ 2147483647 w 6"/>
                  <a:gd name="T49" fmla="*/ 2147483647 h 5"/>
                  <a:gd name="T50" fmla="*/ 2147483647 w 6"/>
                  <a:gd name="T51" fmla="*/ 0 h 5"/>
                  <a:gd name="T52" fmla="*/ 2147483647 w 6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6"/>
                  <a:gd name="T82" fmla="*/ 0 h 5"/>
                  <a:gd name="T83" fmla="*/ 6 w 6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6" h="5">
                    <a:moveTo>
                      <a:pt x="5" y="5"/>
                    </a:moveTo>
                    <a:lnTo>
                      <a:pt x="6" y="4"/>
                    </a:lnTo>
                    <a:lnTo>
                      <a:pt x="5" y="5"/>
                    </a:lnTo>
                    <a:close/>
                    <a:moveTo>
                      <a:pt x="4" y="0"/>
                    </a:moveTo>
                    <a:lnTo>
                      <a:pt x="0" y="3"/>
                    </a:lnTo>
                    <a:lnTo>
                      <a:pt x="4" y="0"/>
                    </a:lnTo>
                    <a:close/>
                    <a:moveTo>
                      <a:pt x="2" y="3"/>
                    </a:moveTo>
                    <a:lnTo>
                      <a:pt x="5" y="1"/>
                    </a:lnTo>
                    <a:lnTo>
                      <a:pt x="2" y="3"/>
                    </a:lnTo>
                    <a:close/>
                    <a:moveTo>
                      <a:pt x="3" y="4"/>
                    </a:moveTo>
                    <a:lnTo>
                      <a:pt x="5" y="2"/>
                    </a:lnTo>
                    <a:lnTo>
                      <a:pt x="3" y="4"/>
                    </a:lnTo>
                    <a:close/>
                    <a:moveTo>
                      <a:pt x="4" y="4"/>
                    </a:moveTo>
                    <a:lnTo>
                      <a:pt x="5" y="3"/>
                    </a:lnTo>
                    <a:lnTo>
                      <a:pt x="4" y="4"/>
                    </a:lnTo>
                    <a:close/>
                    <a:moveTo>
                      <a:pt x="1" y="3"/>
                    </a:moveTo>
                    <a:lnTo>
                      <a:pt x="1" y="1"/>
                    </a:lnTo>
                    <a:lnTo>
                      <a:pt x="1" y="3"/>
                    </a:lnTo>
                    <a:close/>
                    <a:moveTo>
                      <a:pt x="2" y="4"/>
                    </a:moveTo>
                    <a:lnTo>
                      <a:pt x="1" y="1"/>
                    </a:lnTo>
                    <a:lnTo>
                      <a:pt x="2" y="4"/>
                    </a:lnTo>
                    <a:close/>
                    <a:moveTo>
                      <a:pt x="5" y="5"/>
                    </a:moveTo>
                    <a:lnTo>
                      <a:pt x="3" y="0"/>
                    </a:lnTo>
                    <a:lnTo>
                      <a:pt x="5" y="5"/>
                    </a:lnTo>
                    <a:close/>
                    <a:moveTo>
                      <a:pt x="4" y="4"/>
                    </a:moveTo>
                    <a:lnTo>
                      <a:pt x="2" y="0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4" name="Freeform 366"/>
              <p:cNvSpPr>
                <a:spLocks/>
              </p:cNvSpPr>
              <p:nvPr/>
            </p:nvSpPr>
            <p:spPr bwMode="auto">
              <a:xfrm>
                <a:off x="3646" y="973"/>
                <a:ext cx="39" cy="103"/>
              </a:xfrm>
              <a:custGeom>
                <a:avLst/>
                <a:gdLst>
                  <a:gd name="T0" fmla="*/ 2147483647 w 3"/>
                  <a:gd name="T1" fmla="*/ 2147483647 h 9"/>
                  <a:gd name="T2" fmla="*/ 0 w 3"/>
                  <a:gd name="T3" fmla="*/ 0 h 9"/>
                  <a:gd name="T4" fmla="*/ 2147483647 w 3"/>
                  <a:gd name="T5" fmla="*/ 0 h 9"/>
                  <a:gd name="T6" fmla="*/ 2147483647 w 3"/>
                  <a:gd name="T7" fmla="*/ 2147483647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9"/>
                  <a:gd name="T14" fmla="*/ 3 w 3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9">
                    <a:moveTo>
                      <a:pt x="2" y="9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2" y="9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5" name="Oval 367"/>
              <p:cNvSpPr>
                <a:spLocks noChangeArrowheads="1"/>
              </p:cNvSpPr>
              <p:nvPr/>
            </p:nvSpPr>
            <p:spPr bwMode="auto">
              <a:xfrm>
                <a:off x="3626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6" name="Oval 368"/>
              <p:cNvSpPr>
                <a:spLocks noChangeArrowheads="1"/>
              </p:cNvSpPr>
              <p:nvPr/>
            </p:nvSpPr>
            <p:spPr bwMode="auto">
              <a:xfrm>
                <a:off x="3612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7" name="Oval 369"/>
              <p:cNvSpPr>
                <a:spLocks noChangeArrowheads="1"/>
              </p:cNvSpPr>
              <p:nvPr/>
            </p:nvSpPr>
            <p:spPr bwMode="auto">
              <a:xfrm>
                <a:off x="3684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8" name="Oval 370"/>
              <p:cNvSpPr>
                <a:spLocks noChangeArrowheads="1"/>
              </p:cNvSpPr>
              <p:nvPr/>
            </p:nvSpPr>
            <p:spPr bwMode="auto">
              <a:xfrm>
                <a:off x="3703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9" name="Oval 371"/>
              <p:cNvSpPr>
                <a:spLocks noChangeArrowheads="1"/>
              </p:cNvSpPr>
              <p:nvPr/>
            </p:nvSpPr>
            <p:spPr bwMode="auto">
              <a:xfrm>
                <a:off x="3665" y="1076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0" name="Oval 372"/>
              <p:cNvSpPr>
                <a:spLocks noChangeArrowheads="1"/>
              </p:cNvSpPr>
              <p:nvPr/>
            </p:nvSpPr>
            <p:spPr bwMode="auto">
              <a:xfrm>
                <a:off x="3602" y="1065"/>
                <a:ext cx="10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1" name="Oval 373"/>
              <p:cNvSpPr>
                <a:spLocks noChangeArrowheads="1"/>
              </p:cNvSpPr>
              <p:nvPr/>
            </p:nvSpPr>
            <p:spPr bwMode="auto">
              <a:xfrm>
                <a:off x="3612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2" name="Oval 374"/>
              <p:cNvSpPr>
                <a:spLocks noChangeArrowheads="1"/>
              </p:cNvSpPr>
              <p:nvPr/>
            </p:nvSpPr>
            <p:spPr bwMode="auto">
              <a:xfrm>
                <a:off x="3718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3" name="Oval 375"/>
              <p:cNvSpPr>
                <a:spLocks noChangeArrowheads="1"/>
              </p:cNvSpPr>
              <p:nvPr/>
            </p:nvSpPr>
            <p:spPr bwMode="auto">
              <a:xfrm>
                <a:off x="3703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4" name="Freeform 376"/>
              <p:cNvSpPr>
                <a:spLocks/>
              </p:cNvSpPr>
              <p:nvPr/>
            </p:nvSpPr>
            <p:spPr bwMode="auto">
              <a:xfrm>
                <a:off x="3593" y="1042"/>
                <a:ext cx="10" cy="23"/>
              </a:xfrm>
              <a:custGeom>
                <a:avLst/>
                <a:gdLst>
                  <a:gd name="T0" fmla="*/ 0 w 1"/>
                  <a:gd name="T1" fmla="*/ 0 h 2"/>
                  <a:gd name="T2" fmla="*/ 2147483647 w 1"/>
                  <a:gd name="T3" fmla="*/ 2147483647 h 2"/>
                  <a:gd name="T4" fmla="*/ 0 w 1"/>
                  <a:gd name="T5" fmla="*/ 2147483647 h 2"/>
                  <a:gd name="T6" fmla="*/ 2147483647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0" y="0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1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5" name="Freeform 377"/>
              <p:cNvSpPr>
                <a:spLocks/>
              </p:cNvSpPr>
              <p:nvPr/>
            </p:nvSpPr>
            <p:spPr bwMode="auto">
              <a:xfrm>
                <a:off x="3732" y="1042"/>
                <a:ext cx="10" cy="23"/>
              </a:xfrm>
              <a:custGeom>
                <a:avLst/>
                <a:gdLst>
                  <a:gd name="T0" fmla="*/ 2147483647 w 1"/>
                  <a:gd name="T1" fmla="*/ 0 h 2"/>
                  <a:gd name="T2" fmla="*/ 0 w 1"/>
                  <a:gd name="T3" fmla="*/ 2147483647 h 2"/>
                  <a:gd name="T4" fmla="*/ 2147483647 w 1"/>
                  <a:gd name="T5" fmla="*/ 2147483647 h 2"/>
                  <a:gd name="T6" fmla="*/ 0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0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6" name="Oval 378"/>
              <p:cNvSpPr>
                <a:spLocks noChangeArrowheads="1"/>
              </p:cNvSpPr>
              <p:nvPr/>
            </p:nvSpPr>
            <p:spPr bwMode="auto">
              <a:xfrm>
                <a:off x="3646" y="973"/>
                <a:ext cx="39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7" name="Oval 379"/>
              <p:cNvSpPr>
                <a:spLocks noChangeArrowheads="1"/>
              </p:cNvSpPr>
              <p:nvPr/>
            </p:nvSpPr>
            <p:spPr bwMode="auto">
              <a:xfrm>
                <a:off x="3665" y="996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8" name="Oval 380"/>
              <p:cNvSpPr>
                <a:spLocks noChangeArrowheads="1"/>
              </p:cNvSpPr>
              <p:nvPr/>
            </p:nvSpPr>
            <p:spPr bwMode="auto">
              <a:xfrm>
                <a:off x="3665" y="1007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9" name="Oval 381"/>
              <p:cNvSpPr>
                <a:spLocks noChangeArrowheads="1"/>
              </p:cNvSpPr>
              <p:nvPr/>
            </p:nvSpPr>
            <p:spPr bwMode="auto">
              <a:xfrm>
                <a:off x="3665" y="1019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0" name="Freeform 382"/>
              <p:cNvSpPr>
                <a:spLocks/>
              </p:cNvSpPr>
              <p:nvPr/>
            </p:nvSpPr>
            <p:spPr bwMode="auto">
              <a:xfrm>
                <a:off x="3458" y="1203"/>
                <a:ext cx="53" cy="23"/>
              </a:xfrm>
              <a:custGeom>
                <a:avLst/>
                <a:gdLst>
                  <a:gd name="T0" fmla="*/ 0 w 5"/>
                  <a:gd name="T1" fmla="*/ 2147483647 h 2"/>
                  <a:gd name="T2" fmla="*/ 2147483647 w 5"/>
                  <a:gd name="T3" fmla="*/ 0 h 2"/>
                  <a:gd name="T4" fmla="*/ 2147483647 w 5"/>
                  <a:gd name="T5" fmla="*/ 0 h 2"/>
                  <a:gd name="T6" fmla="*/ 2147483647 w 5"/>
                  <a:gd name="T7" fmla="*/ 2147483647 h 2"/>
                  <a:gd name="T8" fmla="*/ 0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0" y="2"/>
                    </a:moveTo>
                    <a:cubicBezTo>
                      <a:pt x="2" y="1"/>
                      <a:pt x="3" y="0"/>
                      <a:pt x="5" y="0"/>
                    </a:cubicBezTo>
                    <a:cubicBezTo>
                      <a:pt x="4" y="1"/>
                      <a:pt x="4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1" name="Freeform 383"/>
              <p:cNvSpPr>
                <a:spLocks/>
              </p:cNvSpPr>
              <p:nvPr/>
            </p:nvSpPr>
            <p:spPr bwMode="auto">
              <a:xfrm>
                <a:off x="3491" y="1134"/>
                <a:ext cx="101" cy="23"/>
              </a:xfrm>
              <a:custGeom>
                <a:avLst/>
                <a:gdLst>
                  <a:gd name="T0" fmla="*/ 0 w 9"/>
                  <a:gd name="T1" fmla="*/ 0 h 2"/>
                  <a:gd name="T2" fmla="*/ 2147483647 w 9"/>
                  <a:gd name="T3" fmla="*/ 0 h 2"/>
                  <a:gd name="T4" fmla="*/ 2147483647 w 9"/>
                  <a:gd name="T5" fmla="*/ 2147483647 h 2"/>
                  <a:gd name="T6" fmla="*/ 0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0" y="0"/>
                    </a:moveTo>
                    <a:cubicBezTo>
                      <a:pt x="3" y="1"/>
                      <a:pt x="5" y="1"/>
                      <a:pt x="8" y="0"/>
                    </a:cubicBezTo>
                    <a:lnTo>
                      <a:pt x="9" y="2"/>
                    </a:lnTo>
                    <a:cubicBezTo>
                      <a:pt x="5" y="2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2" name="Freeform 384"/>
              <p:cNvSpPr>
                <a:spLocks/>
              </p:cNvSpPr>
              <p:nvPr/>
            </p:nvSpPr>
            <p:spPr bwMode="auto">
              <a:xfrm>
                <a:off x="3544" y="1134"/>
                <a:ext cx="58" cy="46"/>
              </a:xfrm>
              <a:custGeom>
                <a:avLst/>
                <a:gdLst>
                  <a:gd name="T0" fmla="*/ 0 w 5"/>
                  <a:gd name="T1" fmla="*/ 2147483647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0" y="4"/>
                    </a:moveTo>
                    <a:cubicBezTo>
                      <a:pt x="1" y="2"/>
                      <a:pt x="2" y="2"/>
                      <a:pt x="5" y="4"/>
                    </a:cubicBezTo>
                    <a:lnTo>
                      <a:pt x="4" y="1"/>
                    </a:lnTo>
                    <a:cubicBezTo>
                      <a:pt x="1" y="0"/>
                      <a:pt x="0" y="1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3" name="Freeform 385"/>
              <p:cNvSpPr>
                <a:spLocks/>
              </p:cNvSpPr>
              <p:nvPr/>
            </p:nvSpPr>
            <p:spPr bwMode="auto">
              <a:xfrm>
                <a:off x="3559" y="1053"/>
                <a:ext cx="111" cy="80"/>
              </a:xfrm>
              <a:custGeom>
                <a:avLst/>
                <a:gdLst>
                  <a:gd name="T0" fmla="*/ 2147483647 w 10"/>
                  <a:gd name="T1" fmla="*/ 2147483647 h 7"/>
                  <a:gd name="T2" fmla="*/ 0 w 10"/>
                  <a:gd name="T3" fmla="*/ 2147483647 h 7"/>
                  <a:gd name="T4" fmla="*/ 2147483647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10" y="6"/>
                    </a:moveTo>
                    <a:cubicBezTo>
                      <a:pt x="6" y="6"/>
                      <a:pt x="0" y="6"/>
                      <a:pt x="0" y="4"/>
                    </a:cubicBezTo>
                    <a:cubicBezTo>
                      <a:pt x="0" y="0"/>
                      <a:pt x="5" y="7"/>
                      <a:pt x="1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4" name="Freeform 386"/>
              <p:cNvSpPr>
                <a:spLocks/>
              </p:cNvSpPr>
              <p:nvPr/>
            </p:nvSpPr>
            <p:spPr bwMode="auto">
              <a:xfrm>
                <a:off x="3544" y="1099"/>
                <a:ext cx="58" cy="80"/>
              </a:xfrm>
              <a:custGeom>
                <a:avLst/>
                <a:gdLst>
                  <a:gd name="T0" fmla="*/ 2147483647 w 5"/>
                  <a:gd name="T1" fmla="*/ 2147483647 h 7"/>
                  <a:gd name="T2" fmla="*/ 2147483647 w 5"/>
                  <a:gd name="T3" fmla="*/ 2147483647 h 7"/>
                  <a:gd name="T4" fmla="*/ 0 w 5"/>
                  <a:gd name="T5" fmla="*/ 0 h 7"/>
                  <a:gd name="T6" fmla="*/ 2147483647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5" y="7"/>
                    </a:moveTo>
                    <a:lnTo>
                      <a:pt x="3" y="2"/>
                    </a:ln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3" y="3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5" name="Freeform 387"/>
              <p:cNvSpPr>
                <a:spLocks/>
              </p:cNvSpPr>
              <p:nvPr/>
            </p:nvSpPr>
            <p:spPr bwMode="auto">
              <a:xfrm>
                <a:off x="3511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2147483647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1" y="4"/>
                    </a:moveTo>
                    <a:cubicBezTo>
                      <a:pt x="1" y="2"/>
                      <a:pt x="1" y="2"/>
                      <a:pt x="2" y="2"/>
                    </a:cubicBezTo>
                    <a:lnTo>
                      <a:pt x="7" y="4"/>
                    </a:lnTo>
                    <a:cubicBezTo>
                      <a:pt x="6" y="3"/>
                      <a:pt x="5" y="2"/>
                      <a:pt x="3" y="0"/>
                    </a:cubicBezTo>
                    <a:cubicBezTo>
                      <a:pt x="0" y="0"/>
                      <a:pt x="0" y="1"/>
                      <a:pt x="1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6" name="Freeform 388"/>
              <p:cNvSpPr>
                <a:spLocks/>
              </p:cNvSpPr>
              <p:nvPr/>
            </p:nvSpPr>
            <p:spPr bwMode="auto">
              <a:xfrm>
                <a:off x="3578" y="1122"/>
                <a:ext cx="87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0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2147483647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2" y="7"/>
                    </a:moveTo>
                    <a:lnTo>
                      <a:pt x="0" y="0"/>
                    </a:lnTo>
                    <a:cubicBezTo>
                      <a:pt x="1" y="0"/>
                      <a:pt x="2" y="0"/>
                      <a:pt x="3" y="1"/>
                    </a:cubicBezTo>
                    <a:lnTo>
                      <a:pt x="5" y="1"/>
                    </a:lnTo>
                    <a:lnTo>
                      <a:pt x="7" y="4"/>
                    </a:lnTo>
                    <a:lnTo>
                      <a:pt x="5" y="3"/>
                    </a:lnTo>
                    <a:cubicBezTo>
                      <a:pt x="5" y="4"/>
                      <a:pt x="5" y="5"/>
                      <a:pt x="5" y="6"/>
                    </a:cubicBezTo>
                    <a:cubicBezTo>
                      <a:pt x="5" y="5"/>
                      <a:pt x="4" y="4"/>
                      <a:pt x="3" y="3"/>
                    </a:cubicBezTo>
                    <a:cubicBezTo>
                      <a:pt x="3" y="5"/>
                      <a:pt x="3" y="6"/>
                      <a:pt x="2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7" name="Freeform 389"/>
              <p:cNvSpPr>
                <a:spLocks/>
              </p:cNvSpPr>
              <p:nvPr/>
            </p:nvSpPr>
            <p:spPr bwMode="auto">
              <a:xfrm>
                <a:off x="3593" y="1111"/>
                <a:ext cx="77" cy="34"/>
              </a:xfrm>
              <a:custGeom>
                <a:avLst/>
                <a:gdLst>
                  <a:gd name="T0" fmla="*/ 2147483647 w 7"/>
                  <a:gd name="T1" fmla="*/ 2147483647 h 3"/>
                  <a:gd name="T2" fmla="*/ 0 w 7"/>
                  <a:gd name="T3" fmla="*/ 2147483647 h 3"/>
                  <a:gd name="T4" fmla="*/ 2147483647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7" y="3"/>
                    </a:moveTo>
                    <a:cubicBezTo>
                      <a:pt x="4" y="1"/>
                      <a:pt x="0" y="0"/>
                      <a:pt x="0" y="1"/>
                    </a:cubicBezTo>
                    <a:cubicBezTo>
                      <a:pt x="0" y="2"/>
                      <a:pt x="5" y="3"/>
                      <a:pt x="7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8" name="Freeform 390"/>
              <p:cNvSpPr>
                <a:spLocks/>
              </p:cNvSpPr>
              <p:nvPr/>
            </p:nvSpPr>
            <p:spPr bwMode="auto">
              <a:xfrm>
                <a:off x="3569" y="1111"/>
                <a:ext cx="34" cy="23"/>
              </a:xfrm>
              <a:custGeom>
                <a:avLst/>
                <a:gdLst>
                  <a:gd name="T0" fmla="*/ 0 w 3"/>
                  <a:gd name="T1" fmla="*/ 0 h 2"/>
                  <a:gd name="T2" fmla="*/ 2147483647 w 3"/>
                  <a:gd name="T3" fmla="*/ 2147483647 h 2"/>
                  <a:gd name="T4" fmla="*/ 0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0" y="0"/>
                    </a:moveTo>
                    <a:cubicBezTo>
                      <a:pt x="0" y="1"/>
                      <a:pt x="2" y="2"/>
                      <a:pt x="3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9" name="Freeform 391"/>
              <p:cNvSpPr>
                <a:spLocks/>
              </p:cNvSpPr>
              <p:nvPr/>
            </p:nvSpPr>
            <p:spPr bwMode="auto">
              <a:xfrm>
                <a:off x="3824" y="1203"/>
                <a:ext cx="53" cy="23"/>
              </a:xfrm>
              <a:custGeom>
                <a:avLst/>
                <a:gdLst>
                  <a:gd name="T0" fmla="*/ 2147483647 w 5"/>
                  <a:gd name="T1" fmla="*/ 2147483647 h 2"/>
                  <a:gd name="T2" fmla="*/ 0 w 5"/>
                  <a:gd name="T3" fmla="*/ 0 h 2"/>
                  <a:gd name="T4" fmla="*/ 0 w 5"/>
                  <a:gd name="T5" fmla="*/ 0 h 2"/>
                  <a:gd name="T6" fmla="*/ 2147483647 w 5"/>
                  <a:gd name="T7" fmla="*/ 2147483647 h 2"/>
                  <a:gd name="T8" fmla="*/ 2147483647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5" y="2"/>
                    </a:moveTo>
                    <a:cubicBezTo>
                      <a:pt x="3" y="1"/>
                      <a:pt x="2" y="0"/>
                      <a:pt x="0" y="0"/>
                    </a:cubicBezTo>
                    <a:cubicBezTo>
                      <a:pt x="1" y="1"/>
                      <a:pt x="1" y="2"/>
                      <a:pt x="3" y="2"/>
                    </a:cubicBezTo>
                    <a:cubicBezTo>
                      <a:pt x="4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0" name="Freeform 392"/>
              <p:cNvSpPr>
                <a:spLocks/>
              </p:cNvSpPr>
              <p:nvPr/>
            </p:nvSpPr>
            <p:spPr bwMode="auto">
              <a:xfrm>
                <a:off x="3742" y="1134"/>
                <a:ext cx="101" cy="23"/>
              </a:xfrm>
              <a:custGeom>
                <a:avLst/>
                <a:gdLst>
                  <a:gd name="T0" fmla="*/ 2147483647 w 9"/>
                  <a:gd name="T1" fmla="*/ 0 h 2"/>
                  <a:gd name="T2" fmla="*/ 2147483647 w 9"/>
                  <a:gd name="T3" fmla="*/ 0 h 2"/>
                  <a:gd name="T4" fmla="*/ 0 w 9"/>
                  <a:gd name="T5" fmla="*/ 2147483647 h 2"/>
                  <a:gd name="T6" fmla="*/ 2147483647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9" y="0"/>
                    </a:moveTo>
                    <a:cubicBezTo>
                      <a:pt x="6" y="1"/>
                      <a:pt x="4" y="1"/>
                      <a:pt x="1" y="0"/>
                    </a:cubicBezTo>
                    <a:lnTo>
                      <a:pt x="0" y="2"/>
                    </a:lnTo>
                    <a:cubicBezTo>
                      <a:pt x="4" y="2"/>
                      <a:pt x="8" y="2"/>
                      <a:pt x="9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1" name="Freeform 393"/>
              <p:cNvSpPr>
                <a:spLocks/>
              </p:cNvSpPr>
              <p:nvPr/>
            </p:nvSpPr>
            <p:spPr bwMode="auto">
              <a:xfrm>
                <a:off x="3732" y="1134"/>
                <a:ext cx="58" cy="46"/>
              </a:xfrm>
              <a:custGeom>
                <a:avLst/>
                <a:gdLst>
                  <a:gd name="T0" fmla="*/ 2147483647 w 5"/>
                  <a:gd name="T1" fmla="*/ 2147483647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5" y="4"/>
                    </a:moveTo>
                    <a:cubicBezTo>
                      <a:pt x="4" y="2"/>
                      <a:pt x="3" y="2"/>
                      <a:pt x="0" y="4"/>
                    </a:cubicBezTo>
                    <a:lnTo>
                      <a:pt x="1" y="1"/>
                    </a:lnTo>
                    <a:cubicBezTo>
                      <a:pt x="4" y="0"/>
                      <a:pt x="5" y="1"/>
                      <a:pt x="5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2" name="Freeform 394"/>
              <p:cNvSpPr>
                <a:spLocks/>
              </p:cNvSpPr>
              <p:nvPr/>
            </p:nvSpPr>
            <p:spPr bwMode="auto">
              <a:xfrm>
                <a:off x="3665" y="1053"/>
                <a:ext cx="111" cy="80"/>
              </a:xfrm>
              <a:custGeom>
                <a:avLst/>
                <a:gdLst>
                  <a:gd name="T0" fmla="*/ 0 w 10"/>
                  <a:gd name="T1" fmla="*/ 2147483647 h 7"/>
                  <a:gd name="T2" fmla="*/ 2147483647 w 10"/>
                  <a:gd name="T3" fmla="*/ 2147483647 h 7"/>
                  <a:gd name="T4" fmla="*/ 0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0" y="6"/>
                    </a:moveTo>
                    <a:cubicBezTo>
                      <a:pt x="4" y="6"/>
                      <a:pt x="10" y="6"/>
                      <a:pt x="10" y="4"/>
                    </a:cubicBezTo>
                    <a:cubicBezTo>
                      <a:pt x="10" y="0"/>
                      <a:pt x="5" y="7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3" name="Freeform 395"/>
              <p:cNvSpPr>
                <a:spLocks/>
              </p:cNvSpPr>
              <p:nvPr/>
            </p:nvSpPr>
            <p:spPr bwMode="auto">
              <a:xfrm>
                <a:off x="3732" y="1099"/>
                <a:ext cx="58" cy="80"/>
              </a:xfrm>
              <a:custGeom>
                <a:avLst/>
                <a:gdLst>
                  <a:gd name="T0" fmla="*/ 0 w 5"/>
                  <a:gd name="T1" fmla="*/ 2147483647 h 7"/>
                  <a:gd name="T2" fmla="*/ 2147483647 w 5"/>
                  <a:gd name="T3" fmla="*/ 2147483647 h 7"/>
                  <a:gd name="T4" fmla="*/ 2147483647 w 5"/>
                  <a:gd name="T5" fmla="*/ 0 h 7"/>
                  <a:gd name="T6" fmla="*/ 0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0" y="7"/>
                    </a:moveTo>
                    <a:lnTo>
                      <a:pt x="2" y="2"/>
                    </a:lnTo>
                    <a:cubicBezTo>
                      <a:pt x="2" y="1"/>
                      <a:pt x="4" y="0"/>
                      <a:pt x="5" y="0"/>
                    </a:cubicBezTo>
                    <a:cubicBezTo>
                      <a:pt x="5" y="1"/>
                      <a:pt x="2" y="3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4" name="Freeform 396"/>
              <p:cNvSpPr>
                <a:spLocks/>
              </p:cNvSpPr>
              <p:nvPr/>
            </p:nvSpPr>
            <p:spPr bwMode="auto">
              <a:xfrm>
                <a:off x="3742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0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6" y="4"/>
                    </a:moveTo>
                    <a:cubicBezTo>
                      <a:pt x="6" y="2"/>
                      <a:pt x="6" y="2"/>
                      <a:pt x="5" y="2"/>
                    </a:cubicBezTo>
                    <a:lnTo>
                      <a:pt x="0" y="4"/>
                    </a:lnTo>
                    <a:cubicBezTo>
                      <a:pt x="1" y="3"/>
                      <a:pt x="2" y="2"/>
                      <a:pt x="4" y="0"/>
                    </a:cubicBezTo>
                    <a:cubicBezTo>
                      <a:pt x="7" y="0"/>
                      <a:pt x="7" y="1"/>
                      <a:pt x="6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5" name="Freeform 397"/>
              <p:cNvSpPr>
                <a:spLocks/>
              </p:cNvSpPr>
              <p:nvPr/>
            </p:nvSpPr>
            <p:spPr bwMode="auto">
              <a:xfrm>
                <a:off x="3670" y="1122"/>
                <a:ext cx="82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2147483647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0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5" y="7"/>
                    </a:moveTo>
                    <a:lnTo>
                      <a:pt x="7" y="0"/>
                    </a:lnTo>
                    <a:cubicBezTo>
                      <a:pt x="6" y="0"/>
                      <a:pt x="5" y="0"/>
                      <a:pt x="4" y="1"/>
                    </a:cubicBezTo>
                    <a:lnTo>
                      <a:pt x="2" y="1"/>
                    </a:lnTo>
                    <a:lnTo>
                      <a:pt x="0" y="4"/>
                    </a:lnTo>
                    <a:lnTo>
                      <a:pt x="2" y="3"/>
                    </a:lnTo>
                    <a:cubicBezTo>
                      <a:pt x="2" y="4"/>
                      <a:pt x="2" y="5"/>
                      <a:pt x="2" y="6"/>
                    </a:cubicBezTo>
                    <a:cubicBezTo>
                      <a:pt x="2" y="5"/>
                      <a:pt x="3" y="4"/>
                      <a:pt x="4" y="3"/>
                    </a:cubicBezTo>
                    <a:cubicBezTo>
                      <a:pt x="4" y="5"/>
                      <a:pt x="4" y="6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6" name="Freeform 398"/>
              <p:cNvSpPr>
                <a:spLocks/>
              </p:cNvSpPr>
              <p:nvPr/>
            </p:nvSpPr>
            <p:spPr bwMode="auto">
              <a:xfrm>
                <a:off x="3665" y="1111"/>
                <a:ext cx="77" cy="34"/>
              </a:xfrm>
              <a:custGeom>
                <a:avLst/>
                <a:gdLst>
                  <a:gd name="T0" fmla="*/ 0 w 7"/>
                  <a:gd name="T1" fmla="*/ 2147483647 h 3"/>
                  <a:gd name="T2" fmla="*/ 2147483647 w 7"/>
                  <a:gd name="T3" fmla="*/ 2147483647 h 3"/>
                  <a:gd name="T4" fmla="*/ 0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0" y="3"/>
                    </a:moveTo>
                    <a:cubicBezTo>
                      <a:pt x="3" y="1"/>
                      <a:pt x="7" y="0"/>
                      <a:pt x="7" y="1"/>
                    </a:cubicBezTo>
                    <a:cubicBezTo>
                      <a:pt x="7" y="2"/>
                      <a:pt x="2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7" name="Freeform 399"/>
              <p:cNvSpPr>
                <a:spLocks/>
              </p:cNvSpPr>
              <p:nvPr/>
            </p:nvSpPr>
            <p:spPr bwMode="auto">
              <a:xfrm>
                <a:off x="3732" y="1111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3" y="0"/>
                    </a:moveTo>
                    <a:cubicBezTo>
                      <a:pt x="3" y="1"/>
                      <a:pt x="1" y="2"/>
                      <a:pt x="0" y="1"/>
                    </a:cubicBez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8" name="Freeform 400"/>
              <p:cNvSpPr>
                <a:spLocks/>
              </p:cNvSpPr>
              <p:nvPr/>
            </p:nvSpPr>
            <p:spPr bwMode="auto">
              <a:xfrm>
                <a:off x="3458" y="1134"/>
                <a:ext cx="410" cy="517"/>
              </a:xfrm>
              <a:custGeom>
                <a:avLst/>
                <a:gdLst>
                  <a:gd name="T0" fmla="*/ 2147483647 w 36"/>
                  <a:gd name="T1" fmla="*/ 2147483647 h 45"/>
                  <a:gd name="T2" fmla="*/ 2147483647 w 36"/>
                  <a:gd name="T3" fmla="*/ 2147483647 h 45"/>
                  <a:gd name="T4" fmla="*/ 0 w 36"/>
                  <a:gd name="T5" fmla="*/ 2147483647 h 45"/>
                  <a:gd name="T6" fmla="*/ 2147483647 w 36"/>
                  <a:gd name="T7" fmla="*/ 2147483647 h 45"/>
                  <a:gd name="T8" fmla="*/ 2147483647 w 36"/>
                  <a:gd name="T9" fmla="*/ 2147483647 h 45"/>
                  <a:gd name="T10" fmla="*/ 2147483647 w 36"/>
                  <a:gd name="T11" fmla="*/ 2147483647 h 45"/>
                  <a:gd name="T12" fmla="*/ 2147483647 w 36"/>
                  <a:gd name="T13" fmla="*/ 2147483647 h 45"/>
                  <a:gd name="T14" fmla="*/ 2147483647 w 36"/>
                  <a:gd name="T15" fmla="*/ 2147483647 h 45"/>
                  <a:gd name="T16" fmla="*/ 2147483647 w 36"/>
                  <a:gd name="T17" fmla="*/ 2147483647 h 45"/>
                  <a:gd name="T18" fmla="*/ 2147483647 w 36"/>
                  <a:gd name="T19" fmla="*/ 2147483647 h 45"/>
                  <a:gd name="T20" fmla="*/ 2147483647 w 36"/>
                  <a:gd name="T21" fmla="*/ 2147483647 h 45"/>
                  <a:gd name="T22" fmla="*/ 2147483647 w 36"/>
                  <a:gd name="T23" fmla="*/ 2147483647 h 45"/>
                  <a:gd name="T24" fmla="*/ 2147483647 w 36"/>
                  <a:gd name="T25" fmla="*/ 2147483647 h 45"/>
                  <a:gd name="T26" fmla="*/ 2147483647 w 36"/>
                  <a:gd name="T27" fmla="*/ 2147483647 h 45"/>
                  <a:gd name="T28" fmla="*/ 2147483647 w 36"/>
                  <a:gd name="T29" fmla="*/ 0 h 45"/>
                  <a:gd name="T30" fmla="*/ 2147483647 w 36"/>
                  <a:gd name="T31" fmla="*/ 2147483647 h 45"/>
                  <a:gd name="T32" fmla="*/ 2147483647 w 36"/>
                  <a:gd name="T33" fmla="*/ 2147483647 h 4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45"/>
                  <a:gd name="T53" fmla="*/ 36 w 36"/>
                  <a:gd name="T54" fmla="*/ 45 h 4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45">
                    <a:moveTo>
                      <a:pt x="10" y="14"/>
                    </a:moveTo>
                    <a:lnTo>
                      <a:pt x="13" y="20"/>
                    </a:lnTo>
                    <a:lnTo>
                      <a:pt x="0" y="23"/>
                    </a:lnTo>
                    <a:lnTo>
                      <a:pt x="13" y="25"/>
                    </a:lnTo>
                    <a:lnTo>
                      <a:pt x="10" y="32"/>
                    </a:lnTo>
                    <a:lnTo>
                      <a:pt x="16" y="28"/>
                    </a:lnTo>
                    <a:lnTo>
                      <a:pt x="18" y="45"/>
                    </a:lnTo>
                    <a:lnTo>
                      <a:pt x="21" y="28"/>
                    </a:lnTo>
                    <a:lnTo>
                      <a:pt x="27" y="32"/>
                    </a:lnTo>
                    <a:lnTo>
                      <a:pt x="24" y="25"/>
                    </a:lnTo>
                    <a:lnTo>
                      <a:pt x="36" y="23"/>
                    </a:lnTo>
                    <a:lnTo>
                      <a:pt x="24" y="20"/>
                    </a:lnTo>
                    <a:lnTo>
                      <a:pt x="27" y="14"/>
                    </a:lnTo>
                    <a:lnTo>
                      <a:pt x="21" y="17"/>
                    </a:lnTo>
                    <a:lnTo>
                      <a:pt x="18" y="0"/>
                    </a:lnTo>
                    <a:lnTo>
                      <a:pt x="16" y="17"/>
                    </a:lnTo>
                    <a:lnTo>
                      <a:pt x="10" y="14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9" name="Oval 401"/>
              <p:cNvSpPr>
                <a:spLocks noChangeArrowheads="1"/>
              </p:cNvSpPr>
              <p:nvPr/>
            </p:nvSpPr>
            <p:spPr bwMode="auto">
              <a:xfrm>
                <a:off x="3602" y="1329"/>
                <a:ext cx="130" cy="126"/>
              </a:xfrm>
              <a:prstGeom prst="ellipse">
                <a:avLst/>
              </a:prstGeom>
              <a:solidFill>
                <a:srgbClr val="F480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0" name="Freeform 402"/>
              <p:cNvSpPr>
                <a:spLocks/>
              </p:cNvSpPr>
              <p:nvPr/>
            </p:nvSpPr>
            <p:spPr bwMode="auto">
              <a:xfrm>
                <a:off x="3612" y="1340"/>
                <a:ext cx="92" cy="80"/>
              </a:xfrm>
              <a:custGeom>
                <a:avLst/>
                <a:gdLst>
                  <a:gd name="T0" fmla="*/ 2147483647 w 8"/>
                  <a:gd name="T1" fmla="*/ 0 h 7"/>
                  <a:gd name="T2" fmla="*/ 0 w 8"/>
                  <a:gd name="T3" fmla="*/ 2147483647 h 7"/>
                  <a:gd name="T4" fmla="*/ 2147483647 w 8"/>
                  <a:gd name="T5" fmla="*/ 2147483647 h 7"/>
                  <a:gd name="T6" fmla="*/ 2147483647 w 8"/>
                  <a:gd name="T7" fmla="*/ 2147483647 h 7"/>
                  <a:gd name="T8" fmla="*/ 2147483647 w 8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7"/>
                  <a:gd name="T17" fmla="*/ 8 w 8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7">
                    <a:moveTo>
                      <a:pt x="4" y="0"/>
                    </a:moveTo>
                    <a:lnTo>
                      <a:pt x="0" y="7"/>
                    </a:lnTo>
                    <a:lnTo>
                      <a:pt x="4" y="7"/>
                    </a:lnTo>
                    <a:lnTo>
                      <a:pt x="8" y="7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74C5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3" name="Freeform 403"/>
            <p:cNvSpPr>
              <a:spLocks noEditPoints="1"/>
            </p:cNvSpPr>
            <p:nvPr/>
          </p:nvSpPr>
          <p:spPr bwMode="auto">
            <a:xfrm>
              <a:off x="9765151" y="411178"/>
              <a:ext cx="364753" cy="84931"/>
            </a:xfrm>
            <a:custGeom>
              <a:avLst/>
              <a:gdLst>
                <a:gd name="T0" fmla="*/ 2147483647 w 116"/>
                <a:gd name="T1" fmla="*/ 2147483647 h 32"/>
                <a:gd name="T2" fmla="*/ 2147483647 w 116"/>
                <a:gd name="T3" fmla="*/ 2147483647 h 32"/>
                <a:gd name="T4" fmla="*/ 2147483647 w 116"/>
                <a:gd name="T5" fmla="*/ 2147483647 h 32"/>
                <a:gd name="T6" fmla="*/ 2147483647 w 116"/>
                <a:gd name="T7" fmla="*/ 2147483647 h 32"/>
                <a:gd name="T8" fmla="*/ 2147483647 w 116"/>
                <a:gd name="T9" fmla="*/ 2147483647 h 32"/>
                <a:gd name="T10" fmla="*/ 2147483647 w 116"/>
                <a:gd name="T11" fmla="*/ 2147483647 h 32"/>
                <a:gd name="T12" fmla="*/ 2147483647 w 116"/>
                <a:gd name="T13" fmla="*/ 2147483647 h 32"/>
                <a:gd name="T14" fmla="*/ 2147483647 w 116"/>
                <a:gd name="T15" fmla="*/ 2147483647 h 32"/>
                <a:gd name="T16" fmla="*/ 2147483647 w 116"/>
                <a:gd name="T17" fmla="*/ 2147483647 h 32"/>
                <a:gd name="T18" fmla="*/ 2147483647 w 116"/>
                <a:gd name="T19" fmla="*/ 2147483647 h 32"/>
                <a:gd name="T20" fmla="*/ 2147483647 w 116"/>
                <a:gd name="T21" fmla="*/ 2147483647 h 32"/>
                <a:gd name="T22" fmla="*/ 2147483647 w 116"/>
                <a:gd name="T23" fmla="*/ 2147483647 h 32"/>
                <a:gd name="T24" fmla="*/ 2147483647 w 116"/>
                <a:gd name="T25" fmla="*/ 2147483647 h 32"/>
                <a:gd name="T26" fmla="*/ 2147483647 w 116"/>
                <a:gd name="T27" fmla="*/ 2147483647 h 32"/>
                <a:gd name="T28" fmla="*/ 2147483647 w 116"/>
                <a:gd name="T29" fmla="*/ 2147483647 h 32"/>
                <a:gd name="T30" fmla="*/ 2147483647 w 116"/>
                <a:gd name="T31" fmla="*/ 2147483647 h 32"/>
                <a:gd name="T32" fmla="*/ 2147483647 w 116"/>
                <a:gd name="T33" fmla="*/ 2147483647 h 32"/>
                <a:gd name="T34" fmla="*/ 2147483647 w 116"/>
                <a:gd name="T35" fmla="*/ 2147483647 h 32"/>
                <a:gd name="T36" fmla="*/ 2147483647 w 116"/>
                <a:gd name="T37" fmla="*/ 2147483647 h 32"/>
                <a:gd name="T38" fmla="*/ 2147483647 w 116"/>
                <a:gd name="T39" fmla="*/ 2147483647 h 32"/>
                <a:gd name="T40" fmla="*/ 2147483647 w 116"/>
                <a:gd name="T41" fmla="*/ 2147483647 h 32"/>
                <a:gd name="T42" fmla="*/ 2147483647 w 116"/>
                <a:gd name="T43" fmla="*/ 2147483647 h 32"/>
                <a:gd name="T44" fmla="*/ 2147483647 w 116"/>
                <a:gd name="T45" fmla="*/ 2147483647 h 32"/>
                <a:gd name="T46" fmla="*/ 2147483647 w 116"/>
                <a:gd name="T47" fmla="*/ 2147483647 h 32"/>
                <a:gd name="T48" fmla="*/ 2147483647 w 116"/>
                <a:gd name="T49" fmla="*/ 2147483647 h 32"/>
                <a:gd name="T50" fmla="*/ 2147483647 w 116"/>
                <a:gd name="T51" fmla="*/ 2147483647 h 32"/>
                <a:gd name="T52" fmla="*/ 2147483647 w 116"/>
                <a:gd name="T53" fmla="*/ 2147483647 h 32"/>
                <a:gd name="T54" fmla="*/ 2147483647 w 116"/>
                <a:gd name="T55" fmla="*/ 2147483647 h 32"/>
                <a:gd name="T56" fmla="*/ 2147483647 w 116"/>
                <a:gd name="T57" fmla="*/ 2147483647 h 32"/>
                <a:gd name="T58" fmla="*/ 2147483647 w 116"/>
                <a:gd name="T59" fmla="*/ 2147483647 h 32"/>
                <a:gd name="T60" fmla="*/ 2147483647 w 116"/>
                <a:gd name="T61" fmla="*/ 2147483647 h 32"/>
                <a:gd name="T62" fmla="*/ 2147483647 w 116"/>
                <a:gd name="T63" fmla="*/ 2147483647 h 32"/>
                <a:gd name="T64" fmla="*/ 2147483647 w 116"/>
                <a:gd name="T65" fmla="*/ 2147483647 h 32"/>
                <a:gd name="T66" fmla="*/ 2147483647 w 116"/>
                <a:gd name="T67" fmla="*/ 2147483647 h 32"/>
                <a:gd name="T68" fmla="*/ 2147483647 w 116"/>
                <a:gd name="T69" fmla="*/ 2147483647 h 32"/>
                <a:gd name="T70" fmla="*/ 2147483647 w 116"/>
                <a:gd name="T71" fmla="*/ 2147483647 h 32"/>
                <a:gd name="T72" fmla="*/ 2147483647 w 116"/>
                <a:gd name="T73" fmla="*/ 2147483647 h 32"/>
                <a:gd name="T74" fmla="*/ 2147483647 w 116"/>
                <a:gd name="T75" fmla="*/ 2147483647 h 32"/>
                <a:gd name="T76" fmla="*/ 2147483647 w 116"/>
                <a:gd name="T77" fmla="*/ 2147483647 h 32"/>
                <a:gd name="T78" fmla="*/ 2147483647 w 116"/>
                <a:gd name="T79" fmla="*/ 2147483647 h 32"/>
                <a:gd name="T80" fmla="*/ 2147483647 w 116"/>
                <a:gd name="T81" fmla="*/ 2147483647 h 32"/>
                <a:gd name="T82" fmla="*/ 2147483647 w 116"/>
                <a:gd name="T83" fmla="*/ 2147483647 h 32"/>
                <a:gd name="T84" fmla="*/ 2147483647 w 116"/>
                <a:gd name="T85" fmla="*/ 2147483647 h 32"/>
                <a:gd name="T86" fmla="*/ 2147483647 w 116"/>
                <a:gd name="T87" fmla="*/ 2147483647 h 32"/>
                <a:gd name="T88" fmla="*/ 2147483647 w 116"/>
                <a:gd name="T89" fmla="*/ 2147483647 h 32"/>
                <a:gd name="T90" fmla="*/ 2147483647 w 116"/>
                <a:gd name="T91" fmla="*/ 2147483647 h 32"/>
                <a:gd name="T92" fmla="*/ 2147483647 w 116"/>
                <a:gd name="T93" fmla="*/ 2147483647 h 32"/>
                <a:gd name="T94" fmla="*/ 2147483647 w 116"/>
                <a:gd name="T95" fmla="*/ 2147483647 h 32"/>
                <a:gd name="T96" fmla="*/ 2147483647 w 116"/>
                <a:gd name="T97" fmla="*/ 2147483647 h 32"/>
                <a:gd name="T98" fmla="*/ 2147483647 w 116"/>
                <a:gd name="T99" fmla="*/ 2147483647 h 32"/>
                <a:gd name="T100" fmla="*/ 2147483647 w 116"/>
                <a:gd name="T101" fmla="*/ 2147483647 h 32"/>
                <a:gd name="T102" fmla="*/ 2147483647 w 116"/>
                <a:gd name="T103" fmla="*/ 2147483647 h 3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16"/>
                <a:gd name="T157" fmla="*/ 0 h 32"/>
                <a:gd name="T158" fmla="*/ 116 w 116"/>
                <a:gd name="T159" fmla="*/ 32 h 3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16" h="32">
                  <a:moveTo>
                    <a:pt x="16" y="6"/>
                  </a:moveTo>
                  <a:cubicBezTo>
                    <a:pt x="18" y="7"/>
                    <a:pt x="20" y="8"/>
                    <a:pt x="20" y="9"/>
                  </a:cubicBezTo>
                  <a:cubicBezTo>
                    <a:pt x="21" y="10"/>
                    <a:pt x="21" y="11"/>
                    <a:pt x="21" y="12"/>
                  </a:cubicBezTo>
                  <a:cubicBezTo>
                    <a:pt x="21" y="12"/>
                    <a:pt x="21" y="12"/>
                    <a:pt x="20" y="12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4"/>
                    <a:pt x="19" y="14"/>
                    <a:pt x="18" y="14"/>
                  </a:cubicBezTo>
                  <a:cubicBezTo>
                    <a:pt x="18" y="14"/>
                    <a:pt x="17" y="14"/>
                    <a:pt x="16" y="14"/>
                  </a:cubicBezTo>
                  <a:lnTo>
                    <a:pt x="17" y="18"/>
                  </a:ln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lnTo>
                    <a:pt x="16" y="22"/>
                  </a:lnTo>
                  <a:lnTo>
                    <a:pt x="9" y="17"/>
                  </a:lnTo>
                  <a:lnTo>
                    <a:pt x="10" y="15"/>
                  </a:ln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4"/>
                    <a:pt x="11" y="14"/>
                  </a:cubicBezTo>
                  <a:lnTo>
                    <a:pt x="11" y="13"/>
                  </a:lnTo>
                  <a:lnTo>
                    <a:pt x="10" y="12"/>
                  </a:lnTo>
                  <a:lnTo>
                    <a:pt x="9" y="13"/>
                  </a:ln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lnTo>
                    <a:pt x="8" y="17"/>
                  </a:lnTo>
                  <a:lnTo>
                    <a:pt x="0" y="12"/>
                  </a:lnTo>
                  <a:lnTo>
                    <a:pt x="2" y="10"/>
                  </a:lnTo>
                  <a:lnTo>
                    <a:pt x="3" y="10"/>
                  </a:lnTo>
                  <a:cubicBezTo>
                    <a:pt x="3" y="10"/>
                    <a:pt x="3" y="10"/>
                    <a:pt x="3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lnTo>
                    <a:pt x="7" y="5"/>
                  </a:lnTo>
                  <a:cubicBezTo>
                    <a:pt x="7" y="5"/>
                    <a:pt x="7" y="4"/>
                    <a:pt x="7" y="4"/>
                  </a:cubicBezTo>
                  <a:cubicBezTo>
                    <a:pt x="7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3"/>
                    <a:pt x="7" y="3"/>
                  </a:cubicBezTo>
                  <a:lnTo>
                    <a:pt x="8" y="0"/>
                  </a:lnTo>
                  <a:lnTo>
                    <a:pt x="16" y="6"/>
                  </a:lnTo>
                  <a:close/>
                  <a:moveTo>
                    <a:pt x="11" y="9"/>
                  </a:moveTo>
                  <a:lnTo>
                    <a:pt x="12" y="9"/>
                  </a:lnTo>
                  <a:cubicBezTo>
                    <a:pt x="12" y="10"/>
                    <a:pt x="13" y="10"/>
                    <a:pt x="13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lnTo>
                    <a:pt x="11" y="9"/>
                  </a:lnTo>
                  <a:close/>
                  <a:moveTo>
                    <a:pt x="40" y="26"/>
                  </a:moveTo>
                  <a:cubicBezTo>
                    <a:pt x="40" y="26"/>
                    <a:pt x="40" y="27"/>
                    <a:pt x="40" y="27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7"/>
                    <a:pt x="40" y="27"/>
                    <a:pt x="41" y="28"/>
                  </a:cubicBezTo>
                  <a:cubicBezTo>
                    <a:pt x="41" y="28"/>
                    <a:pt x="41" y="28"/>
                    <a:pt x="41" y="28"/>
                  </a:cubicBezTo>
                  <a:lnTo>
                    <a:pt x="42" y="28"/>
                  </a:lnTo>
                  <a:lnTo>
                    <a:pt x="41" y="31"/>
                  </a:lnTo>
                  <a:lnTo>
                    <a:pt x="33" y="28"/>
                  </a:lnTo>
                  <a:lnTo>
                    <a:pt x="33" y="26"/>
                  </a:lnTo>
                  <a:lnTo>
                    <a:pt x="34" y="26"/>
                  </a:lnTo>
                  <a:cubicBezTo>
                    <a:pt x="34" y="26"/>
                    <a:pt x="34" y="26"/>
                    <a:pt x="34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lnTo>
                    <a:pt x="35" y="25"/>
                  </a:lnTo>
                  <a:lnTo>
                    <a:pt x="29" y="24"/>
                  </a:ln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5"/>
                    <a:pt x="29" y="25"/>
                    <a:pt x="30" y="25"/>
                  </a:cubicBezTo>
                  <a:lnTo>
                    <a:pt x="29" y="27"/>
                  </a:lnTo>
                  <a:lnTo>
                    <a:pt x="22" y="26"/>
                  </a:lnTo>
                  <a:lnTo>
                    <a:pt x="23" y="23"/>
                  </a:lnTo>
                  <a:lnTo>
                    <a:pt x="24" y="23"/>
                  </a:lnTo>
                  <a:cubicBezTo>
                    <a:pt x="24" y="23"/>
                    <a:pt x="24" y="23"/>
                    <a:pt x="25" y="23"/>
                  </a:cubicBezTo>
                  <a:cubicBezTo>
                    <a:pt x="25" y="23"/>
                    <a:pt x="25" y="23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lnTo>
                    <a:pt x="30" y="17"/>
                  </a:ln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lnTo>
                    <a:pt x="29" y="16"/>
                  </a:lnTo>
                  <a:lnTo>
                    <a:pt x="30" y="13"/>
                  </a:lnTo>
                  <a:lnTo>
                    <a:pt x="39" y="16"/>
                  </a:lnTo>
                  <a:lnTo>
                    <a:pt x="40" y="26"/>
                  </a:lnTo>
                  <a:close/>
                  <a:moveTo>
                    <a:pt x="34" y="18"/>
                  </a:moveTo>
                  <a:lnTo>
                    <a:pt x="34" y="18"/>
                  </a:lnTo>
                  <a:lnTo>
                    <a:pt x="31" y="21"/>
                  </a:lnTo>
                  <a:lnTo>
                    <a:pt x="34" y="22"/>
                  </a:lnTo>
                  <a:lnTo>
                    <a:pt x="34" y="18"/>
                  </a:lnTo>
                  <a:close/>
                  <a:moveTo>
                    <a:pt x="58" y="18"/>
                  </a:moveTo>
                  <a:cubicBezTo>
                    <a:pt x="61" y="18"/>
                    <a:pt x="63" y="19"/>
                    <a:pt x="65" y="20"/>
                  </a:cubicBezTo>
                  <a:cubicBezTo>
                    <a:pt x="67" y="21"/>
                    <a:pt x="67" y="23"/>
                    <a:pt x="67" y="26"/>
                  </a:cubicBezTo>
                  <a:cubicBezTo>
                    <a:pt x="67" y="27"/>
                    <a:pt x="67" y="28"/>
                    <a:pt x="66" y="29"/>
                  </a:cubicBezTo>
                  <a:cubicBezTo>
                    <a:pt x="66" y="30"/>
                    <a:pt x="65" y="30"/>
                    <a:pt x="65" y="31"/>
                  </a:cubicBezTo>
                  <a:cubicBezTo>
                    <a:pt x="64" y="32"/>
                    <a:pt x="62" y="32"/>
                    <a:pt x="61" y="32"/>
                  </a:cubicBezTo>
                  <a:cubicBezTo>
                    <a:pt x="60" y="32"/>
                    <a:pt x="58" y="32"/>
                    <a:pt x="56" y="32"/>
                  </a:cubicBezTo>
                  <a:lnTo>
                    <a:pt x="49" y="32"/>
                  </a:lnTo>
                  <a:lnTo>
                    <a:pt x="49" y="29"/>
                  </a:lnTo>
                  <a:lnTo>
                    <a:pt x="50" y="29"/>
                  </a:lnTo>
                  <a:cubicBezTo>
                    <a:pt x="50" y="29"/>
                    <a:pt x="50" y="29"/>
                    <a:pt x="50" y="29"/>
                  </a:cubicBezTo>
                  <a:cubicBezTo>
                    <a:pt x="50" y="29"/>
                    <a:pt x="51" y="29"/>
                    <a:pt x="51" y="29"/>
                  </a:cubicBezTo>
                  <a:cubicBezTo>
                    <a:pt x="51" y="29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lnTo>
                    <a:pt x="51" y="22"/>
                  </a:ln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0" y="21"/>
                    <a:pt x="50" y="21"/>
                  </a:cubicBezTo>
                  <a:lnTo>
                    <a:pt x="49" y="21"/>
                  </a:lnTo>
                  <a:lnTo>
                    <a:pt x="49" y="18"/>
                  </a:lnTo>
                  <a:lnTo>
                    <a:pt x="58" y="18"/>
                  </a:lnTo>
                  <a:close/>
                  <a:moveTo>
                    <a:pt x="56" y="28"/>
                  </a:move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9"/>
                    <a:pt x="56" y="29"/>
                    <a:pt x="57" y="29"/>
                  </a:cubicBezTo>
                  <a:cubicBezTo>
                    <a:pt x="57" y="29"/>
                    <a:pt x="57" y="29"/>
                    <a:pt x="57" y="29"/>
                  </a:cubicBezTo>
                  <a:lnTo>
                    <a:pt x="58" y="29"/>
                  </a:lnTo>
                  <a:cubicBezTo>
                    <a:pt x="59" y="29"/>
                    <a:pt x="60" y="29"/>
                    <a:pt x="60" y="28"/>
                  </a:cubicBezTo>
                  <a:cubicBezTo>
                    <a:pt x="60" y="28"/>
                    <a:pt x="60" y="27"/>
                    <a:pt x="60" y="26"/>
                  </a:cubicBezTo>
                  <a:lnTo>
                    <a:pt x="60" y="25"/>
                  </a:lnTo>
                  <a:cubicBezTo>
                    <a:pt x="60" y="24"/>
                    <a:pt x="60" y="23"/>
                    <a:pt x="60" y="23"/>
                  </a:cubicBezTo>
                  <a:cubicBezTo>
                    <a:pt x="60" y="22"/>
                    <a:pt x="59" y="22"/>
                    <a:pt x="58" y="22"/>
                  </a:cubicBezTo>
                  <a:cubicBezTo>
                    <a:pt x="57" y="21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lnTo>
                    <a:pt x="56" y="28"/>
                  </a:lnTo>
                  <a:close/>
                  <a:moveTo>
                    <a:pt x="74" y="28"/>
                  </a:moveTo>
                  <a:lnTo>
                    <a:pt x="75" y="28"/>
                  </a:ln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6" y="28"/>
                    <a:pt x="76" y="28"/>
                  </a:cubicBezTo>
                  <a:cubicBezTo>
                    <a:pt x="76" y="28"/>
                    <a:pt x="76" y="28"/>
                    <a:pt x="76" y="27"/>
                  </a:cubicBezTo>
                  <a:lnTo>
                    <a:pt x="74" y="21"/>
                  </a:lnTo>
                  <a:cubicBezTo>
                    <a:pt x="74" y="20"/>
                    <a:pt x="74" y="20"/>
                    <a:pt x="74" y="20"/>
                  </a:cubicBezTo>
                  <a:cubicBezTo>
                    <a:pt x="73" y="20"/>
                    <a:pt x="73" y="20"/>
                    <a:pt x="73" y="20"/>
                  </a:cubicBezTo>
                  <a:lnTo>
                    <a:pt x="72" y="20"/>
                  </a:lnTo>
                  <a:lnTo>
                    <a:pt x="71" y="18"/>
                  </a:lnTo>
                  <a:lnTo>
                    <a:pt x="85" y="14"/>
                  </a:lnTo>
                  <a:lnTo>
                    <a:pt x="87" y="18"/>
                  </a:lnTo>
                  <a:lnTo>
                    <a:pt x="84" y="19"/>
                  </a:lnTo>
                  <a:lnTo>
                    <a:pt x="84" y="18"/>
                  </a:lnTo>
                  <a:cubicBezTo>
                    <a:pt x="83" y="18"/>
                    <a:pt x="83" y="18"/>
                    <a:pt x="83" y="18"/>
                  </a:cubicBezTo>
                  <a:cubicBezTo>
                    <a:pt x="83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lnTo>
                    <a:pt x="79" y="19"/>
                  </a:lnTo>
                  <a:lnTo>
                    <a:pt x="80" y="21"/>
                  </a:lnTo>
                  <a:lnTo>
                    <a:pt x="84" y="20"/>
                  </a:lnTo>
                  <a:lnTo>
                    <a:pt x="85" y="23"/>
                  </a:lnTo>
                  <a:lnTo>
                    <a:pt x="81" y="24"/>
                  </a:lnTo>
                  <a:lnTo>
                    <a:pt x="82" y="26"/>
                  </a:lnTo>
                  <a:lnTo>
                    <a:pt x="84" y="25"/>
                  </a:lnTo>
                  <a:cubicBezTo>
                    <a:pt x="84" y="25"/>
                    <a:pt x="84" y="25"/>
                    <a:pt x="84" y="25"/>
                  </a:cubicBezTo>
                  <a:cubicBezTo>
                    <a:pt x="84" y="25"/>
                    <a:pt x="84" y="25"/>
                    <a:pt x="85" y="25"/>
                  </a:cubicBezTo>
                  <a:cubicBezTo>
                    <a:pt x="85" y="25"/>
                    <a:pt x="85" y="25"/>
                    <a:pt x="85" y="25"/>
                  </a:cubicBezTo>
                  <a:cubicBezTo>
                    <a:pt x="85" y="24"/>
                    <a:pt x="85" y="24"/>
                    <a:pt x="85" y="24"/>
                  </a:cubicBezTo>
                  <a:lnTo>
                    <a:pt x="86" y="23"/>
                  </a:lnTo>
                  <a:lnTo>
                    <a:pt x="88" y="22"/>
                  </a:lnTo>
                  <a:lnTo>
                    <a:pt x="89" y="27"/>
                  </a:lnTo>
                  <a:lnTo>
                    <a:pt x="75" y="31"/>
                  </a:lnTo>
                  <a:lnTo>
                    <a:pt x="74" y="28"/>
                  </a:lnTo>
                  <a:close/>
                  <a:moveTo>
                    <a:pt x="96" y="8"/>
                  </a:moveTo>
                  <a:lnTo>
                    <a:pt x="102" y="11"/>
                  </a:lnTo>
                  <a:lnTo>
                    <a:pt x="102" y="5"/>
                  </a:lnTo>
                  <a:lnTo>
                    <a:pt x="109" y="0"/>
                  </a:lnTo>
                  <a:lnTo>
                    <a:pt x="110" y="2"/>
                  </a:lnTo>
                  <a:lnTo>
                    <a:pt x="109" y="3"/>
                  </a:lnTo>
                  <a:cubicBezTo>
                    <a:pt x="109" y="3"/>
                    <a:pt x="109" y="3"/>
                    <a:pt x="109" y="4"/>
                  </a:cubicBezTo>
                  <a:cubicBezTo>
                    <a:pt x="109" y="4"/>
                    <a:pt x="109" y="4"/>
                    <a:pt x="109" y="4"/>
                  </a:cubicBezTo>
                  <a:lnTo>
                    <a:pt x="113" y="10"/>
                  </a:lnTo>
                  <a:cubicBezTo>
                    <a:pt x="113" y="10"/>
                    <a:pt x="113" y="10"/>
                    <a:pt x="113" y="10"/>
                  </a:cubicBezTo>
                  <a:cubicBezTo>
                    <a:pt x="114" y="10"/>
                    <a:pt x="114" y="10"/>
                    <a:pt x="114" y="10"/>
                  </a:cubicBezTo>
                  <a:lnTo>
                    <a:pt x="115" y="9"/>
                  </a:lnTo>
                  <a:lnTo>
                    <a:pt x="116" y="12"/>
                  </a:lnTo>
                  <a:lnTo>
                    <a:pt x="109" y="17"/>
                  </a:lnTo>
                  <a:lnTo>
                    <a:pt x="107" y="15"/>
                  </a:lnTo>
                  <a:lnTo>
                    <a:pt x="108" y="14"/>
                  </a:lnTo>
                  <a:cubicBezTo>
                    <a:pt x="108" y="14"/>
                    <a:pt x="108" y="14"/>
                    <a:pt x="108" y="14"/>
                  </a:cubicBezTo>
                  <a:cubicBezTo>
                    <a:pt x="108" y="14"/>
                    <a:pt x="108" y="13"/>
                    <a:pt x="108" y="13"/>
                  </a:cubicBezTo>
                  <a:lnTo>
                    <a:pt x="106" y="9"/>
                  </a:lnTo>
                  <a:lnTo>
                    <a:pt x="106" y="16"/>
                  </a:lnTo>
                  <a:lnTo>
                    <a:pt x="104" y="18"/>
                  </a:lnTo>
                  <a:lnTo>
                    <a:pt x="98" y="15"/>
                  </a:lnTo>
                  <a:lnTo>
                    <a:pt x="97" y="15"/>
                  </a:lnTo>
                  <a:lnTo>
                    <a:pt x="100" y="19"/>
                  </a:lnTo>
                  <a:cubicBezTo>
                    <a:pt x="100" y="19"/>
                    <a:pt x="100" y="19"/>
                    <a:pt x="101" y="19"/>
                  </a:cubicBezTo>
                  <a:cubicBezTo>
                    <a:pt x="101" y="19"/>
                    <a:pt x="101" y="19"/>
                    <a:pt x="101" y="19"/>
                  </a:cubicBezTo>
                  <a:lnTo>
                    <a:pt x="102" y="18"/>
                  </a:lnTo>
                  <a:lnTo>
                    <a:pt x="103" y="21"/>
                  </a:lnTo>
                  <a:lnTo>
                    <a:pt x="98" y="24"/>
                  </a:lnTo>
                  <a:lnTo>
                    <a:pt x="96" y="22"/>
                  </a:lnTo>
                  <a:lnTo>
                    <a:pt x="97" y="22"/>
                  </a:lnTo>
                  <a:cubicBezTo>
                    <a:pt x="97" y="21"/>
                    <a:pt x="97" y="21"/>
                    <a:pt x="98" y="21"/>
                  </a:cubicBezTo>
                  <a:cubicBezTo>
                    <a:pt x="98" y="21"/>
                    <a:pt x="97" y="21"/>
                    <a:pt x="97" y="20"/>
                  </a:cubicBezTo>
                  <a:lnTo>
                    <a:pt x="93" y="15"/>
                  </a:lnTo>
                  <a:cubicBezTo>
                    <a:pt x="93" y="14"/>
                    <a:pt x="93" y="14"/>
                    <a:pt x="93" y="14"/>
                  </a:cubicBezTo>
                  <a:cubicBezTo>
                    <a:pt x="93" y="14"/>
                    <a:pt x="93" y="14"/>
                    <a:pt x="92" y="15"/>
                  </a:cubicBezTo>
                  <a:lnTo>
                    <a:pt x="90" y="13"/>
                  </a:lnTo>
                  <a:lnTo>
                    <a:pt x="96" y="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101780" tIns="50892" rIns="101780" bIns="50892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14" name="Group 404"/>
            <p:cNvGrpSpPr>
              <a:grpSpLocks/>
            </p:cNvGrpSpPr>
            <p:nvPr/>
          </p:nvGrpSpPr>
          <p:grpSpPr bwMode="auto">
            <a:xfrm>
              <a:off x="9740375" y="139769"/>
              <a:ext cx="399990" cy="272794"/>
              <a:chOff x="4423" y="1252"/>
              <a:chExt cx="1453" cy="1182"/>
            </a:xfrm>
          </p:grpSpPr>
          <p:sp>
            <p:nvSpPr>
              <p:cNvPr id="17" name="Freeform 405"/>
              <p:cNvSpPr>
                <a:spLocks noEditPoints="1"/>
              </p:cNvSpPr>
              <p:nvPr/>
            </p:nvSpPr>
            <p:spPr bwMode="auto">
              <a:xfrm>
                <a:off x="4421" y="1250"/>
                <a:ext cx="1455" cy="1126"/>
              </a:xfrm>
              <a:custGeom>
                <a:avLst/>
                <a:gdLst>
                  <a:gd name="T0" fmla="*/ 2147483647 w 127"/>
                  <a:gd name="T1" fmla="*/ 2147483647 h 98"/>
                  <a:gd name="T2" fmla="*/ 2147483647 w 127"/>
                  <a:gd name="T3" fmla="*/ 2147483647 h 98"/>
                  <a:gd name="T4" fmla="*/ 2147483647 w 127"/>
                  <a:gd name="T5" fmla="*/ 2147483647 h 98"/>
                  <a:gd name="T6" fmla="*/ 2147483647 w 127"/>
                  <a:gd name="T7" fmla="*/ 2147483647 h 98"/>
                  <a:gd name="T8" fmla="*/ 2147483647 w 127"/>
                  <a:gd name="T9" fmla="*/ 0 h 98"/>
                  <a:gd name="T10" fmla="*/ 2147483647 w 127"/>
                  <a:gd name="T11" fmla="*/ 2147483647 h 98"/>
                  <a:gd name="T12" fmla="*/ 2147483647 w 127"/>
                  <a:gd name="T13" fmla="*/ 2147483647 h 98"/>
                  <a:gd name="T14" fmla="*/ 2147483647 w 127"/>
                  <a:gd name="T15" fmla="*/ 2147483647 h 98"/>
                  <a:gd name="T16" fmla="*/ 2147483647 w 127"/>
                  <a:gd name="T17" fmla="*/ 2147483647 h 98"/>
                  <a:gd name="T18" fmla="*/ 2147483647 w 127"/>
                  <a:gd name="T19" fmla="*/ 2147483647 h 98"/>
                  <a:gd name="T20" fmla="*/ 2147483647 w 127"/>
                  <a:gd name="T21" fmla="*/ 2147483647 h 98"/>
                  <a:gd name="T22" fmla="*/ 0 w 127"/>
                  <a:gd name="T23" fmla="*/ 2147483647 h 98"/>
                  <a:gd name="T24" fmla="*/ 2147483647 w 127"/>
                  <a:gd name="T25" fmla="*/ 0 h 98"/>
                  <a:gd name="T26" fmla="*/ 2147483647 w 127"/>
                  <a:gd name="T27" fmla="*/ 2147483647 h 9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27"/>
                  <a:gd name="T43" fmla="*/ 0 h 98"/>
                  <a:gd name="T44" fmla="*/ 127 w 127"/>
                  <a:gd name="T45" fmla="*/ 98 h 98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27" h="98">
                    <a:moveTo>
                      <a:pt x="111" y="89"/>
                    </a:moveTo>
                    <a:cubicBezTo>
                      <a:pt x="108" y="93"/>
                      <a:pt x="104" y="96"/>
                      <a:pt x="100" y="98"/>
                    </a:cubicBezTo>
                    <a:cubicBezTo>
                      <a:pt x="113" y="88"/>
                      <a:pt x="122" y="71"/>
                      <a:pt x="122" y="53"/>
                    </a:cubicBezTo>
                    <a:cubicBezTo>
                      <a:pt x="122" y="35"/>
                      <a:pt x="113" y="19"/>
                      <a:pt x="100" y="8"/>
                    </a:cubicBezTo>
                    <a:lnTo>
                      <a:pt x="104" y="0"/>
                    </a:lnTo>
                    <a:cubicBezTo>
                      <a:pt x="118" y="11"/>
                      <a:pt x="127" y="29"/>
                      <a:pt x="127" y="48"/>
                    </a:cubicBezTo>
                    <a:cubicBezTo>
                      <a:pt x="127" y="64"/>
                      <a:pt x="121" y="78"/>
                      <a:pt x="111" y="89"/>
                    </a:cubicBezTo>
                    <a:close/>
                    <a:moveTo>
                      <a:pt x="27" y="8"/>
                    </a:moveTo>
                    <a:cubicBezTo>
                      <a:pt x="14" y="19"/>
                      <a:pt x="5" y="35"/>
                      <a:pt x="5" y="53"/>
                    </a:cubicBezTo>
                    <a:cubicBezTo>
                      <a:pt x="5" y="71"/>
                      <a:pt x="14" y="88"/>
                      <a:pt x="27" y="98"/>
                    </a:cubicBezTo>
                    <a:cubicBezTo>
                      <a:pt x="23" y="96"/>
                      <a:pt x="19" y="93"/>
                      <a:pt x="16" y="89"/>
                    </a:cubicBezTo>
                    <a:cubicBezTo>
                      <a:pt x="6" y="78"/>
                      <a:pt x="0" y="64"/>
                      <a:pt x="0" y="48"/>
                    </a:cubicBezTo>
                    <a:cubicBezTo>
                      <a:pt x="0" y="29"/>
                      <a:pt x="9" y="11"/>
                      <a:pt x="23" y="0"/>
                    </a:cubicBezTo>
                    <a:lnTo>
                      <a:pt x="27" y="8"/>
                    </a:lnTo>
                    <a:close/>
                  </a:path>
                </a:pathLst>
              </a:custGeom>
              <a:solidFill>
                <a:srgbClr val="FFFFFF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" name="Freeform 406"/>
              <p:cNvSpPr>
                <a:spLocks noEditPoints="1"/>
              </p:cNvSpPr>
              <p:nvPr/>
            </p:nvSpPr>
            <p:spPr bwMode="auto">
              <a:xfrm>
                <a:off x="4474" y="1330"/>
                <a:ext cx="1339" cy="1086"/>
              </a:xfrm>
              <a:custGeom>
                <a:avLst/>
                <a:gdLst>
                  <a:gd name="T0" fmla="*/ 2147483647 w 117"/>
                  <a:gd name="T1" fmla="*/ 2147483647 h 94"/>
                  <a:gd name="T2" fmla="*/ 2147483647 w 117"/>
                  <a:gd name="T3" fmla="*/ 2147483647 h 94"/>
                  <a:gd name="T4" fmla="*/ 2147483647 w 117"/>
                  <a:gd name="T5" fmla="*/ 2147483647 h 94"/>
                  <a:gd name="T6" fmla="*/ 2147483647 w 117"/>
                  <a:gd name="T7" fmla="*/ 2147483647 h 94"/>
                  <a:gd name="T8" fmla="*/ 2147483647 w 117"/>
                  <a:gd name="T9" fmla="*/ 0 h 94"/>
                  <a:gd name="T10" fmla="*/ 2147483647 w 117"/>
                  <a:gd name="T11" fmla="*/ 2147483647 h 94"/>
                  <a:gd name="T12" fmla="*/ 2147483647 w 117"/>
                  <a:gd name="T13" fmla="*/ 2147483647 h 94"/>
                  <a:gd name="T14" fmla="*/ 2147483647 w 117"/>
                  <a:gd name="T15" fmla="*/ 2147483647 h 94"/>
                  <a:gd name="T16" fmla="*/ 2147483647 w 117"/>
                  <a:gd name="T17" fmla="*/ 2147483647 h 94"/>
                  <a:gd name="T18" fmla="*/ 2147483647 w 117"/>
                  <a:gd name="T19" fmla="*/ 2147483647 h 94"/>
                  <a:gd name="T20" fmla="*/ 2147483647 w 117"/>
                  <a:gd name="T21" fmla="*/ 2147483647 h 94"/>
                  <a:gd name="T22" fmla="*/ 0 w 117"/>
                  <a:gd name="T23" fmla="*/ 2147483647 h 94"/>
                  <a:gd name="T24" fmla="*/ 2147483647 w 117"/>
                  <a:gd name="T25" fmla="*/ 0 h 94"/>
                  <a:gd name="T26" fmla="*/ 2147483647 w 117"/>
                  <a:gd name="T27" fmla="*/ 2147483647 h 9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17"/>
                  <a:gd name="T43" fmla="*/ 0 h 94"/>
                  <a:gd name="T44" fmla="*/ 117 w 117"/>
                  <a:gd name="T45" fmla="*/ 94 h 9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17" h="94">
                    <a:moveTo>
                      <a:pt x="95" y="90"/>
                    </a:moveTo>
                    <a:cubicBezTo>
                      <a:pt x="93" y="92"/>
                      <a:pt x="91" y="93"/>
                      <a:pt x="88" y="94"/>
                    </a:cubicBezTo>
                    <a:cubicBezTo>
                      <a:pt x="102" y="84"/>
                      <a:pt x="111" y="68"/>
                      <a:pt x="111" y="50"/>
                    </a:cubicBezTo>
                    <a:cubicBezTo>
                      <a:pt x="111" y="34"/>
                      <a:pt x="103" y="18"/>
                      <a:pt x="91" y="9"/>
                    </a:cubicBezTo>
                    <a:lnTo>
                      <a:pt x="95" y="0"/>
                    </a:lnTo>
                    <a:cubicBezTo>
                      <a:pt x="108" y="11"/>
                      <a:pt x="117" y="27"/>
                      <a:pt x="117" y="45"/>
                    </a:cubicBezTo>
                    <a:cubicBezTo>
                      <a:pt x="117" y="63"/>
                      <a:pt x="108" y="80"/>
                      <a:pt x="95" y="90"/>
                    </a:cubicBezTo>
                    <a:close/>
                    <a:moveTo>
                      <a:pt x="26" y="9"/>
                    </a:moveTo>
                    <a:cubicBezTo>
                      <a:pt x="14" y="19"/>
                      <a:pt x="6" y="34"/>
                      <a:pt x="6" y="50"/>
                    </a:cubicBezTo>
                    <a:cubicBezTo>
                      <a:pt x="6" y="68"/>
                      <a:pt x="15" y="84"/>
                      <a:pt x="29" y="94"/>
                    </a:cubicBezTo>
                    <a:cubicBezTo>
                      <a:pt x="26" y="93"/>
                      <a:pt x="24" y="92"/>
                      <a:pt x="22" y="90"/>
                    </a:cubicBezTo>
                    <a:cubicBezTo>
                      <a:pt x="9" y="80"/>
                      <a:pt x="0" y="63"/>
                      <a:pt x="0" y="45"/>
                    </a:cubicBezTo>
                    <a:cubicBezTo>
                      <a:pt x="0" y="27"/>
                      <a:pt x="9" y="11"/>
                      <a:pt x="22" y="0"/>
                    </a:cubicBezTo>
                    <a:lnTo>
                      <a:pt x="26" y="9"/>
                    </a:lnTo>
                    <a:close/>
                  </a:path>
                </a:pathLst>
              </a:custGeom>
              <a:solidFill>
                <a:srgbClr val="0074C5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" name="Freeform 407"/>
              <p:cNvSpPr>
                <a:spLocks noEditPoints="1"/>
              </p:cNvSpPr>
              <p:nvPr/>
            </p:nvSpPr>
            <p:spPr bwMode="auto">
              <a:xfrm>
                <a:off x="4537" y="1434"/>
                <a:ext cx="1204" cy="1000"/>
              </a:xfrm>
              <a:custGeom>
                <a:avLst/>
                <a:gdLst>
                  <a:gd name="T0" fmla="*/ 2147483647 w 105"/>
                  <a:gd name="T1" fmla="*/ 2147483647 h 87"/>
                  <a:gd name="T2" fmla="*/ 2147483647 w 105"/>
                  <a:gd name="T3" fmla="*/ 2147483647 h 87"/>
                  <a:gd name="T4" fmla="*/ 2147483647 w 105"/>
                  <a:gd name="T5" fmla="*/ 2147483647 h 87"/>
                  <a:gd name="T6" fmla="*/ 2147483647 w 105"/>
                  <a:gd name="T7" fmla="*/ 2147483647 h 87"/>
                  <a:gd name="T8" fmla="*/ 2147483647 w 105"/>
                  <a:gd name="T9" fmla="*/ 0 h 87"/>
                  <a:gd name="T10" fmla="*/ 2147483647 w 105"/>
                  <a:gd name="T11" fmla="*/ 2147483647 h 87"/>
                  <a:gd name="T12" fmla="*/ 2147483647 w 105"/>
                  <a:gd name="T13" fmla="*/ 2147483647 h 87"/>
                  <a:gd name="T14" fmla="*/ 2147483647 w 105"/>
                  <a:gd name="T15" fmla="*/ 2147483647 h 87"/>
                  <a:gd name="T16" fmla="*/ 2147483647 w 105"/>
                  <a:gd name="T17" fmla="*/ 2147483647 h 87"/>
                  <a:gd name="T18" fmla="*/ 2147483647 w 105"/>
                  <a:gd name="T19" fmla="*/ 2147483647 h 87"/>
                  <a:gd name="T20" fmla="*/ 2147483647 w 105"/>
                  <a:gd name="T21" fmla="*/ 2147483647 h 87"/>
                  <a:gd name="T22" fmla="*/ 0 w 105"/>
                  <a:gd name="T23" fmla="*/ 2147483647 h 87"/>
                  <a:gd name="T24" fmla="*/ 2147483647 w 105"/>
                  <a:gd name="T25" fmla="*/ 0 h 87"/>
                  <a:gd name="T26" fmla="*/ 2147483647 w 105"/>
                  <a:gd name="T27" fmla="*/ 2147483647 h 8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05"/>
                  <a:gd name="T43" fmla="*/ 0 h 87"/>
                  <a:gd name="T44" fmla="*/ 105 w 105"/>
                  <a:gd name="T45" fmla="*/ 87 h 8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05" h="87">
                    <a:moveTo>
                      <a:pt x="82" y="85"/>
                    </a:moveTo>
                    <a:cubicBezTo>
                      <a:pt x="81" y="86"/>
                      <a:pt x="79" y="86"/>
                      <a:pt x="78" y="87"/>
                    </a:cubicBezTo>
                    <a:cubicBezTo>
                      <a:pt x="91" y="79"/>
                      <a:pt x="100" y="64"/>
                      <a:pt x="100" y="47"/>
                    </a:cubicBezTo>
                    <a:cubicBezTo>
                      <a:pt x="100" y="31"/>
                      <a:pt x="93" y="17"/>
                      <a:pt x="81" y="8"/>
                    </a:cubicBezTo>
                    <a:lnTo>
                      <a:pt x="85" y="0"/>
                    </a:lnTo>
                    <a:cubicBezTo>
                      <a:pt x="97" y="9"/>
                      <a:pt x="105" y="25"/>
                      <a:pt x="105" y="41"/>
                    </a:cubicBezTo>
                    <a:cubicBezTo>
                      <a:pt x="105" y="59"/>
                      <a:pt x="96" y="75"/>
                      <a:pt x="82" y="85"/>
                    </a:cubicBezTo>
                    <a:close/>
                    <a:moveTo>
                      <a:pt x="24" y="8"/>
                    </a:moveTo>
                    <a:cubicBezTo>
                      <a:pt x="12" y="17"/>
                      <a:pt x="5" y="31"/>
                      <a:pt x="5" y="47"/>
                    </a:cubicBezTo>
                    <a:cubicBezTo>
                      <a:pt x="5" y="64"/>
                      <a:pt x="14" y="79"/>
                      <a:pt x="27" y="87"/>
                    </a:cubicBezTo>
                    <a:cubicBezTo>
                      <a:pt x="26" y="86"/>
                      <a:pt x="24" y="86"/>
                      <a:pt x="23" y="85"/>
                    </a:cubicBezTo>
                    <a:cubicBezTo>
                      <a:pt x="9" y="75"/>
                      <a:pt x="0" y="59"/>
                      <a:pt x="0" y="41"/>
                    </a:cubicBezTo>
                    <a:cubicBezTo>
                      <a:pt x="0" y="25"/>
                      <a:pt x="8" y="10"/>
                      <a:pt x="20" y="0"/>
                    </a:cubicBezTo>
                    <a:lnTo>
                      <a:pt x="24" y="8"/>
                    </a:lnTo>
                    <a:close/>
                  </a:path>
                </a:pathLst>
              </a:custGeom>
              <a:solidFill>
                <a:srgbClr val="EB3D00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5" name="Oval 408"/>
            <p:cNvSpPr>
              <a:spLocks noChangeArrowheads="1"/>
            </p:cNvSpPr>
            <p:nvPr/>
          </p:nvSpPr>
          <p:spPr bwMode="auto">
            <a:xfrm>
              <a:off x="10180281" y="267857"/>
              <a:ext cx="34411" cy="29080"/>
            </a:xfrm>
            <a:prstGeom prst="ellipse">
              <a:avLst/>
            </a:prstGeom>
            <a:solidFill>
              <a:srgbClr val="FDFA0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6" name="Oval 409"/>
            <p:cNvSpPr>
              <a:spLocks noChangeArrowheads="1"/>
            </p:cNvSpPr>
            <p:nvPr/>
          </p:nvSpPr>
          <p:spPr bwMode="auto">
            <a:xfrm>
              <a:off x="9653660" y="265319"/>
              <a:ext cx="33034" cy="29080"/>
            </a:xfrm>
            <a:prstGeom prst="ellipse">
              <a:avLst/>
            </a:prstGeom>
            <a:solidFill>
              <a:srgbClr val="EFEC5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sp>
        <p:nvSpPr>
          <p:cNvPr id="372" name="Text Box 2"/>
          <p:cNvSpPr txBox="1">
            <a:spLocks noChangeArrowheads="1"/>
          </p:cNvSpPr>
          <p:nvPr/>
        </p:nvSpPr>
        <p:spPr bwMode="auto">
          <a:xfrm>
            <a:off x="-7936" y="-117"/>
            <a:ext cx="12193178" cy="723106"/>
          </a:xfrm>
          <a:prstGeom prst="rect">
            <a:avLst/>
          </a:prstGeom>
          <a:solidFill>
            <a:srgbClr val="204D84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7855" tIns="38928" rIns="77855" bIns="38928" anchor="ctr"/>
          <a:lstStyle>
            <a:defPPr>
              <a:defRPr lang="ru-RU"/>
            </a:defPPr>
            <a:lvl1pPr algn="ctr" defTabSz="778206" fontAlgn="base">
              <a:spcBef>
                <a:spcPct val="0"/>
              </a:spcBef>
              <a:spcAft>
                <a:spcPct val="0"/>
              </a:spcAft>
              <a:defRPr sz="1400" kern="0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389626" defTabSz="779252" fontAlgn="base">
              <a:spcBef>
                <a:spcPct val="0"/>
              </a:spcBef>
              <a:spcAft>
                <a:spcPct val="0"/>
              </a:spcAft>
              <a:defRPr sz="1500"/>
            </a:lvl2pPr>
            <a:lvl3pPr marL="779252" defTabSz="779252" fontAlgn="base">
              <a:spcBef>
                <a:spcPct val="0"/>
              </a:spcBef>
              <a:spcAft>
                <a:spcPct val="0"/>
              </a:spcAft>
              <a:defRPr sz="1500"/>
            </a:lvl3pPr>
            <a:lvl4pPr marL="1168878" defTabSz="779252" fontAlgn="base">
              <a:spcBef>
                <a:spcPct val="0"/>
              </a:spcBef>
              <a:spcAft>
                <a:spcPct val="0"/>
              </a:spcAft>
              <a:defRPr sz="1500"/>
            </a:lvl4pPr>
            <a:lvl5pPr marL="1558503" defTabSz="779252" fontAlgn="base">
              <a:spcBef>
                <a:spcPct val="0"/>
              </a:spcBef>
              <a:spcAft>
                <a:spcPct val="0"/>
              </a:spcAft>
              <a:defRPr sz="1500"/>
            </a:lvl5pPr>
            <a:lvl6pPr marL="1948129" defTabSz="779252">
              <a:defRPr sz="1500"/>
            </a:lvl6pPr>
            <a:lvl7pPr marL="2337755" defTabSz="779252">
              <a:defRPr sz="1500"/>
            </a:lvl7pPr>
            <a:lvl8pPr marL="2727381" defTabSz="779252">
              <a:defRPr sz="1500"/>
            </a:lvl8pPr>
            <a:lvl9pPr marL="3117007" defTabSz="779252">
              <a:defRPr sz="1500"/>
            </a:lvl9pPr>
          </a:lstStyle>
          <a:p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ИНФОРМАЦИОННЫЕ МАТЕРИАЛЫ ПО ОСАДКАМ И </a:t>
            </a:r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УСИЛЕНИЮ </a:t>
            </a:r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ВЕТРА</a:t>
            </a:r>
          </a:p>
          <a:p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 </a:t>
            </a:r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ТЕРРИТОРИИ  КРАСНОДАРСКОГО КРАЯ</a:t>
            </a:r>
          </a:p>
          <a:p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(РИСК НАРУШЕНИЯ ЭЛЕКТРОСНАБЖЕНИЯ </a:t>
            </a:r>
            <a:r>
              <a:rPr lang="ru-RU" alt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 </a:t>
            </a:r>
            <a:r>
              <a:rPr lang="ru-RU" alt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05.11.2024</a:t>
            </a:r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) </a:t>
            </a:r>
            <a:endParaRPr lang="ru-RU" kern="12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74" name="Прямоугольная выноска 4"/>
          <p:cNvSpPr>
            <a:spLocks noChangeArrowheads="1"/>
          </p:cNvSpPr>
          <p:nvPr/>
        </p:nvSpPr>
        <p:spPr bwMode="auto">
          <a:xfrm>
            <a:off x="3092689" y="5666"/>
            <a:ext cx="5966643" cy="701733"/>
          </a:xfrm>
          <a:prstGeom prst="wedgeRectCallout">
            <a:avLst>
              <a:gd name="adj1" fmla="val 57307"/>
              <a:gd name="adj2" fmla="val -18442"/>
            </a:avLst>
          </a:prstGeom>
          <a:noFill/>
          <a:ln w="9525" algn="ctr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ru-RU" altLang="ru-RU" dirty="0"/>
          </a:p>
        </p:txBody>
      </p:sp>
      <p:grpSp>
        <p:nvGrpSpPr>
          <p:cNvPr id="435" name="Группа 434"/>
          <p:cNvGrpSpPr/>
          <p:nvPr/>
        </p:nvGrpSpPr>
        <p:grpSpPr>
          <a:xfrm>
            <a:off x="9476045" y="2373019"/>
            <a:ext cx="3131213" cy="3743622"/>
            <a:chOff x="7765301" y="4457439"/>
            <a:chExt cx="2974026" cy="3743622"/>
          </a:xfrm>
        </p:grpSpPr>
        <p:grpSp>
          <p:nvGrpSpPr>
            <p:cNvPr id="436" name="Группа 435"/>
            <p:cNvGrpSpPr/>
            <p:nvPr/>
          </p:nvGrpSpPr>
          <p:grpSpPr>
            <a:xfrm>
              <a:off x="7765301" y="4457439"/>
              <a:ext cx="2974026" cy="3743622"/>
              <a:chOff x="6897578" y="4082211"/>
              <a:chExt cx="2644738" cy="2764039"/>
            </a:xfrm>
          </p:grpSpPr>
          <p:sp>
            <p:nvSpPr>
              <p:cNvPr id="439" name="Text Box 97"/>
              <p:cNvSpPr txBox="1">
                <a:spLocks noChangeArrowheads="1"/>
              </p:cNvSpPr>
              <p:nvPr/>
            </p:nvSpPr>
            <p:spPr bwMode="auto">
              <a:xfrm>
                <a:off x="7066917" y="6209278"/>
                <a:ext cx="1460939" cy="15222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127982" tIns="63992" rIns="127982" bIns="63992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endParaRPr lang="ru-RU" altLang="ru-RU" sz="500" b="0" dirty="0">
                  <a:solidFill>
                    <a:srgbClr val="000000"/>
                  </a:solidFill>
                  <a:cs typeface="Arial" panose="020B0604020202020204" pitchFamily="34" charset="0"/>
                </a:endParaRPr>
              </a:p>
            </p:txBody>
          </p:sp>
          <p:grpSp>
            <p:nvGrpSpPr>
              <p:cNvPr id="440" name="Группа 439"/>
              <p:cNvGrpSpPr/>
              <p:nvPr/>
            </p:nvGrpSpPr>
            <p:grpSpPr>
              <a:xfrm>
                <a:off x="6897578" y="4082211"/>
                <a:ext cx="2644738" cy="2764039"/>
                <a:chOff x="9401428" y="1559479"/>
                <a:chExt cx="3026400" cy="5253681"/>
              </a:xfrm>
            </p:grpSpPr>
            <p:grpSp>
              <p:nvGrpSpPr>
                <p:cNvPr id="445" name="Группа 444"/>
                <p:cNvGrpSpPr/>
                <p:nvPr/>
              </p:nvGrpSpPr>
              <p:grpSpPr>
                <a:xfrm>
                  <a:off x="9401428" y="1559479"/>
                  <a:ext cx="3026400" cy="5253681"/>
                  <a:chOff x="6759623" y="3727167"/>
                  <a:chExt cx="2464767" cy="3113013"/>
                </a:xfrm>
              </p:grpSpPr>
              <p:sp>
                <p:nvSpPr>
                  <p:cNvPr id="450" name="Rectangle 93"/>
                  <p:cNvSpPr>
                    <a:spLocks noChangeArrowheads="1"/>
                  </p:cNvSpPr>
                  <p:nvPr/>
                </p:nvSpPr>
                <p:spPr bwMode="auto">
                  <a:xfrm>
                    <a:off x="6759623" y="3767481"/>
                    <a:ext cx="2134158" cy="3072699"/>
                  </a:xfrm>
                  <a:prstGeom prst="rect">
                    <a:avLst/>
                  </a:prstGeom>
                  <a:solidFill>
                    <a:schemeClr val="bg1"/>
                  </a:solidFill>
                  <a:ln w="19050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defTabSz="912321">
                      <a:defRPr/>
                    </a:pPr>
                    <a:endParaRPr lang="ru-RU" altLang="ru-RU" sz="800" dirty="0">
                      <a:solidFill>
                        <a:srgbClr val="000000"/>
                      </a:solidFill>
                      <a:latin typeface="Calibri" panose="020F050202020403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51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165774" y="5712496"/>
                    <a:ext cx="1833906" cy="363400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- прогноз нарушения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ЛЭП </a:t>
                    </a:r>
                    <a:r>
                      <a:rPr lang="ru-RU" altLang="ru-RU" sz="1000" b="0" kern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(УГМС)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2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74325" y="3727167"/>
                    <a:ext cx="1606383" cy="241833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Условные обозначения</a:t>
                    </a:r>
                  </a:p>
                </p:txBody>
              </p:sp>
              <p:sp>
                <p:nvSpPr>
                  <p:cNvPr id="453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187581" y="6232909"/>
                    <a:ext cx="1609849" cy="209841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endParaRPr lang="ru-RU" altLang="ru-RU" sz="800" b="0" dirty="0">
                      <a:solidFill>
                        <a:srgbClr val="000000"/>
                      </a:solidFill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54" name="TextBox 10"/>
                  <p:cNvSpPr txBox="1"/>
                  <p:nvPr/>
                </p:nvSpPr>
                <p:spPr>
                  <a:xfrm>
                    <a:off x="6844151" y="6597757"/>
                    <a:ext cx="591514" cy="204745"/>
                  </a:xfrm>
                  <a:prstGeom prst="rect">
                    <a:avLst/>
                  </a:prstGeom>
                  <a:solidFill>
                    <a:schemeClr val="bg1"/>
                  </a:solidFill>
                  <a:effectLst>
                    <a:softEdge rad="63500"/>
                  </a:effectLst>
                </p:spPr>
                <p:txBody>
                  <a:bodyPr wrap="square" rtlCol="0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l" defTabSz="912321">
                      <a:defRPr/>
                    </a:pPr>
                    <a:r>
                      <a:rPr lang="ru-RU" sz="1000" dirty="0" smtClean="0">
                        <a:solidFill>
                          <a:prstClr val="black"/>
                        </a:solidFill>
                        <a:latin typeface="Arial" pitchFamily="34" charset="0"/>
                        <a:cs typeface="Arial" pitchFamily="34" charset="0"/>
                      </a:rPr>
                      <a:t>Город</a:t>
                    </a:r>
                    <a:endParaRPr lang="ru-RU" sz="1000" dirty="0">
                      <a:solidFill>
                        <a:prstClr val="black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5" name="Полилиния 454"/>
                  <p:cNvSpPr/>
                  <p:nvPr/>
                </p:nvSpPr>
                <p:spPr>
                  <a:xfrm>
                    <a:off x="6881233" y="5740396"/>
                    <a:ext cx="324905" cy="204788"/>
                  </a:xfrm>
                  <a:custGeom>
                    <a:avLst/>
                    <a:gdLst>
                      <a:gd name="connsiteX0" fmla="*/ 42863 w 324905"/>
                      <a:gd name="connsiteY0" fmla="*/ 28575 h 204788"/>
                      <a:gd name="connsiteX1" fmla="*/ 47625 w 324905"/>
                      <a:gd name="connsiteY1" fmla="*/ 4763 h 204788"/>
                      <a:gd name="connsiteX2" fmla="*/ 61913 w 324905"/>
                      <a:gd name="connsiteY2" fmla="*/ 0 h 204788"/>
                      <a:gd name="connsiteX3" fmla="*/ 95250 w 324905"/>
                      <a:gd name="connsiteY3" fmla="*/ 4763 h 204788"/>
                      <a:gd name="connsiteX4" fmla="*/ 200025 w 324905"/>
                      <a:gd name="connsiteY4" fmla="*/ 9525 h 204788"/>
                      <a:gd name="connsiteX5" fmla="*/ 252413 w 324905"/>
                      <a:gd name="connsiteY5" fmla="*/ 14288 h 204788"/>
                      <a:gd name="connsiteX6" fmla="*/ 280988 w 324905"/>
                      <a:gd name="connsiteY6" fmla="*/ 23813 h 204788"/>
                      <a:gd name="connsiteX7" fmla="*/ 285750 w 324905"/>
                      <a:gd name="connsiteY7" fmla="*/ 52388 h 204788"/>
                      <a:gd name="connsiteX8" fmla="*/ 300038 w 324905"/>
                      <a:gd name="connsiteY8" fmla="*/ 57150 h 204788"/>
                      <a:gd name="connsiteX9" fmla="*/ 314325 w 324905"/>
                      <a:gd name="connsiteY9" fmla="*/ 66675 h 204788"/>
                      <a:gd name="connsiteX10" fmla="*/ 323850 w 324905"/>
                      <a:gd name="connsiteY10" fmla="*/ 80963 h 204788"/>
                      <a:gd name="connsiteX11" fmla="*/ 319088 w 324905"/>
                      <a:gd name="connsiteY11" fmla="*/ 180975 h 204788"/>
                      <a:gd name="connsiteX12" fmla="*/ 300038 w 324905"/>
                      <a:gd name="connsiteY12" fmla="*/ 185738 h 204788"/>
                      <a:gd name="connsiteX13" fmla="*/ 228600 w 324905"/>
                      <a:gd name="connsiteY13" fmla="*/ 190500 h 204788"/>
                      <a:gd name="connsiteX14" fmla="*/ 209550 w 324905"/>
                      <a:gd name="connsiteY14" fmla="*/ 195263 h 204788"/>
                      <a:gd name="connsiteX15" fmla="*/ 185738 w 324905"/>
                      <a:gd name="connsiteY15" fmla="*/ 200025 h 204788"/>
                      <a:gd name="connsiteX16" fmla="*/ 171450 w 324905"/>
                      <a:gd name="connsiteY16" fmla="*/ 204788 h 204788"/>
                      <a:gd name="connsiteX17" fmla="*/ 152400 w 324905"/>
                      <a:gd name="connsiteY17" fmla="*/ 190500 h 204788"/>
                      <a:gd name="connsiteX18" fmla="*/ 138113 w 324905"/>
                      <a:gd name="connsiteY18" fmla="*/ 180975 h 204788"/>
                      <a:gd name="connsiteX19" fmla="*/ 123825 w 324905"/>
                      <a:gd name="connsiteY19" fmla="*/ 166688 h 204788"/>
                      <a:gd name="connsiteX20" fmla="*/ 95250 w 324905"/>
                      <a:gd name="connsiteY20" fmla="*/ 152400 h 204788"/>
                      <a:gd name="connsiteX21" fmla="*/ 42863 w 324905"/>
                      <a:gd name="connsiteY21" fmla="*/ 147638 h 204788"/>
                      <a:gd name="connsiteX22" fmla="*/ 14288 w 324905"/>
                      <a:gd name="connsiteY22" fmla="*/ 133350 h 204788"/>
                      <a:gd name="connsiteX23" fmla="*/ 4763 w 324905"/>
                      <a:gd name="connsiteY23" fmla="*/ 119063 h 204788"/>
                      <a:gd name="connsiteX24" fmla="*/ 0 w 324905"/>
                      <a:gd name="connsiteY24" fmla="*/ 104775 h 204788"/>
                      <a:gd name="connsiteX25" fmla="*/ 19050 w 324905"/>
                      <a:gd name="connsiteY25" fmla="*/ 42863 h 204788"/>
                      <a:gd name="connsiteX26" fmla="*/ 42863 w 324905"/>
                      <a:gd name="connsiteY26" fmla="*/ 28575 h 204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</a:cxnLst>
                    <a:rect l="l" t="t" r="r" b="b"/>
                    <a:pathLst>
                      <a:path w="324905" h="204788">
                        <a:moveTo>
                          <a:pt x="42863" y="28575"/>
                        </a:moveTo>
                        <a:cubicBezTo>
                          <a:pt x="44450" y="20638"/>
                          <a:pt x="43135" y="11498"/>
                          <a:pt x="47625" y="4763"/>
                        </a:cubicBezTo>
                        <a:cubicBezTo>
                          <a:pt x="50410" y="586"/>
                          <a:pt x="56893" y="0"/>
                          <a:pt x="61913" y="0"/>
                        </a:cubicBezTo>
                        <a:cubicBezTo>
                          <a:pt x="73138" y="0"/>
                          <a:pt x="84138" y="3175"/>
                          <a:pt x="95250" y="4763"/>
                        </a:cubicBezTo>
                        <a:cubicBezTo>
                          <a:pt x="147969" y="22336"/>
                          <a:pt x="113804" y="14914"/>
                          <a:pt x="200025" y="9525"/>
                        </a:cubicBezTo>
                        <a:cubicBezTo>
                          <a:pt x="217488" y="11113"/>
                          <a:pt x="235145" y="11241"/>
                          <a:pt x="252413" y="14288"/>
                        </a:cubicBezTo>
                        <a:cubicBezTo>
                          <a:pt x="262300" y="16033"/>
                          <a:pt x="280988" y="23813"/>
                          <a:pt x="280988" y="23813"/>
                        </a:cubicBezTo>
                        <a:cubicBezTo>
                          <a:pt x="282575" y="33338"/>
                          <a:pt x="280959" y="44004"/>
                          <a:pt x="285750" y="52388"/>
                        </a:cubicBezTo>
                        <a:cubicBezTo>
                          <a:pt x="288241" y="56747"/>
                          <a:pt x="295548" y="54905"/>
                          <a:pt x="300038" y="57150"/>
                        </a:cubicBezTo>
                        <a:cubicBezTo>
                          <a:pt x="305157" y="59710"/>
                          <a:pt x="309563" y="63500"/>
                          <a:pt x="314325" y="66675"/>
                        </a:cubicBezTo>
                        <a:cubicBezTo>
                          <a:pt x="317500" y="71438"/>
                          <a:pt x="323612" y="75244"/>
                          <a:pt x="323850" y="80963"/>
                        </a:cubicBezTo>
                        <a:cubicBezTo>
                          <a:pt x="325240" y="114309"/>
                          <a:pt x="326484" y="148430"/>
                          <a:pt x="319088" y="180975"/>
                        </a:cubicBezTo>
                        <a:cubicBezTo>
                          <a:pt x="317637" y="187358"/>
                          <a:pt x="306548" y="185053"/>
                          <a:pt x="300038" y="185738"/>
                        </a:cubicBezTo>
                        <a:cubicBezTo>
                          <a:pt x="276304" y="188236"/>
                          <a:pt x="252413" y="188913"/>
                          <a:pt x="228600" y="190500"/>
                        </a:cubicBezTo>
                        <a:cubicBezTo>
                          <a:pt x="222250" y="192088"/>
                          <a:pt x="215940" y="193843"/>
                          <a:pt x="209550" y="195263"/>
                        </a:cubicBezTo>
                        <a:cubicBezTo>
                          <a:pt x="201648" y="197019"/>
                          <a:pt x="193591" y="198062"/>
                          <a:pt x="185738" y="200025"/>
                        </a:cubicBezTo>
                        <a:cubicBezTo>
                          <a:pt x="180868" y="201243"/>
                          <a:pt x="176213" y="203200"/>
                          <a:pt x="171450" y="204788"/>
                        </a:cubicBezTo>
                        <a:cubicBezTo>
                          <a:pt x="165100" y="200025"/>
                          <a:pt x="158859" y="195114"/>
                          <a:pt x="152400" y="190500"/>
                        </a:cubicBezTo>
                        <a:cubicBezTo>
                          <a:pt x="147743" y="187173"/>
                          <a:pt x="142510" y="184639"/>
                          <a:pt x="138113" y="180975"/>
                        </a:cubicBezTo>
                        <a:cubicBezTo>
                          <a:pt x="132939" y="176663"/>
                          <a:pt x="128999" y="171000"/>
                          <a:pt x="123825" y="166688"/>
                        </a:cubicBezTo>
                        <a:cubicBezTo>
                          <a:pt x="116019" y="160183"/>
                          <a:pt x="105619" y="153881"/>
                          <a:pt x="95250" y="152400"/>
                        </a:cubicBezTo>
                        <a:cubicBezTo>
                          <a:pt x="77892" y="149920"/>
                          <a:pt x="60325" y="149225"/>
                          <a:pt x="42863" y="147638"/>
                        </a:cubicBezTo>
                        <a:cubicBezTo>
                          <a:pt x="31242" y="143764"/>
                          <a:pt x="23520" y="142582"/>
                          <a:pt x="14288" y="133350"/>
                        </a:cubicBezTo>
                        <a:cubicBezTo>
                          <a:pt x="10241" y="129303"/>
                          <a:pt x="7323" y="124182"/>
                          <a:pt x="4763" y="119063"/>
                        </a:cubicBezTo>
                        <a:cubicBezTo>
                          <a:pt x="2518" y="114573"/>
                          <a:pt x="1588" y="109538"/>
                          <a:pt x="0" y="104775"/>
                        </a:cubicBezTo>
                        <a:cubicBezTo>
                          <a:pt x="5433" y="50448"/>
                          <a:pt x="-6518" y="68431"/>
                          <a:pt x="19050" y="42863"/>
                        </a:cubicBezTo>
                        <a:lnTo>
                          <a:pt x="42863" y="28575"/>
                        </a:lnTo>
                        <a:close/>
                      </a:path>
                    </a:pathLst>
                  </a:custGeom>
                  <a:solidFill>
                    <a:srgbClr val="FF0000">
                      <a:alpha val="40000"/>
                    </a:srgbClr>
                  </a:solidFill>
                  <a:ln>
                    <a:solidFill>
                      <a:srgbClr val="FF0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912321">
                      <a:defRPr/>
                    </a:pPr>
                    <a:endParaRPr lang="ru-RU" sz="800" dirty="0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456" name="Прямоугольник 455"/>
                  <p:cNvSpPr/>
                  <p:nvPr/>
                </p:nvSpPr>
                <p:spPr>
                  <a:xfrm>
                    <a:off x="6789967" y="6011515"/>
                    <a:ext cx="527227" cy="138165"/>
                  </a:xfrm>
                  <a:prstGeom prst="rect">
                    <a:avLst/>
                  </a:prstGeom>
                  <a:solidFill>
                    <a:srgbClr val="FFFF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912321">
                      <a:defRPr/>
                    </a:pPr>
                    <a:r>
                      <a:rPr lang="ru-RU" sz="800" dirty="0">
                        <a:solidFill>
                          <a:prstClr val="black"/>
                        </a:solidFill>
                        <a:latin typeface="Times New Roman" panose="02020603050405020304" pitchFamily="18" charset="0"/>
                        <a:cs typeface="Times New Roman" panose="02020603050405020304" pitchFamily="18" charset="0"/>
                      </a:rPr>
                      <a:t>321/20</a:t>
                    </a:r>
                  </a:p>
                </p:txBody>
              </p:sp>
              <p:sp>
                <p:nvSpPr>
                  <p:cNvPr id="457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49111" y="6567185"/>
                    <a:ext cx="1831079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- муниципальное образование</a:t>
                    </a:r>
                  </a:p>
                </p:txBody>
              </p:sp>
              <p:sp>
                <p:nvSpPr>
                  <p:cNvPr id="458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327897" y="4656852"/>
                    <a:ext cx="1896493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- линии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электропередач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9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66267" y="5973077"/>
                    <a:ext cx="1898652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kern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- </a:t>
                    </a:r>
                    <a:r>
                      <a:rPr lang="ru-RU" altLang="ru-RU" sz="100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протяженность ЛЭП/ТП (шт.)</a:t>
                    </a:r>
                  </a:p>
                </p:txBody>
              </p:sp>
              <p:sp>
                <p:nvSpPr>
                  <p:cNvPr id="460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429220" y="4063712"/>
                    <a:ext cx="873125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осадки, мм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  <p:sp>
              <p:nvSpPr>
                <p:cNvPr id="446" name="Скругленный прямоугольник 445"/>
                <p:cNvSpPr/>
                <p:nvPr/>
              </p:nvSpPr>
              <p:spPr>
                <a:xfrm>
                  <a:off x="9637258" y="6127238"/>
                  <a:ext cx="282820" cy="225201"/>
                </a:xfrm>
                <a:prstGeom prst="roundRect">
                  <a:avLst/>
                </a:prstGeom>
                <a:solidFill>
                  <a:schemeClr val="accent6">
                    <a:lumMod val="20000"/>
                    <a:lumOff val="80000"/>
                  </a:schemeClr>
                </a:solidFill>
                <a:ln>
                  <a:solidFill>
                    <a:schemeClr val="tx1"/>
                  </a:solidFill>
                </a:ln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0" tIns="0" rIns="0" bIns="0" rtlCol="0" anchor="ctr"/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912321"/>
                  <a:r>
                    <a:rPr lang="ru-RU" sz="800" b="1" dirty="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60%</a:t>
                  </a:r>
                </a:p>
              </p:txBody>
            </p:sp>
            <p:sp>
              <p:nvSpPr>
                <p:cNvPr id="447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10008980" y="5925488"/>
                  <a:ext cx="2202328" cy="545576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80200" tIns="40101" rIns="80200" bIns="40101">
                  <a:spAutoFit/>
                </a:bodyPr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defTabSz="955471">
                    <a:defRPr/>
                  </a:pPr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 - </a:t>
                  </a:r>
                  <a:r>
                    <a:rPr lang="ru-RU" altLang="ru-RU" sz="1000" b="0" dirty="0" smtClean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износ электроэнергетических </a:t>
                  </a:r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систем </a:t>
                  </a:r>
                </a:p>
              </p:txBody>
            </p:sp>
            <p:sp>
              <p:nvSpPr>
                <p:cNvPr id="448" name="Прямоугольник 447"/>
                <p:cNvSpPr/>
                <p:nvPr/>
              </p:nvSpPr>
              <p:spPr>
                <a:xfrm>
                  <a:off x="9438681" y="5747122"/>
                  <a:ext cx="658385" cy="230603"/>
                </a:xfrm>
                <a:prstGeom prst="rect">
                  <a:avLst/>
                </a:prstGeom>
                <a:solidFill>
                  <a:srgbClr val="92D050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lIns="68571" tIns="34286" rIns="68571" bIns="34286" anchor="ctr"/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912321"/>
                  <a:r>
                    <a:rPr lang="ru-RU" sz="800" kern="0" dirty="0">
                      <a:solidFill>
                        <a:prstClr val="black"/>
                      </a:solidFill>
                      <a:cs typeface="Times New Roman" panose="02020603050405020304" pitchFamily="18" charset="0"/>
                    </a:rPr>
                    <a:t>19/330</a:t>
                  </a:r>
                </a:p>
              </p:txBody>
            </p:sp>
            <p:sp>
              <p:nvSpPr>
                <p:cNvPr id="449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10025082" y="5647837"/>
                  <a:ext cx="1868848" cy="397313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127973" tIns="63988" rIns="127973" bIns="63988">
                  <a:spAutoFit/>
                </a:bodyPr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- кол-во домов /населения</a:t>
                  </a:r>
                </a:p>
              </p:txBody>
            </p:sp>
          </p:grpSp>
          <p:sp>
            <p:nvSpPr>
              <p:cNvPr id="441" name="Text Box 97"/>
              <p:cNvSpPr txBox="1">
                <a:spLocks noChangeArrowheads="1"/>
              </p:cNvSpPr>
              <p:nvPr/>
            </p:nvSpPr>
            <p:spPr bwMode="auto">
              <a:xfrm>
                <a:off x="7335606" y="5464351"/>
                <a:ext cx="1948620" cy="18518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95989" tIns="47996" rIns="95989" bIns="47996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- количество </a:t>
                </a:r>
                <a:r>
                  <a:rPr lang="ru-RU" altLang="ru-RU" sz="1000" b="0" kern="0" dirty="0" smtClean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осадков (УГМС), </a:t>
                </a: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мм</a:t>
                </a:r>
              </a:p>
            </p:txBody>
          </p:sp>
          <p:sp>
            <p:nvSpPr>
              <p:cNvPr id="442" name="TextBox 23"/>
              <p:cNvSpPr txBox="1"/>
              <p:nvPr/>
            </p:nvSpPr>
            <p:spPr>
              <a:xfrm>
                <a:off x="7029503" y="5479167"/>
                <a:ext cx="383894" cy="181793"/>
              </a:xfrm>
              <a:prstGeom prst="rect">
                <a:avLst/>
              </a:prstGeom>
              <a:solidFill>
                <a:srgbClr val="4F81BD">
                  <a:lumMod val="75000"/>
                </a:srgbClr>
              </a:solidFill>
              <a:effectLst>
                <a:softEdge rad="63500"/>
              </a:effectLst>
            </p:spPr>
            <p:txBody>
              <a:bodyPr wrap="square" rtlCol="0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2321">
                  <a:defRPr/>
                </a:pPr>
                <a:r>
                  <a:rPr lang="ru-RU" sz="1000" dirty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2</a:t>
                </a:r>
                <a:r>
                  <a:rPr lang="ru-RU" sz="1000" kern="0" dirty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0</a:t>
                </a:r>
              </a:p>
            </p:txBody>
          </p:sp>
          <p:sp>
            <p:nvSpPr>
              <p:cNvPr id="443" name="TextBox 23"/>
              <p:cNvSpPr txBox="1"/>
              <p:nvPr/>
            </p:nvSpPr>
            <p:spPr>
              <a:xfrm>
                <a:off x="7041092" y="5647261"/>
                <a:ext cx="372305" cy="181793"/>
              </a:xfrm>
              <a:prstGeom prst="rect">
                <a:avLst/>
              </a:prstGeom>
              <a:solidFill>
                <a:srgbClr val="FF9900"/>
              </a:solidFill>
              <a:effectLst>
                <a:softEdge rad="63500"/>
              </a:effectLst>
            </p:spPr>
            <p:txBody>
              <a:bodyPr wrap="square" rtlCol="0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2321">
                  <a:defRPr/>
                </a:pPr>
                <a:r>
                  <a:rPr lang="ru-RU" sz="1000" kern="0" dirty="0" smtClean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15</a:t>
                </a:r>
                <a:endParaRPr lang="ru-RU" sz="1000" kern="0" dirty="0">
                  <a:solidFill>
                    <a:prstClr val="black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4" name="Text Box 97"/>
              <p:cNvSpPr txBox="1">
                <a:spLocks noChangeArrowheads="1"/>
              </p:cNvSpPr>
              <p:nvPr/>
            </p:nvSpPr>
            <p:spPr bwMode="auto">
              <a:xfrm>
                <a:off x="7449857" y="5637358"/>
                <a:ext cx="1659776" cy="18518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95989" tIns="47996" rIns="95989" bIns="47996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- порывы ветра (УГМС), м/с</a:t>
                </a:r>
              </a:p>
            </p:txBody>
          </p:sp>
        </p:grpSp>
        <p:pic>
          <p:nvPicPr>
            <p:cNvPr id="437" name="Рисунок 436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7899635" y="5141222"/>
              <a:ext cx="649048" cy="1206564"/>
            </a:xfrm>
            <a:prstGeom prst="rect">
              <a:avLst/>
            </a:prstGeom>
          </p:spPr>
        </p:pic>
        <p:pic>
          <p:nvPicPr>
            <p:cNvPr id="438" name="Рисунок 437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7897604" y="4711550"/>
              <a:ext cx="2310493" cy="215263"/>
            </a:xfrm>
            <a:prstGeom prst="rect">
              <a:avLst/>
            </a:prstGeom>
          </p:spPr>
        </p:pic>
      </p:grpSp>
      <p:sp>
        <p:nvSpPr>
          <p:cNvPr id="471" name="Rectangle 152"/>
          <p:cNvSpPr>
            <a:spLocks noChangeArrowheads="1"/>
          </p:cNvSpPr>
          <p:nvPr/>
        </p:nvSpPr>
        <p:spPr bwMode="auto">
          <a:xfrm>
            <a:off x="10435750" y="6254882"/>
            <a:ext cx="1728000" cy="538609"/>
          </a:xfrm>
          <a:prstGeom prst="rect">
            <a:avLst/>
          </a:prstGeom>
          <a:solidFill>
            <a:schemeClr val="bg1">
              <a:alpha val="96861"/>
            </a:schemeClr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square" lIns="22554" tIns="0" rIns="22554" bIns="0" anchor="ctr">
            <a:spAutoFit/>
          </a:bodyPr>
          <a:lstStyle/>
          <a:p>
            <a:pPr defTabSz="1727942">
              <a:spcBef>
                <a:spcPct val="0"/>
              </a:spcBef>
            </a:pPr>
            <a:r>
              <a:rPr lang="ru-RU" altLang="ru-RU" sz="7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ГУ МЧС России по Краснодарскому краю</a:t>
            </a:r>
            <a:r>
              <a:rPr lang="ru-RU" altLang="ru-RU" sz="700" i="1" u="sng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</a:p>
          <a:p>
            <a:pPr defTabSz="1727942">
              <a:spcBef>
                <a:spcPct val="0"/>
              </a:spcBef>
            </a:pPr>
            <a:r>
              <a:rPr lang="ru-RU" altLang="ru-RU" sz="7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АРМ № 7 </a:t>
            </a:r>
          </a:p>
          <a:p>
            <a:pPr defTabSz="1727942">
              <a:spcBef>
                <a:spcPct val="0"/>
              </a:spcBef>
            </a:pPr>
            <a:r>
              <a:rPr lang="ru-RU" alt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15:00 </a:t>
            </a:r>
            <a:r>
              <a:rPr lang="ru-RU" altLang="ru-RU" sz="7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alt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04.11.2024</a:t>
            </a:r>
          </a:p>
          <a:p>
            <a:pPr defTabSz="1727942">
              <a:spcBef>
                <a:spcPct val="0"/>
              </a:spcBef>
            </a:pPr>
            <a:r>
              <a:rPr lang="ru-RU" alt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Исп</a:t>
            </a:r>
            <a:r>
              <a:rPr lang="ru-RU" altLang="ru-RU" sz="7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. </a:t>
            </a:r>
            <a:r>
              <a:rPr lang="ru-RU" alt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Л.А. Давиденко</a:t>
            </a:r>
            <a:endParaRPr lang="ru-RU" altLang="ru-RU" sz="7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defTabSz="1727942">
              <a:spcBef>
                <a:spcPct val="0"/>
              </a:spcBef>
            </a:pPr>
            <a:r>
              <a:rPr 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Тел</a:t>
            </a:r>
            <a:r>
              <a:rPr lang="ru-RU" sz="7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. 3220-5507</a:t>
            </a:r>
          </a:p>
        </p:txBody>
      </p:sp>
      <p:grpSp>
        <p:nvGrpSpPr>
          <p:cNvPr id="418" name="Группа 417"/>
          <p:cNvGrpSpPr/>
          <p:nvPr/>
        </p:nvGrpSpPr>
        <p:grpSpPr>
          <a:xfrm>
            <a:off x="4514632" y="3094680"/>
            <a:ext cx="1581368" cy="723767"/>
            <a:chOff x="406713" y="1180365"/>
            <a:chExt cx="1581368" cy="723767"/>
          </a:xfrm>
        </p:grpSpPr>
        <p:cxnSp>
          <p:nvCxnSpPr>
            <p:cNvPr id="419" name="Прямая соединительная линия 418"/>
            <p:cNvCxnSpPr/>
            <p:nvPr/>
          </p:nvCxnSpPr>
          <p:spPr>
            <a:xfrm>
              <a:off x="1484224" y="1515603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1" name="Прямая соединительная линия 460"/>
            <p:cNvCxnSpPr/>
            <p:nvPr/>
          </p:nvCxnSpPr>
          <p:spPr>
            <a:xfrm>
              <a:off x="1594082" y="1662606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62" name="Скругленный прямоугольник 461"/>
            <p:cNvSpPr/>
            <p:nvPr/>
          </p:nvSpPr>
          <p:spPr>
            <a:xfrm>
              <a:off x="640108" y="1561908"/>
              <a:ext cx="250314" cy="147532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ru-RU" sz="800" b="1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47%</a:t>
              </a:r>
            </a:p>
          </p:txBody>
        </p:sp>
        <p:sp>
          <p:nvSpPr>
            <p:cNvPr id="466" name="TextBox 23"/>
            <p:cNvSpPr txBox="1">
              <a:spLocks noChangeAspect="1"/>
            </p:cNvSpPr>
            <p:nvPr/>
          </p:nvSpPr>
          <p:spPr>
            <a:xfrm>
              <a:off x="892969" y="1704077"/>
              <a:ext cx="392468" cy="200055"/>
            </a:xfrm>
            <a:prstGeom prst="rect">
              <a:avLst/>
            </a:prstGeom>
            <a:solidFill>
              <a:srgbClr val="4F81BD">
                <a:lumMod val="75000"/>
              </a:srgb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2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  <p:sp>
          <p:nvSpPr>
            <p:cNvPr id="467" name="Прямоугольник 466"/>
            <p:cNvSpPr/>
            <p:nvPr/>
          </p:nvSpPr>
          <p:spPr>
            <a:xfrm>
              <a:off x="895333" y="1552996"/>
              <a:ext cx="780208" cy="156444"/>
            </a:xfrm>
            <a:prstGeom prst="rect">
              <a:avLst/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320/156</a:t>
              </a:r>
              <a:endParaRPr lang="ru-RU" sz="8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68" name="Прямоугольник 467"/>
            <p:cNvSpPr/>
            <p:nvPr/>
          </p:nvSpPr>
          <p:spPr bwMode="auto">
            <a:xfrm>
              <a:off x="895333" y="1411197"/>
              <a:ext cx="780208" cy="141799"/>
            </a:xfrm>
            <a:prstGeom prst="rect">
              <a:avLst/>
            </a:prstGeom>
            <a:solidFill>
              <a:srgbClr val="00B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6711/68663 </a:t>
              </a:r>
            </a:p>
          </p:txBody>
        </p:sp>
        <p:sp>
          <p:nvSpPr>
            <p:cNvPr id="469" name="TextBox 10"/>
            <p:cNvSpPr txBox="1"/>
            <p:nvPr/>
          </p:nvSpPr>
          <p:spPr>
            <a:xfrm>
              <a:off x="406713" y="1180365"/>
              <a:ext cx="1581368" cy="230832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sz="900" dirty="0"/>
                <a:t>г. Геленджик</a:t>
              </a:r>
            </a:p>
          </p:txBody>
        </p:sp>
        <p:sp>
          <p:nvSpPr>
            <p:cNvPr id="470" name="TextBox 23"/>
            <p:cNvSpPr txBox="1">
              <a:spLocks noChangeAspect="1"/>
            </p:cNvSpPr>
            <p:nvPr/>
          </p:nvSpPr>
          <p:spPr>
            <a:xfrm>
              <a:off x="1302123" y="1704077"/>
              <a:ext cx="392468" cy="200055"/>
            </a:xfrm>
            <a:prstGeom prst="rect">
              <a:avLst/>
            </a:prstGeom>
            <a:solidFill>
              <a:schemeClr val="accent4">
                <a:lumMod val="75000"/>
              </a:scheme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10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67606456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Рисунок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7937" y="722989"/>
            <a:ext cx="12201945" cy="6141463"/>
          </a:xfrm>
          <a:prstGeom prst="rect">
            <a:avLst/>
          </a:prstGeom>
        </p:spPr>
      </p:pic>
      <p:grpSp>
        <p:nvGrpSpPr>
          <p:cNvPr id="4" name="Группа 3"/>
          <p:cNvGrpSpPr/>
          <p:nvPr/>
        </p:nvGrpSpPr>
        <p:grpSpPr>
          <a:xfrm>
            <a:off x="11461411" y="76626"/>
            <a:ext cx="625999" cy="526433"/>
            <a:chOff x="9625856" y="4064"/>
            <a:chExt cx="625999" cy="526433"/>
          </a:xfrm>
        </p:grpSpPr>
        <p:sp>
          <p:nvSpPr>
            <p:cNvPr id="5" name="Oval 44"/>
            <p:cNvSpPr>
              <a:spLocks noChangeArrowheads="1"/>
            </p:cNvSpPr>
            <p:nvPr/>
          </p:nvSpPr>
          <p:spPr bwMode="auto">
            <a:xfrm>
              <a:off x="9625856" y="4064"/>
              <a:ext cx="625999" cy="52643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" name="Oval 45"/>
            <p:cNvSpPr>
              <a:spLocks noChangeArrowheads="1"/>
            </p:cNvSpPr>
            <p:nvPr/>
          </p:nvSpPr>
          <p:spPr bwMode="auto">
            <a:xfrm>
              <a:off x="9640446" y="10526"/>
              <a:ext cx="600673" cy="505200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" name="Oval 46"/>
            <p:cNvSpPr>
              <a:spLocks noChangeArrowheads="1"/>
            </p:cNvSpPr>
            <p:nvPr/>
          </p:nvSpPr>
          <p:spPr bwMode="auto">
            <a:xfrm>
              <a:off x="9715875" y="76994"/>
              <a:ext cx="454772" cy="38334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" name="Oval 47"/>
            <p:cNvSpPr>
              <a:spLocks noChangeArrowheads="1"/>
            </p:cNvSpPr>
            <p:nvPr/>
          </p:nvSpPr>
          <p:spPr bwMode="auto">
            <a:xfrm>
              <a:off x="9727987" y="87610"/>
              <a:ext cx="437704" cy="368803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9" name="Freeform 48"/>
            <p:cNvSpPr>
              <a:spLocks noEditPoints="1"/>
            </p:cNvSpPr>
            <p:nvPr/>
          </p:nvSpPr>
          <p:spPr bwMode="auto">
            <a:xfrm>
              <a:off x="9765151" y="25297"/>
              <a:ext cx="362001" cy="84931"/>
            </a:xfrm>
            <a:custGeom>
              <a:avLst/>
              <a:gdLst>
                <a:gd name="T0" fmla="*/ 2147483647 w 115"/>
                <a:gd name="T1" fmla="*/ 2147483647 h 32"/>
                <a:gd name="T2" fmla="*/ 2147483647 w 115"/>
                <a:gd name="T3" fmla="*/ 2147483647 h 32"/>
                <a:gd name="T4" fmla="*/ 2147483647 w 115"/>
                <a:gd name="T5" fmla="*/ 2147483647 h 32"/>
                <a:gd name="T6" fmla="*/ 2147483647 w 115"/>
                <a:gd name="T7" fmla="*/ 2147483647 h 32"/>
                <a:gd name="T8" fmla="*/ 2147483647 w 115"/>
                <a:gd name="T9" fmla="*/ 2147483647 h 32"/>
                <a:gd name="T10" fmla="*/ 2147483647 w 115"/>
                <a:gd name="T11" fmla="*/ 2147483647 h 32"/>
                <a:gd name="T12" fmla="*/ 2147483647 w 115"/>
                <a:gd name="T13" fmla="*/ 2147483647 h 32"/>
                <a:gd name="T14" fmla="*/ 2147483647 w 115"/>
                <a:gd name="T15" fmla="*/ 2147483647 h 32"/>
                <a:gd name="T16" fmla="*/ 2147483647 w 115"/>
                <a:gd name="T17" fmla="*/ 2147483647 h 32"/>
                <a:gd name="T18" fmla="*/ 2147483647 w 115"/>
                <a:gd name="T19" fmla="*/ 2147483647 h 32"/>
                <a:gd name="T20" fmla="*/ 2147483647 w 115"/>
                <a:gd name="T21" fmla="*/ 2147483647 h 32"/>
                <a:gd name="T22" fmla="*/ 2147483647 w 115"/>
                <a:gd name="T23" fmla="*/ 2147483647 h 32"/>
                <a:gd name="T24" fmla="*/ 2147483647 w 115"/>
                <a:gd name="T25" fmla="*/ 2147483647 h 32"/>
                <a:gd name="T26" fmla="*/ 2147483647 w 115"/>
                <a:gd name="T27" fmla="*/ 2147483647 h 32"/>
                <a:gd name="T28" fmla="*/ 2147483647 w 115"/>
                <a:gd name="T29" fmla="*/ 2147483647 h 32"/>
                <a:gd name="T30" fmla="*/ 2147483647 w 115"/>
                <a:gd name="T31" fmla="*/ 2147483647 h 32"/>
                <a:gd name="T32" fmla="*/ 2147483647 w 115"/>
                <a:gd name="T33" fmla="*/ 2147483647 h 32"/>
                <a:gd name="T34" fmla="*/ 2147483647 w 115"/>
                <a:gd name="T35" fmla="*/ 2147483647 h 32"/>
                <a:gd name="T36" fmla="*/ 2147483647 w 115"/>
                <a:gd name="T37" fmla="*/ 2147483647 h 32"/>
                <a:gd name="T38" fmla="*/ 2147483647 w 115"/>
                <a:gd name="T39" fmla="*/ 2147483647 h 32"/>
                <a:gd name="T40" fmla="*/ 2147483647 w 115"/>
                <a:gd name="T41" fmla="*/ 2147483647 h 32"/>
                <a:gd name="T42" fmla="*/ 2147483647 w 115"/>
                <a:gd name="T43" fmla="*/ 0 h 32"/>
                <a:gd name="T44" fmla="*/ 2147483647 w 115"/>
                <a:gd name="T45" fmla="*/ 2147483647 h 32"/>
                <a:gd name="T46" fmla="*/ 2147483647 w 115"/>
                <a:gd name="T47" fmla="*/ 2147483647 h 32"/>
                <a:gd name="T48" fmla="*/ 2147483647 w 115"/>
                <a:gd name="T49" fmla="*/ 2147483647 h 32"/>
                <a:gd name="T50" fmla="*/ 2147483647 w 115"/>
                <a:gd name="T51" fmla="*/ 0 h 32"/>
                <a:gd name="T52" fmla="*/ 2147483647 w 115"/>
                <a:gd name="T53" fmla="*/ 2147483647 h 32"/>
                <a:gd name="T54" fmla="*/ 2147483647 w 115"/>
                <a:gd name="T55" fmla="*/ 2147483647 h 32"/>
                <a:gd name="T56" fmla="*/ 2147483647 w 115"/>
                <a:gd name="T57" fmla="*/ 2147483647 h 32"/>
                <a:gd name="T58" fmla="*/ 2147483647 w 115"/>
                <a:gd name="T59" fmla="*/ 2147483647 h 32"/>
                <a:gd name="T60" fmla="*/ 2147483647 w 115"/>
                <a:gd name="T61" fmla="*/ 2147483647 h 32"/>
                <a:gd name="T62" fmla="*/ 2147483647 w 115"/>
                <a:gd name="T63" fmla="*/ 2147483647 h 32"/>
                <a:gd name="T64" fmla="*/ 2147483647 w 115"/>
                <a:gd name="T65" fmla="*/ 2147483647 h 32"/>
                <a:gd name="T66" fmla="*/ 2147483647 w 115"/>
                <a:gd name="T67" fmla="*/ 2147483647 h 32"/>
                <a:gd name="T68" fmla="*/ 2147483647 w 115"/>
                <a:gd name="T69" fmla="*/ 2147483647 h 32"/>
                <a:gd name="T70" fmla="*/ 2147483647 w 115"/>
                <a:gd name="T71" fmla="*/ 2147483647 h 32"/>
                <a:gd name="T72" fmla="*/ 2147483647 w 115"/>
                <a:gd name="T73" fmla="*/ 2147483647 h 32"/>
                <a:gd name="T74" fmla="*/ 2147483647 w 115"/>
                <a:gd name="T75" fmla="*/ 2147483647 h 32"/>
                <a:gd name="T76" fmla="*/ 2147483647 w 115"/>
                <a:gd name="T77" fmla="*/ 2147483647 h 32"/>
                <a:gd name="T78" fmla="*/ 2147483647 w 115"/>
                <a:gd name="T79" fmla="*/ 2147483647 h 32"/>
                <a:gd name="T80" fmla="*/ 2147483647 w 115"/>
                <a:gd name="T81" fmla="*/ 2147483647 h 32"/>
                <a:gd name="T82" fmla="*/ 2147483647 w 115"/>
                <a:gd name="T83" fmla="*/ 2147483647 h 32"/>
                <a:gd name="T84" fmla="*/ 2147483647 w 115"/>
                <a:gd name="T85" fmla="*/ 2147483647 h 32"/>
                <a:gd name="T86" fmla="*/ 2147483647 w 115"/>
                <a:gd name="T87" fmla="*/ 2147483647 h 32"/>
                <a:gd name="T88" fmla="*/ 2147483647 w 115"/>
                <a:gd name="T89" fmla="*/ 2147483647 h 32"/>
                <a:gd name="T90" fmla="*/ 2147483647 w 115"/>
                <a:gd name="T91" fmla="*/ 2147483647 h 32"/>
                <a:gd name="T92" fmla="*/ 2147483647 w 115"/>
                <a:gd name="T93" fmla="*/ 2147483647 h 32"/>
                <a:gd name="T94" fmla="*/ 2147483647 w 115"/>
                <a:gd name="T95" fmla="*/ 2147483647 h 32"/>
                <a:gd name="T96" fmla="*/ 2147483647 w 115"/>
                <a:gd name="T97" fmla="*/ 2147483647 h 32"/>
                <a:gd name="T98" fmla="*/ 2147483647 w 115"/>
                <a:gd name="T99" fmla="*/ 2147483647 h 32"/>
                <a:gd name="T100" fmla="*/ 2147483647 w 115"/>
                <a:gd name="T101" fmla="*/ 2147483647 h 32"/>
                <a:gd name="T102" fmla="*/ 2147483647 w 115"/>
                <a:gd name="T103" fmla="*/ 2147483647 h 32"/>
                <a:gd name="T104" fmla="*/ 2147483647 w 115"/>
                <a:gd name="T105" fmla="*/ 2147483647 h 3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15"/>
                <a:gd name="T160" fmla="*/ 0 h 32"/>
                <a:gd name="T161" fmla="*/ 115 w 115"/>
                <a:gd name="T162" fmla="*/ 32 h 3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15" h="32">
                  <a:moveTo>
                    <a:pt x="6" y="29"/>
                  </a:moveTo>
                  <a:lnTo>
                    <a:pt x="7" y="29"/>
                  </a:lnTo>
                  <a:cubicBezTo>
                    <a:pt x="7" y="29"/>
                    <a:pt x="7" y="29"/>
                    <a:pt x="8" y="28"/>
                  </a:cubicBezTo>
                  <a:cubicBezTo>
                    <a:pt x="8" y="28"/>
                    <a:pt x="8" y="28"/>
                    <a:pt x="7" y="28"/>
                  </a:cubicBezTo>
                  <a:lnTo>
                    <a:pt x="4" y="22"/>
                  </a:lnTo>
                  <a:cubicBezTo>
                    <a:pt x="4" y="22"/>
                    <a:pt x="3" y="22"/>
                    <a:pt x="3" y="22"/>
                  </a:cubicBezTo>
                  <a:cubicBezTo>
                    <a:pt x="3" y="22"/>
                    <a:pt x="3" y="22"/>
                    <a:pt x="2" y="22"/>
                  </a:cubicBezTo>
                  <a:lnTo>
                    <a:pt x="0" y="20"/>
                  </a:lnTo>
                  <a:lnTo>
                    <a:pt x="8" y="15"/>
                  </a:lnTo>
                  <a:lnTo>
                    <a:pt x="9" y="18"/>
                  </a:lnTo>
                  <a:cubicBezTo>
                    <a:pt x="9" y="18"/>
                    <a:pt x="8" y="18"/>
                    <a:pt x="8" y="18"/>
                  </a:cubicBezTo>
                  <a:cubicBezTo>
                    <a:pt x="8" y="18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lnTo>
                    <a:pt x="9" y="20"/>
                  </a:lnTo>
                  <a:lnTo>
                    <a:pt x="13" y="18"/>
                  </a:lnTo>
                  <a:lnTo>
                    <a:pt x="12" y="17"/>
                  </a:lnTo>
                  <a:cubicBezTo>
                    <a:pt x="12" y="17"/>
                    <a:pt x="12" y="16"/>
                    <a:pt x="12" y="16"/>
                  </a:cubicBezTo>
                  <a:cubicBezTo>
                    <a:pt x="11" y="16"/>
                    <a:pt x="11" y="16"/>
                    <a:pt x="11" y="17"/>
                  </a:cubicBezTo>
                  <a:lnTo>
                    <a:pt x="9" y="14"/>
                  </a:lnTo>
                  <a:lnTo>
                    <a:pt x="16" y="10"/>
                  </a:lnTo>
                  <a:lnTo>
                    <a:pt x="18" y="12"/>
                  </a:lnTo>
                  <a:lnTo>
                    <a:pt x="17" y="13"/>
                  </a:ln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7" y="14"/>
                    <a:pt x="17" y="14"/>
                  </a:cubicBezTo>
                  <a:lnTo>
                    <a:pt x="20" y="20"/>
                  </a:lnTo>
                  <a:lnTo>
                    <a:pt x="21" y="20"/>
                  </a:ln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2" y="20"/>
                  </a:cubicBezTo>
                  <a:lnTo>
                    <a:pt x="22" y="19"/>
                  </a:lnTo>
                  <a:lnTo>
                    <a:pt x="24" y="22"/>
                  </a:lnTo>
                  <a:lnTo>
                    <a:pt x="17" y="26"/>
                  </a:lnTo>
                  <a:lnTo>
                    <a:pt x="15" y="24"/>
                  </a:lnTo>
                  <a:cubicBezTo>
                    <a:pt x="16" y="24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lnTo>
                    <a:pt x="14" y="21"/>
                  </a:lnTo>
                  <a:lnTo>
                    <a:pt x="11" y="23"/>
                  </a:lnTo>
                  <a:lnTo>
                    <a:pt x="12" y="25"/>
                  </a:lnTo>
                  <a:cubicBezTo>
                    <a:pt x="12" y="25"/>
                    <a:pt x="12" y="25"/>
                    <a:pt x="13" y="25"/>
                  </a:cubicBezTo>
                  <a:cubicBezTo>
                    <a:pt x="13" y="25"/>
                    <a:pt x="13" y="25"/>
                    <a:pt x="13" y="25"/>
                  </a:cubicBezTo>
                  <a:lnTo>
                    <a:pt x="14" y="25"/>
                  </a:lnTo>
                  <a:lnTo>
                    <a:pt x="15" y="27"/>
                  </a:lnTo>
                  <a:lnTo>
                    <a:pt x="8" y="32"/>
                  </a:lnTo>
                  <a:lnTo>
                    <a:pt x="6" y="29"/>
                  </a:lnTo>
                  <a:close/>
                  <a:moveTo>
                    <a:pt x="33" y="3"/>
                  </a:moveTo>
                  <a:lnTo>
                    <a:pt x="34" y="6"/>
                  </a:lnTo>
                  <a:lnTo>
                    <a:pt x="33" y="6"/>
                  </a:lnTo>
                  <a:cubicBezTo>
                    <a:pt x="33" y="6"/>
                    <a:pt x="33" y="6"/>
                    <a:pt x="33" y="6"/>
                  </a:cubicBezTo>
                  <a:cubicBezTo>
                    <a:pt x="33" y="7"/>
                    <a:pt x="33" y="7"/>
                    <a:pt x="33" y="7"/>
                  </a:cubicBezTo>
                  <a:lnTo>
                    <a:pt x="35" y="14"/>
                  </a:lnTo>
                  <a:lnTo>
                    <a:pt x="38" y="13"/>
                  </a:lnTo>
                  <a:lnTo>
                    <a:pt x="37" y="6"/>
                  </a:lnTo>
                  <a:cubicBezTo>
                    <a:pt x="37" y="6"/>
                    <a:pt x="36" y="6"/>
                    <a:pt x="36" y="6"/>
                  </a:cubicBezTo>
                  <a:cubicBezTo>
                    <a:pt x="36" y="5"/>
                    <a:pt x="36" y="5"/>
                    <a:pt x="36" y="6"/>
                  </a:cubicBezTo>
                  <a:lnTo>
                    <a:pt x="35" y="6"/>
                  </a:lnTo>
                  <a:lnTo>
                    <a:pt x="35" y="3"/>
                  </a:lnTo>
                  <a:lnTo>
                    <a:pt x="43" y="1"/>
                  </a:lnTo>
                  <a:lnTo>
                    <a:pt x="44" y="3"/>
                  </a:lnTo>
                  <a:lnTo>
                    <a:pt x="43" y="4"/>
                  </a:lnTo>
                  <a:cubicBezTo>
                    <a:pt x="42" y="4"/>
                    <a:pt x="42" y="4"/>
                    <a:pt x="42" y="4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lnTo>
                    <a:pt x="44" y="10"/>
                  </a:lnTo>
                  <a:cubicBezTo>
                    <a:pt x="44" y="10"/>
                    <a:pt x="44" y="10"/>
                    <a:pt x="44" y="10"/>
                  </a:cubicBezTo>
                  <a:cubicBezTo>
                    <a:pt x="44" y="10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5" y="11"/>
                  </a:cubicBezTo>
                  <a:lnTo>
                    <a:pt x="46" y="11"/>
                  </a:lnTo>
                  <a:lnTo>
                    <a:pt x="48" y="17"/>
                  </a:lnTo>
                  <a:lnTo>
                    <a:pt x="45" y="18"/>
                  </a:lnTo>
                  <a:lnTo>
                    <a:pt x="44" y="17"/>
                  </a:ln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5"/>
                    <a:pt x="44" y="15"/>
                  </a:cubicBezTo>
                  <a:cubicBezTo>
                    <a:pt x="43" y="15"/>
                    <a:pt x="43" y="15"/>
                    <a:pt x="42" y="15"/>
                  </a:cubicBezTo>
                  <a:lnTo>
                    <a:pt x="28" y="19"/>
                  </a:lnTo>
                  <a:lnTo>
                    <a:pt x="27" y="16"/>
                  </a:lnTo>
                  <a:lnTo>
                    <a:pt x="28" y="16"/>
                  </a:lnTo>
                  <a:cubicBezTo>
                    <a:pt x="29" y="16"/>
                    <a:pt x="29" y="16"/>
                    <a:pt x="29" y="16"/>
                  </a:cubicBezTo>
                  <a:cubicBezTo>
                    <a:pt x="29" y="16"/>
                    <a:pt x="29" y="16"/>
                    <a:pt x="29" y="15"/>
                  </a:cubicBezTo>
                  <a:lnTo>
                    <a:pt x="27" y="9"/>
                  </a:ln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6" y="8"/>
                    <a:pt x="26" y="8"/>
                  </a:cubicBezTo>
                  <a:lnTo>
                    <a:pt x="25" y="8"/>
                  </a:lnTo>
                  <a:lnTo>
                    <a:pt x="25" y="6"/>
                  </a:lnTo>
                  <a:lnTo>
                    <a:pt x="33" y="3"/>
                  </a:lnTo>
                  <a:close/>
                  <a:moveTo>
                    <a:pt x="61" y="0"/>
                  </a:moveTo>
                  <a:lnTo>
                    <a:pt x="61" y="3"/>
                  </a:lnTo>
                  <a:cubicBezTo>
                    <a:pt x="61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4"/>
                  </a:cubicBezTo>
                  <a:lnTo>
                    <a:pt x="62" y="6"/>
                  </a:lnTo>
                  <a:lnTo>
                    <a:pt x="63" y="4"/>
                  </a:ln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3" y="3"/>
                  </a:cubicBezTo>
                  <a:cubicBezTo>
                    <a:pt x="63" y="3"/>
                    <a:pt x="63" y="3"/>
                    <a:pt x="63" y="3"/>
                  </a:cubicBezTo>
                  <a:lnTo>
                    <a:pt x="63" y="0"/>
                  </a:lnTo>
                  <a:lnTo>
                    <a:pt x="70" y="0"/>
                  </a:lnTo>
                  <a:lnTo>
                    <a:pt x="70" y="3"/>
                  </a:lnTo>
                  <a:lnTo>
                    <a:pt x="69" y="3"/>
                  </a:lnTo>
                  <a:cubicBezTo>
                    <a:pt x="69" y="3"/>
                    <a:pt x="68" y="3"/>
                    <a:pt x="68" y="3"/>
                  </a:cubicBezTo>
                  <a:cubicBezTo>
                    <a:pt x="68" y="3"/>
                    <a:pt x="68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lnTo>
                    <a:pt x="65" y="8"/>
                  </a:lnTo>
                  <a:cubicBezTo>
                    <a:pt x="65" y="9"/>
                    <a:pt x="64" y="11"/>
                    <a:pt x="64" y="11"/>
                  </a:cubicBezTo>
                  <a:cubicBezTo>
                    <a:pt x="63" y="12"/>
                    <a:pt x="62" y="13"/>
                    <a:pt x="62" y="13"/>
                  </a:cubicBezTo>
                  <a:cubicBezTo>
                    <a:pt x="61" y="14"/>
                    <a:pt x="61" y="14"/>
                    <a:pt x="60" y="14"/>
                  </a:cubicBezTo>
                  <a:cubicBezTo>
                    <a:pt x="59" y="14"/>
                    <a:pt x="58" y="14"/>
                    <a:pt x="58" y="14"/>
                  </a:cubicBezTo>
                  <a:cubicBezTo>
                    <a:pt x="57" y="14"/>
                    <a:pt x="57" y="14"/>
                    <a:pt x="56" y="14"/>
                  </a:cubicBezTo>
                  <a:cubicBezTo>
                    <a:pt x="56" y="14"/>
                    <a:pt x="55" y="14"/>
                    <a:pt x="54" y="14"/>
                  </a:cubicBezTo>
                  <a:lnTo>
                    <a:pt x="54" y="10"/>
                  </a:lnTo>
                  <a:cubicBezTo>
                    <a:pt x="55" y="10"/>
                    <a:pt x="55" y="10"/>
                    <a:pt x="56" y="10"/>
                  </a:cubicBezTo>
                  <a:cubicBezTo>
                    <a:pt x="56" y="10"/>
                    <a:pt x="57" y="10"/>
                    <a:pt x="57" y="10"/>
                  </a:cubicBezTo>
                  <a:cubicBezTo>
                    <a:pt x="57" y="10"/>
                    <a:pt x="57" y="10"/>
                    <a:pt x="58" y="10"/>
                  </a:cubicBezTo>
                  <a:cubicBezTo>
                    <a:pt x="58" y="10"/>
                    <a:pt x="58" y="10"/>
                    <a:pt x="58" y="10"/>
                  </a:cubicBezTo>
                  <a:lnTo>
                    <a:pt x="54" y="4"/>
                  </a:lnTo>
                  <a:cubicBezTo>
                    <a:pt x="54" y="4"/>
                    <a:pt x="54" y="3"/>
                    <a:pt x="54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3"/>
                    <a:pt x="53" y="3"/>
                    <a:pt x="53" y="2"/>
                  </a:cubicBezTo>
                  <a:cubicBezTo>
                    <a:pt x="52" y="2"/>
                    <a:pt x="52" y="2"/>
                    <a:pt x="52" y="2"/>
                  </a:cubicBezTo>
                  <a:lnTo>
                    <a:pt x="51" y="2"/>
                  </a:lnTo>
                  <a:lnTo>
                    <a:pt x="52" y="0"/>
                  </a:lnTo>
                  <a:lnTo>
                    <a:pt x="61" y="0"/>
                  </a:lnTo>
                  <a:close/>
                  <a:moveTo>
                    <a:pt x="86" y="7"/>
                  </a:moveTo>
                  <a:lnTo>
                    <a:pt x="85" y="7"/>
                  </a:lnTo>
                  <a:cubicBezTo>
                    <a:pt x="85" y="7"/>
                    <a:pt x="85" y="7"/>
                    <a:pt x="84" y="7"/>
                  </a:cubicBezTo>
                  <a:cubicBezTo>
                    <a:pt x="84" y="7"/>
                    <a:pt x="84" y="7"/>
                    <a:pt x="84" y="7"/>
                  </a:cubicBezTo>
                  <a:lnTo>
                    <a:pt x="84" y="9"/>
                  </a:ln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5" y="9"/>
                    <a:pt x="85" y="9"/>
                  </a:cubicBezTo>
                  <a:cubicBezTo>
                    <a:pt x="85" y="9"/>
                    <a:pt x="85" y="9"/>
                    <a:pt x="85" y="8"/>
                  </a:cubicBezTo>
                  <a:cubicBezTo>
                    <a:pt x="86" y="8"/>
                    <a:pt x="86" y="8"/>
                    <a:pt x="86" y="8"/>
                  </a:cubicBezTo>
                  <a:cubicBezTo>
                    <a:pt x="86" y="8"/>
                    <a:pt x="86" y="8"/>
                    <a:pt x="86" y="7"/>
                  </a:cubicBezTo>
                  <a:cubicBezTo>
                    <a:pt x="87" y="7"/>
                    <a:pt x="87" y="7"/>
                    <a:pt x="87" y="7"/>
                  </a:cubicBezTo>
                  <a:cubicBezTo>
                    <a:pt x="87" y="7"/>
                    <a:pt x="87" y="7"/>
                    <a:pt x="87" y="6"/>
                  </a:cubicBezTo>
                  <a:cubicBezTo>
                    <a:pt x="88" y="6"/>
                    <a:pt x="88" y="6"/>
                    <a:pt x="89" y="5"/>
                  </a:cubicBezTo>
                  <a:cubicBezTo>
                    <a:pt x="90" y="5"/>
                    <a:pt x="91" y="5"/>
                    <a:pt x="92" y="6"/>
                  </a:cubicBezTo>
                  <a:cubicBezTo>
                    <a:pt x="92" y="6"/>
                    <a:pt x="92" y="6"/>
                    <a:pt x="93" y="6"/>
                  </a:cubicBezTo>
                  <a:cubicBezTo>
                    <a:pt x="93" y="6"/>
                    <a:pt x="93" y="6"/>
                    <a:pt x="93" y="6"/>
                  </a:cubicBezTo>
                  <a:cubicBezTo>
                    <a:pt x="94" y="6"/>
                    <a:pt x="94" y="6"/>
                    <a:pt x="94" y="6"/>
                  </a:cubicBezTo>
                  <a:cubicBezTo>
                    <a:pt x="94" y="6"/>
                    <a:pt x="94" y="7"/>
                    <a:pt x="94" y="7"/>
                  </a:cubicBezTo>
                  <a:lnTo>
                    <a:pt x="93" y="10"/>
                  </a:ln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2" y="10"/>
                    <a:pt x="92" y="10"/>
                  </a:cubicBezTo>
                  <a:cubicBezTo>
                    <a:pt x="92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1"/>
                  </a:cubicBezTo>
                  <a:cubicBezTo>
                    <a:pt x="90" y="11"/>
                    <a:pt x="90" y="11"/>
                    <a:pt x="89" y="11"/>
                  </a:cubicBezTo>
                  <a:cubicBezTo>
                    <a:pt x="89" y="11"/>
                    <a:pt x="88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8" y="12"/>
                    <a:pt x="89" y="12"/>
                    <a:pt x="89" y="13"/>
                  </a:cubicBezTo>
                  <a:cubicBezTo>
                    <a:pt x="90" y="13"/>
                    <a:pt x="90" y="14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6"/>
                  </a:cubicBezTo>
                  <a:cubicBezTo>
                    <a:pt x="90" y="16"/>
                    <a:pt x="90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2" y="16"/>
                  </a:cubicBezTo>
                  <a:lnTo>
                    <a:pt x="90" y="20"/>
                  </a:lnTo>
                  <a:cubicBezTo>
                    <a:pt x="90" y="20"/>
                    <a:pt x="90" y="20"/>
                    <a:pt x="90" y="20"/>
                  </a:cubicBezTo>
                  <a:cubicBezTo>
                    <a:pt x="89" y="20"/>
                    <a:pt x="89" y="20"/>
                    <a:pt x="89" y="20"/>
                  </a:cubicBezTo>
                  <a:cubicBezTo>
                    <a:pt x="89" y="20"/>
                    <a:pt x="89" y="20"/>
                    <a:pt x="88" y="20"/>
                  </a:cubicBezTo>
                  <a:cubicBezTo>
                    <a:pt x="88" y="20"/>
                    <a:pt x="88" y="20"/>
                    <a:pt x="88" y="20"/>
                  </a:cubicBezTo>
                  <a:cubicBezTo>
                    <a:pt x="87" y="19"/>
                    <a:pt x="86" y="19"/>
                    <a:pt x="85" y="18"/>
                  </a:cubicBezTo>
                  <a:cubicBezTo>
                    <a:pt x="85" y="18"/>
                    <a:pt x="84" y="17"/>
                    <a:pt x="84" y="15"/>
                  </a:cubicBezTo>
                  <a:cubicBezTo>
                    <a:pt x="84" y="15"/>
                    <a:pt x="84" y="15"/>
                    <a:pt x="84" y="15"/>
                  </a:cubicBezTo>
                  <a:cubicBezTo>
                    <a:pt x="84" y="14"/>
                    <a:pt x="84" y="14"/>
                    <a:pt x="84" y="14"/>
                  </a:cubicBezTo>
                  <a:cubicBezTo>
                    <a:pt x="84" y="14"/>
                    <a:pt x="84" y="14"/>
                    <a:pt x="84" y="13"/>
                  </a:cubicBezTo>
                  <a:cubicBezTo>
                    <a:pt x="84" y="13"/>
                    <a:pt x="84" y="13"/>
                    <a:pt x="84" y="13"/>
                  </a:cubicBezTo>
                  <a:cubicBezTo>
                    <a:pt x="84" y="13"/>
                    <a:pt x="84" y="12"/>
                    <a:pt x="84" y="12"/>
                  </a:cubicBezTo>
                  <a:cubicBezTo>
                    <a:pt x="83" y="12"/>
                    <a:pt x="83" y="12"/>
                    <a:pt x="83" y="12"/>
                  </a:cubicBezTo>
                  <a:lnTo>
                    <a:pt x="82" y="14"/>
                  </a:lnTo>
                  <a:cubicBezTo>
                    <a:pt x="82" y="14"/>
                    <a:pt x="82" y="14"/>
                    <a:pt x="82" y="14"/>
                  </a:cubicBezTo>
                  <a:cubicBezTo>
                    <a:pt x="82" y="14"/>
                    <a:pt x="82" y="15"/>
                    <a:pt x="83" y="15"/>
                  </a:cubicBezTo>
                  <a:lnTo>
                    <a:pt x="82" y="18"/>
                  </a:lnTo>
                  <a:lnTo>
                    <a:pt x="74" y="15"/>
                  </a:lnTo>
                  <a:lnTo>
                    <a:pt x="75" y="12"/>
                  </a:lnTo>
                  <a:cubicBezTo>
                    <a:pt x="76" y="12"/>
                    <a:pt x="76" y="12"/>
                    <a:pt x="76" y="12"/>
                  </a:cubicBezTo>
                  <a:cubicBezTo>
                    <a:pt x="76" y="12"/>
                    <a:pt x="76" y="12"/>
                    <a:pt x="77" y="12"/>
                  </a:cubicBezTo>
                  <a:lnTo>
                    <a:pt x="79" y="5"/>
                  </a:lnTo>
                  <a:cubicBezTo>
                    <a:pt x="79" y="5"/>
                    <a:pt x="79" y="5"/>
                    <a:pt x="79" y="5"/>
                  </a:cubicBezTo>
                  <a:cubicBezTo>
                    <a:pt x="79" y="5"/>
                    <a:pt x="78" y="4"/>
                    <a:pt x="78" y="4"/>
                  </a:cubicBezTo>
                  <a:lnTo>
                    <a:pt x="77" y="4"/>
                  </a:lnTo>
                  <a:lnTo>
                    <a:pt x="78" y="1"/>
                  </a:lnTo>
                  <a:lnTo>
                    <a:pt x="87" y="4"/>
                  </a:lnTo>
                  <a:lnTo>
                    <a:pt x="86" y="7"/>
                  </a:lnTo>
                  <a:close/>
                  <a:moveTo>
                    <a:pt x="112" y="28"/>
                  </a:moveTo>
                  <a:cubicBezTo>
                    <a:pt x="111" y="29"/>
                    <a:pt x="110" y="30"/>
                    <a:pt x="108" y="30"/>
                  </a:cubicBezTo>
                  <a:cubicBezTo>
                    <a:pt x="106" y="30"/>
                    <a:pt x="104" y="29"/>
                    <a:pt x="102" y="28"/>
                  </a:cubicBezTo>
                  <a:cubicBezTo>
                    <a:pt x="101" y="27"/>
                    <a:pt x="101" y="27"/>
                    <a:pt x="101" y="27"/>
                  </a:cubicBezTo>
                  <a:cubicBezTo>
                    <a:pt x="100" y="27"/>
                    <a:pt x="100" y="26"/>
                    <a:pt x="100" y="26"/>
                  </a:cubicBezTo>
                  <a:cubicBezTo>
                    <a:pt x="99" y="25"/>
                    <a:pt x="99" y="25"/>
                    <a:pt x="98" y="24"/>
                  </a:cubicBezTo>
                  <a:cubicBezTo>
                    <a:pt x="98" y="23"/>
                    <a:pt x="97" y="22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0"/>
                    <a:pt x="97" y="20"/>
                    <a:pt x="97" y="19"/>
                  </a:cubicBezTo>
                  <a:cubicBezTo>
                    <a:pt x="98" y="18"/>
                    <a:pt x="98" y="17"/>
                    <a:pt x="99" y="16"/>
                  </a:cubicBezTo>
                  <a:cubicBezTo>
                    <a:pt x="99" y="16"/>
                    <a:pt x="99" y="15"/>
                    <a:pt x="100" y="15"/>
                  </a:cubicBezTo>
                  <a:cubicBezTo>
                    <a:pt x="101" y="14"/>
                    <a:pt x="101" y="14"/>
                    <a:pt x="101" y="14"/>
                  </a:cubicBezTo>
                  <a:cubicBezTo>
                    <a:pt x="102" y="14"/>
                    <a:pt x="102" y="14"/>
                    <a:pt x="102" y="14"/>
                  </a:cubicBezTo>
                  <a:cubicBezTo>
                    <a:pt x="103" y="14"/>
                    <a:pt x="103" y="14"/>
                    <a:pt x="103" y="14"/>
                  </a:cubicBezTo>
                  <a:cubicBezTo>
                    <a:pt x="104" y="13"/>
                    <a:pt x="105" y="13"/>
                    <a:pt x="105" y="14"/>
                  </a:cubicBezTo>
                  <a:cubicBezTo>
                    <a:pt x="106" y="14"/>
                    <a:pt x="107" y="14"/>
                    <a:pt x="108" y="14"/>
                  </a:cubicBezTo>
                  <a:cubicBezTo>
                    <a:pt x="108" y="14"/>
                    <a:pt x="109" y="15"/>
                    <a:pt x="109" y="15"/>
                  </a:cubicBezTo>
                  <a:cubicBezTo>
                    <a:pt x="109" y="15"/>
                    <a:pt x="110" y="15"/>
                    <a:pt x="110" y="15"/>
                  </a:cubicBezTo>
                  <a:cubicBezTo>
                    <a:pt x="112" y="17"/>
                    <a:pt x="113" y="18"/>
                    <a:pt x="114" y="20"/>
                  </a:cubicBezTo>
                  <a:cubicBezTo>
                    <a:pt x="115" y="22"/>
                    <a:pt x="115" y="24"/>
                    <a:pt x="114" y="25"/>
                  </a:cubicBezTo>
                  <a:lnTo>
                    <a:pt x="109" y="21"/>
                  </a:lnTo>
                  <a:cubicBezTo>
                    <a:pt x="109" y="21"/>
                    <a:pt x="109" y="20"/>
                    <a:pt x="109" y="20"/>
                  </a:cubicBezTo>
                  <a:cubicBezTo>
                    <a:pt x="109" y="19"/>
                    <a:pt x="109" y="19"/>
                    <a:pt x="109" y="19"/>
                  </a:cubicBezTo>
                  <a:cubicBezTo>
                    <a:pt x="109" y="19"/>
                    <a:pt x="109" y="19"/>
                    <a:pt x="109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7" y="18"/>
                    <a:pt x="107" y="18"/>
                    <a:pt x="107" y="18"/>
                  </a:cubicBezTo>
                  <a:cubicBezTo>
                    <a:pt x="106" y="18"/>
                    <a:pt x="105" y="19"/>
                    <a:pt x="105" y="20"/>
                  </a:cubicBezTo>
                  <a:lnTo>
                    <a:pt x="104" y="21"/>
                  </a:lnTo>
                  <a:cubicBezTo>
                    <a:pt x="103" y="22"/>
                    <a:pt x="103" y="22"/>
                    <a:pt x="103" y="23"/>
                  </a:cubicBezTo>
                  <a:cubicBezTo>
                    <a:pt x="103" y="24"/>
                    <a:pt x="103" y="24"/>
                    <a:pt x="104" y="25"/>
                  </a:cubicBezTo>
                  <a:cubicBezTo>
                    <a:pt x="104" y="25"/>
                    <a:pt x="105" y="25"/>
                    <a:pt x="105" y="25"/>
                  </a:cubicBezTo>
                  <a:cubicBezTo>
                    <a:pt x="106" y="25"/>
                    <a:pt x="106" y="25"/>
                    <a:pt x="107" y="24"/>
                  </a:cubicBezTo>
                  <a:lnTo>
                    <a:pt x="112" y="2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101780" tIns="50892" rIns="101780" bIns="50892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pic>
          <p:nvPicPr>
            <p:cNvPr id="10" name="Picture 49" descr="original_metal_w"/>
            <p:cNvPicPr>
              <a:picLocks noChangeAspect="1" noChangeArrowheads="1" noCrop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750010" y="193774"/>
              <a:ext cx="374664" cy="2617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" name="AutoShape 50"/>
            <p:cNvSpPr>
              <a:spLocks noChangeArrowheads="1"/>
            </p:cNvSpPr>
            <p:nvPr/>
          </p:nvSpPr>
          <p:spPr bwMode="auto">
            <a:xfrm>
              <a:off x="9677610" y="119459"/>
              <a:ext cx="523868" cy="40849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w 21600"/>
                <a:gd name="T9" fmla="*/ 0 h 21600"/>
                <a:gd name="T10" fmla="*/ 0 w 21600"/>
                <a:gd name="T11" fmla="*/ 0 h 21600"/>
                <a:gd name="T12" fmla="*/ 0 w 21600"/>
                <a:gd name="T13" fmla="*/ 0 h 21600"/>
                <a:gd name="T14" fmla="*/ 0 w 21600"/>
                <a:gd name="T15" fmla="*/ 0 h 2160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3163 w 21600"/>
                <a:gd name="T25" fmla="*/ 3161 h 21600"/>
                <a:gd name="T26" fmla="*/ 18437 w 21600"/>
                <a:gd name="T27" fmla="*/ 18439 h 2160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1600" h="21600">
                  <a:moveTo>
                    <a:pt x="0" y="10800"/>
                  </a:moveTo>
                  <a:cubicBezTo>
                    <a:pt x="0" y="4835"/>
                    <a:pt x="4835" y="0"/>
                    <a:pt x="10800" y="0"/>
                  </a:cubicBezTo>
                  <a:cubicBezTo>
                    <a:pt x="16765" y="0"/>
                    <a:pt x="21600" y="4835"/>
                    <a:pt x="21600" y="10800"/>
                  </a:cubicBez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lose/>
                  <a:moveTo>
                    <a:pt x="5400" y="10800"/>
                  </a:moveTo>
                  <a:cubicBezTo>
                    <a:pt x="5400" y="13782"/>
                    <a:pt x="7818" y="16200"/>
                    <a:pt x="10800" y="16200"/>
                  </a:cubicBezTo>
                  <a:cubicBezTo>
                    <a:pt x="13782" y="16200"/>
                    <a:pt x="16200" y="13782"/>
                    <a:pt x="16200" y="10800"/>
                  </a:cubicBezTo>
                  <a:cubicBezTo>
                    <a:pt x="16200" y="7818"/>
                    <a:pt x="13782" y="5400"/>
                    <a:pt x="10800" y="5400"/>
                  </a:cubicBezTo>
                  <a:cubicBezTo>
                    <a:pt x="7818" y="5400"/>
                    <a:pt x="5400" y="7818"/>
                    <a:pt x="5400" y="10800"/>
                  </a:cubicBezTo>
                  <a:close/>
                </a:path>
              </a:pathLst>
            </a:custGeom>
            <a:solidFill>
              <a:srgbClr val="0000FF">
                <a:alpha val="70195"/>
              </a:srgbClr>
            </a:solidFill>
            <a:ln w="9525">
              <a:noFill/>
              <a:miter lim="800000"/>
              <a:headEnd/>
              <a:tailEnd/>
            </a:ln>
          </p:spPr>
          <p:txBody>
            <a:bodyPr wrap="none" lIns="101780" tIns="50892" rIns="101780" bIns="50892" anchor="ctr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12" name="Group 51"/>
            <p:cNvGrpSpPr>
              <a:grpSpLocks/>
            </p:cNvGrpSpPr>
            <p:nvPr/>
          </p:nvGrpSpPr>
          <p:grpSpPr bwMode="auto">
            <a:xfrm>
              <a:off x="9857371" y="76763"/>
              <a:ext cx="161042" cy="177940"/>
              <a:chOff x="3374" y="926"/>
              <a:chExt cx="585" cy="771"/>
            </a:xfrm>
          </p:grpSpPr>
          <p:sp>
            <p:nvSpPr>
              <p:cNvPr id="20" name="Freeform 52"/>
              <p:cNvSpPr>
                <a:spLocks/>
              </p:cNvSpPr>
              <p:nvPr/>
            </p:nvSpPr>
            <p:spPr bwMode="auto">
              <a:xfrm>
                <a:off x="3511" y="1317"/>
                <a:ext cx="313" cy="379"/>
              </a:xfrm>
              <a:custGeom>
                <a:avLst/>
                <a:gdLst>
                  <a:gd name="T0" fmla="*/ 2147483647 w 27"/>
                  <a:gd name="T1" fmla="*/ 0 h 33"/>
                  <a:gd name="T2" fmla="*/ 2147483647 w 27"/>
                  <a:gd name="T3" fmla="*/ 0 h 33"/>
                  <a:gd name="T4" fmla="*/ 2147483647 w 27"/>
                  <a:gd name="T5" fmla="*/ 2147483647 h 33"/>
                  <a:gd name="T6" fmla="*/ 2147483647 w 27"/>
                  <a:gd name="T7" fmla="*/ 2147483647 h 33"/>
                  <a:gd name="T8" fmla="*/ 2147483647 w 27"/>
                  <a:gd name="T9" fmla="*/ 2147483647 h 33"/>
                  <a:gd name="T10" fmla="*/ 2147483647 w 27"/>
                  <a:gd name="T11" fmla="*/ 2147483647 h 33"/>
                  <a:gd name="T12" fmla="*/ 2147483647 w 27"/>
                  <a:gd name="T13" fmla="*/ 2147483647 h 33"/>
                  <a:gd name="T14" fmla="*/ 2147483647 w 27"/>
                  <a:gd name="T15" fmla="*/ 2147483647 h 33"/>
                  <a:gd name="T16" fmla="*/ 2147483647 w 27"/>
                  <a:gd name="T17" fmla="*/ 2147483647 h 33"/>
                  <a:gd name="T18" fmla="*/ 2147483647 w 27"/>
                  <a:gd name="T19" fmla="*/ 2147483647 h 33"/>
                  <a:gd name="T20" fmla="*/ 2147483647 w 27"/>
                  <a:gd name="T21" fmla="*/ 2147483647 h 33"/>
                  <a:gd name="T22" fmla="*/ 2147483647 w 27"/>
                  <a:gd name="T23" fmla="*/ 2147483647 h 33"/>
                  <a:gd name="T24" fmla="*/ 2147483647 w 27"/>
                  <a:gd name="T25" fmla="*/ 2147483647 h 33"/>
                  <a:gd name="T26" fmla="*/ 2147483647 w 27"/>
                  <a:gd name="T27" fmla="*/ 2147483647 h 33"/>
                  <a:gd name="T28" fmla="*/ 2147483647 w 27"/>
                  <a:gd name="T29" fmla="*/ 2147483647 h 33"/>
                  <a:gd name="T30" fmla="*/ 2147483647 w 27"/>
                  <a:gd name="T31" fmla="*/ 2147483647 h 33"/>
                  <a:gd name="T32" fmla="*/ 2147483647 w 27"/>
                  <a:gd name="T33" fmla="*/ 2147483647 h 33"/>
                  <a:gd name="T34" fmla="*/ 2147483647 w 27"/>
                  <a:gd name="T35" fmla="*/ 2147483647 h 33"/>
                  <a:gd name="T36" fmla="*/ 2147483647 w 27"/>
                  <a:gd name="T37" fmla="*/ 2147483647 h 33"/>
                  <a:gd name="T38" fmla="*/ 2147483647 w 27"/>
                  <a:gd name="T39" fmla="*/ 2147483647 h 33"/>
                  <a:gd name="T40" fmla="*/ 2147483647 w 27"/>
                  <a:gd name="T41" fmla="*/ 2147483647 h 33"/>
                  <a:gd name="T42" fmla="*/ 2147483647 w 27"/>
                  <a:gd name="T43" fmla="*/ 2147483647 h 33"/>
                  <a:gd name="T44" fmla="*/ 2147483647 w 27"/>
                  <a:gd name="T45" fmla="*/ 2147483647 h 33"/>
                  <a:gd name="T46" fmla="*/ 2147483647 w 27"/>
                  <a:gd name="T47" fmla="*/ 2147483647 h 33"/>
                  <a:gd name="T48" fmla="*/ 2147483647 w 27"/>
                  <a:gd name="T49" fmla="*/ 2147483647 h 33"/>
                  <a:gd name="T50" fmla="*/ 2147483647 w 27"/>
                  <a:gd name="T51" fmla="*/ 2147483647 h 33"/>
                  <a:gd name="T52" fmla="*/ 0 w 27"/>
                  <a:gd name="T53" fmla="*/ 2147483647 h 33"/>
                  <a:gd name="T54" fmla="*/ 2147483647 w 27"/>
                  <a:gd name="T55" fmla="*/ 2147483647 h 33"/>
                  <a:gd name="T56" fmla="*/ 0 w 27"/>
                  <a:gd name="T57" fmla="*/ 2147483647 h 33"/>
                  <a:gd name="T58" fmla="*/ 2147483647 w 27"/>
                  <a:gd name="T59" fmla="*/ 2147483647 h 33"/>
                  <a:gd name="T60" fmla="*/ 2147483647 w 27"/>
                  <a:gd name="T61" fmla="*/ 2147483647 h 33"/>
                  <a:gd name="T62" fmla="*/ 2147483647 w 27"/>
                  <a:gd name="T63" fmla="*/ 0 h 33"/>
                  <a:gd name="T64" fmla="*/ 2147483647 w 27"/>
                  <a:gd name="T65" fmla="*/ 0 h 33"/>
                  <a:gd name="T66" fmla="*/ 2147483647 w 27"/>
                  <a:gd name="T67" fmla="*/ 0 h 3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7"/>
                  <a:gd name="T103" fmla="*/ 0 h 33"/>
                  <a:gd name="T104" fmla="*/ 27 w 27"/>
                  <a:gd name="T105" fmla="*/ 33 h 3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7" h="33">
                    <a:moveTo>
                      <a:pt x="14" y="0"/>
                    </a:moveTo>
                    <a:lnTo>
                      <a:pt x="14" y="0"/>
                    </a:lnTo>
                    <a:lnTo>
                      <a:pt x="21" y="6"/>
                    </a:lnTo>
                    <a:cubicBezTo>
                      <a:pt x="22" y="8"/>
                      <a:pt x="22" y="9"/>
                      <a:pt x="21" y="10"/>
                    </a:cubicBezTo>
                    <a:cubicBezTo>
                      <a:pt x="24" y="10"/>
                      <a:pt x="27" y="11"/>
                      <a:pt x="27" y="14"/>
                    </a:cubicBezTo>
                    <a:lnTo>
                      <a:pt x="26" y="14"/>
                    </a:lnTo>
                    <a:lnTo>
                      <a:pt x="27" y="15"/>
                    </a:lnTo>
                    <a:lnTo>
                      <a:pt x="25" y="16"/>
                    </a:lnTo>
                    <a:lnTo>
                      <a:pt x="26" y="17"/>
                    </a:lnTo>
                    <a:cubicBezTo>
                      <a:pt x="25" y="17"/>
                      <a:pt x="24" y="17"/>
                      <a:pt x="24" y="16"/>
                    </a:cubicBezTo>
                    <a:cubicBezTo>
                      <a:pt x="24" y="17"/>
                      <a:pt x="23" y="18"/>
                      <a:pt x="22" y="18"/>
                    </a:cubicBezTo>
                    <a:cubicBezTo>
                      <a:pt x="22" y="16"/>
                      <a:pt x="21" y="15"/>
                      <a:pt x="19" y="15"/>
                    </a:cubicBezTo>
                    <a:cubicBezTo>
                      <a:pt x="17" y="16"/>
                      <a:pt x="16" y="16"/>
                      <a:pt x="16" y="14"/>
                    </a:cubicBezTo>
                    <a:lnTo>
                      <a:pt x="16" y="21"/>
                    </a:lnTo>
                    <a:cubicBezTo>
                      <a:pt x="18" y="28"/>
                      <a:pt x="16" y="31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1" y="31"/>
                      <a:pt x="9" y="28"/>
                      <a:pt x="11" y="21"/>
                    </a:cubicBezTo>
                    <a:lnTo>
                      <a:pt x="11" y="14"/>
                    </a:lnTo>
                    <a:cubicBezTo>
                      <a:pt x="11" y="16"/>
                      <a:pt x="10" y="16"/>
                      <a:pt x="8" y="15"/>
                    </a:cubicBezTo>
                    <a:cubicBezTo>
                      <a:pt x="6" y="15"/>
                      <a:pt x="5" y="16"/>
                      <a:pt x="5" y="18"/>
                    </a:cubicBezTo>
                    <a:cubicBezTo>
                      <a:pt x="4" y="18"/>
                      <a:pt x="4" y="17"/>
                      <a:pt x="3" y="16"/>
                    </a:cubicBezTo>
                    <a:cubicBezTo>
                      <a:pt x="3" y="17"/>
                      <a:pt x="2" y="17"/>
                      <a:pt x="1" y="17"/>
                    </a:cubicBezTo>
                    <a:lnTo>
                      <a:pt x="2" y="16"/>
                    </a:lnTo>
                    <a:lnTo>
                      <a:pt x="0" y="15"/>
                    </a:lnTo>
                    <a:lnTo>
                      <a:pt x="1" y="14"/>
                    </a:lnTo>
                    <a:lnTo>
                      <a:pt x="0" y="14"/>
                    </a:lnTo>
                    <a:cubicBezTo>
                      <a:pt x="0" y="11"/>
                      <a:pt x="3" y="10"/>
                      <a:pt x="6" y="10"/>
                    </a:cubicBezTo>
                    <a:cubicBezTo>
                      <a:pt x="5" y="9"/>
                      <a:pt x="5" y="8"/>
                      <a:pt x="6" y="6"/>
                    </a:cubicBez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" name="Freeform 53"/>
              <p:cNvSpPr>
                <a:spLocks/>
              </p:cNvSpPr>
              <p:nvPr/>
            </p:nvSpPr>
            <p:spPr bwMode="auto">
              <a:xfrm>
                <a:off x="3569" y="1226"/>
                <a:ext cx="198" cy="92"/>
              </a:xfrm>
              <a:custGeom>
                <a:avLst/>
                <a:gdLst>
                  <a:gd name="T0" fmla="*/ 0 w 17"/>
                  <a:gd name="T1" fmla="*/ 2147483647 h 8"/>
                  <a:gd name="T2" fmla="*/ 2147483647 w 17"/>
                  <a:gd name="T3" fmla="*/ 2147483647 h 8"/>
                  <a:gd name="T4" fmla="*/ 2147483647 w 17"/>
                  <a:gd name="T5" fmla="*/ 0 h 8"/>
                  <a:gd name="T6" fmla="*/ 2147483647 w 17"/>
                  <a:gd name="T7" fmla="*/ 0 h 8"/>
                  <a:gd name="T8" fmla="*/ 2147483647 w 17"/>
                  <a:gd name="T9" fmla="*/ 0 h 8"/>
                  <a:gd name="T10" fmla="*/ 2147483647 w 17"/>
                  <a:gd name="T11" fmla="*/ 2147483647 h 8"/>
                  <a:gd name="T12" fmla="*/ 2147483647 w 17"/>
                  <a:gd name="T13" fmla="*/ 2147483647 h 8"/>
                  <a:gd name="T14" fmla="*/ 2147483647 w 17"/>
                  <a:gd name="T15" fmla="*/ 2147483647 h 8"/>
                  <a:gd name="T16" fmla="*/ 2147483647 w 17"/>
                  <a:gd name="T17" fmla="*/ 2147483647 h 8"/>
                  <a:gd name="T18" fmla="*/ 2147483647 w 17"/>
                  <a:gd name="T19" fmla="*/ 2147483647 h 8"/>
                  <a:gd name="T20" fmla="*/ 2147483647 w 17"/>
                  <a:gd name="T21" fmla="*/ 2147483647 h 8"/>
                  <a:gd name="T22" fmla="*/ 2147483647 w 17"/>
                  <a:gd name="T23" fmla="*/ 2147483647 h 8"/>
                  <a:gd name="T24" fmla="*/ 2147483647 w 17"/>
                  <a:gd name="T25" fmla="*/ 2147483647 h 8"/>
                  <a:gd name="T26" fmla="*/ 2147483647 w 17"/>
                  <a:gd name="T27" fmla="*/ 2147483647 h 8"/>
                  <a:gd name="T28" fmla="*/ 2147483647 w 17"/>
                  <a:gd name="T29" fmla="*/ 2147483647 h 8"/>
                  <a:gd name="T30" fmla="*/ 2147483647 w 17"/>
                  <a:gd name="T31" fmla="*/ 2147483647 h 8"/>
                  <a:gd name="T32" fmla="*/ 2147483647 w 17"/>
                  <a:gd name="T33" fmla="*/ 2147483647 h 8"/>
                  <a:gd name="T34" fmla="*/ 2147483647 w 17"/>
                  <a:gd name="T35" fmla="*/ 2147483647 h 8"/>
                  <a:gd name="T36" fmla="*/ 2147483647 w 17"/>
                  <a:gd name="T37" fmla="*/ 2147483647 h 8"/>
                  <a:gd name="T38" fmla="*/ 2147483647 w 17"/>
                  <a:gd name="T39" fmla="*/ 2147483647 h 8"/>
                  <a:gd name="T40" fmla="*/ 2147483647 w 17"/>
                  <a:gd name="T41" fmla="*/ 2147483647 h 8"/>
                  <a:gd name="T42" fmla="*/ 2147483647 w 17"/>
                  <a:gd name="T43" fmla="*/ 2147483647 h 8"/>
                  <a:gd name="T44" fmla="*/ 2147483647 w 17"/>
                  <a:gd name="T45" fmla="*/ 2147483647 h 8"/>
                  <a:gd name="T46" fmla="*/ 2147483647 w 17"/>
                  <a:gd name="T47" fmla="*/ 2147483647 h 8"/>
                  <a:gd name="T48" fmla="*/ 0 w 17"/>
                  <a:gd name="T49" fmla="*/ 2147483647 h 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7"/>
                  <a:gd name="T76" fmla="*/ 0 h 8"/>
                  <a:gd name="T77" fmla="*/ 17 w 17"/>
                  <a:gd name="T78" fmla="*/ 8 h 8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7" h="8">
                    <a:moveTo>
                      <a:pt x="0" y="3"/>
                    </a:moveTo>
                    <a:cubicBezTo>
                      <a:pt x="2" y="3"/>
                      <a:pt x="3" y="3"/>
                      <a:pt x="2" y="1"/>
                    </a:cubicBezTo>
                    <a:lnTo>
                      <a:pt x="8" y="0"/>
                    </a:lnTo>
                    <a:lnTo>
                      <a:pt x="15" y="1"/>
                    </a:lnTo>
                    <a:cubicBezTo>
                      <a:pt x="14" y="3"/>
                      <a:pt x="15" y="3"/>
                      <a:pt x="17" y="3"/>
                    </a:cubicBezTo>
                    <a:cubicBezTo>
                      <a:pt x="16" y="4"/>
                      <a:pt x="15" y="5"/>
                      <a:pt x="14" y="4"/>
                    </a:cubicBezTo>
                    <a:cubicBezTo>
                      <a:pt x="14" y="5"/>
                      <a:pt x="14" y="6"/>
                      <a:pt x="15" y="7"/>
                    </a:cubicBezTo>
                    <a:cubicBezTo>
                      <a:pt x="14" y="6"/>
                      <a:pt x="13" y="6"/>
                      <a:pt x="13" y="5"/>
                    </a:cubicBezTo>
                    <a:lnTo>
                      <a:pt x="13" y="8"/>
                    </a:lnTo>
                    <a:cubicBezTo>
                      <a:pt x="12" y="7"/>
                      <a:pt x="12" y="6"/>
                      <a:pt x="11" y="5"/>
                    </a:cubicBezTo>
                    <a:lnTo>
                      <a:pt x="11" y="8"/>
                    </a:lnTo>
                    <a:lnTo>
                      <a:pt x="10" y="6"/>
                    </a:lnTo>
                    <a:lnTo>
                      <a:pt x="8" y="8"/>
                    </a:lnTo>
                    <a:lnTo>
                      <a:pt x="7" y="6"/>
                    </a:lnTo>
                    <a:lnTo>
                      <a:pt x="6" y="8"/>
                    </a:lnTo>
                    <a:lnTo>
                      <a:pt x="6" y="5"/>
                    </a:lnTo>
                    <a:cubicBezTo>
                      <a:pt x="5" y="6"/>
                      <a:pt x="5" y="7"/>
                      <a:pt x="4" y="8"/>
                    </a:cubicBezTo>
                    <a:lnTo>
                      <a:pt x="4" y="5"/>
                    </a:lnTo>
                    <a:cubicBezTo>
                      <a:pt x="4" y="6"/>
                      <a:pt x="3" y="6"/>
                      <a:pt x="2" y="7"/>
                    </a:cubicBezTo>
                    <a:cubicBezTo>
                      <a:pt x="3" y="6"/>
                      <a:pt x="3" y="5"/>
                      <a:pt x="3" y="4"/>
                    </a:cubicBezTo>
                    <a:cubicBezTo>
                      <a:pt x="2" y="5"/>
                      <a:pt x="1" y="4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" name="Freeform 54"/>
              <p:cNvSpPr>
                <a:spLocks/>
              </p:cNvSpPr>
              <p:nvPr/>
            </p:nvSpPr>
            <p:spPr bwMode="auto">
              <a:xfrm>
                <a:off x="3569" y="1180"/>
                <a:ext cx="198" cy="103"/>
              </a:xfrm>
              <a:custGeom>
                <a:avLst/>
                <a:gdLst>
                  <a:gd name="T0" fmla="*/ 2147483647 w 17"/>
                  <a:gd name="T1" fmla="*/ 2147483647 h 9"/>
                  <a:gd name="T2" fmla="*/ 2147483647 w 17"/>
                  <a:gd name="T3" fmla="*/ 0 h 9"/>
                  <a:gd name="T4" fmla="*/ 2147483647 w 17"/>
                  <a:gd name="T5" fmla="*/ 0 h 9"/>
                  <a:gd name="T6" fmla="*/ 2147483647 w 17"/>
                  <a:gd name="T7" fmla="*/ 0 h 9"/>
                  <a:gd name="T8" fmla="*/ 2147483647 w 17"/>
                  <a:gd name="T9" fmla="*/ 0 h 9"/>
                  <a:gd name="T10" fmla="*/ 2147483647 w 17"/>
                  <a:gd name="T11" fmla="*/ 0 h 9"/>
                  <a:gd name="T12" fmla="*/ 2147483647 w 17"/>
                  <a:gd name="T13" fmla="*/ 2147483647 h 9"/>
                  <a:gd name="T14" fmla="*/ 0 w 17"/>
                  <a:gd name="T15" fmla="*/ 2147483647 h 9"/>
                  <a:gd name="T16" fmla="*/ 2147483647 w 17"/>
                  <a:gd name="T17" fmla="*/ 2147483647 h 9"/>
                  <a:gd name="T18" fmla="*/ 2147483647 w 17"/>
                  <a:gd name="T19" fmla="*/ 2147483647 h 9"/>
                  <a:gd name="T20" fmla="*/ 2147483647 w 17"/>
                  <a:gd name="T21" fmla="*/ 2147483647 h 9"/>
                  <a:gd name="T22" fmla="*/ 2147483647 w 17"/>
                  <a:gd name="T23" fmla="*/ 2147483647 h 9"/>
                  <a:gd name="T24" fmla="*/ 2147483647 w 17"/>
                  <a:gd name="T25" fmla="*/ 2147483647 h 9"/>
                  <a:gd name="T26" fmla="*/ 2147483647 w 17"/>
                  <a:gd name="T27" fmla="*/ 2147483647 h 9"/>
                  <a:gd name="T28" fmla="*/ 2147483647 w 17"/>
                  <a:gd name="T29" fmla="*/ 2147483647 h 9"/>
                  <a:gd name="T30" fmla="*/ 2147483647 w 17"/>
                  <a:gd name="T31" fmla="*/ 2147483647 h 9"/>
                  <a:gd name="T32" fmla="*/ 2147483647 w 17"/>
                  <a:gd name="T33" fmla="*/ 2147483647 h 9"/>
                  <a:gd name="T34" fmla="*/ 2147483647 w 17"/>
                  <a:gd name="T35" fmla="*/ 2147483647 h 9"/>
                  <a:gd name="T36" fmla="*/ 2147483647 w 17"/>
                  <a:gd name="T37" fmla="*/ 2147483647 h 9"/>
                  <a:gd name="T38" fmla="*/ 2147483647 w 17"/>
                  <a:gd name="T39" fmla="*/ 2147483647 h 9"/>
                  <a:gd name="T40" fmla="*/ 2147483647 w 17"/>
                  <a:gd name="T41" fmla="*/ 2147483647 h 9"/>
                  <a:gd name="T42" fmla="*/ 2147483647 w 17"/>
                  <a:gd name="T43" fmla="*/ 2147483647 h 9"/>
                  <a:gd name="T44" fmla="*/ 2147483647 w 17"/>
                  <a:gd name="T45" fmla="*/ 2147483647 h 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7"/>
                  <a:gd name="T70" fmla="*/ 0 h 9"/>
                  <a:gd name="T71" fmla="*/ 17 w 17"/>
                  <a:gd name="T72" fmla="*/ 9 h 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7" h="9">
                    <a:moveTo>
                      <a:pt x="14" y="2"/>
                    </a:moveTo>
                    <a:lnTo>
                      <a:pt x="12" y="0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3" y="2"/>
                    </a:lnTo>
                    <a:cubicBezTo>
                      <a:pt x="4" y="4"/>
                      <a:pt x="3" y="5"/>
                      <a:pt x="0" y="6"/>
                    </a:cubicBezTo>
                    <a:cubicBezTo>
                      <a:pt x="1" y="7"/>
                      <a:pt x="2" y="7"/>
                      <a:pt x="4" y="6"/>
                    </a:cubicBezTo>
                    <a:lnTo>
                      <a:pt x="2" y="8"/>
                    </a:lnTo>
                    <a:cubicBezTo>
                      <a:pt x="4" y="8"/>
                      <a:pt x="5" y="7"/>
                      <a:pt x="6" y="5"/>
                    </a:cubicBezTo>
                    <a:lnTo>
                      <a:pt x="6" y="9"/>
                    </a:lnTo>
                    <a:cubicBezTo>
                      <a:pt x="7" y="8"/>
                      <a:pt x="8" y="6"/>
                      <a:pt x="7" y="4"/>
                    </a:cubicBezTo>
                    <a:lnTo>
                      <a:pt x="9" y="7"/>
                    </a:lnTo>
                    <a:lnTo>
                      <a:pt x="10" y="4"/>
                    </a:lnTo>
                    <a:cubicBezTo>
                      <a:pt x="9" y="6"/>
                      <a:pt x="10" y="8"/>
                      <a:pt x="11" y="9"/>
                    </a:cubicBezTo>
                    <a:lnTo>
                      <a:pt x="11" y="5"/>
                    </a:lnTo>
                    <a:cubicBezTo>
                      <a:pt x="12" y="7"/>
                      <a:pt x="13" y="8"/>
                      <a:pt x="15" y="8"/>
                    </a:cubicBezTo>
                    <a:lnTo>
                      <a:pt x="13" y="6"/>
                    </a:lnTo>
                    <a:cubicBezTo>
                      <a:pt x="15" y="7"/>
                      <a:pt x="16" y="7"/>
                      <a:pt x="17" y="6"/>
                    </a:cubicBezTo>
                    <a:cubicBezTo>
                      <a:pt x="14" y="5"/>
                      <a:pt x="13" y="4"/>
                      <a:pt x="1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" name="Freeform 55"/>
              <p:cNvSpPr>
                <a:spLocks/>
              </p:cNvSpPr>
              <p:nvPr/>
            </p:nvSpPr>
            <p:spPr bwMode="auto">
              <a:xfrm>
                <a:off x="3559" y="1260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2147483647 w 5"/>
                  <a:gd name="T5" fmla="*/ 2147483647 h 3"/>
                  <a:gd name="T6" fmla="*/ 2147483647 w 5"/>
                  <a:gd name="T7" fmla="*/ 2147483647 h 3"/>
                  <a:gd name="T8" fmla="*/ 0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0" y="2"/>
                    </a:moveTo>
                    <a:lnTo>
                      <a:pt x="2" y="0"/>
                    </a:lnTo>
                    <a:lnTo>
                      <a:pt x="5" y="1"/>
                    </a:lnTo>
                    <a:lnTo>
                      <a:pt x="4" y="3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" name="Freeform 56"/>
              <p:cNvSpPr>
                <a:spLocks/>
              </p:cNvSpPr>
              <p:nvPr/>
            </p:nvSpPr>
            <p:spPr bwMode="auto">
              <a:xfrm>
                <a:off x="3718" y="1260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2147483647 w 5"/>
                  <a:gd name="T3" fmla="*/ 0 h 3"/>
                  <a:gd name="T4" fmla="*/ 0 w 5"/>
                  <a:gd name="T5" fmla="*/ 2147483647 h 3"/>
                  <a:gd name="T6" fmla="*/ 2147483647 w 5"/>
                  <a:gd name="T7" fmla="*/ 2147483647 h 3"/>
                  <a:gd name="T8" fmla="*/ 2147483647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5" y="2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" name="Freeform 57"/>
              <p:cNvSpPr>
                <a:spLocks/>
              </p:cNvSpPr>
              <p:nvPr/>
            </p:nvSpPr>
            <p:spPr bwMode="auto">
              <a:xfrm>
                <a:off x="3544" y="1478"/>
                <a:ext cx="92" cy="149"/>
              </a:xfrm>
              <a:custGeom>
                <a:avLst/>
                <a:gdLst>
                  <a:gd name="T0" fmla="*/ 2147483647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2147483647 w 8"/>
                  <a:gd name="T11" fmla="*/ 0 h 13"/>
                  <a:gd name="T12" fmla="*/ 2147483647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8" y="4"/>
                    </a:moveTo>
                    <a:cubicBezTo>
                      <a:pt x="5" y="6"/>
                      <a:pt x="4" y="9"/>
                      <a:pt x="5" y="13"/>
                    </a:cubicBezTo>
                    <a:cubicBezTo>
                      <a:pt x="2" y="13"/>
                      <a:pt x="2" y="12"/>
                      <a:pt x="2" y="10"/>
                    </a:cubicBezTo>
                    <a:cubicBezTo>
                      <a:pt x="0" y="9"/>
                      <a:pt x="0" y="8"/>
                      <a:pt x="1" y="7"/>
                    </a:cubicBezTo>
                    <a:cubicBezTo>
                      <a:pt x="1" y="7"/>
                      <a:pt x="3" y="7"/>
                      <a:pt x="4" y="5"/>
                    </a:cubicBezTo>
                    <a:cubicBezTo>
                      <a:pt x="7" y="4"/>
                      <a:pt x="8" y="2"/>
                      <a:pt x="8" y="0"/>
                    </a:cubicBez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" name="Freeform 58"/>
              <p:cNvSpPr>
                <a:spLocks/>
              </p:cNvSpPr>
              <p:nvPr/>
            </p:nvSpPr>
            <p:spPr bwMode="auto">
              <a:xfrm>
                <a:off x="3593" y="1524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0 w 4"/>
                  <a:gd name="T7" fmla="*/ 2147483647 h 13"/>
                  <a:gd name="T8" fmla="*/ 2147483647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4" y="13"/>
                    </a:moveTo>
                    <a:cubicBezTo>
                      <a:pt x="3" y="10"/>
                      <a:pt x="3" y="7"/>
                      <a:pt x="4" y="3"/>
                    </a:cubicBezTo>
                    <a:lnTo>
                      <a:pt x="4" y="0"/>
                    </a:lnTo>
                    <a:cubicBezTo>
                      <a:pt x="1" y="2"/>
                      <a:pt x="0" y="5"/>
                      <a:pt x="0" y="9"/>
                    </a:cubicBezTo>
                    <a:cubicBezTo>
                      <a:pt x="1" y="12"/>
                      <a:pt x="3" y="13"/>
                      <a:pt x="4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" name="Freeform 59"/>
              <p:cNvSpPr>
                <a:spLocks/>
              </p:cNvSpPr>
              <p:nvPr/>
            </p:nvSpPr>
            <p:spPr bwMode="auto">
              <a:xfrm>
                <a:off x="3535" y="1432"/>
                <a:ext cx="67" cy="69"/>
              </a:xfrm>
              <a:custGeom>
                <a:avLst/>
                <a:gdLst>
                  <a:gd name="T0" fmla="*/ 0 w 6"/>
                  <a:gd name="T1" fmla="*/ 2147483647 h 6"/>
                  <a:gd name="T2" fmla="*/ 2147483647 w 6"/>
                  <a:gd name="T3" fmla="*/ 0 h 6"/>
                  <a:gd name="T4" fmla="*/ 0 60000 65536"/>
                  <a:gd name="T5" fmla="*/ 0 60000 65536"/>
                  <a:gd name="T6" fmla="*/ 0 w 6"/>
                  <a:gd name="T7" fmla="*/ 0 h 6"/>
                  <a:gd name="T8" fmla="*/ 6 w 6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6" h="6">
                    <a:moveTo>
                      <a:pt x="0" y="6"/>
                    </a:moveTo>
                    <a:cubicBezTo>
                      <a:pt x="1" y="5"/>
                      <a:pt x="2" y="0"/>
                      <a:pt x="6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" name="Freeform 60"/>
              <p:cNvSpPr>
                <a:spLocks/>
              </p:cNvSpPr>
              <p:nvPr/>
            </p:nvSpPr>
            <p:spPr bwMode="auto">
              <a:xfrm>
                <a:off x="3544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2147483647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2" y="8"/>
                    </a:moveTo>
                    <a:cubicBezTo>
                      <a:pt x="0" y="5"/>
                      <a:pt x="2" y="3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" name="Freeform 61"/>
              <p:cNvSpPr>
                <a:spLocks/>
              </p:cNvSpPr>
              <p:nvPr/>
            </p:nvSpPr>
            <p:spPr bwMode="auto">
              <a:xfrm>
                <a:off x="3578" y="1432"/>
                <a:ext cx="58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2147483647 w 5"/>
                  <a:gd name="T3" fmla="*/ 0 h 5"/>
                  <a:gd name="T4" fmla="*/ 0 60000 65536"/>
                  <a:gd name="T5" fmla="*/ 0 60000 65536"/>
                  <a:gd name="T6" fmla="*/ 0 w 5"/>
                  <a:gd name="T7" fmla="*/ 0 h 5"/>
                  <a:gd name="T8" fmla="*/ 5 w 5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5">
                    <a:moveTo>
                      <a:pt x="1" y="5"/>
                    </a:moveTo>
                    <a:cubicBezTo>
                      <a:pt x="0" y="4"/>
                      <a:pt x="2" y="2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" name="Freeform 62"/>
              <p:cNvSpPr>
                <a:spLocks/>
              </p:cNvSpPr>
              <p:nvPr/>
            </p:nvSpPr>
            <p:spPr bwMode="auto">
              <a:xfrm>
                <a:off x="3593" y="1467"/>
                <a:ext cx="43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0" y="2"/>
                    </a:moveTo>
                    <a:cubicBezTo>
                      <a:pt x="1" y="1"/>
                      <a:pt x="3" y="0"/>
                      <a:pt x="4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" name="Freeform 63"/>
              <p:cNvSpPr>
                <a:spLocks/>
              </p:cNvSpPr>
              <p:nvPr/>
            </p:nvSpPr>
            <p:spPr bwMode="auto">
              <a:xfrm>
                <a:off x="3525" y="1444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0" y="3"/>
                    </a:moveTo>
                    <a:cubicBezTo>
                      <a:pt x="0" y="2"/>
                      <a:pt x="2" y="0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" name="Freeform 64"/>
              <p:cNvSpPr>
                <a:spLocks/>
              </p:cNvSpPr>
              <p:nvPr/>
            </p:nvSpPr>
            <p:spPr bwMode="auto">
              <a:xfrm>
                <a:off x="3544" y="1432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0" y="6"/>
                    </a:moveTo>
                    <a:cubicBezTo>
                      <a:pt x="1" y="3"/>
                      <a:pt x="2" y="1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" name="Freeform 65"/>
              <p:cNvSpPr>
                <a:spLocks/>
              </p:cNvSpPr>
              <p:nvPr/>
            </p:nvSpPr>
            <p:spPr bwMode="auto">
              <a:xfrm>
                <a:off x="3559" y="1513"/>
                <a:ext cx="77" cy="57"/>
              </a:xfrm>
              <a:custGeom>
                <a:avLst/>
                <a:gdLst>
                  <a:gd name="T0" fmla="*/ 0 w 7"/>
                  <a:gd name="T1" fmla="*/ 2147483647 h 5"/>
                  <a:gd name="T2" fmla="*/ 2147483647 w 7"/>
                  <a:gd name="T3" fmla="*/ 2147483647 h 5"/>
                  <a:gd name="T4" fmla="*/ 2147483647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0" y="5"/>
                    </a:moveTo>
                    <a:cubicBezTo>
                      <a:pt x="1" y="5"/>
                      <a:pt x="2" y="5"/>
                      <a:pt x="3" y="4"/>
                    </a:cubicBezTo>
                    <a:lnTo>
                      <a:pt x="7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" name="Freeform 66"/>
              <p:cNvSpPr>
                <a:spLocks/>
              </p:cNvSpPr>
              <p:nvPr/>
            </p:nvSpPr>
            <p:spPr bwMode="auto">
              <a:xfrm>
                <a:off x="3569" y="1559"/>
                <a:ext cx="24" cy="57"/>
              </a:xfrm>
              <a:custGeom>
                <a:avLst/>
                <a:gdLst>
                  <a:gd name="T0" fmla="*/ 2147483647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2" y="0"/>
                    </a:moveTo>
                    <a:cubicBezTo>
                      <a:pt x="1" y="2"/>
                      <a:pt x="0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" name="Freeform 67"/>
              <p:cNvSpPr>
                <a:spLocks/>
              </p:cNvSpPr>
              <p:nvPr/>
            </p:nvSpPr>
            <p:spPr bwMode="auto">
              <a:xfrm>
                <a:off x="3602" y="1536"/>
                <a:ext cx="34" cy="115"/>
              </a:xfrm>
              <a:custGeom>
                <a:avLst/>
                <a:gdLst>
                  <a:gd name="T0" fmla="*/ 2147483647 w 3"/>
                  <a:gd name="T1" fmla="*/ 0 h 10"/>
                  <a:gd name="T2" fmla="*/ 2147483647 w 3"/>
                  <a:gd name="T3" fmla="*/ 2147483647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0"/>
                    </a:moveTo>
                    <a:cubicBezTo>
                      <a:pt x="0" y="2"/>
                      <a:pt x="0" y="6"/>
                      <a:pt x="1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" name="Freeform 68"/>
              <p:cNvSpPr>
                <a:spLocks/>
              </p:cNvSpPr>
              <p:nvPr/>
            </p:nvSpPr>
            <p:spPr bwMode="auto">
              <a:xfrm>
                <a:off x="3602" y="1547"/>
                <a:ext cx="34" cy="115"/>
              </a:xfrm>
              <a:custGeom>
                <a:avLst/>
                <a:gdLst>
                  <a:gd name="T0" fmla="*/ 2147483647 w 3"/>
                  <a:gd name="T1" fmla="*/ 2147483647 h 10"/>
                  <a:gd name="T2" fmla="*/ 2147483647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10"/>
                    </a:moveTo>
                    <a:cubicBezTo>
                      <a:pt x="0" y="8"/>
                      <a:pt x="1" y="4"/>
                      <a:pt x="3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" name="Freeform 69"/>
              <p:cNvSpPr>
                <a:spLocks/>
              </p:cNvSpPr>
              <p:nvPr/>
            </p:nvSpPr>
            <p:spPr bwMode="auto">
              <a:xfrm>
                <a:off x="3636" y="1559"/>
                <a:ext cx="34" cy="126"/>
              </a:xfrm>
              <a:custGeom>
                <a:avLst/>
                <a:gdLst>
                  <a:gd name="T0" fmla="*/ 2147483647 w 3"/>
                  <a:gd name="T1" fmla="*/ 0 h 11"/>
                  <a:gd name="T2" fmla="*/ 2147483647 w 3"/>
                  <a:gd name="T3" fmla="*/ 2147483647 h 11"/>
                  <a:gd name="T4" fmla="*/ 0 60000 65536"/>
                  <a:gd name="T5" fmla="*/ 0 60000 65536"/>
                  <a:gd name="T6" fmla="*/ 0 w 3"/>
                  <a:gd name="T7" fmla="*/ 0 h 11"/>
                  <a:gd name="T8" fmla="*/ 3 w 3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1">
                    <a:moveTo>
                      <a:pt x="3" y="0"/>
                    </a:moveTo>
                    <a:cubicBezTo>
                      <a:pt x="0" y="6"/>
                      <a:pt x="1" y="9"/>
                      <a:pt x="3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" name="Freeform 70"/>
              <p:cNvSpPr>
                <a:spLocks/>
              </p:cNvSpPr>
              <p:nvPr/>
            </p:nvSpPr>
            <p:spPr bwMode="auto">
              <a:xfrm>
                <a:off x="3699" y="1478"/>
                <a:ext cx="92" cy="149"/>
              </a:xfrm>
              <a:custGeom>
                <a:avLst/>
                <a:gdLst>
                  <a:gd name="T0" fmla="*/ 0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0 w 8"/>
                  <a:gd name="T11" fmla="*/ 0 h 13"/>
                  <a:gd name="T12" fmla="*/ 0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0" y="4"/>
                    </a:moveTo>
                    <a:cubicBezTo>
                      <a:pt x="3" y="6"/>
                      <a:pt x="4" y="9"/>
                      <a:pt x="4" y="13"/>
                    </a:cubicBezTo>
                    <a:cubicBezTo>
                      <a:pt x="6" y="13"/>
                      <a:pt x="7" y="12"/>
                      <a:pt x="6" y="10"/>
                    </a:cubicBezTo>
                    <a:cubicBezTo>
                      <a:pt x="8" y="9"/>
                      <a:pt x="8" y="8"/>
                      <a:pt x="8" y="7"/>
                    </a:cubicBezTo>
                    <a:cubicBezTo>
                      <a:pt x="7" y="7"/>
                      <a:pt x="5" y="7"/>
                      <a:pt x="4" y="5"/>
                    </a:cubicBezTo>
                    <a:cubicBezTo>
                      <a:pt x="1" y="4"/>
                      <a:pt x="0" y="2"/>
                      <a:pt x="0" y="0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" name="Freeform 71"/>
              <p:cNvSpPr>
                <a:spLocks/>
              </p:cNvSpPr>
              <p:nvPr/>
            </p:nvSpPr>
            <p:spPr bwMode="auto">
              <a:xfrm>
                <a:off x="3699" y="1524"/>
                <a:ext cx="43" cy="149"/>
              </a:xfrm>
              <a:custGeom>
                <a:avLst/>
                <a:gdLst>
                  <a:gd name="T0" fmla="*/ 0 w 4"/>
                  <a:gd name="T1" fmla="*/ 2147483647 h 13"/>
                  <a:gd name="T2" fmla="*/ 0 w 4"/>
                  <a:gd name="T3" fmla="*/ 2147483647 h 13"/>
                  <a:gd name="T4" fmla="*/ 0 w 4"/>
                  <a:gd name="T5" fmla="*/ 0 h 13"/>
                  <a:gd name="T6" fmla="*/ 2147483647 w 4"/>
                  <a:gd name="T7" fmla="*/ 2147483647 h 13"/>
                  <a:gd name="T8" fmla="*/ 0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0" y="13"/>
                    </a:moveTo>
                    <a:cubicBezTo>
                      <a:pt x="1" y="10"/>
                      <a:pt x="1" y="7"/>
                      <a:pt x="0" y="3"/>
                    </a:cubicBezTo>
                    <a:lnTo>
                      <a:pt x="0" y="0"/>
                    </a:lnTo>
                    <a:cubicBezTo>
                      <a:pt x="3" y="2"/>
                      <a:pt x="4" y="5"/>
                      <a:pt x="4" y="9"/>
                    </a:cubicBezTo>
                    <a:cubicBezTo>
                      <a:pt x="3" y="12"/>
                      <a:pt x="2" y="13"/>
                      <a:pt x="0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" name="Freeform 72"/>
              <p:cNvSpPr>
                <a:spLocks/>
              </p:cNvSpPr>
              <p:nvPr/>
            </p:nvSpPr>
            <p:spPr bwMode="auto">
              <a:xfrm>
                <a:off x="3732" y="1432"/>
                <a:ext cx="77" cy="69"/>
              </a:xfrm>
              <a:custGeom>
                <a:avLst/>
                <a:gdLst>
                  <a:gd name="T0" fmla="*/ 2147483647 w 7"/>
                  <a:gd name="T1" fmla="*/ 2147483647 h 6"/>
                  <a:gd name="T2" fmla="*/ 0 w 7"/>
                  <a:gd name="T3" fmla="*/ 0 h 6"/>
                  <a:gd name="T4" fmla="*/ 0 60000 65536"/>
                  <a:gd name="T5" fmla="*/ 0 60000 65536"/>
                  <a:gd name="T6" fmla="*/ 0 w 7"/>
                  <a:gd name="T7" fmla="*/ 0 h 6"/>
                  <a:gd name="T8" fmla="*/ 7 w 7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7" h="6">
                    <a:moveTo>
                      <a:pt x="7" y="6"/>
                    </a:moveTo>
                    <a:cubicBezTo>
                      <a:pt x="5" y="5"/>
                      <a:pt x="5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" name="Freeform 73"/>
              <p:cNvSpPr>
                <a:spLocks/>
              </p:cNvSpPr>
              <p:nvPr/>
            </p:nvSpPr>
            <p:spPr bwMode="auto">
              <a:xfrm>
                <a:off x="3732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0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3" y="8"/>
                    </a:moveTo>
                    <a:cubicBezTo>
                      <a:pt x="5" y="5"/>
                      <a:pt x="3" y="3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2" name="Freeform 74"/>
              <p:cNvSpPr>
                <a:spLocks/>
              </p:cNvSpPr>
              <p:nvPr/>
            </p:nvSpPr>
            <p:spPr bwMode="auto">
              <a:xfrm>
                <a:off x="3703" y="1432"/>
                <a:ext cx="48" cy="57"/>
              </a:xfrm>
              <a:custGeom>
                <a:avLst/>
                <a:gdLst>
                  <a:gd name="T0" fmla="*/ 2147483647 w 4"/>
                  <a:gd name="T1" fmla="*/ 2147483647 h 5"/>
                  <a:gd name="T2" fmla="*/ 0 w 4"/>
                  <a:gd name="T3" fmla="*/ 0 h 5"/>
                  <a:gd name="T4" fmla="*/ 0 60000 65536"/>
                  <a:gd name="T5" fmla="*/ 0 60000 65536"/>
                  <a:gd name="T6" fmla="*/ 0 w 4"/>
                  <a:gd name="T7" fmla="*/ 0 h 5"/>
                  <a:gd name="T8" fmla="*/ 4 w 4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5">
                    <a:moveTo>
                      <a:pt x="4" y="5"/>
                    </a:moveTo>
                    <a:cubicBezTo>
                      <a:pt x="4" y="4"/>
                      <a:pt x="2" y="2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3" name="Freeform 75"/>
              <p:cNvSpPr>
                <a:spLocks/>
              </p:cNvSpPr>
              <p:nvPr/>
            </p:nvSpPr>
            <p:spPr bwMode="auto">
              <a:xfrm>
                <a:off x="3699" y="1467"/>
                <a:ext cx="43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4" name="Freeform 76"/>
              <p:cNvSpPr>
                <a:spLocks/>
              </p:cNvSpPr>
              <p:nvPr/>
            </p:nvSpPr>
            <p:spPr bwMode="auto">
              <a:xfrm>
                <a:off x="3752" y="1444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0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5" y="3"/>
                    </a:moveTo>
                    <a:cubicBezTo>
                      <a:pt x="5" y="2"/>
                      <a:pt x="3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5" name="Freeform 77"/>
              <p:cNvSpPr>
                <a:spLocks/>
              </p:cNvSpPr>
              <p:nvPr/>
            </p:nvSpPr>
            <p:spPr bwMode="auto">
              <a:xfrm>
                <a:off x="3732" y="1432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0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5" y="6"/>
                    </a:moveTo>
                    <a:cubicBezTo>
                      <a:pt x="4" y="3"/>
                      <a:pt x="3" y="1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6" name="Freeform 78"/>
              <p:cNvSpPr>
                <a:spLocks/>
              </p:cNvSpPr>
              <p:nvPr/>
            </p:nvSpPr>
            <p:spPr bwMode="auto">
              <a:xfrm>
                <a:off x="3699" y="1513"/>
                <a:ext cx="77" cy="57"/>
              </a:xfrm>
              <a:custGeom>
                <a:avLst/>
                <a:gdLst>
                  <a:gd name="T0" fmla="*/ 2147483647 w 7"/>
                  <a:gd name="T1" fmla="*/ 2147483647 h 5"/>
                  <a:gd name="T2" fmla="*/ 2147483647 w 7"/>
                  <a:gd name="T3" fmla="*/ 2147483647 h 5"/>
                  <a:gd name="T4" fmla="*/ 0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7" y="5"/>
                    </a:moveTo>
                    <a:cubicBezTo>
                      <a:pt x="6" y="5"/>
                      <a:pt x="5" y="5"/>
                      <a:pt x="4" y="4"/>
                    </a:cubicBez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7" name="Freeform 79"/>
              <p:cNvSpPr>
                <a:spLocks/>
              </p:cNvSpPr>
              <p:nvPr/>
            </p:nvSpPr>
            <p:spPr bwMode="auto">
              <a:xfrm>
                <a:off x="3742" y="1559"/>
                <a:ext cx="24" cy="57"/>
              </a:xfrm>
              <a:custGeom>
                <a:avLst/>
                <a:gdLst>
                  <a:gd name="T0" fmla="*/ 0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0" y="0"/>
                    </a:moveTo>
                    <a:cubicBezTo>
                      <a:pt x="1" y="2"/>
                      <a:pt x="2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8" name="Freeform 80"/>
              <p:cNvSpPr>
                <a:spLocks/>
              </p:cNvSpPr>
              <p:nvPr/>
            </p:nvSpPr>
            <p:spPr bwMode="auto">
              <a:xfrm>
                <a:off x="3699" y="1536"/>
                <a:ext cx="43" cy="115"/>
              </a:xfrm>
              <a:custGeom>
                <a:avLst/>
                <a:gdLst>
                  <a:gd name="T0" fmla="*/ 0 w 4"/>
                  <a:gd name="T1" fmla="*/ 0 h 10"/>
                  <a:gd name="T2" fmla="*/ 2147483647 w 4"/>
                  <a:gd name="T3" fmla="*/ 2147483647 h 10"/>
                  <a:gd name="T4" fmla="*/ 0 60000 65536"/>
                  <a:gd name="T5" fmla="*/ 0 60000 65536"/>
                  <a:gd name="T6" fmla="*/ 0 w 4"/>
                  <a:gd name="T7" fmla="*/ 0 h 10"/>
                  <a:gd name="T8" fmla="*/ 4 w 4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10">
                    <a:moveTo>
                      <a:pt x="0" y="0"/>
                    </a:moveTo>
                    <a:cubicBezTo>
                      <a:pt x="3" y="2"/>
                      <a:pt x="4" y="6"/>
                      <a:pt x="2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9" name="Freeform 81"/>
              <p:cNvSpPr>
                <a:spLocks/>
              </p:cNvSpPr>
              <p:nvPr/>
            </p:nvSpPr>
            <p:spPr bwMode="auto">
              <a:xfrm>
                <a:off x="3699" y="1547"/>
                <a:ext cx="34" cy="115"/>
              </a:xfrm>
              <a:custGeom>
                <a:avLst/>
                <a:gdLst>
                  <a:gd name="T0" fmla="*/ 0 w 3"/>
                  <a:gd name="T1" fmla="*/ 2147483647 h 10"/>
                  <a:gd name="T2" fmla="*/ 0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0" y="10"/>
                    </a:moveTo>
                    <a:cubicBezTo>
                      <a:pt x="3" y="8"/>
                      <a:pt x="2" y="4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0" name="Freeform 82"/>
              <p:cNvSpPr>
                <a:spLocks/>
              </p:cNvSpPr>
              <p:nvPr/>
            </p:nvSpPr>
            <p:spPr bwMode="auto">
              <a:xfrm>
                <a:off x="3670" y="1559"/>
                <a:ext cx="29" cy="126"/>
              </a:xfrm>
              <a:custGeom>
                <a:avLst/>
                <a:gdLst>
                  <a:gd name="T0" fmla="*/ 0 w 2"/>
                  <a:gd name="T1" fmla="*/ 0 h 11"/>
                  <a:gd name="T2" fmla="*/ 0 w 2"/>
                  <a:gd name="T3" fmla="*/ 2147483647 h 11"/>
                  <a:gd name="T4" fmla="*/ 0 60000 65536"/>
                  <a:gd name="T5" fmla="*/ 0 60000 65536"/>
                  <a:gd name="T6" fmla="*/ 0 w 2"/>
                  <a:gd name="T7" fmla="*/ 0 h 11"/>
                  <a:gd name="T8" fmla="*/ 2 w 2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11">
                    <a:moveTo>
                      <a:pt x="0" y="0"/>
                    </a:moveTo>
                    <a:cubicBezTo>
                      <a:pt x="2" y="6"/>
                      <a:pt x="1" y="9"/>
                      <a:pt x="0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1" name="Freeform 8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2" name="Freeform 8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3" name="Freeform 8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4" name="Freeform 8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5" name="Freeform 8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6" name="Freeform 8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7" name="Freeform 8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8" name="Freeform 9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9" name="Freeform 9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0" name="Freeform 9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1" name="Freeform 9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2" name="Freeform 9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3" name="Freeform 9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4" name="Freeform 9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5" name="Freeform 9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6" name="Freeform 9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7" name="Freeform 9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8" name="Freeform 10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9" name="Freeform 10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0" name="Freeform 10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1" name="Freeform 10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2" name="Freeform 10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3" name="Freeform 10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4" name="Freeform 106"/>
              <p:cNvSpPr>
                <a:spLocks/>
              </p:cNvSpPr>
              <p:nvPr/>
            </p:nvSpPr>
            <p:spPr bwMode="auto">
              <a:xfrm>
                <a:off x="3410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1" y="1"/>
                    </a:moveTo>
                    <a:cubicBezTo>
                      <a:pt x="0" y="7"/>
                      <a:pt x="0" y="12"/>
                      <a:pt x="2" y="16"/>
                    </a:cubicBezTo>
                    <a:cubicBezTo>
                      <a:pt x="3" y="10"/>
                      <a:pt x="4" y="5"/>
                      <a:pt x="3" y="0"/>
                    </a:cubicBezTo>
                    <a:cubicBezTo>
                      <a:pt x="2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5" name="Freeform 107"/>
              <p:cNvSpPr>
                <a:spLocks/>
              </p:cNvSpPr>
              <p:nvPr/>
            </p:nvSpPr>
            <p:spPr bwMode="auto">
              <a:xfrm>
                <a:off x="3434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1" y="1"/>
                    </a:moveTo>
                    <a:cubicBezTo>
                      <a:pt x="0" y="6"/>
                      <a:pt x="0" y="11"/>
                      <a:pt x="2" y="15"/>
                    </a:cubicBezTo>
                    <a:cubicBezTo>
                      <a:pt x="4" y="9"/>
                      <a:pt x="4" y="4"/>
                      <a:pt x="3" y="0"/>
                    </a:cubicBezTo>
                    <a:cubicBezTo>
                      <a:pt x="3" y="0"/>
                      <a:pt x="2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6" name="Freeform 108"/>
              <p:cNvSpPr>
                <a:spLocks/>
              </p:cNvSpPr>
              <p:nvPr/>
            </p:nvSpPr>
            <p:spPr bwMode="auto">
              <a:xfrm>
                <a:off x="3458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2147483647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1" y="6"/>
                      <a:pt x="0" y="11"/>
                      <a:pt x="2" y="14"/>
                    </a:cubicBezTo>
                    <a:cubicBezTo>
                      <a:pt x="4" y="9"/>
                      <a:pt x="4" y="4"/>
                      <a:pt x="4" y="0"/>
                    </a:cubicBezTo>
                    <a:cubicBezTo>
                      <a:pt x="3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7" name="Freeform 109"/>
              <p:cNvSpPr>
                <a:spLocks/>
              </p:cNvSpPr>
              <p:nvPr/>
            </p:nvSpPr>
            <p:spPr bwMode="auto">
              <a:xfrm>
                <a:off x="3491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1" y="1"/>
                    </a:moveTo>
                    <a:cubicBezTo>
                      <a:pt x="0" y="5"/>
                      <a:pt x="0" y="10"/>
                      <a:pt x="2" y="13"/>
                    </a:cubicBezTo>
                    <a:cubicBezTo>
                      <a:pt x="3" y="8"/>
                      <a:pt x="4" y="4"/>
                      <a:pt x="3" y="0"/>
                    </a:cubicBezTo>
                    <a:cubicBezTo>
                      <a:pt x="2" y="0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8" name="Freeform 110"/>
              <p:cNvSpPr>
                <a:spLocks/>
              </p:cNvSpPr>
              <p:nvPr/>
            </p:nvSpPr>
            <p:spPr bwMode="auto">
              <a:xfrm>
                <a:off x="3511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1" y="5"/>
                      <a:pt x="0" y="9"/>
                      <a:pt x="2" y="12"/>
                    </a:cubicBezTo>
                    <a:cubicBezTo>
                      <a:pt x="4" y="7"/>
                      <a:pt x="4" y="3"/>
                      <a:pt x="3" y="0"/>
                    </a:cubicBezTo>
                    <a:cubicBezTo>
                      <a:pt x="3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9" name="Freeform 111"/>
              <p:cNvSpPr>
                <a:spLocks/>
              </p:cNvSpPr>
              <p:nvPr/>
            </p:nvSpPr>
            <p:spPr bwMode="auto">
              <a:xfrm>
                <a:off x="3535" y="1306"/>
                <a:ext cx="43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2147483647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1" y="5"/>
                      <a:pt x="0" y="9"/>
                      <a:pt x="2" y="11"/>
                    </a:cubicBezTo>
                    <a:cubicBezTo>
                      <a:pt x="4" y="7"/>
                      <a:pt x="4" y="4"/>
                      <a:pt x="4" y="0"/>
                    </a:cubicBezTo>
                    <a:cubicBezTo>
                      <a:pt x="3" y="1"/>
                      <a:pt x="3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0" name="Freeform 112"/>
              <p:cNvSpPr>
                <a:spLocks/>
              </p:cNvSpPr>
              <p:nvPr/>
            </p:nvSpPr>
            <p:spPr bwMode="auto">
              <a:xfrm>
                <a:off x="3559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2147483647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3" y="1"/>
                    </a:moveTo>
                    <a:cubicBezTo>
                      <a:pt x="2" y="4"/>
                      <a:pt x="0" y="8"/>
                      <a:pt x="2" y="10"/>
                    </a:cubicBezTo>
                    <a:cubicBezTo>
                      <a:pt x="4" y="7"/>
                      <a:pt x="4" y="3"/>
                      <a:pt x="4" y="0"/>
                    </a:cubicBezTo>
                    <a:cubicBezTo>
                      <a:pt x="4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1" name="Freeform 11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2" name="Freeform 11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3" name="Freeform 11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4" name="Freeform 11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5" name="Freeform 11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6" name="Freeform 11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7" name="Freeform 11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8" name="Freeform 12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9" name="Freeform 12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0" name="Freeform 12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1" name="Freeform 12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2" name="Freeform 12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3" name="Freeform 12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4" name="Freeform 12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5" name="Freeform 12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6" name="Freeform 12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7" name="Freeform 12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8" name="Freeform 13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9" name="Freeform 13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0" name="Freeform 13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1" name="Freeform 13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2" name="Freeform 13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3" name="Freeform 13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4" name="Freeform 136"/>
              <p:cNvSpPr>
                <a:spLocks/>
              </p:cNvSpPr>
              <p:nvPr/>
            </p:nvSpPr>
            <p:spPr bwMode="auto">
              <a:xfrm>
                <a:off x="3386" y="1329"/>
                <a:ext cx="72" cy="103"/>
              </a:xfrm>
              <a:custGeom>
                <a:avLst/>
                <a:gdLst>
                  <a:gd name="T0" fmla="*/ 0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0" y="9"/>
                    </a:moveTo>
                    <a:cubicBezTo>
                      <a:pt x="0" y="9"/>
                      <a:pt x="0" y="6"/>
                      <a:pt x="1" y="3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3" y="0"/>
                      <a:pt x="5" y="0"/>
                      <a:pt x="6" y="0"/>
                    </a:cubicBezTo>
                    <a:cubicBezTo>
                      <a:pt x="6" y="1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8"/>
                      <a:pt x="2" y="9"/>
                      <a:pt x="0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5" name="Freeform 137"/>
              <p:cNvSpPr>
                <a:spLocks/>
              </p:cNvSpPr>
              <p:nvPr/>
            </p:nvSpPr>
            <p:spPr bwMode="auto">
              <a:xfrm>
                <a:off x="3424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1" y="9"/>
                    </a:moveTo>
                    <a:cubicBezTo>
                      <a:pt x="0" y="8"/>
                      <a:pt x="1" y="6"/>
                      <a:pt x="2" y="4"/>
                    </a:cubicBezTo>
                    <a:cubicBezTo>
                      <a:pt x="3" y="2"/>
                      <a:pt x="4" y="0"/>
                      <a:pt x="6" y="1"/>
                    </a:cubicBezTo>
                    <a:cubicBezTo>
                      <a:pt x="5" y="2"/>
                      <a:pt x="5" y="3"/>
                      <a:pt x="5" y="4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8"/>
                      <a:pt x="2" y="8"/>
                      <a:pt x="1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6" name="Freeform 138"/>
              <p:cNvSpPr>
                <a:spLocks/>
              </p:cNvSpPr>
              <p:nvPr/>
            </p:nvSpPr>
            <p:spPr bwMode="auto">
              <a:xfrm>
                <a:off x="3467" y="1317"/>
                <a:ext cx="43" cy="92"/>
              </a:xfrm>
              <a:custGeom>
                <a:avLst/>
                <a:gdLst>
                  <a:gd name="T0" fmla="*/ 0 w 4"/>
                  <a:gd name="T1" fmla="*/ 2147483647 h 8"/>
                  <a:gd name="T2" fmla="*/ 2147483647 w 4"/>
                  <a:gd name="T3" fmla="*/ 2147483647 h 8"/>
                  <a:gd name="T4" fmla="*/ 2147483647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0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0" y="8"/>
                    </a:moveTo>
                    <a:cubicBezTo>
                      <a:pt x="0" y="7"/>
                      <a:pt x="0" y="5"/>
                      <a:pt x="1" y="3"/>
                    </a:cubicBezTo>
                    <a:cubicBezTo>
                      <a:pt x="1" y="1"/>
                      <a:pt x="3" y="0"/>
                      <a:pt x="4" y="0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4"/>
                      <a:pt x="3" y="5"/>
                      <a:pt x="3" y="6"/>
                    </a:cubicBezTo>
                    <a:cubicBezTo>
                      <a:pt x="2" y="7"/>
                      <a:pt x="1" y="7"/>
                      <a:pt x="0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7" name="Freeform 139"/>
              <p:cNvSpPr>
                <a:spLocks/>
              </p:cNvSpPr>
              <p:nvPr/>
            </p:nvSpPr>
            <p:spPr bwMode="auto">
              <a:xfrm>
                <a:off x="3501" y="1317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0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3" y="1"/>
                      <a:pt x="3" y="2"/>
                      <a:pt x="2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6"/>
                      <a:pt x="1" y="6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8" name="Freeform 140"/>
              <p:cNvSpPr>
                <a:spLocks/>
              </p:cNvSpPr>
              <p:nvPr/>
            </p:nvSpPr>
            <p:spPr bwMode="auto">
              <a:xfrm>
                <a:off x="3525" y="1306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7"/>
                      <a:pt x="0" y="5"/>
                      <a:pt x="0" y="3"/>
                    </a:cubicBezTo>
                    <a:cubicBezTo>
                      <a:pt x="1" y="2"/>
                      <a:pt x="2" y="0"/>
                      <a:pt x="3" y="1"/>
                    </a:cubicBezTo>
                    <a:cubicBezTo>
                      <a:pt x="3" y="2"/>
                      <a:pt x="2" y="3"/>
                      <a:pt x="2" y="3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9" name="Freeform 141"/>
              <p:cNvSpPr>
                <a:spLocks/>
              </p:cNvSpPr>
              <p:nvPr/>
            </p:nvSpPr>
            <p:spPr bwMode="auto">
              <a:xfrm>
                <a:off x="3544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0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6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0" name="Freeform 142"/>
              <p:cNvSpPr>
                <a:spLocks/>
              </p:cNvSpPr>
              <p:nvPr/>
            </p:nvSpPr>
            <p:spPr bwMode="auto">
              <a:xfrm>
                <a:off x="3559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1" name="Freeform 143"/>
              <p:cNvSpPr>
                <a:spLocks/>
              </p:cNvSpPr>
              <p:nvPr/>
            </p:nvSpPr>
            <p:spPr bwMode="auto">
              <a:xfrm>
                <a:off x="3578" y="1306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2" name="Freeform 144"/>
              <p:cNvSpPr>
                <a:spLocks/>
              </p:cNvSpPr>
              <p:nvPr/>
            </p:nvSpPr>
            <p:spPr bwMode="auto">
              <a:xfrm>
                <a:off x="3593" y="1306"/>
                <a:ext cx="19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3" name="Freeform 145"/>
              <p:cNvSpPr>
                <a:spLocks/>
              </p:cNvSpPr>
              <p:nvPr/>
            </p:nvSpPr>
            <p:spPr bwMode="auto">
              <a:xfrm>
                <a:off x="360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4" name="Freeform 146"/>
              <p:cNvSpPr>
                <a:spLocks/>
              </p:cNvSpPr>
              <p:nvPr/>
            </p:nvSpPr>
            <p:spPr bwMode="auto">
              <a:xfrm>
                <a:off x="361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5" name="Freeform 147"/>
              <p:cNvSpPr>
                <a:spLocks/>
              </p:cNvSpPr>
              <p:nvPr/>
            </p:nvSpPr>
            <p:spPr bwMode="auto">
              <a:xfrm>
                <a:off x="3626" y="1306"/>
                <a:ext cx="19" cy="46"/>
              </a:xfrm>
              <a:custGeom>
                <a:avLst/>
                <a:gdLst>
                  <a:gd name="T0" fmla="*/ 0 w 2"/>
                  <a:gd name="T1" fmla="*/ 2147483647 h 4"/>
                  <a:gd name="T2" fmla="*/ 0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0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6" name="Freeform 148"/>
              <p:cNvSpPr>
                <a:spLocks/>
              </p:cNvSpPr>
              <p:nvPr/>
            </p:nvSpPr>
            <p:spPr bwMode="auto">
              <a:xfrm>
                <a:off x="3410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0" y="4"/>
                      <a:pt x="1" y="2"/>
                    </a:cubicBezTo>
                    <a:cubicBezTo>
                      <a:pt x="2" y="1"/>
                      <a:pt x="2" y="0"/>
                      <a:pt x="3" y="0"/>
                    </a:cubicBezTo>
                    <a:cubicBezTo>
                      <a:pt x="4" y="0"/>
                      <a:pt x="5" y="0"/>
                      <a:pt x="6" y="1"/>
                    </a:cubicBezTo>
                    <a:cubicBezTo>
                      <a:pt x="5" y="2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7" name="Freeform 149"/>
              <p:cNvSpPr>
                <a:spLocks/>
              </p:cNvSpPr>
              <p:nvPr/>
            </p:nvSpPr>
            <p:spPr bwMode="auto">
              <a:xfrm>
                <a:off x="3443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1" y="4"/>
                      <a:pt x="2" y="3"/>
                    </a:cubicBezTo>
                    <a:cubicBezTo>
                      <a:pt x="3" y="1"/>
                      <a:pt x="4" y="0"/>
                      <a:pt x="6" y="1"/>
                    </a:cubicBezTo>
                    <a:cubicBezTo>
                      <a:pt x="5" y="2"/>
                      <a:pt x="4" y="3"/>
                      <a:pt x="4" y="3"/>
                    </a:cubicBezTo>
                    <a:cubicBezTo>
                      <a:pt x="4" y="4"/>
                      <a:pt x="3" y="5"/>
                      <a:pt x="3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8" name="Freeform 150"/>
              <p:cNvSpPr>
                <a:spLocks/>
              </p:cNvSpPr>
              <p:nvPr/>
            </p:nvSpPr>
            <p:spPr bwMode="auto">
              <a:xfrm>
                <a:off x="3477" y="1271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2147483647 h 6"/>
                  <a:gd name="T4" fmla="*/ 2147483647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0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0" y="6"/>
                    </a:moveTo>
                    <a:cubicBezTo>
                      <a:pt x="0" y="5"/>
                      <a:pt x="0" y="3"/>
                      <a:pt x="1" y="2"/>
                    </a:cubicBezTo>
                    <a:cubicBezTo>
                      <a:pt x="2" y="0"/>
                      <a:pt x="3" y="0"/>
                      <a:pt x="5" y="1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9" name="Freeform 151"/>
              <p:cNvSpPr>
                <a:spLocks/>
              </p:cNvSpPr>
              <p:nvPr/>
            </p:nvSpPr>
            <p:spPr bwMode="auto">
              <a:xfrm>
                <a:off x="3501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3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4" y="1"/>
                      <a:pt x="3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0" name="Freeform 152"/>
              <p:cNvSpPr>
                <a:spLocks/>
              </p:cNvSpPr>
              <p:nvPr/>
            </p:nvSpPr>
            <p:spPr bwMode="auto">
              <a:xfrm>
                <a:off x="3525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4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1" name="Freeform 153"/>
              <p:cNvSpPr>
                <a:spLocks/>
              </p:cNvSpPr>
              <p:nvPr/>
            </p:nvSpPr>
            <p:spPr bwMode="auto">
              <a:xfrm>
                <a:off x="3544" y="1271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2"/>
                      <a:pt x="3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2" name="Freeform 154"/>
              <p:cNvSpPr>
                <a:spLocks/>
              </p:cNvSpPr>
              <p:nvPr/>
            </p:nvSpPr>
            <p:spPr bwMode="auto">
              <a:xfrm>
                <a:off x="3569" y="1283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4"/>
                    </a:moveTo>
                    <a:cubicBezTo>
                      <a:pt x="0" y="4"/>
                      <a:pt x="0" y="3"/>
                      <a:pt x="0" y="2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0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3" name="Freeform 155"/>
              <p:cNvSpPr>
                <a:spLocks/>
              </p:cNvSpPr>
              <p:nvPr/>
            </p:nvSpPr>
            <p:spPr bwMode="auto">
              <a:xfrm>
                <a:off x="3578" y="1283"/>
                <a:ext cx="34" cy="57"/>
              </a:xfrm>
              <a:custGeom>
                <a:avLst/>
                <a:gdLst>
                  <a:gd name="T0" fmla="*/ 0 w 3"/>
                  <a:gd name="T1" fmla="*/ 2147483647 h 5"/>
                  <a:gd name="T2" fmla="*/ 2147483647 w 3"/>
                  <a:gd name="T3" fmla="*/ 2147483647 h 5"/>
                  <a:gd name="T4" fmla="*/ 2147483647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0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4" name="Freeform 156"/>
              <p:cNvSpPr>
                <a:spLocks/>
              </p:cNvSpPr>
              <p:nvPr/>
            </p:nvSpPr>
            <p:spPr bwMode="auto">
              <a:xfrm>
                <a:off x="3593" y="1283"/>
                <a:ext cx="34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2147483647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0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5" name="Freeform 157"/>
              <p:cNvSpPr>
                <a:spLocks/>
              </p:cNvSpPr>
              <p:nvPr/>
            </p:nvSpPr>
            <p:spPr bwMode="auto">
              <a:xfrm>
                <a:off x="360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6" name="Freeform 158"/>
              <p:cNvSpPr>
                <a:spLocks/>
              </p:cNvSpPr>
              <p:nvPr/>
            </p:nvSpPr>
            <p:spPr bwMode="auto">
              <a:xfrm>
                <a:off x="361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7" name="Freeform 159"/>
              <p:cNvSpPr>
                <a:spLocks/>
              </p:cNvSpPr>
              <p:nvPr/>
            </p:nvSpPr>
            <p:spPr bwMode="auto">
              <a:xfrm>
                <a:off x="3626" y="1294"/>
                <a:ext cx="19" cy="34"/>
              </a:xfrm>
              <a:custGeom>
                <a:avLst/>
                <a:gdLst>
                  <a:gd name="T0" fmla="*/ 0 w 2"/>
                  <a:gd name="T1" fmla="*/ 2147483647 h 3"/>
                  <a:gd name="T2" fmla="*/ 2147483647 w 2"/>
                  <a:gd name="T3" fmla="*/ 2147483647 h 3"/>
                  <a:gd name="T4" fmla="*/ 2147483647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0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0" y="3"/>
                    </a:moveTo>
                    <a:cubicBezTo>
                      <a:pt x="0" y="3"/>
                      <a:pt x="0" y="2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8" name="Freeform 16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9" name="Freeform 16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0" name="Freeform 16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1" name="Freeform 16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2" name="Freeform 16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3" name="Freeform 16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4" name="Freeform 16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5" name="Freeform 16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6" name="Freeform 16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7" name="Freeform 16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8" name="Freeform 17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9" name="Freeform 17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0" name="Freeform 17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1" name="Freeform 17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2" name="Freeform 17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3" name="Freeform 17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4" name="Freeform 17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5" name="Freeform 17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6" name="Freeform 17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7" name="Freeform 17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8" name="Freeform 18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9" name="Freeform 18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0" name="Freeform 18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1" name="Freeform 183"/>
              <p:cNvSpPr>
                <a:spLocks/>
              </p:cNvSpPr>
              <p:nvPr/>
            </p:nvSpPr>
            <p:spPr bwMode="auto">
              <a:xfrm>
                <a:off x="3443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1"/>
                      <a:pt x="5" y="0"/>
                    </a:cubicBezTo>
                    <a:cubicBezTo>
                      <a:pt x="4" y="0"/>
                      <a:pt x="4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2" name="Freeform 184"/>
              <p:cNvSpPr>
                <a:spLocks/>
              </p:cNvSpPr>
              <p:nvPr/>
            </p:nvSpPr>
            <p:spPr bwMode="auto">
              <a:xfrm>
                <a:off x="3467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2"/>
                      <a:pt x="4" y="1"/>
                    </a:cubicBezTo>
                    <a:cubicBezTo>
                      <a:pt x="4" y="1"/>
                      <a:pt x="3" y="1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3" name="Freeform 185"/>
              <p:cNvSpPr>
                <a:spLocks/>
              </p:cNvSpPr>
              <p:nvPr/>
            </p:nvSpPr>
            <p:spPr bwMode="auto">
              <a:xfrm>
                <a:off x="3491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2"/>
                      <a:pt x="3" y="1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4" name="Freeform 186"/>
              <p:cNvSpPr>
                <a:spLocks/>
              </p:cNvSpPr>
              <p:nvPr/>
            </p:nvSpPr>
            <p:spPr bwMode="auto">
              <a:xfrm>
                <a:off x="3511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1" y="3"/>
                      <a:pt x="1" y="2"/>
                      <a:pt x="2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5" name="Freeform 18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6" name="Freeform 18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7" name="Freeform 18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8" name="Freeform 19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9" name="Freeform 19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0" name="Freeform 19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1" name="Freeform 19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2" name="Freeform 19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3" name="Freeform 19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4" name="Freeform 19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5" name="Freeform 19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6" name="Freeform 19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7" name="Freeform 19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8" name="Freeform 20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9" name="Freeform 20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0" name="Freeform 20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1" name="Freeform 20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2" name="Freeform 20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3" name="Freeform 20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4" name="Freeform 20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5" name="Freeform 20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6" name="Freeform 20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7" name="Freeform 20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8" name="Freeform 210"/>
              <p:cNvSpPr>
                <a:spLocks/>
              </p:cNvSpPr>
              <p:nvPr/>
            </p:nvSpPr>
            <p:spPr bwMode="auto">
              <a:xfrm>
                <a:off x="3477" y="1203"/>
                <a:ext cx="48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2147483647 w 4"/>
                  <a:gd name="T5" fmla="*/ 2147483647 h 2"/>
                  <a:gd name="T6" fmla="*/ 2147483647 w 4"/>
                  <a:gd name="T7" fmla="*/ 2147483647 h 2"/>
                  <a:gd name="T8" fmla="*/ 0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0" y="2"/>
                    </a:moveTo>
                    <a:cubicBezTo>
                      <a:pt x="2" y="1"/>
                      <a:pt x="3" y="1"/>
                      <a:pt x="4" y="0"/>
                    </a:cubicBezTo>
                    <a:lnTo>
                      <a:pt x="4" y="1"/>
                    </a:lnTo>
                    <a:cubicBezTo>
                      <a:pt x="4" y="2"/>
                      <a:pt x="3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9" name="Freeform 211"/>
              <p:cNvSpPr>
                <a:spLocks/>
              </p:cNvSpPr>
              <p:nvPr/>
            </p:nvSpPr>
            <p:spPr bwMode="auto">
              <a:xfrm>
                <a:off x="3501" y="1214"/>
                <a:ext cx="34" cy="23"/>
              </a:xfrm>
              <a:custGeom>
                <a:avLst/>
                <a:gdLst>
                  <a:gd name="T0" fmla="*/ 0 w 3"/>
                  <a:gd name="T1" fmla="*/ 2147483647 h 2"/>
                  <a:gd name="T2" fmla="*/ 2147483647 w 3"/>
                  <a:gd name="T3" fmla="*/ 0 h 2"/>
                  <a:gd name="T4" fmla="*/ 2147483647 w 3"/>
                  <a:gd name="T5" fmla="*/ 2147483647 h 2"/>
                  <a:gd name="T6" fmla="*/ 2147483647 w 3"/>
                  <a:gd name="T7" fmla="*/ 2147483647 h 2"/>
                  <a:gd name="T8" fmla="*/ 0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0" y="1"/>
                    </a:moveTo>
                    <a:cubicBezTo>
                      <a:pt x="1" y="1"/>
                      <a:pt x="2" y="0"/>
                      <a:pt x="3" y="0"/>
                    </a:cubicBezTo>
                    <a:lnTo>
                      <a:pt x="3" y="1"/>
                    </a:lnTo>
                    <a:cubicBezTo>
                      <a:pt x="3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0" name="Freeform 212"/>
              <p:cNvSpPr>
                <a:spLocks/>
              </p:cNvSpPr>
              <p:nvPr/>
            </p:nvSpPr>
            <p:spPr bwMode="auto">
              <a:xfrm>
                <a:off x="3511" y="122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cubicBezTo>
                      <a:pt x="1" y="1"/>
                      <a:pt x="2" y="0"/>
                      <a:pt x="2" y="0"/>
                    </a:cubicBezTo>
                    <a:lnTo>
                      <a:pt x="3" y="1"/>
                    </a:ln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1" name="Freeform 213"/>
              <p:cNvSpPr>
                <a:spLocks/>
              </p:cNvSpPr>
              <p:nvPr/>
            </p:nvSpPr>
            <p:spPr bwMode="auto">
              <a:xfrm>
                <a:off x="3544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1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2"/>
                      <a:pt x="2" y="2"/>
                      <a:pt x="3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2" name="Freeform 214"/>
              <p:cNvSpPr>
                <a:spLocks/>
              </p:cNvSpPr>
              <p:nvPr/>
            </p:nvSpPr>
            <p:spPr bwMode="auto">
              <a:xfrm>
                <a:off x="3511" y="1191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0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0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0" y="1"/>
                    </a:moveTo>
                    <a:lnTo>
                      <a:pt x="0" y="1"/>
                    </a:lnTo>
                    <a:cubicBezTo>
                      <a:pt x="1" y="2"/>
                      <a:pt x="2" y="2"/>
                      <a:pt x="2" y="3"/>
                    </a:cubicBezTo>
                    <a:cubicBezTo>
                      <a:pt x="2" y="4"/>
                      <a:pt x="2" y="5"/>
                      <a:pt x="3" y="5"/>
                    </a:cubicBezTo>
                    <a:cubicBezTo>
                      <a:pt x="3" y="6"/>
                      <a:pt x="4" y="7"/>
                      <a:pt x="5" y="7"/>
                    </a:cubicBezTo>
                    <a:lnTo>
                      <a:pt x="6" y="6"/>
                    </a:lnTo>
                    <a:cubicBezTo>
                      <a:pt x="5" y="6"/>
                      <a:pt x="4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1"/>
                      <a:pt x="2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3" name="Freeform 215"/>
              <p:cNvSpPr>
                <a:spLocks/>
              </p:cNvSpPr>
              <p:nvPr/>
            </p:nvSpPr>
            <p:spPr bwMode="auto">
              <a:xfrm>
                <a:off x="3602" y="1157"/>
                <a:ext cx="130" cy="69"/>
              </a:xfrm>
              <a:custGeom>
                <a:avLst/>
                <a:gdLst>
                  <a:gd name="T0" fmla="*/ 0 w 11"/>
                  <a:gd name="T1" fmla="*/ 2147483647 h 6"/>
                  <a:gd name="T2" fmla="*/ 0 w 11"/>
                  <a:gd name="T3" fmla="*/ 2147483647 h 6"/>
                  <a:gd name="T4" fmla="*/ 2147483647 w 11"/>
                  <a:gd name="T5" fmla="*/ 2147483647 h 6"/>
                  <a:gd name="T6" fmla="*/ 2147483647 w 11"/>
                  <a:gd name="T7" fmla="*/ 2147483647 h 6"/>
                  <a:gd name="T8" fmla="*/ 2147483647 w 11"/>
                  <a:gd name="T9" fmla="*/ 2147483647 h 6"/>
                  <a:gd name="T10" fmla="*/ 2147483647 w 11"/>
                  <a:gd name="T11" fmla="*/ 2147483647 h 6"/>
                  <a:gd name="T12" fmla="*/ 2147483647 w 11"/>
                  <a:gd name="T13" fmla="*/ 2147483647 h 6"/>
                  <a:gd name="T14" fmla="*/ 2147483647 w 11"/>
                  <a:gd name="T15" fmla="*/ 2147483647 h 6"/>
                  <a:gd name="T16" fmla="*/ 2147483647 w 11"/>
                  <a:gd name="T17" fmla="*/ 2147483647 h 6"/>
                  <a:gd name="T18" fmla="*/ 2147483647 w 11"/>
                  <a:gd name="T19" fmla="*/ 2147483647 h 6"/>
                  <a:gd name="T20" fmla="*/ 2147483647 w 11"/>
                  <a:gd name="T21" fmla="*/ 2147483647 h 6"/>
                  <a:gd name="T22" fmla="*/ 2147483647 w 11"/>
                  <a:gd name="T23" fmla="*/ 2147483647 h 6"/>
                  <a:gd name="T24" fmla="*/ 2147483647 w 11"/>
                  <a:gd name="T25" fmla="*/ 2147483647 h 6"/>
                  <a:gd name="T26" fmla="*/ 2147483647 w 11"/>
                  <a:gd name="T27" fmla="*/ 2147483647 h 6"/>
                  <a:gd name="T28" fmla="*/ 2147483647 w 11"/>
                  <a:gd name="T29" fmla="*/ 2147483647 h 6"/>
                  <a:gd name="T30" fmla="*/ 2147483647 w 11"/>
                  <a:gd name="T31" fmla="*/ 2147483647 h 6"/>
                  <a:gd name="T32" fmla="*/ 2147483647 w 11"/>
                  <a:gd name="T33" fmla="*/ 2147483647 h 6"/>
                  <a:gd name="T34" fmla="*/ 2147483647 w 11"/>
                  <a:gd name="T35" fmla="*/ 0 h 6"/>
                  <a:gd name="T36" fmla="*/ 2147483647 w 11"/>
                  <a:gd name="T37" fmla="*/ 0 h 6"/>
                  <a:gd name="T38" fmla="*/ 2147483647 w 11"/>
                  <a:gd name="T39" fmla="*/ 2147483647 h 6"/>
                  <a:gd name="T40" fmla="*/ 2147483647 w 11"/>
                  <a:gd name="T41" fmla="*/ 2147483647 h 6"/>
                  <a:gd name="T42" fmla="*/ 2147483647 w 11"/>
                  <a:gd name="T43" fmla="*/ 2147483647 h 6"/>
                  <a:gd name="T44" fmla="*/ 2147483647 w 11"/>
                  <a:gd name="T45" fmla="*/ 0 h 6"/>
                  <a:gd name="T46" fmla="*/ 2147483647 w 11"/>
                  <a:gd name="T47" fmla="*/ 0 h 6"/>
                  <a:gd name="T48" fmla="*/ 0 w 11"/>
                  <a:gd name="T49" fmla="*/ 2147483647 h 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1"/>
                  <a:gd name="T76" fmla="*/ 0 h 6"/>
                  <a:gd name="T77" fmla="*/ 11 w 11"/>
                  <a:gd name="T78" fmla="*/ 6 h 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1" h="6">
                    <a:moveTo>
                      <a:pt x="0" y="4"/>
                    </a:moveTo>
                    <a:lnTo>
                      <a:pt x="0" y="6"/>
                    </a:lnTo>
                    <a:cubicBezTo>
                      <a:pt x="1" y="6"/>
                      <a:pt x="1" y="5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6"/>
                      <a:pt x="3" y="5"/>
                      <a:pt x="3" y="3"/>
                    </a:cubicBezTo>
                    <a:lnTo>
                      <a:pt x="5" y="6"/>
                    </a:lnTo>
                    <a:lnTo>
                      <a:pt x="5" y="3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6" y="6"/>
                    </a:lnTo>
                    <a:lnTo>
                      <a:pt x="8" y="3"/>
                    </a:lnTo>
                    <a:cubicBezTo>
                      <a:pt x="8" y="5"/>
                      <a:pt x="8" y="6"/>
                      <a:pt x="9" y="6"/>
                    </a:cubicBezTo>
                    <a:cubicBezTo>
                      <a:pt x="9" y="5"/>
                      <a:pt x="9" y="4"/>
                      <a:pt x="9" y="3"/>
                    </a:cubicBezTo>
                    <a:cubicBezTo>
                      <a:pt x="10" y="5"/>
                      <a:pt x="10" y="6"/>
                      <a:pt x="11" y="6"/>
                    </a:cubicBezTo>
                    <a:lnTo>
                      <a:pt x="11" y="4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1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4" name="Freeform 21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5" name="Freeform 21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6" name="Freeform 21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7" name="Freeform 21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8" name="Freeform 22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9" name="Freeform 22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0" name="Freeform 22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1" name="Freeform 22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2" name="Freeform 22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3" name="Freeform 22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4" name="Freeform 22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5" name="Freeform 22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6" name="Freeform 22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7" name="Freeform 22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8" name="Freeform 23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9" name="Freeform 23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0" name="Freeform 23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1" name="Freeform 23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2" name="Freeform 23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3" name="Freeform 23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4" name="Freeform 23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5" name="Freeform 23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6" name="Freeform 23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7" name="Freeform 239"/>
              <p:cNvSpPr>
                <a:spLocks/>
              </p:cNvSpPr>
              <p:nvPr/>
            </p:nvSpPr>
            <p:spPr bwMode="auto">
              <a:xfrm>
                <a:off x="3877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3" y="1"/>
                    </a:moveTo>
                    <a:cubicBezTo>
                      <a:pt x="4" y="7"/>
                      <a:pt x="4" y="12"/>
                      <a:pt x="2" y="16"/>
                    </a:cubicBezTo>
                    <a:cubicBezTo>
                      <a:pt x="1" y="10"/>
                      <a:pt x="0" y="5"/>
                      <a:pt x="1" y="0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8" name="Freeform 240"/>
              <p:cNvSpPr>
                <a:spLocks/>
              </p:cNvSpPr>
              <p:nvPr/>
            </p:nvSpPr>
            <p:spPr bwMode="auto">
              <a:xfrm>
                <a:off x="3858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3" y="1"/>
                    </a:moveTo>
                    <a:cubicBezTo>
                      <a:pt x="4" y="6"/>
                      <a:pt x="4" y="11"/>
                      <a:pt x="2" y="15"/>
                    </a:cubicBezTo>
                    <a:cubicBezTo>
                      <a:pt x="0" y="9"/>
                      <a:pt x="0" y="4"/>
                      <a:pt x="1" y="0"/>
                    </a:cubicBezTo>
                    <a:cubicBezTo>
                      <a:pt x="1" y="0"/>
                      <a:pt x="2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9" name="Freeform 241"/>
              <p:cNvSpPr>
                <a:spLocks/>
              </p:cNvSpPr>
              <p:nvPr/>
            </p:nvSpPr>
            <p:spPr bwMode="auto">
              <a:xfrm>
                <a:off x="3834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0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3" y="6"/>
                      <a:pt x="4" y="11"/>
                      <a:pt x="2" y="14"/>
                    </a:cubicBezTo>
                    <a:cubicBezTo>
                      <a:pt x="0" y="9"/>
                      <a:pt x="0" y="4"/>
                      <a:pt x="0" y="0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0" name="Freeform 242"/>
              <p:cNvSpPr>
                <a:spLocks/>
              </p:cNvSpPr>
              <p:nvPr/>
            </p:nvSpPr>
            <p:spPr bwMode="auto">
              <a:xfrm>
                <a:off x="3800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3" y="1"/>
                    </a:moveTo>
                    <a:cubicBezTo>
                      <a:pt x="4" y="5"/>
                      <a:pt x="4" y="10"/>
                      <a:pt x="2" y="13"/>
                    </a:cubicBezTo>
                    <a:cubicBezTo>
                      <a:pt x="1" y="8"/>
                      <a:pt x="0" y="4"/>
                      <a:pt x="1" y="0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1" name="Freeform 243"/>
              <p:cNvSpPr>
                <a:spLocks/>
              </p:cNvSpPr>
              <p:nvPr/>
            </p:nvSpPr>
            <p:spPr bwMode="auto">
              <a:xfrm>
                <a:off x="3776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3" y="5"/>
                      <a:pt x="4" y="9"/>
                      <a:pt x="2" y="12"/>
                    </a:cubicBezTo>
                    <a:cubicBezTo>
                      <a:pt x="0" y="7"/>
                      <a:pt x="0" y="3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2" name="Freeform 244"/>
              <p:cNvSpPr>
                <a:spLocks/>
              </p:cNvSpPr>
              <p:nvPr/>
            </p:nvSpPr>
            <p:spPr bwMode="auto">
              <a:xfrm>
                <a:off x="3752" y="1306"/>
                <a:ext cx="48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0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3" y="5"/>
                      <a:pt x="4" y="9"/>
                      <a:pt x="2" y="11"/>
                    </a:cubicBezTo>
                    <a:cubicBezTo>
                      <a:pt x="0" y="7"/>
                      <a:pt x="0" y="4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3" name="Freeform 245"/>
              <p:cNvSpPr>
                <a:spLocks/>
              </p:cNvSpPr>
              <p:nvPr/>
            </p:nvSpPr>
            <p:spPr bwMode="auto">
              <a:xfrm>
                <a:off x="3732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0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1" y="1"/>
                    </a:moveTo>
                    <a:cubicBezTo>
                      <a:pt x="2" y="4"/>
                      <a:pt x="4" y="8"/>
                      <a:pt x="2" y="10"/>
                    </a:cubicBezTo>
                    <a:cubicBezTo>
                      <a:pt x="0" y="7"/>
                      <a:pt x="0" y="3"/>
                      <a:pt x="0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4" name="Freeform 24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5" name="Freeform 24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6" name="Freeform 24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7" name="Freeform 24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8" name="Freeform 25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9" name="Freeform 25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0" name="Freeform 25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1" name="Freeform 25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2" name="Freeform 25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3" name="Freeform 25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4" name="Freeform 25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5" name="Freeform 25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6" name="Freeform 25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7" name="Freeform 25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8" name="Freeform 26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9" name="Freeform 26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0" name="Freeform 26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1" name="Freeform 26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2" name="Freeform 26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3" name="Freeform 26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4" name="Freeform 26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5" name="Freeform 26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6" name="Freeform 26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7" name="Freeform 269"/>
              <p:cNvSpPr>
                <a:spLocks/>
              </p:cNvSpPr>
              <p:nvPr/>
            </p:nvSpPr>
            <p:spPr bwMode="auto">
              <a:xfrm>
                <a:off x="3877" y="1329"/>
                <a:ext cx="72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0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2147483647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6" y="9"/>
                    </a:moveTo>
                    <a:cubicBezTo>
                      <a:pt x="6" y="9"/>
                      <a:pt x="6" y="6"/>
                      <a:pt x="5" y="3"/>
                    </a:cubicBezTo>
                    <a:cubicBezTo>
                      <a:pt x="5" y="2"/>
                      <a:pt x="5" y="2"/>
                      <a:pt x="4" y="1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0" y="1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8"/>
                      <a:pt x="4" y="9"/>
                      <a:pt x="6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8" name="Freeform 270"/>
              <p:cNvSpPr>
                <a:spLocks/>
              </p:cNvSpPr>
              <p:nvPr/>
            </p:nvSpPr>
            <p:spPr bwMode="auto">
              <a:xfrm>
                <a:off x="3843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0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5" y="9"/>
                    </a:moveTo>
                    <a:cubicBezTo>
                      <a:pt x="6" y="8"/>
                      <a:pt x="5" y="6"/>
                      <a:pt x="4" y="4"/>
                    </a:cubicBezTo>
                    <a:cubicBezTo>
                      <a:pt x="4" y="2"/>
                      <a:pt x="2" y="0"/>
                      <a:pt x="0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3" y="8"/>
                      <a:pt x="4" y="8"/>
                      <a:pt x="5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9" name="Freeform 271"/>
              <p:cNvSpPr>
                <a:spLocks/>
              </p:cNvSpPr>
              <p:nvPr/>
            </p:nvSpPr>
            <p:spPr bwMode="auto">
              <a:xfrm>
                <a:off x="3824" y="1317"/>
                <a:ext cx="43" cy="92"/>
              </a:xfrm>
              <a:custGeom>
                <a:avLst/>
                <a:gdLst>
                  <a:gd name="T0" fmla="*/ 2147483647 w 4"/>
                  <a:gd name="T1" fmla="*/ 2147483647 h 8"/>
                  <a:gd name="T2" fmla="*/ 2147483647 w 4"/>
                  <a:gd name="T3" fmla="*/ 2147483647 h 8"/>
                  <a:gd name="T4" fmla="*/ 0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2147483647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4" y="8"/>
                    </a:moveTo>
                    <a:cubicBezTo>
                      <a:pt x="4" y="7"/>
                      <a:pt x="4" y="5"/>
                      <a:pt x="3" y="3"/>
                    </a:cubicBez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2" y="7"/>
                      <a:pt x="3" y="7"/>
                      <a:pt x="4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0" name="Freeform 272"/>
              <p:cNvSpPr>
                <a:spLocks/>
              </p:cNvSpPr>
              <p:nvPr/>
            </p:nvSpPr>
            <p:spPr bwMode="auto">
              <a:xfrm>
                <a:off x="3800" y="1317"/>
                <a:ext cx="43" cy="80"/>
              </a:xfrm>
              <a:custGeom>
                <a:avLst/>
                <a:gdLst>
                  <a:gd name="T0" fmla="*/ 2147483647 w 4"/>
                  <a:gd name="T1" fmla="*/ 2147483647 h 7"/>
                  <a:gd name="T2" fmla="*/ 2147483647 w 4"/>
                  <a:gd name="T3" fmla="*/ 2147483647 h 7"/>
                  <a:gd name="T4" fmla="*/ 0 w 4"/>
                  <a:gd name="T5" fmla="*/ 0 h 7"/>
                  <a:gd name="T6" fmla="*/ 2147483647 w 4"/>
                  <a:gd name="T7" fmla="*/ 2147483647 h 7"/>
                  <a:gd name="T8" fmla="*/ 2147483647 w 4"/>
                  <a:gd name="T9" fmla="*/ 2147483647 h 7"/>
                  <a:gd name="T10" fmla="*/ 2147483647 w 4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7"/>
                  <a:gd name="T20" fmla="*/ 4 w 4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7">
                    <a:moveTo>
                      <a:pt x="3" y="7"/>
                    </a:moveTo>
                    <a:cubicBezTo>
                      <a:pt x="4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1" y="3"/>
                      <a:pt x="1" y="4"/>
                      <a:pt x="1" y="5"/>
                    </a:cubicBezTo>
                    <a:cubicBezTo>
                      <a:pt x="1" y="6"/>
                      <a:pt x="2" y="6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1" name="Freeform 273"/>
              <p:cNvSpPr>
                <a:spLocks/>
              </p:cNvSpPr>
              <p:nvPr/>
            </p:nvSpPr>
            <p:spPr bwMode="auto">
              <a:xfrm>
                <a:off x="3776" y="1306"/>
                <a:ext cx="34" cy="80"/>
              </a:xfrm>
              <a:custGeom>
                <a:avLst/>
                <a:gdLst>
                  <a:gd name="T0" fmla="*/ 2147483647 w 3"/>
                  <a:gd name="T1" fmla="*/ 2147483647 h 7"/>
                  <a:gd name="T2" fmla="*/ 2147483647 w 3"/>
                  <a:gd name="T3" fmla="*/ 2147483647 h 7"/>
                  <a:gd name="T4" fmla="*/ 0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2147483647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3" y="7"/>
                    </a:moveTo>
                    <a:cubicBezTo>
                      <a:pt x="3" y="7"/>
                      <a:pt x="3" y="5"/>
                      <a:pt x="3" y="3"/>
                    </a:cubicBezTo>
                    <a:cubicBezTo>
                      <a:pt x="2" y="2"/>
                      <a:pt x="1" y="0"/>
                      <a:pt x="0" y="1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2" y="6"/>
                      <a:pt x="2" y="7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2" name="Freeform 274"/>
              <p:cNvSpPr>
                <a:spLocks/>
              </p:cNvSpPr>
              <p:nvPr/>
            </p:nvSpPr>
            <p:spPr bwMode="auto">
              <a:xfrm>
                <a:off x="375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4"/>
                      <a:pt x="2" y="4"/>
                      <a:pt x="2" y="5"/>
                    </a:cubicBezTo>
                    <a:cubicBezTo>
                      <a:pt x="2" y="6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3" name="Freeform 275"/>
              <p:cNvSpPr>
                <a:spLocks/>
              </p:cNvSpPr>
              <p:nvPr/>
            </p:nvSpPr>
            <p:spPr bwMode="auto">
              <a:xfrm>
                <a:off x="374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4" name="Freeform 276"/>
              <p:cNvSpPr>
                <a:spLocks/>
              </p:cNvSpPr>
              <p:nvPr/>
            </p:nvSpPr>
            <p:spPr bwMode="auto">
              <a:xfrm>
                <a:off x="3732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5" name="Freeform 277"/>
              <p:cNvSpPr>
                <a:spLocks/>
              </p:cNvSpPr>
              <p:nvPr/>
            </p:nvSpPr>
            <p:spPr bwMode="auto">
              <a:xfrm>
                <a:off x="3718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6" name="Freeform 278"/>
              <p:cNvSpPr>
                <a:spLocks/>
              </p:cNvSpPr>
              <p:nvPr/>
            </p:nvSpPr>
            <p:spPr bwMode="auto">
              <a:xfrm>
                <a:off x="3703" y="1306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7" name="Freeform 279"/>
              <p:cNvSpPr>
                <a:spLocks/>
              </p:cNvSpPr>
              <p:nvPr/>
            </p:nvSpPr>
            <p:spPr bwMode="auto">
              <a:xfrm>
                <a:off x="3699" y="1306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8" name="Freeform 280"/>
              <p:cNvSpPr>
                <a:spLocks/>
              </p:cNvSpPr>
              <p:nvPr/>
            </p:nvSpPr>
            <p:spPr bwMode="auto">
              <a:xfrm>
                <a:off x="3684" y="1306"/>
                <a:ext cx="1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2"/>
                      <a:pt x="2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2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9" name="Freeform 281"/>
              <p:cNvSpPr>
                <a:spLocks/>
              </p:cNvSpPr>
              <p:nvPr/>
            </p:nvSpPr>
            <p:spPr bwMode="auto">
              <a:xfrm>
                <a:off x="3858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0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6" y="4"/>
                      <a:pt x="5" y="2"/>
                    </a:cubicBezTo>
                    <a:cubicBezTo>
                      <a:pt x="4" y="1"/>
                      <a:pt x="4" y="0"/>
                      <a:pt x="3" y="0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1" y="2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0" name="Freeform 282"/>
              <p:cNvSpPr>
                <a:spLocks/>
              </p:cNvSpPr>
              <p:nvPr/>
            </p:nvSpPr>
            <p:spPr bwMode="auto">
              <a:xfrm>
                <a:off x="3824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0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5" y="4"/>
                      <a:pt x="4" y="3"/>
                    </a:cubicBezTo>
                    <a:cubicBezTo>
                      <a:pt x="4" y="1"/>
                      <a:pt x="2" y="0"/>
                      <a:pt x="0" y="1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1" name="Freeform 283"/>
              <p:cNvSpPr>
                <a:spLocks/>
              </p:cNvSpPr>
              <p:nvPr/>
            </p:nvSpPr>
            <p:spPr bwMode="auto">
              <a:xfrm>
                <a:off x="3800" y="1271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2147483647 w 5"/>
                  <a:gd name="T3" fmla="*/ 2147483647 h 6"/>
                  <a:gd name="T4" fmla="*/ 0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2147483647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5" y="6"/>
                    </a:moveTo>
                    <a:cubicBezTo>
                      <a:pt x="5" y="5"/>
                      <a:pt x="5" y="3"/>
                      <a:pt x="4" y="2"/>
                    </a:cubicBezTo>
                    <a:cubicBezTo>
                      <a:pt x="3" y="0"/>
                      <a:pt x="2" y="0"/>
                      <a:pt x="0" y="1"/>
                    </a:cubicBezTo>
                    <a:cubicBezTo>
                      <a:pt x="1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3" y="5"/>
                    </a:cubicBezTo>
                    <a:cubicBezTo>
                      <a:pt x="3" y="5"/>
                      <a:pt x="4" y="6"/>
                      <a:pt x="5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2" name="Freeform 284"/>
              <p:cNvSpPr>
                <a:spLocks/>
              </p:cNvSpPr>
              <p:nvPr/>
            </p:nvSpPr>
            <p:spPr bwMode="auto">
              <a:xfrm>
                <a:off x="3790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3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3" name="Freeform 285"/>
              <p:cNvSpPr>
                <a:spLocks/>
              </p:cNvSpPr>
              <p:nvPr/>
            </p:nvSpPr>
            <p:spPr bwMode="auto">
              <a:xfrm>
                <a:off x="3766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4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4" name="Freeform 286"/>
              <p:cNvSpPr>
                <a:spLocks/>
              </p:cNvSpPr>
              <p:nvPr/>
            </p:nvSpPr>
            <p:spPr bwMode="auto">
              <a:xfrm>
                <a:off x="3752" y="1271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2"/>
                      <a:pt x="1" y="2"/>
                      <a:pt x="1" y="3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2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5" name="Freeform 287"/>
              <p:cNvSpPr>
                <a:spLocks/>
              </p:cNvSpPr>
              <p:nvPr/>
            </p:nvSpPr>
            <p:spPr bwMode="auto">
              <a:xfrm>
                <a:off x="3742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0 h 5"/>
                  <a:gd name="T6" fmla="*/ 0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6" name="Freeform 288"/>
              <p:cNvSpPr>
                <a:spLocks/>
              </p:cNvSpPr>
              <p:nvPr/>
            </p:nvSpPr>
            <p:spPr bwMode="auto">
              <a:xfrm>
                <a:off x="3718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7" name="Freeform 289"/>
              <p:cNvSpPr>
                <a:spLocks/>
              </p:cNvSpPr>
              <p:nvPr/>
            </p:nvSpPr>
            <p:spPr bwMode="auto">
              <a:xfrm>
                <a:off x="3703" y="1283"/>
                <a:ext cx="39" cy="46"/>
              </a:xfrm>
              <a:custGeom>
                <a:avLst/>
                <a:gdLst>
                  <a:gd name="T0" fmla="*/ 2147483647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2147483647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3"/>
                      <a:pt x="2" y="3"/>
                      <a:pt x="2" y="4"/>
                    </a:cubicBezTo>
                    <a:cubicBezTo>
                      <a:pt x="2" y="4"/>
                      <a:pt x="2" y="4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8" name="Freeform 290"/>
              <p:cNvSpPr>
                <a:spLocks/>
              </p:cNvSpPr>
              <p:nvPr/>
            </p:nvSpPr>
            <p:spPr bwMode="auto">
              <a:xfrm>
                <a:off x="3703" y="1283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9" name="Freeform 291"/>
              <p:cNvSpPr>
                <a:spLocks/>
              </p:cNvSpPr>
              <p:nvPr/>
            </p:nvSpPr>
            <p:spPr bwMode="auto">
              <a:xfrm>
                <a:off x="3699" y="1283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0" name="Freeform 292"/>
              <p:cNvSpPr>
                <a:spLocks/>
              </p:cNvSpPr>
              <p:nvPr/>
            </p:nvSpPr>
            <p:spPr bwMode="auto">
              <a:xfrm>
                <a:off x="3684" y="1294"/>
                <a:ext cx="19" cy="34"/>
              </a:xfrm>
              <a:custGeom>
                <a:avLst/>
                <a:gdLst>
                  <a:gd name="T0" fmla="*/ 2147483647 w 2"/>
                  <a:gd name="T1" fmla="*/ 2147483647 h 3"/>
                  <a:gd name="T2" fmla="*/ 2147483647 w 2"/>
                  <a:gd name="T3" fmla="*/ 2147483647 h 3"/>
                  <a:gd name="T4" fmla="*/ 0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2147483647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2" y="3"/>
                    </a:moveTo>
                    <a:cubicBezTo>
                      <a:pt x="2" y="3"/>
                      <a:pt x="2" y="2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1" name="Freeform 29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2" name="Freeform 29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3" name="Freeform 29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4" name="Freeform 29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5" name="Freeform 29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6" name="Freeform 29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7" name="Freeform 29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8" name="Freeform 30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9" name="Freeform 30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0" name="Freeform 30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1" name="Freeform 30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2" name="Freeform 30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3" name="Freeform 30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4" name="Freeform 30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5" name="Freeform 30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6" name="Freeform 30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7" name="Freeform 30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8" name="Freeform 31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9" name="Freeform 31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0" name="Freeform 31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1" name="Freeform 31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2" name="Freeform 31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3" name="Freeform 31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4" name="Freeform 316"/>
              <p:cNvSpPr>
                <a:spLocks/>
              </p:cNvSpPr>
              <p:nvPr/>
            </p:nvSpPr>
            <p:spPr bwMode="auto">
              <a:xfrm>
                <a:off x="3834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2" y="0"/>
                    </a:moveTo>
                    <a:cubicBezTo>
                      <a:pt x="3" y="1"/>
                      <a:pt x="4" y="2"/>
                      <a:pt x="5" y="4"/>
                    </a:cubicBezTo>
                    <a:cubicBezTo>
                      <a:pt x="4" y="4"/>
                      <a:pt x="3" y="4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5" name="Freeform 317"/>
              <p:cNvSpPr>
                <a:spLocks/>
              </p:cNvSpPr>
              <p:nvPr/>
            </p:nvSpPr>
            <p:spPr bwMode="auto">
              <a:xfrm>
                <a:off x="3824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4"/>
                    </a:cubicBezTo>
                    <a:cubicBezTo>
                      <a:pt x="3" y="4"/>
                      <a:pt x="2" y="4"/>
                      <a:pt x="1" y="3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6" name="Freeform 318"/>
              <p:cNvSpPr>
                <a:spLocks/>
              </p:cNvSpPr>
              <p:nvPr/>
            </p:nvSpPr>
            <p:spPr bwMode="auto">
              <a:xfrm>
                <a:off x="3800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3"/>
                    </a:cubicBezTo>
                    <a:cubicBezTo>
                      <a:pt x="3" y="4"/>
                      <a:pt x="2" y="3"/>
                      <a:pt x="1" y="2"/>
                    </a:cubicBezTo>
                    <a:cubicBezTo>
                      <a:pt x="1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7" name="Freeform 319"/>
              <p:cNvSpPr>
                <a:spLocks/>
              </p:cNvSpPr>
              <p:nvPr/>
            </p:nvSpPr>
            <p:spPr bwMode="auto">
              <a:xfrm>
                <a:off x="3790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cubicBezTo>
                      <a:pt x="2" y="0"/>
                      <a:pt x="2" y="1"/>
                      <a:pt x="3" y="2"/>
                    </a:cubicBezTo>
                    <a:cubicBezTo>
                      <a:pt x="2" y="3"/>
                      <a:pt x="2" y="2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8" name="Freeform 32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9" name="Freeform 32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0" name="Freeform 32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1" name="Freeform 32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2" name="Freeform 32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3" name="Freeform 32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4" name="Freeform 32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5" name="Freeform 32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6" name="Freeform 32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7" name="Freeform 32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8" name="Freeform 33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9" name="Freeform 33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0" name="Freeform 33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1" name="Freeform 33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2" name="Freeform 33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3" name="Freeform 33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4" name="Freeform 33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5" name="Freeform 33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6" name="Freeform 33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7" name="Freeform 33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8" name="Freeform 34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9" name="Freeform 34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0" name="Freeform 34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1" name="Freeform 343"/>
              <p:cNvSpPr>
                <a:spLocks/>
              </p:cNvSpPr>
              <p:nvPr/>
            </p:nvSpPr>
            <p:spPr bwMode="auto">
              <a:xfrm>
                <a:off x="3809" y="1203"/>
                <a:ext cx="48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w 4"/>
                  <a:gd name="T5" fmla="*/ 2147483647 h 2"/>
                  <a:gd name="T6" fmla="*/ 2147483647 w 4"/>
                  <a:gd name="T7" fmla="*/ 2147483647 h 2"/>
                  <a:gd name="T8" fmla="*/ 2147483647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1"/>
                      <a:pt x="0" y="0"/>
                    </a:cubicBezTo>
                    <a:lnTo>
                      <a:pt x="0" y="1"/>
                    </a:lnTo>
                    <a:cubicBezTo>
                      <a:pt x="1" y="2"/>
                      <a:pt x="1" y="2"/>
                      <a:pt x="2" y="2"/>
                    </a:cubicBezTo>
                    <a:cubicBezTo>
                      <a:pt x="3" y="2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2" name="Freeform 344"/>
              <p:cNvSpPr>
                <a:spLocks/>
              </p:cNvSpPr>
              <p:nvPr/>
            </p:nvSpPr>
            <p:spPr bwMode="auto">
              <a:xfrm>
                <a:off x="3800" y="1214"/>
                <a:ext cx="34" cy="23"/>
              </a:xfrm>
              <a:custGeom>
                <a:avLst/>
                <a:gdLst>
                  <a:gd name="T0" fmla="*/ 2147483647 w 3"/>
                  <a:gd name="T1" fmla="*/ 2147483647 h 2"/>
                  <a:gd name="T2" fmla="*/ 0 w 3"/>
                  <a:gd name="T3" fmla="*/ 0 h 2"/>
                  <a:gd name="T4" fmla="*/ 0 w 3"/>
                  <a:gd name="T5" fmla="*/ 2147483647 h 2"/>
                  <a:gd name="T6" fmla="*/ 2147483647 w 3"/>
                  <a:gd name="T7" fmla="*/ 2147483647 h 2"/>
                  <a:gd name="T8" fmla="*/ 2147483647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3" y="1"/>
                    </a:moveTo>
                    <a:cubicBezTo>
                      <a:pt x="2" y="1"/>
                      <a:pt x="1" y="0"/>
                      <a:pt x="0" y="0"/>
                    </a:cubicBezTo>
                    <a:lnTo>
                      <a:pt x="0" y="1"/>
                    </a:lnTo>
                    <a:cubicBezTo>
                      <a:pt x="0" y="1"/>
                      <a:pt x="1" y="2"/>
                      <a:pt x="2" y="2"/>
                    </a:cubicBezTo>
                    <a:cubicBezTo>
                      <a:pt x="2" y="2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3" name="Freeform 345"/>
              <p:cNvSpPr>
                <a:spLocks/>
              </p:cNvSpPr>
              <p:nvPr/>
            </p:nvSpPr>
            <p:spPr bwMode="auto">
              <a:xfrm>
                <a:off x="3790" y="1226"/>
                <a:ext cx="34" cy="11"/>
              </a:xfrm>
              <a:custGeom>
                <a:avLst/>
                <a:gdLst>
                  <a:gd name="T0" fmla="*/ 2147483647 w 3"/>
                  <a:gd name="T1" fmla="*/ 2147483647 h 1"/>
                  <a:gd name="T2" fmla="*/ 2147483647 w 3"/>
                  <a:gd name="T3" fmla="*/ 0 h 1"/>
                  <a:gd name="T4" fmla="*/ 0 w 3"/>
                  <a:gd name="T5" fmla="*/ 2147483647 h 1"/>
                  <a:gd name="T6" fmla="*/ 2147483647 w 3"/>
                  <a:gd name="T7" fmla="*/ 2147483647 h 1"/>
                  <a:gd name="T8" fmla="*/ 2147483647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1" y="0"/>
                      <a:pt x="1" y="0"/>
                    </a:cubicBezTo>
                    <a:lnTo>
                      <a:pt x="0" y="1"/>
                    </a:ln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4" name="Freeform 346"/>
              <p:cNvSpPr>
                <a:spLocks/>
              </p:cNvSpPr>
              <p:nvPr/>
            </p:nvSpPr>
            <p:spPr bwMode="auto">
              <a:xfrm>
                <a:off x="3752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2147483647 w 3"/>
                  <a:gd name="T3" fmla="*/ 2147483647 h 2"/>
                  <a:gd name="T4" fmla="*/ 0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2" y="0"/>
                    </a:moveTo>
                    <a:cubicBezTo>
                      <a:pt x="2" y="1"/>
                      <a:pt x="2" y="1"/>
                      <a:pt x="3" y="2"/>
                    </a:cubicBezTo>
                    <a:cubicBezTo>
                      <a:pt x="2" y="2"/>
                      <a:pt x="1" y="2"/>
                      <a:pt x="0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5" name="Freeform 347"/>
              <p:cNvSpPr>
                <a:spLocks/>
              </p:cNvSpPr>
              <p:nvPr/>
            </p:nvSpPr>
            <p:spPr bwMode="auto">
              <a:xfrm>
                <a:off x="3752" y="1191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2147483647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6" y="1"/>
                    </a:moveTo>
                    <a:lnTo>
                      <a:pt x="6" y="1"/>
                    </a:lnTo>
                    <a:cubicBezTo>
                      <a:pt x="5" y="2"/>
                      <a:pt x="4" y="2"/>
                      <a:pt x="4" y="3"/>
                    </a:cubicBezTo>
                    <a:cubicBezTo>
                      <a:pt x="4" y="4"/>
                      <a:pt x="4" y="5"/>
                      <a:pt x="3" y="5"/>
                    </a:cubicBezTo>
                    <a:cubicBezTo>
                      <a:pt x="3" y="6"/>
                      <a:pt x="2" y="7"/>
                      <a:pt x="1" y="7"/>
                    </a:cubicBezTo>
                    <a:lnTo>
                      <a:pt x="0" y="6"/>
                    </a:lnTo>
                    <a:cubicBezTo>
                      <a:pt x="1" y="6"/>
                      <a:pt x="2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6" y="0"/>
                      <a:pt x="6" y="1"/>
                      <a:pt x="6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6" name="Freeform 348"/>
              <p:cNvSpPr>
                <a:spLocks/>
              </p:cNvSpPr>
              <p:nvPr/>
            </p:nvSpPr>
            <p:spPr bwMode="auto">
              <a:xfrm>
                <a:off x="3400" y="1363"/>
                <a:ext cx="178" cy="241"/>
              </a:xfrm>
              <a:custGeom>
                <a:avLst/>
                <a:gdLst>
                  <a:gd name="T0" fmla="*/ 2147483647 w 16"/>
                  <a:gd name="T1" fmla="*/ 2147483647 h 21"/>
                  <a:gd name="T2" fmla="*/ 2147483647 w 16"/>
                  <a:gd name="T3" fmla="*/ 2147483647 h 21"/>
                  <a:gd name="T4" fmla="*/ 2147483647 w 16"/>
                  <a:gd name="T5" fmla="*/ 2147483647 h 21"/>
                  <a:gd name="T6" fmla="*/ 2147483647 w 16"/>
                  <a:gd name="T7" fmla="*/ 2147483647 h 21"/>
                  <a:gd name="T8" fmla="*/ 2147483647 w 16"/>
                  <a:gd name="T9" fmla="*/ 2147483647 h 21"/>
                  <a:gd name="T10" fmla="*/ 2147483647 w 16"/>
                  <a:gd name="T11" fmla="*/ 2147483647 h 21"/>
                  <a:gd name="T12" fmla="*/ 2147483647 w 16"/>
                  <a:gd name="T13" fmla="*/ 2147483647 h 21"/>
                  <a:gd name="T14" fmla="*/ 2147483647 w 16"/>
                  <a:gd name="T15" fmla="*/ 2147483647 h 21"/>
                  <a:gd name="T16" fmla="*/ 2147483647 w 16"/>
                  <a:gd name="T17" fmla="*/ 2147483647 h 21"/>
                  <a:gd name="T18" fmla="*/ 2147483647 w 16"/>
                  <a:gd name="T19" fmla="*/ 2147483647 h 21"/>
                  <a:gd name="T20" fmla="*/ 2147483647 w 16"/>
                  <a:gd name="T21" fmla="*/ 2147483647 h 21"/>
                  <a:gd name="T22" fmla="*/ 2147483647 w 16"/>
                  <a:gd name="T23" fmla="*/ 2147483647 h 21"/>
                  <a:gd name="T24" fmla="*/ 2147483647 w 16"/>
                  <a:gd name="T25" fmla="*/ 2147483647 h 21"/>
                  <a:gd name="T26" fmla="*/ 2147483647 w 16"/>
                  <a:gd name="T27" fmla="*/ 2147483647 h 21"/>
                  <a:gd name="T28" fmla="*/ 2147483647 w 16"/>
                  <a:gd name="T29" fmla="*/ 2147483647 h 21"/>
                  <a:gd name="T30" fmla="*/ 2147483647 w 16"/>
                  <a:gd name="T31" fmla="*/ 2147483647 h 21"/>
                  <a:gd name="T32" fmla="*/ 2147483647 w 16"/>
                  <a:gd name="T33" fmla="*/ 2147483647 h 21"/>
                  <a:gd name="T34" fmla="*/ 2147483647 w 16"/>
                  <a:gd name="T35" fmla="*/ 2147483647 h 21"/>
                  <a:gd name="T36" fmla="*/ 2147483647 w 16"/>
                  <a:gd name="T37" fmla="*/ 2147483647 h 21"/>
                  <a:gd name="T38" fmla="*/ 2147483647 w 16"/>
                  <a:gd name="T39" fmla="*/ 2147483647 h 21"/>
                  <a:gd name="T40" fmla="*/ 2147483647 w 16"/>
                  <a:gd name="T41" fmla="*/ 2147483647 h 21"/>
                  <a:gd name="T42" fmla="*/ 2147483647 w 16"/>
                  <a:gd name="T43" fmla="*/ 2147483647 h 21"/>
                  <a:gd name="T44" fmla="*/ 2147483647 w 16"/>
                  <a:gd name="T45" fmla="*/ 2147483647 h 21"/>
                  <a:gd name="T46" fmla="*/ 2147483647 w 16"/>
                  <a:gd name="T47" fmla="*/ 2147483647 h 21"/>
                  <a:gd name="T48" fmla="*/ 2147483647 w 16"/>
                  <a:gd name="T49" fmla="*/ 2147483647 h 21"/>
                  <a:gd name="T50" fmla="*/ 2147483647 w 16"/>
                  <a:gd name="T51" fmla="*/ 2147483647 h 21"/>
                  <a:gd name="T52" fmla="*/ 2147483647 w 16"/>
                  <a:gd name="T53" fmla="*/ 2147483647 h 21"/>
                  <a:gd name="T54" fmla="*/ 2147483647 w 16"/>
                  <a:gd name="T55" fmla="*/ 2147483647 h 21"/>
                  <a:gd name="T56" fmla="*/ 2147483647 w 16"/>
                  <a:gd name="T57" fmla="*/ 2147483647 h 21"/>
                  <a:gd name="T58" fmla="*/ 2147483647 w 16"/>
                  <a:gd name="T59" fmla="*/ 2147483647 h 21"/>
                  <a:gd name="T60" fmla="*/ 2147483647 w 16"/>
                  <a:gd name="T61" fmla="*/ 2147483647 h 21"/>
                  <a:gd name="T62" fmla="*/ 2147483647 w 16"/>
                  <a:gd name="T63" fmla="*/ 2147483647 h 21"/>
                  <a:gd name="T64" fmla="*/ 0 w 16"/>
                  <a:gd name="T65" fmla="*/ 2147483647 h 21"/>
                  <a:gd name="T66" fmla="*/ 0 w 16"/>
                  <a:gd name="T67" fmla="*/ 2147483647 h 21"/>
                  <a:gd name="T68" fmla="*/ 0 w 16"/>
                  <a:gd name="T69" fmla="*/ 2147483647 h 21"/>
                  <a:gd name="T70" fmla="*/ 2147483647 w 16"/>
                  <a:gd name="T71" fmla="*/ 2147483647 h 21"/>
                  <a:gd name="T72" fmla="*/ 0 w 16"/>
                  <a:gd name="T73" fmla="*/ 2147483647 h 21"/>
                  <a:gd name="T74" fmla="*/ 2147483647 w 16"/>
                  <a:gd name="T75" fmla="*/ 0 h 21"/>
                  <a:gd name="T76" fmla="*/ 2147483647 w 16"/>
                  <a:gd name="T77" fmla="*/ 2147483647 h 21"/>
                  <a:gd name="T78" fmla="*/ 2147483647 w 16"/>
                  <a:gd name="T79" fmla="*/ 2147483647 h 21"/>
                  <a:gd name="T80" fmla="*/ 2147483647 w 16"/>
                  <a:gd name="T81" fmla="*/ 2147483647 h 21"/>
                  <a:gd name="T82" fmla="*/ 2147483647 w 16"/>
                  <a:gd name="T83" fmla="*/ 2147483647 h 21"/>
                  <a:gd name="T84" fmla="*/ 2147483647 w 16"/>
                  <a:gd name="T85" fmla="*/ 2147483647 h 21"/>
                  <a:gd name="T86" fmla="*/ 2147483647 w 16"/>
                  <a:gd name="T87" fmla="*/ 2147483647 h 21"/>
                  <a:gd name="T88" fmla="*/ 2147483647 w 16"/>
                  <a:gd name="T89" fmla="*/ 2147483647 h 21"/>
                  <a:gd name="T90" fmla="*/ 2147483647 w 16"/>
                  <a:gd name="T91" fmla="*/ 2147483647 h 21"/>
                  <a:gd name="T92" fmla="*/ 2147483647 w 16"/>
                  <a:gd name="T93" fmla="*/ 2147483647 h 21"/>
                  <a:gd name="T94" fmla="*/ 2147483647 w 16"/>
                  <a:gd name="T95" fmla="*/ 2147483647 h 21"/>
                  <a:gd name="T96" fmla="*/ 2147483647 w 16"/>
                  <a:gd name="T97" fmla="*/ 2147483647 h 21"/>
                  <a:gd name="T98" fmla="*/ 2147483647 w 16"/>
                  <a:gd name="T99" fmla="*/ 2147483647 h 21"/>
                  <a:gd name="T100" fmla="*/ 2147483647 w 16"/>
                  <a:gd name="T101" fmla="*/ 2147483647 h 21"/>
                  <a:gd name="T102" fmla="*/ 2147483647 w 16"/>
                  <a:gd name="T103" fmla="*/ 2147483647 h 21"/>
                  <a:gd name="T104" fmla="*/ 2147483647 w 16"/>
                  <a:gd name="T105" fmla="*/ 2147483647 h 21"/>
                  <a:gd name="T106" fmla="*/ 2147483647 w 16"/>
                  <a:gd name="T107" fmla="*/ 2147483647 h 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16"/>
                  <a:gd name="T163" fmla="*/ 0 h 21"/>
                  <a:gd name="T164" fmla="*/ 16 w 16"/>
                  <a:gd name="T165" fmla="*/ 21 h 2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16" h="21">
                    <a:moveTo>
                      <a:pt x="12" y="13"/>
                    </a:moveTo>
                    <a:lnTo>
                      <a:pt x="14" y="12"/>
                    </a:lnTo>
                    <a:lnTo>
                      <a:pt x="14" y="14"/>
                    </a:lnTo>
                    <a:lnTo>
                      <a:pt x="15" y="14"/>
                    </a:lnTo>
                    <a:lnTo>
                      <a:pt x="16" y="15"/>
                    </a:lnTo>
                    <a:lnTo>
                      <a:pt x="15" y="16"/>
                    </a:lnTo>
                    <a:lnTo>
                      <a:pt x="14" y="16"/>
                    </a:lnTo>
                    <a:lnTo>
                      <a:pt x="13" y="15"/>
                    </a:lnTo>
                    <a:lnTo>
                      <a:pt x="11" y="15"/>
                    </a:lnTo>
                    <a:lnTo>
                      <a:pt x="10" y="17"/>
                    </a:lnTo>
                    <a:lnTo>
                      <a:pt x="10" y="18"/>
                    </a:lnTo>
                    <a:lnTo>
                      <a:pt x="11" y="19"/>
                    </a:lnTo>
                    <a:lnTo>
                      <a:pt x="11" y="21"/>
                    </a:lnTo>
                    <a:lnTo>
                      <a:pt x="10" y="21"/>
                    </a:lnTo>
                    <a:lnTo>
                      <a:pt x="9" y="20"/>
                    </a:lnTo>
                    <a:lnTo>
                      <a:pt x="8" y="19"/>
                    </a:lnTo>
                    <a:lnTo>
                      <a:pt x="7" y="19"/>
                    </a:lnTo>
                    <a:lnTo>
                      <a:pt x="7" y="18"/>
                    </a:lnTo>
                    <a:lnTo>
                      <a:pt x="7" y="17"/>
                    </a:lnTo>
                    <a:lnTo>
                      <a:pt x="6" y="17"/>
                    </a:lnTo>
                    <a:lnTo>
                      <a:pt x="7" y="16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5" y="14"/>
                    </a:lnTo>
                    <a:lnTo>
                      <a:pt x="5" y="12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3" y="4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6" y="12"/>
                    </a:lnTo>
                    <a:lnTo>
                      <a:pt x="7" y="13"/>
                    </a:lnTo>
                    <a:lnTo>
                      <a:pt x="8" y="14"/>
                    </a:lnTo>
                    <a:lnTo>
                      <a:pt x="10" y="15"/>
                    </a:lnTo>
                    <a:lnTo>
                      <a:pt x="13" y="14"/>
                    </a:lnTo>
                    <a:lnTo>
                      <a:pt x="13" y="13"/>
                    </a:lnTo>
                    <a:lnTo>
                      <a:pt x="12" y="13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7" name="Line 349"/>
              <p:cNvSpPr>
                <a:spLocks noChangeShapeType="1"/>
              </p:cNvSpPr>
              <p:nvPr/>
            </p:nvSpPr>
            <p:spPr bwMode="auto">
              <a:xfrm flipH="1">
                <a:off x="3477" y="1524"/>
                <a:ext cx="14" cy="11"/>
              </a:xfrm>
              <a:prstGeom prst="line">
                <a:avLst/>
              </a:pr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8" name="Freeform 350"/>
              <p:cNvSpPr>
                <a:spLocks/>
              </p:cNvSpPr>
              <p:nvPr/>
            </p:nvSpPr>
            <p:spPr bwMode="auto">
              <a:xfrm>
                <a:off x="3477" y="153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1"/>
                  <a:gd name="T14" fmla="*/ 3 w 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1">
                    <a:moveTo>
                      <a:pt x="0" y="1"/>
                    </a:moveTo>
                    <a:lnTo>
                      <a:pt x="1" y="0"/>
                    </a:lnTo>
                    <a:lnTo>
                      <a:pt x="2" y="1"/>
                    </a:lnTo>
                    <a:lnTo>
                      <a:pt x="3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9" name="Freeform 351"/>
              <p:cNvSpPr>
                <a:spLocks/>
              </p:cNvSpPr>
              <p:nvPr/>
            </p:nvSpPr>
            <p:spPr bwMode="auto">
              <a:xfrm>
                <a:off x="3477" y="1536"/>
                <a:ext cx="24" cy="11"/>
              </a:xfrm>
              <a:custGeom>
                <a:avLst/>
                <a:gdLst>
                  <a:gd name="T0" fmla="*/ 0 w 2"/>
                  <a:gd name="T1" fmla="*/ 0 h 1"/>
                  <a:gd name="T2" fmla="*/ 2147483647 w 2"/>
                  <a:gd name="T3" fmla="*/ 2147483647 h 1"/>
                  <a:gd name="T4" fmla="*/ 2147483647 w 2"/>
                  <a:gd name="T5" fmla="*/ 2147483647 h 1"/>
                  <a:gd name="T6" fmla="*/ 0 w 2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"/>
                  <a:gd name="T13" fmla="*/ 0 h 1"/>
                  <a:gd name="T14" fmla="*/ 2 w 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1"/>
                    </a:lnTo>
                    <a:lnTo>
                      <a:pt x="0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0" name="Freeform 352"/>
              <p:cNvSpPr>
                <a:spLocks/>
              </p:cNvSpPr>
              <p:nvPr/>
            </p:nvSpPr>
            <p:spPr bwMode="auto">
              <a:xfrm>
                <a:off x="3477" y="1547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2147483647 h 1"/>
                  <a:gd name="T6" fmla="*/ 2147483647 w 3"/>
                  <a:gd name="T7" fmla="*/ 0 h 1"/>
                  <a:gd name="T8" fmla="*/ 2147483647 w 3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1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1" name="Freeform 353"/>
              <p:cNvSpPr>
                <a:spLocks/>
              </p:cNvSpPr>
              <p:nvPr/>
            </p:nvSpPr>
            <p:spPr bwMode="auto">
              <a:xfrm>
                <a:off x="3477" y="1559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1"/>
                  <a:gd name="T11" fmla="*/ 3 w 3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1">
                    <a:moveTo>
                      <a:pt x="0" y="1"/>
                    </a:moveTo>
                    <a:lnTo>
                      <a:pt x="2" y="1"/>
                    </a:lnTo>
                    <a:lnTo>
                      <a:pt x="3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2" name="Freeform 354"/>
              <p:cNvSpPr>
                <a:spLocks/>
              </p:cNvSpPr>
              <p:nvPr/>
            </p:nvSpPr>
            <p:spPr bwMode="auto">
              <a:xfrm>
                <a:off x="3491" y="1570"/>
                <a:ext cx="19" cy="11"/>
              </a:xfrm>
              <a:custGeom>
                <a:avLst/>
                <a:gdLst>
                  <a:gd name="T0" fmla="*/ 0 w 2"/>
                  <a:gd name="T1" fmla="*/ 2147483647 h 1"/>
                  <a:gd name="T2" fmla="*/ 2147483647 w 2"/>
                  <a:gd name="T3" fmla="*/ 2147483647 h 1"/>
                  <a:gd name="T4" fmla="*/ 2147483647 w 2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2"/>
                  <a:gd name="T10" fmla="*/ 0 h 1"/>
                  <a:gd name="T11" fmla="*/ 2 w 2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" h="1">
                    <a:moveTo>
                      <a:pt x="0" y="1"/>
                    </a:moveTo>
                    <a:lnTo>
                      <a:pt x="1" y="1"/>
                    </a:lnTo>
                    <a:lnTo>
                      <a:pt x="2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3" name="Freeform 355"/>
              <p:cNvSpPr>
                <a:spLocks/>
              </p:cNvSpPr>
              <p:nvPr/>
            </p:nvSpPr>
            <p:spPr bwMode="auto">
              <a:xfrm>
                <a:off x="3858" y="1455"/>
                <a:ext cx="10" cy="23"/>
              </a:xfrm>
              <a:custGeom>
                <a:avLst/>
                <a:gdLst>
                  <a:gd name="T0" fmla="*/ 0 w 1"/>
                  <a:gd name="T1" fmla="*/ 2147483647 h 2"/>
                  <a:gd name="T2" fmla="*/ 0 w 1"/>
                  <a:gd name="T3" fmla="*/ 0 h 2"/>
                  <a:gd name="T4" fmla="*/ 2147483647 w 1"/>
                  <a:gd name="T5" fmla="*/ 2147483647 h 2"/>
                  <a:gd name="T6" fmla="*/ 2147483647 w 1"/>
                  <a:gd name="T7" fmla="*/ 2147483647 h 2"/>
                  <a:gd name="T8" fmla="*/ 0 w 1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2"/>
                  <a:gd name="T17" fmla="*/ 1 w 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2">
                    <a:moveTo>
                      <a:pt x="0" y="1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4" name="Oval 356"/>
              <p:cNvSpPr>
                <a:spLocks noChangeArrowheads="1"/>
              </p:cNvSpPr>
              <p:nvPr/>
            </p:nvSpPr>
            <p:spPr bwMode="auto">
              <a:xfrm>
                <a:off x="3809" y="1467"/>
                <a:ext cx="82" cy="80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5" name="Freeform 357"/>
              <p:cNvSpPr>
                <a:spLocks/>
              </p:cNvSpPr>
              <p:nvPr/>
            </p:nvSpPr>
            <p:spPr bwMode="auto">
              <a:xfrm>
                <a:off x="3809" y="1490"/>
                <a:ext cx="82" cy="34"/>
              </a:xfrm>
              <a:custGeom>
                <a:avLst/>
                <a:gdLst>
                  <a:gd name="T0" fmla="*/ 2147483647 w 7"/>
                  <a:gd name="T1" fmla="*/ 0 h 3"/>
                  <a:gd name="T2" fmla="*/ 2147483647 w 7"/>
                  <a:gd name="T3" fmla="*/ 2147483647 h 3"/>
                  <a:gd name="T4" fmla="*/ 2147483647 w 7"/>
                  <a:gd name="T5" fmla="*/ 2147483647 h 3"/>
                  <a:gd name="T6" fmla="*/ 0 w 7"/>
                  <a:gd name="T7" fmla="*/ 2147483647 h 3"/>
                  <a:gd name="T8" fmla="*/ 2147483647 w 7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3"/>
                  <a:gd name="T17" fmla="*/ 7 w 7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3">
                    <a:moveTo>
                      <a:pt x="1" y="0"/>
                    </a:moveTo>
                    <a:lnTo>
                      <a:pt x="7" y="2"/>
                    </a:lnTo>
                    <a:lnTo>
                      <a:pt x="7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6" name="Freeform 358"/>
              <p:cNvSpPr>
                <a:spLocks/>
              </p:cNvSpPr>
              <p:nvPr/>
            </p:nvSpPr>
            <p:spPr bwMode="auto">
              <a:xfrm>
                <a:off x="3843" y="1432"/>
                <a:ext cx="34" cy="34"/>
              </a:xfrm>
              <a:custGeom>
                <a:avLst/>
                <a:gdLst>
                  <a:gd name="T0" fmla="*/ 2147483647 w 3"/>
                  <a:gd name="T1" fmla="*/ 2147483647 h 3"/>
                  <a:gd name="T2" fmla="*/ 2147483647 w 3"/>
                  <a:gd name="T3" fmla="*/ 2147483647 h 3"/>
                  <a:gd name="T4" fmla="*/ 0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2147483647 h 3"/>
                  <a:gd name="T10" fmla="*/ 2147483647 w 3"/>
                  <a:gd name="T11" fmla="*/ 0 h 3"/>
                  <a:gd name="T12" fmla="*/ 2147483647 w 3"/>
                  <a:gd name="T13" fmla="*/ 0 h 3"/>
                  <a:gd name="T14" fmla="*/ 2147483647 w 3"/>
                  <a:gd name="T15" fmla="*/ 2147483647 h 3"/>
                  <a:gd name="T16" fmla="*/ 2147483647 w 3"/>
                  <a:gd name="T17" fmla="*/ 2147483647 h 3"/>
                  <a:gd name="T18" fmla="*/ 2147483647 w 3"/>
                  <a:gd name="T19" fmla="*/ 2147483647 h 3"/>
                  <a:gd name="T20" fmla="*/ 2147483647 w 3"/>
                  <a:gd name="T21" fmla="*/ 2147483647 h 3"/>
                  <a:gd name="T22" fmla="*/ 2147483647 w 3"/>
                  <a:gd name="T23" fmla="*/ 2147483647 h 3"/>
                  <a:gd name="T24" fmla="*/ 2147483647 w 3"/>
                  <a:gd name="T25" fmla="*/ 2147483647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"/>
                  <a:gd name="T40" fmla="*/ 0 h 3"/>
                  <a:gd name="T41" fmla="*/ 3 w 3"/>
                  <a:gd name="T42" fmla="*/ 3 h 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" h="3">
                    <a:moveTo>
                      <a:pt x="1" y="2"/>
                    </a:moveTo>
                    <a:lnTo>
                      <a:pt x="1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7" name="Freeform 359"/>
              <p:cNvSpPr>
                <a:spLocks/>
              </p:cNvSpPr>
              <p:nvPr/>
            </p:nvSpPr>
            <p:spPr bwMode="auto">
              <a:xfrm>
                <a:off x="3752" y="1501"/>
                <a:ext cx="140" cy="57"/>
              </a:xfrm>
              <a:custGeom>
                <a:avLst/>
                <a:gdLst>
                  <a:gd name="T0" fmla="*/ 2147483647 w 12"/>
                  <a:gd name="T1" fmla="*/ 0 h 5"/>
                  <a:gd name="T2" fmla="*/ 2147483647 w 12"/>
                  <a:gd name="T3" fmla="*/ 2147483647 h 5"/>
                  <a:gd name="T4" fmla="*/ 2147483647 w 12"/>
                  <a:gd name="T5" fmla="*/ 2147483647 h 5"/>
                  <a:gd name="T6" fmla="*/ 0 w 12"/>
                  <a:gd name="T7" fmla="*/ 2147483647 h 5"/>
                  <a:gd name="T8" fmla="*/ 2147483647 w 12"/>
                  <a:gd name="T9" fmla="*/ 2147483647 h 5"/>
                  <a:gd name="T10" fmla="*/ 2147483647 w 12"/>
                  <a:gd name="T11" fmla="*/ 2147483647 h 5"/>
                  <a:gd name="T12" fmla="*/ 2147483647 w 12"/>
                  <a:gd name="T13" fmla="*/ 2147483647 h 5"/>
                  <a:gd name="T14" fmla="*/ 2147483647 w 12"/>
                  <a:gd name="T15" fmla="*/ 2147483647 h 5"/>
                  <a:gd name="T16" fmla="*/ 2147483647 w 12"/>
                  <a:gd name="T17" fmla="*/ 2147483647 h 5"/>
                  <a:gd name="T18" fmla="*/ 2147483647 w 12"/>
                  <a:gd name="T19" fmla="*/ 2147483647 h 5"/>
                  <a:gd name="T20" fmla="*/ 2147483647 w 12"/>
                  <a:gd name="T21" fmla="*/ 2147483647 h 5"/>
                  <a:gd name="T22" fmla="*/ 2147483647 w 12"/>
                  <a:gd name="T23" fmla="*/ 2147483647 h 5"/>
                  <a:gd name="T24" fmla="*/ 2147483647 w 12"/>
                  <a:gd name="T25" fmla="*/ 2147483647 h 5"/>
                  <a:gd name="T26" fmla="*/ 2147483647 w 12"/>
                  <a:gd name="T27" fmla="*/ 2147483647 h 5"/>
                  <a:gd name="T28" fmla="*/ 2147483647 w 12"/>
                  <a:gd name="T29" fmla="*/ 2147483647 h 5"/>
                  <a:gd name="T30" fmla="*/ 2147483647 w 12"/>
                  <a:gd name="T31" fmla="*/ 2147483647 h 5"/>
                  <a:gd name="T32" fmla="*/ 2147483647 w 12"/>
                  <a:gd name="T33" fmla="*/ 2147483647 h 5"/>
                  <a:gd name="T34" fmla="*/ 2147483647 w 12"/>
                  <a:gd name="T35" fmla="*/ 2147483647 h 5"/>
                  <a:gd name="T36" fmla="*/ 2147483647 w 12"/>
                  <a:gd name="T37" fmla="*/ 2147483647 h 5"/>
                  <a:gd name="T38" fmla="*/ 2147483647 w 12"/>
                  <a:gd name="T39" fmla="*/ 2147483647 h 5"/>
                  <a:gd name="T40" fmla="*/ 2147483647 w 12"/>
                  <a:gd name="T41" fmla="*/ 2147483647 h 5"/>
                  <a:gd name="T42" fmla="*/ 2147483647 w 12"/>
                  <a:gd name="T43" fmla="*/ 2147483647 h 5"/>
                  <a:gd name="T44" fmla="*/ 2147483647 w 12"/>
                  <a:gd name="T45" fmla="*/ 2147483647 h 5"/>
                  <a:gd name="T46" fmla="*/ 2147483647 w 12"/>
                  <a:gd name="T47" fmla="*/ 2147483647 h 5"/>
                  <a:gd name="T48" fmla="*/ 2147483647 w 12"/>
                  <a:gd name="T49" fmla="*/ 2147483647 h 5"/>
                  <a:gd name="T50" fmla="*/ 2147483647 w 12"/>
                  <a:gd name="T51" fmla="*/ 2147483647 h 5"/>
                  <a:gd name="T52" fmla="*/ 2147483647 w 12"/>
                  <a:gd name="T53" fmla="*/ 2147483647 h 5"/>
                  <a:gd name="T54" fmla="*/ 2147483647 w 12"/>
                  <a:gd name="T55" fmla="*/ 0 h 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2"/>
                  <a:gd name="T85" fmla="*/ 0 h 5"/>
                  <a:gd name="T86" fmla="*/ 12 w 12"/>
                  <a:gd name="T87" fmla="*/ 5 h 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2" h="5">
                    <a:moveTo>
                      <a:pt x="2" y="0"/>
                    </a:moveTo>
                    <a:lnTo>
                      <a:pt x="1" y="1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5" y="4"/>
                    </a:lnTo>
                    <a:lnTo>
                      <a:pt x="7" y="5"/>
                    </a:lnTo>
                    <a:lnTo>
                      <a:pt x="9" y="5"/>
                    </a:lnTo>
                    <a:lnTo>
                      <a:pt x="11" y="5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10" y="2"/>
                    </a:lnTo>
                    <a:lnTo>
                      <a:pt x="10" y="3"/>
                    </a:lnTo>
                    <a:lnTo>
                      <a:pt x="10" y="4"/>
                    </a:lnTo>
                    <a:lnTo>
                      <a:pt x="9" y="4"/>
                    </a:lnTo>
                    <a:lnTo>
                      <a:pt x="9" y="3"/>
                    </a:lnTo>
                    <a:lnTo>
                      <a:pt x="9" y="2"/>
                    </a:lnTo>
                    <a:lnTo>
                      <a:pt x="7" y="1"/>
                    </a:lnTo>
                    <a:lnTo>
                      <a:pt x="8" y="2"/>
                    </a:lnTo>
                    <a:lnTo>
                      <a:pt x="7" y="4"/>
                    </a:lnTo>
                    <a:lnTo>
                      <a:pt x="6" y="3"/>
                    </a:lnTo>
                    <a:lnTo>
                      <a:pt x="5" y="2"/>
                    </a:lnTo>
                    <a:lnTo>
                      <a:pt x="4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8" name="Oval 360"/>
              <p:cNvSpPr>
                <a:spLocks noChangeArrowheads="1"/>
              </p:cNvSpPr>
              <p:nvPr/>
            </p:nvSpPr>
            <p:spPr bwMode="auto">
              <a:xfrm>
                <a:off x="3612" y="1099"/>
                <a:ext cx="106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9" name="Freeform 361"/>
              <p:cNvSpPr>
                <a:spLocks/>
              </p:cNvSpPr>
              <p:nvPr/>
            </p:nvSpPr>
            <p:spPr bwMode="auto">
              <a:xfrm>
                <a:off x="3593" y="996"/>
                <a:ext cx="149" cy="115"/>
              </a:xfrm>
              <a:custGeom>
                <a:avLst/>
                <a:gdLst>
                  <a:gd name="T0" fmla="*/ 2147483647 w 13"/>
                  <a:gd name="T1" fmla="*/ 2147483647 h 10"/>
                  <a:gd name="T2" fmla="*/ 2147483647 w 13"/>
                  <a:gd name="T3" fmla="*/ 2147483647 h 10"/>
                  <a:gd name="T4" fmla="*/ 2147483647 w 13"/>
                  <a:gd name="T5" fmla="*/ 2147483647 h 10"/>
                  <a:gd name="T6" fmla="*/ 2147483647 w 13"/>
                  <a:gd name="T7" fmla="*/ 0 h 10"/>
                  <a:gd name="T8" fmla="*/ 2147483647 w 13"/>
                  <a:gd name="T9" fmla="*/ 2147483647 h 10"/>
                  <a:gd name="T10" fmla="*/ 2147483647 w 13"/>
                  <a:gd name="T11" fmla="*/ 0 h 10"/>
                  <a:gd name="T12" fmla="*/ 0 w 13"/>
                  <a:gd name="T13" fmla="*/ 2147483647 h 10"/>
                  <a:gd name="T14" fmla="*/ 2147483647 w 13"/>
                  <a:gd name="T15" fmla="*/ 2147483647 h 10"/>
                  <a:gd name="T16" fmla="*/ 2147483647 w 13"/>
                  <a:gd name="T17" fmla="*/ 2147483647 h 10"/>
                  <a:gd name="T18" fmla="*/ 2147483647 w 13"/>
                  <a:gd name="T19" fmla="*/ 2147483647 h 10"/>
                  <a:gd name="T20" fmla="*/ 2147483647 w 13"/>
                  <a:gd name="T21" fmla="*/ 2147483647 h 10"/>
                  <a:gd name="T22" fmla="*/ 2147483647 w 13"/>
                  <a:gd name="T23" fmla="*/ 2147483647 h 1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3"/>
                  <a:gd name="T37" fmla="*/ 0 h 10"/>
                  <a:gd name="T38" fmla="*/ 13 w 13"/>
                  <a:gd name="T39" fmla="*/ 10 h 1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3" h="10">
                    <a:moveTo>
                      <a:pt x="11" y="10"/>
                    </a:moveTo>
                    <a:lnTo>
                      <a:pt x="11" y="9"/>
                    </a:lnTo>
                    <a:cubicBezTo>
                      <a:pt x="13" y="6"/>
                      <a:pt x="13" y="4"/>
                      <a:pt x="13" y="2"/>
                    </a:cubicBezTo>
                    <a:cubicBezTo>
                      <a:pt x="12" y="0"/>
                      <a:pt x="10" y="0"/>
                      <a:pt x="9" y="0"/>
                    </a:cubicBezTo>
                    <a:lnTo>
                      <a:pt x="7" y="7"/>
                    </a:lnTo>
                    <a:lnTo>
                      <a:pt x="4" y="0"/>
                    </a:lnTo>
                    <a:cubicBezTo>
                      <a:pt x="3" y="0"/>
                      <a:pt x="1" y="0"/>
                      <a:pt x="0" y="2"/>
                    </a:cubicBezTo>
                    <a:cubicBezTo>
                      <a:pt x="0" y="4"/>
                      <a:pt x="0" y="6"/>
                      <a:pt x="2" y="9"/>
                    </a:cubicBezTo>
                    <a:lnTo>
                      <a:pt x="2" y="10"/>
                    </a:lnTo>
                    <a:cubicBezTo>
                      <a:pt x="2" y="9"/>
                      <a:pt x="4" y="9"/>
                      <a:pt x="7" y="9"/>
                    </a:cubicBezTo>
                    <a:cubicBezTo>
                      <a:pt x="9" y="9"/>
                      <a:pt x="11" y="9"/>
                      <a:pt x="11" y="1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0" name="Freeform 362"/>
              <p:cNvSpPr>
                <a:spLocks/>
              </p:cNvSpPr>
              <p:nvPr/>
            </p:nvSpPr>
            <p:spPr bwMode="auto">
              <a:xfrm>
                <a:off x="3646" y="927"/>
                <a:ext cx="39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0 w 3"/>
                  <a:gd name="T7" fmla="*/ 2147483647 h 4"/>
                  <a:gd name="T8" fmla="*/ 0 w 3"/>
                  <a:gd name="T9" fmla="*/ 2147483647 h 4"/>
                  <a:gd name="T10" fmla="*/ 0 w 3"/>
                  <a:gd name="T11" fmla="*/ 2147483647 h 4"/>
                  <a:gd name="T12" fmla="*/ 2147483647 w 3"/>
                  <a:gd name="T13" fmla="*/ 2147483647 h 4"/>
                  <a:gd name="T14" fmla="*/ 0 w 3"/>
                  <a:gd name="T15" fmla="*/ 0 h 4"/>
                  <a:gd name="T16" fmla="*/ 2147483647 w 3"/>
                  <a:gd name="T17" fmla="*/ 0 h 4"/>
                  <a:gd name="T18" fmla="*/ 2147483647 w 3"/>
                  <a:gd name="T19" fmla="*/ 2147483647 h 4"/>
                  <a:gd name="T20" fmla="*/ 2147483647 w 3"/>
                  <a:gd name="T21" fmla="*/ 2147483647 h 4"/>
                  <a:gd name="T22" fmla="*/ 2147483647 w 3"/>
                  <a:gd name="T23" fmla="*/ 2147483647 h 4"/>
                  <a:gd name="T24" fmla="*/ 2147483647 w 3"/>
                  <a:gd name="T25" fmla="*/ 2147483647 h 4"/>
                  <a:gd name="T26" fmla="*/ 2147483647 w 3"/>
                  <a:gd name="T27" fmla="*/ 2147483647 h 4"/>
                  <a:gd name="T28" fmla="*/ 2147483647 w 3"/>
                  <a:gd name="T29" fmla="*/ 2147483647 h 4"/>
                  <a:gd name="T30" fmla="*/ 2147483647 w 3"/>
                  <a:gd name="T31" fmla="*/ 2147483647 h 4"/>
                  <a:gd name="T32" fmla="*/ 0 w 3"/>
                  <a:gd name="T33" fmla="*/ 2147483647 h 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"/>
                  <a:gd name="T52" fmla="*/ 0 h 4"/>
                  <a:gd name="T53" fmla="*/ 3 w 3"/>
                  <a:gd name="T54" fmla="*/ 4 h 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" h="4">
                    <a:moveTo>
                      <a:pt x="0" y="4"/>
                    </a:moveTo>
                    <a:lnTo>
                      <a:pt x="1" y="2"/>
                    </a:lnTo>
                    <a:lnTo>
                      <a:pt x="0" y="3"/>
                    </a:lnTo>
                    <a:lnTo>
                      <a:pt x="0" y="2"/>
                    </a:ln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lnTo>
                      <a:pt x="1" y="2"/>
                    </a:lnTo>
                    <a:lnTo>
                      <a:pt x="0" y="0"/>
                    </a:lnTo>
                    <a:cubicBezTo>
                      <a:pt x="1" y="0"/>
                      <a:pt x="2" y="0"/>
                      <a:pt x="3" y="0"/>
                    </a:cubicBez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cubicBezTo>
                      <a:pt x="3" y="2"/>
                      <a:pt x="3" y="2"/>
                      <a:pt x="3" y="2"/>
                    </a:cubicBezTo>
                    <a:lnTo>
                      <a:pt x="3" y="3"/>
                    </a:lnTo>
                    <a:lnTo>
                      <a:pt x="2" y="2"/>
                    </a:lnTo>
                    <a:lnTo>
                      <a:pt x="3" y="4"/>
                    </a:lnTo>
                    <a:cubicBezTo>
                      <a:pt x="2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1" name="Freeform 363"/>
              <p:cNvSpPr>
                <a:spLocks/>
              </p:cNvSpPr>
              <p:nvPr/>
            </p:nvSpPr>
            <p:spPr bwMode="auto">
              <a:xfrm>
                <a:off x="3593" y="1030"/>
                <a:ext cx="149" cy="57"/>
              </a:xfrm>
              <a:custGeom>
                <a:avLst/>
                <a:gdLst>
                  <a:gd name="T0" fmla="*/ 2147483647 w 13"/>
                  <a:gd name="T1" fmla="*/ 2147483647 h 5"/>
                  <a:gd name="T2" fmla="*/ 0 w 13"/>
                  <a:gd name="T3" fmla="*/ 0 h 5"/>
                  <a:gd name="T4" fmla="*/ 2147483647 w 13"/>
                  <a:gd name="T5" fmla="*/ 2147483647 h 5"/>
                  <a:gd name="T6" fmla="*/ 2147483647 w 13"/>
                  <a:gd name="T7" fmla="*/ 2147483647 h 5"/>
                  <a:gd name="T8" fmla="*/ 2147483647 w 13"/>
                  <a:gd name="T9" fmla="*/ 2147483647 h 5"/>
                  <a:gd name="T10" fmla="*/ 2147483647 w 13"/>
                  <a:gd name="T11" fmla="*/ 2147483647 h 5"/>
                  <a:gd name="T12" fmla="*/ 2147483647 w 13"/>
                  <a:gd name="T13" fmla="*/ 2147483647 h 5"/>
                  <a:gd name="T14" fmla="*/ 2147483647 w 13"/>
                  <a:gd name="T15" fmla="*/ 2147483647 h 5"/>
                  <a:gd name="T16" fmla="*/ 2147483647 w 13"/>
                  <a:gd name="T17" fmla="*/ 2147483647 h 5"/>
                  <a:gd name="T18" fmla="*/ 2147483647 w 13"/>
                  <a:gd name="T19" fmla="*/ 2147483647 h 5"/>
                  <a:gd name="T20" fmla="*/ 2147483647 w 13"/>
                  <a:gd name="T21" fmla="*/ 2147483647 h 5"/>
                  <a:gd name="T22" fmla="*/ 2147483647 w 13"/>
                  <a:gd name="T23" fmla="*/ 2147483647 h 5"/>
                  <a:gd name="T24" fmla="*/ 2147483647 w 13"/>
                  <a:gd name="T25" fmla="*/ 2147483647 h 5"/>
                  <a:gd name="T26" fmla="*/ 2147483647 w 13"/>
                  <a:gd name="T27" fmla="*/ 2147483647 h 5"/>
                  <a:gd name="T28" fmla="*/ 2147483647 w 13"/>
                  <a:gd name="T29" fmla="*/ 2147483647 h 5"/>
                  <a:gd name="T30" fmla="*/ 2147483647 w 13"/>
                  <a:gd name="T31" fmla="*/ 0 h 5"/>
                  <a:gd name="T32" fmla="*/ 2147483647 w 13"/>
                  <a:gd name="T33" fmla="*/ 2147483647 h 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3"/>
                  <a:gd name="T52" fmla="*/ 0 h 5"/>
                  <a:gd name="T53" fmla="*/ 13 w 13"/>
                  <a:gd name="T54" fmla="*/ 5 h 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3" h="5">
                    <a:moveTo>
                      <a:pt x="7" y="4"/>
                    </a:moveTo>
                    <a:cubicBezTo>
                      <a:pt x="5" y="2"/>
                      <a:pt x="3" y="0"/>
                      <a:pt x="0" y="0"/>
                    </a:cubicBezTo>
                    <a:cubicBezTo>
                      <a:pt x="1" y="1"/>
                      <a:pt x="2" y="2"/>
                      <a:pt x="3" y="2"/>
                    </a:cubicBezTo>
                    <a:lnTo>
                      <a:pt x="1" y="2"/>
                    </a:lnTo>
                    <a:cubicBezTo>
                      <a:pt x="2" y="3"/>
                      <a:pt x="3" y="3"/>
                      <a:pt x="4" y="3"/>
                    </a:cubicBezTo>
                    <a:lnTo>
                      <a:pt x="2" y="4"/>
                    </a:lnTo>
                    <a:cubicBezTo>
                      <a:pt x="4" y="3"/>
                      <a:pt x="5" y="4"/>
                      <a:pt x="6" y="5"/>
                    </a:cubicBezTo>
                    <a:cubicBezTo>
                      <a:pt x="6" y="5"/>
                      <a:pt x="6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4"/>
                      <a:pt x="9" y="3"/>
                      <a:pt x="11" y="4"/>
                    </a:cubicBezTo>
                    <a:lnTo>
                      <a:pt x="9" y="3"/>
                    </a:lnTo>
                    <a:cubicBezTo>
                      <a:pt x="10" y="3"/>
                      <a:pt x="11" y="3"/>
                      <a:pt x="12" y="2"/>
                    </a:cubicBezTo>
                    <a:lnTo>
                      <a:pt x="11" y="2"/>
                    </a:lnTo>
                    <a:cubicBezTo>
                      <a:pt x="11" y="2"/>
                      <a:pt x="12" y="1"/>
                      <a:pt x="13" y="0"/>
                    </a:cubicBezTo>
                    <a:cubicBezTo>
                      <a:pt x="10" y="0"/>
                      <a:pt x="8" y="2"/>
                      <a:pt x="7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2" name="Freeform 364"/>
              <p:cNvSpPr>
                <a:spLocks noEditPoints="1"/>
              </p:cNvSpPr>
              <p:nvPr/>
            </p:nvSpPr>
            <p:spPr bwMode="auto">
              <a:xfrm>
                <a:off x="3670" y="996"/>
                <a:ext cx="63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0 w 5"/>
                  <a:gd name="T3" fmla="*/ 2147483647 h 5"/>
                  <a:gd name="T4" fmla="*/ 2147483647 w 5"/>
                  <a:gd name="T5" fmla="*/ 2147483647 h 5"/>
                  <a:gd name="T6" fmla="*/ 2147483647 w 5"/>
                  <a:gd name="T7" fmla="*/ 0 h 5"/>
                  <a:gd name="T8" fmla="*/ 2147483647 w 5"/>
                  <a:gd name="T9" fmla="*/ 2147483647 h 5"/>
                  <a:gd name="T10" fmla="*/ 2147483647 w 5"/>
                  <a:gd name="T11" fmla="*/ 0 h 5"/>
                  <a:gd name="T12" fmla="*/ 2147483647 w 5"/>
                  <a:gd name="T13" fmla="*/ 2147483647 h 5"/>
                  <a:gd name="T14" fmla="*/ 2147483647 w 5"/>
                  <a:gd name="T15" fmla="*/ 2147483647 h 5"/>
                  <a:gd name="T16" fmla="*/ 2147483647 w 5"/>
                  <a:gd name="T17" fmla="*/ 2147483647 h 5"/>
                  <a:gd name="T18" fmla="*/ 2147483647 w 5"/>
                  <a:gd name="T19" fmla="*/ 2147483647 h 5"/>
                  <a:gd name="T20" fmla="*/ 2147483647 w 5"/>
                  <a:gd name="T21" fmla="*/ 2147483647 h 5"/>
                  <a:gd name="T22" fmla="*/ 2147483647 w 5"/>
                  <a:gd name="T23" fmla="*/ 2147483647 h 5"/>
                  <a:gd name="T24" fmla="*/ 2147483647 w 5"/>
                  <a:gd name="T25" fmla="*/ 2147483647 h 5"/>
                  <a:gd name="T26" fmla="*/ 2147483647 w 5"/>
                  <a:gd name="T27" fmla="*/ 2147483647 h 5"/>
                  <a:gd name="T28" fmla="*/ 2147483647 w 5"/>
                  <a:gd name="T29" fmla="*/ 2147483647 h 5"/>
                  <a:gd name="T30" fmla="*/ 2147483647 w 5"/>
                  <a:gd name="T31" fmla="*/ 2147483647 h 5"/>
                  <a:gd name="T32" fmla="*/ 2147483647 w 5"/>
                  <a:gd name="T33" fmla="*/ 2147483647 h 5"/>
                  <a:gd name="T34" fmla="*/ 2147483647 w 5"/>
                  <a:gd name="T35" fmla="*/ 2147483647 h 5"/>
                  <a:gd name="T36" fmla="*/ 2147483647 w 5"/>
                  <a:gd name="T37" fmla="*/ 2147483647 h 5"/>
                  <a:gd name="T38" fmla="*/ 2147483647 w 5"/>
                  <a:gd name="T39" fmla="*/ 2147483647 h 5"/>
                  <a:gd name="T40" fmla="*/ 2147483647 w 5"/>
                  <a:gd name="T41" fmla="*/ 2147483647 h 5"/>
                  <a:gd name="T42" fmla="*/ 2147483647 w 5"/>
                  <a:gd name="T43" fmla="*/ 2147483647 h 5"/>
                  <a:gd name="T44" fmla="*/ 2147483647 w 5"/>
                  <a:gd name="T45" fmla="*/ 0 h 5"/>
                  <a:gd name="T46" fmla="*/ 2147483647 w 5"/>
                  <a:gd name="T47" fmla="*/ 2147483647 h 5"/>
                  <a:gd name="T48" fmla="*/ 2147483647 w 5"/>
                  <a:gd name="T49" fmla="*/ 2147483647 h 5"/>
                  <a:gd name="T50" fmla="*/ 2147483647 w 5"/>
                  <a:gd name="T51" fmla="*/ 0 h 5"/>
                  <a:gd name="T52" fmla="*/ 2147483647 w 5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"/>
                  <a:gd name="T82" fmla="*/ 0 h 5"/>
                  <a:gd name="T83" fmla="*/ 5 w 5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" h="5">
                    <a:moveTo>
                      <a:pt x="1" y="5"/>
                    </a:moveTo>
                    <a:lnTo>
                      <a:pt x="0" y="4"/>
                    </a:lnTo>
                    <a:lnTo>
                      <a:pt x="1" y="5"/>
                    </a:lnTo>
                    <a:close/>
                    <a:moveTo>
                      <a:pt x="2" y="0"/>
                    </a:moveTo>
                    <a:lnTo>
                      <a:pt x="5" y="3"/>
                    </a:lnTo>
                    <a:lnTo>
                      <a:pt x="2" y="0"/>
                    </a:lnTo>
                    <a:close/>
                    <a:moveTo>
                      <a:pt x="4" y="3"/>
                    </a:moveTo>
                    <a:lnTo>
                      <a:pt x="1" y="1"/>
                    </a:lnTo>
                    <a:lnTo>
                      <a:pt x="4" y="3"/>
                    </a:lnTo>
                    <a:close/>
                    <a:moveTo>
                      <a:pt x="3" y="4"/>
                    </a:moveTo>
                    <a:lnTo>
                      <a:pt x="1" y="2"/>
                    </a:lnTo>
                    <a:lnTo>
                      <a:pt x="3" y="4"/>
                    </a:lnTo>
                    <a:close/>
                    <a:moveTo>
                      <a:pt x="2" y="4"/>
                    </a:moveTo>
                    <a:lnTo>
                      <a:pt x="1" y="3"/>
                    </a:lnTo>
                    <a:lnTo>
                      <a:pt x="2" y="4"/>
                    </a:lnTo>
                    <a:close/>
                    <a:moveTo>
                      <a:pt x="5" y="3"/>
                    </a:moveTo>
                    <a:lnTo>
                      <a:pt x="5" y="1"/>
                    </a:lnTo>
                    <a:lnTo>
                      <a:pt x="5" y="3"/>
                    </a:lnTo>
                    <a:close/>
                    <a:moveTo>
                      <a:pt x="4" y="4"/>
                    </a:moveTo>
                    <a:lnTo>
                      <a:pt x="5" y="1"/>
                    </a:lnTo>
                    <a:lnTo>
                      <a:pt x="4" y="4"/>
                    </a:lnTo>
                    <a:close/>
                    <a:moveTo>
                      <a:pt x="1" y="5"/>
                    </a:moveTo>
                    <a:lnTo>
                      <a:pt x="3" y="0"/>
                    </a:lnTo>
                    <a:lnTo>
                      <a:pt x="1" y="5"/>
                    </a:lnTo>
                    <a:close/>
                    <a:moveTo>
                      <a:pt x="2" y="4"/>
                    </a:moveTo>
                    <a:lnTo>
                      <a:pt x="4" y="0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3" name="Freeform 365"/>
              <p:cNvSpPr>
                <a:spLocks noEditPoints="1"/>
              </p:cNvSpPr>
              <p:nvPr/>
            </p:nvSpPr>
            <p:spPr bwMode="auto">
              <a:xfrm>
                <a:off x="3593" y="996"/>
                <a:ext cx="72" cy="57"/>
              </a:xfrm>
              <a:custGeom>
                <a:avLst/>
                <a:gdLst>
                  <a:gd name="T0" fmla="*/ 2147483647 w 6"/>
                  <a:gd name="T1" fmla="*/ 2147483647 h 5"/>
                  <a:gd name="T2" fmla="*/ 2147483647 w 6"/>
                  <a:gd name="T3" fmla="*/ 2147483647 h 5"/>
                  <a:gd name="T4" fmla="*/ 2147483647 w 6"/>
                  <a:gd name="T5" fmla="*/ 2147483647 h 5"/>
                  <a:gd name="T6" fmla="*/ 2147483647 w 6"/>
                  <a:gd name="T7" fmla="*/ 0 h 5"/>
                  <a:gd name="T8" fmla="*/ 0 w 6"/>
                  <a:gd name="T9" fmla="*/ 2147483647 h 5"/>
                  <a:gd name="T10" fmla="*/ 2147483647 w 6"/>
                  <a:gd name="T11" fmla="*/ 0 h 5"/>
                  <a:gd name="T12" fmla="*/ 2147483647 w 6"/>
                  <a:gd name="T13" fmla="*/ 2147483647 h 5"/>
                  <a:gd name="T14" fmla="*/ 2147483647 w 6"/>
                  <a:gd name="T15" fmla="*/ 2147483647 h 5"/>
                  <a:gd name="T16" fmla="*/ 2147483647 w 6"/>
                  <a:gd name="T17" fmla="*/ 2147483647 h 5"/>
                  <a:gd name="T18" fmla="*/ 2147483647 w 6"/>
                  <a:gd name="T19" fmla="*/ 2147483647 h 5"/>
                  <a:gd name="T20" fmla="*/ 2147483647 w 6"/>
                  <a:gd name="T21" fmla="*/ 2147483647 h 5"/>
                  <a:gd name="T22" fmla="*/ 2147483647 w 6"/>
                  <a:gd name="T23" fmla="*/ 2147483647 h 5"/>
                  <a:gd name="T24" fmla="*/ 2147483647 w 6"/>
                  <a:gd name="T25" fmla="*/ 2147483647 h 5"/>
                  <a:gd name="T26" fmla="*/ 2147483647 w 6"/>
                  <a:gd name="T27" fmla="*/ 2147483647 h 5"/>
                  <a:gd name="T28" fmla="*/ 2147483647 w 6"/>
                  <a:gd name="T29" fmla="*/ 2147483647 h 5"/>
                  <a:gd name="T30" fmla="*/ 2147483647 w 6"/>
                  <a:gd name="T31" fmla="*/ 2147483647 h 5"/>
                  <a:gd name="T32" fmla="*/ 2147483647 w 6"/>
                  <a:gd name="T33" fmla="*/ 2147483647 h 5"/>
                  <a:gd name="T34" fmla="*/ 2147483647 w 6"/>
                  <a:gd name="T35" fmla="*/ 2147483647 h 5"/>
                  <a:gd name="T36" fmla="*/ 2147483647 w 6"/>
                  <a:gd name="T37" fmla="*/ 2147483647 h 5"/>
                  <a:gd name="T38" fmla="*/ 2147483647 w 6"/>
                  <a:gd name="T39" fmla="*/ 2147483647 h 5"/>
                  <a:gd name="T40" fmla="*/ 2147483647 w 6"/>
                  <a:gd name="T41" fmla="*/ 2147483647 h 5"/>
                  <a:gd name="T42" fmla="*/ 2147483647 w 6"/>
                  <a:gd name="T43" fmla="*/ 2147483647 h 5"/>
                  <a:gd name="T44" fmla="*/ 2147483647 w 6"/>
                  <a:gd name="T45" fmla="*/ 0 h 5"/>
                  <a:gd name="T46" fmla="*/ 2147483647 w 6"/>
                  <a:gd name="T47" fmla="*/ 2147483647 h 5"/>
                  <a:gd name="T48" fmla="*/ 2147483647 w 6"/>
                  <a:gd name="T49" fmla="*/ 2147483647 h 5"/>
                  <a:gd name="T50" fmla="*/ 2147483647 w 6"/>
                  <a:gd name="T51" fmla="*/ 0 h 5"/>
                  <a:gd name="T52" fmla="*/ 2147483647 w 6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6"/>
                  <a:gd name="T82" fmla="*/ 0 h 5"/>
                  <a:gd name="T83" fmla="*/ 6 w 6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6" h="5">
                    <a:moveTo>
                      <a:pt x="5" y="5"/>
                    </a:moveTo>
                    <a:lnTo>
                      <a:pt x="6" y="4"/>
                    </a:lnTo>
                    <a:lnTo>
                      <a:pt x="5" y="5"/>
                    </a:lnTo>
                    <a:close/>
                    <a:moveTo>
                      <a:pt x="4" y="0"/>
                    </a:moveTo>
                    <a:lnTo>
                      <a:pt x="0" y="3"/>
                    </a:lnTo>
                    <a:lnTo>
                      <a:pt x="4" y="0"/>
                    </a:lnTo>
                    <a:close/>
                    <a:moveTo>
                      <a:pt x="2" y="3"/>
                    </a:moveTo>
                    <a:lnTo>
                      <a:pt x="5" y="1"/>
                    </a:lnTo>
                    <a:lnTo>
                      <a:pt x="2" y="3"/>
                    </a:lnTo>
                    <a:close/>
                    <a:moveTo>
                      <a:pt x="3" y="4"/>
                    </a:moveTo>
                    <a:lnTo>
                      <a:pt x="5" y="2"/>
                    </a:lnTo>
                    <a:lnTo>
                      <a:pt x="3" y="4"/>
                    </a:lnTo>
                    <a:close/>
                    <a:moveTo>
                      <a:pt x="4" y="4"/>
                    </a:moveTo>
                    <a:lnTo>
                      <a:pt x="5" y="3"/>
                    </a:lnTo>
                    <a:lnTo>
                      <a:pt x="4" y="4"/>
                    </a:lnTo>
                    <a:close/>
                    <a:moveTo>
                      <a:pt x="1" y="3"/>
                    </a:moveTo>
                    <a:lnTo>
                      <a:pt x="1" y="1"/>
                    </a:lnTo>
                    <a:lnTo>
                      <a:pt x="1" y="3"/>
                    </a:lnTo>
                    <a:close/>
                    <a:moveTo>
                      <a:pt x="2" y="4"/>
                    </a:moveTo>
                    <a:lnTo>
                      <a:pt x="1" y="1"/>
                    </a:lnTo>
                    <a:lnTo>
                      <a:pt x="2" y="4"/>
                    </a:lnTo>
                    <a:close/>
                    <a:moveTo>
                      <a:pt x="5" y="5"/>
                    </a:moveTo>
                    <a:lnTo>
                      <a:pt x="3" y="0"/>
                    </a:lnTo>
                    <a:lnTo>
                      <a:pt x="5" y="5"/>
                    </a:lnTo>
                    <a:close/>
                    <a:moveTo>
                      <a:pt x="4" y="4"/>
                    </a:moveTo>
                    <a:lnTo>
                      <a:pt x="2" y="0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4" name="Freeform 366"/>
              <p:cNvSpPr>
                <a:spLocks/>
              </p:cNvSpPr>
              <p:nvPr/>
            </p:nvSpPr>
            <p:spPr bwMode="auto">
              <a:xfrm>
                <a:off x="3646" y="973"/>
                <a:ext cx="39" cy="103"/>
              </a:xfrm>
              <a:custGeom>
                <a:avLst/>
                <a:gdLst>
                  <a:gd name="T0" fmla="*/ 2147483647 w 3"/>
                  <a:gd name="T1" fmla="*/ 2147483647 h 9"/>
                  <a:gd name="T2" fmla="*/ 0 w 3"/>
                  <a:gd name="T3" fmla="*/ 0 h 9"/>
                  <a:gd name="T4" fmla="*/ 2147483647 w 3"/>
                  <a:gd name="T5" fmla="*/ 0 h 9"/>
                  <a:gd name="T6" fmla="*/ 2147483647 w 3"/>
                  <a:gd name="T7" fmla="*/ 2147483647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9"/>
                  <a:gd name="T14" fmla="*/ 3 w 3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9">
                    <a:moveTo>
                      <a:pt x="2" y="9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2" y="9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5" name="Oval 367"/>
              <p:cNvSpPr>
                <a:spLocks noChangeArrowheads="1"/>
              </p:cNvSpPr>
              <p:nvPr/>
            </p:nvSpPr>
            <p:spPr bwMode="auto">
              <a:xfrm>
                <a:off x="3626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6" name="Oval 368"/>
              <p:cNvSpPr>
                <a:spLocks noChangeArrowheads="1"/>
              </p:cNvSpPr>
              <p:nvPr/>
            </p:nvSpPr>
            <p:spPr bwMode="auto">
              <a:xfrm>
                <a:off x="3612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7" name="Oval 369"/>
              <p:cNvSpPr>
                <a:spLocks noChangeArrowheads="1"/>
              </p:cNvSpPr>
              <p:nvPr/>
            </p:nvSpPr>
            <p:spPr bwMode="auto">
              <a:xfrm>
                <a:off x="3684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8" name="Oval 370"/>
              <p:cNvSpPr>
                <a:spLocks noChangeArrowheads="1"/>
              </p:cNvSpPr>
              <p:nvPr/>
            </p:nvSpPr>
            <p:spPr bwMode="auto">
              <a:xfrm>
                <a:off x="3703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9" name="Oval 371"/>
              <p:cNvSpPr>
                <a:spLocks noChangeArrowheads="1"/>
              </p:cNvSpPr>
              <p:nvPr/>
            </p:nvSpPr>
            <p:spPr bwMode="auto">
              <a:xfrm>
                <a:off x="3665" y="1076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0" name="Oval 372"/>
              <p:cNvSpPr>
                <a:spLocks noChangeArrowheads="1"/>
              </p:cNvSpPr>
              <p:nvPr/>
            </p:nvSpPr>
            <p:spPr bwMode="auto">
              <a:xfrm>
                <a:off x="3602" y="1065"/>
                <a:ext cx="10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1" name="Oval 373"/>
              <p:cNvSpPr>
                <a:spLocks noChangeArrowheads="1"/>
              </p:cNvSpPr>
              <p:nvPr/>
            </p:nvSpPr>
            <p:spPr bwMode="auto">
              <a:xfrm>
                <a:off x="3612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2" name="Oval 374"/>
              <p:cNvSpPr>
                <a:spLocks noChangeArrowheads="1"/>
              </p:cNvSpPr>
              <p:nvPr/>
            </p:nvSpPr>
            <p:spPr bwMode="auto">
              <a:xfrm>
                <a:off x="3718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3" name="Oval 375"/>
              <p:cNvSpPr>
                <a:spLocks noChangeArrowheads="1"/>
              </p:cNvSpPr>
              <p:nvPr/>
            </p:nvSpPr>
            <p:spPr bwMode="auto">
              <a:xfrm>
                <a:off x="3703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4" name="Freeform 376"/>
              <p:cNvSpPr>
                <a:spLocks/>
              </p:cNvSpPr>
              <p:nvPr/>
            </p:nvSpPr>
            <p:spPr bwMode="auto">
              <a:xfrm>
                <a:off x="3593" y="1042"/>
                <a:ext cx="10" cy="23"/>
              </a:xfrm>
              <a:custGeom>
                <a:avLst/>
                <a:gdLst>
                  <a:gd name="T0" fmla="*/ 0 w 1"/>
                  <a:gd name="T1" fmla="*/ 0 h 2"/>
                  <a:gd name="T2" fmla="*/ 2147483647 w 1"/>
                  <a:gd name="T3" fmla="*/ 2147483647 h 2"/>
                  <a:gd name="T4" fmla="*/ 0 w 1"/>
                  <a:gd name="T5" fmla="*/ 2147483647 h 2"/>
                  <a:gd name="T6" fmla="*/ 2147483647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0" y="0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1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5" name="Freeform 377"/>
              <p:cNvSpPr>
                <a:spLocks/>
              </p:cNvSpPr>
              <p:nvPr/>
            </p:nvSpPr>
            <p:spPr bwMode="auto">
              <a:xfrm>
                <a:off x="3732" y="1042"/>
                <a:ext cx="10" cy="23"/>
              </a:xfrm>
              <a:custGeom>
                <a:avLst/>
                <a:gdLst>
                  <a:gd name="T0" fmla="*/ 2147483647 w 1"/>
                  <a:gd name="T1" fmla="*/ 0 h 2"/>
                  <a:gd name="T2" fmla="*/ 0 w 1"/>
                  <a:gd name="T3" fmla="*/ 2147483647 h 2"/>
                  <a:gd name="T4" fmla="*/ 2147483647 w 1"/>
                  <a:gd name="T5" fmla="*/ 2147483647 h 2"/>
                  <a:gd name="T6" fmla="*/ 0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0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6" name="Oval 378"/>
              <p:cNvSpPr>
                <a:spLocks noChangeArrowheads="1"/>
              </p:cNvSpPr>
              <p:nvPr/>
            </p:nvSpPr>
            <p:spPr bwMode="auto">
              <a:xfrm>
                <a:off x="3646" y="973"/>
                <a:ext cx="39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7" name="Oval 379"/>
              <p:cNvSpPr>
                <a:spLocks noChangeArrowheads="1"/>
              </p:cNvSpPr>
              <p:nvPr/>
            </p:nvSpPr>
            <p:spPr bwMode="auto">
              <a:xfrm>
                <a:off x="3665" y="996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8" name="Oval 380"/>
              <p:cNvSpPr>
                <a:spLocks noChangeArrowheads="1"/>
              </p:cNvSpPr>
              <p:nvPr/>
            </p:nvSpPr>
            <p:spPr bwMode="auto">
              <a:xfrm>
                <a:off x="3665" y="1007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9" name="Oval 381"/>
              <p:cNvSpPr>
                <a:spLocks noChangeArrowheads="1"/>
              </p:cNvSpPr>
              <p:nvPr/>
            </p:nvSpPr>
            <p:spPr bwMode="auto">
              <a:xfrm>
                <a:off x="3665" y="1019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0" name="Freeform 382"/>
              <p:cNvSpPr>
                <a:spLocks/>
              </p:cNvSpPr>
              <p:nvPr/>
            </p:nvSpPr>
            <p:spPr bwMode="auto">
              <a:xfrm>
                <a:off x="3458" y="1203"/>
                <a:ext cx="53" cy="23"/>
              </a:xfrm>
              <a:custGeom>
                <a:avLst/>
                <a:gdLst>
                  <a:gd name="T0" fmla="*/ 0 w 5"/>
                  <a:gd name="T1" fmla="*/ 2147483647 h 2"/>
                  <a:gd name="T2" fmla="*/ 2147483647 w 5"/>
                  <a:gd name="T3" fmla="*/ 0 h 2"/>
                  <a:gd name="T4" fmla="*/ 2147483647 w 5"/>
                  <a:gd name="T5" fmla="*/ 0 h 2"/>
                  <a:gd name="T6" fmla="*/ 2147483647 w 5"/>
                  <a:gd name="T7" fmla="*/ 2147483647 h 2"/>
                  <a:gd name="T8" fmla="*/ 0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0" y="2"/>
                    </a:moveTo>
                    <a:cubicBezTo>
                      <a:pt x="2" y="1"/>
                      <a:pt x="3" y="0"/>
                      <a:pt x="5" y="0"/>
                    </a:cubicBezTo>
                    <a:cubicBezTo>
                      <a:pt x="4" y="1"/>
                      <a:pt x="4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1" name="Freeform 383"/>
              <p:cNvSpPr>
                <a:spLocks/>
              </p:cNvSpPr>
              <p:nvPr/>
            </p:nvSpPr>
            <p:spPr bwMode="auto">
              <a:xfrm>
                <a:off x="3491" y="1134"/>
                <a:ext cx="101" cy="23"/>
              </a:xfrm>
              <a:custGeom>
                <a:avLst/>
                <a:gdLst>
                  <a:gd name="T0" fmla="*/ 0 w 9"/>
                  <a:gd name="T1" fmla="*/ 0 h 2"/>
                  <a:gd name="T2" fmla="*/ 2147483647 w 9"/>
                  <a:gd name="T3" fmla="*/ 0 h 2"/>
                  <a:gd name="T4" fmla="*/ 2147483647 w 9"/>
                  <a:gd name="T5" fmla="*/ 2147483647 h 2"/>
                  <a:gd name="T6" fmla="*/ 0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0" y="0"/>
                    </a:moveTo>
                    <a:cubicBezTo>
                      <a:pt x="3" y="1"/>
                      <a:pt x="5" y="1"/>
                      <a:pt x="8" y="0"/>
                    </a:cubicBezTo>
                    <a:lnTo>
                      <a:pt x="9" y="2"/>
                    </a:lnTo>
                    <a:cubicBezTo>
                      <a:pt x="5" y="2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2" name="Freeform 384"/>
              <p:cNvSpPr>
                <a:spLocks/>
              </p:cNvSpPr>
              <p:nvPr/>
            </p:nvSpPr>
            <p:spPr bwMode="auto">
              <a:xfrm>
                <a:off x="3544" y="1134"/>
                <a:ext cx="58" cy="46"/>
              </a:xfrm>
              <a:custGeom>
                <a:avLst/>
                <a:gdLst>
                  <a:gd name="T0" fmla="*/ 0 w 5"/>
                  <a:gd name="T1" fmla="*/ 2147483647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0" y="4"/>
                    </a:moveTo>
                    <a:cubicBezTo>
                      <a:pt x="1" y="2"/>
                      <a:pt x="2" y="2"/>
                      <a:pt x="5" y="4"/>
                    </a:cubicBezTo>
                    <a:lnTo>
                      <a:pt x="4" y="1"/>
                    </a:lnTo>
                    <a:cubicBezTo>
                      <a:pt x="1" y="0"/>
                      <a:pt x="0" y="1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3" name="Freeform 385"/>
              <p:cNvSpPr>
                <a:spLocks/>
              </p:cNvSpPr>
              <p:nvPr/>
            </p:nvSpPr>
            <p:spPr bwMode="auto">
              <a:xfrm>
                <a:off x="3559" y="1053"/>
                <a:ext cx="111" cy="80"/>
              </a:xfrm>
              <a:custGeom>
                <a:avLst/>
                <a:gdLst>
                  <a:gd name="T0" fmla="*/ 2147483647 w 10"/>
                  <a:gd name="T1" fmla="*/ 2147483647 h 7"/>
                  <a:gd name="T2" fmla="*/ 0 w 10"/>
                  <a:gd name="T3" fmla="*/ 2147483647 h 7"/>
                  <a:gd name="T4" fmla="*/ 2147483647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10" y="6"/>
                    </a:moveTo>
                    <a:cubicBezTo>
                      <a:pt x="6" y="6"/>
                      <a:pt x="0" y="6"/>
                      <a:pt x="0" y="4"/>
                    </a:cubicBezTo>
                    <a:cubicBezTo>
                      <a:pt x="0" y="0"/>
                      <a:pt x="5" y="7"/>
                      <a:pt x="1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4" name="Freeform 386"/>
              <p:cNvSpPr>
                <a:spLocks/>
              </p:cNvSpPr>
              <p:nvPr/>
            </p:nvSpPr>
            <p:spPr bwMode="auto">
              <a:xfrm>
                <a:off x="3544" y="1099"/>
                <a:ext cx="58" cy="80"/>
              </a:xfrm>
              <a:custGeom>
                <a:avLst/>
                <a:gdLst>
                  <a:gd name="T0" fmla="*/ 2147483647 w 5"/>
                  <a:gd name="T1" fmla="*/ 2147483647 h 7"/>
                  <a:gd name="T2" fmla="*/ 2147483647 w 5"/>
                  <a:gd name="T3" fmla="*/ 2147483647 h 7"/>
                  <a:gd name="T4" fmla="*/ 0 w 5"/>
                  <a:gd name="T5" fmla="*/ 0 h 7"/>
                  <a:gd name="T6" fmla="*/ 2147483647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5" y="7"/>
                    </a:moveTo>
                    <a:lnTo>
                      <a:pt x="3" y="2"/>
                    </a:ln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3" y="3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5" name="Freeform 387"/>
              <p:cNvSpPr>
                <a:spLocks/>
              </p:cNvSpPr>
              <p:nvPr/>
            </p:nvSpPr>
            <p:spPr bwMode="auto">
              <a:xfrm>
                <a:off x="3511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2147483647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1" y="4"/>
                    </a:moveTo>
                    <a:cubicBezTo>
                      <a:pt x="1" y="2"/>
                      <a:pt x="1" y="2"/>
                      <a:pt x="2" y="2"/>
                    </a:cubicBezTo>
                    <a:lnTo>
                      <a:pt x="7" y="4"/>
                    </a:lnTo>
                    <a:cubicBezTo>
                      <a:pt x="6" y="3"/>
                      <a:pt x="5" y="2"/>
                      <a:pt x="3" y="0"/>
                    </a:cubicBezTo>
                    <a:cubicBezTo>
                      <a:pt x="0" y="0"/>
                      <a:pt x="0" y="1"/>
                      <a:pt x="1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6" name="Freeform 388"/>
              <p:cNvSpPr>
                <a:spLocks/>
              </p:cNvSpPr>
              <p:nvPr/>
            </p:nvSpPr>
            <p:spPr bwMode="auto">
              <a:xfrm>
                <a:off x="3578" y="1122"/>
                <a:ext cx="87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0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2147483647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2" y="7"/>
                    </a:moveTo>
                    <a:lnTo>
                      <a:pt x="0" y="0"/>
                    </a:lnTo>
                    <a:cubicBezTo>
                      <a:pt x="1" y="0"/>
                      <a:pt x="2" y="0"/>
                      <a:pt x="3" y="1"/>
                    </a:cubicBezTo>
                    <a:lnTo>
                      <a:pt x="5" y="1"/>
                    </a:lnTo>
                    <a:lnTo>
                      <a:pt x="7" y="4"/>
                    </a:lnTo>
                    <a:lnTo>
                      <a:pt x="5" y="3"/>
                    </a:lnTo>
                    <a:cubicBezTo>
                      <a:pt x="5" y="4"/>
                      <a:pt x="5" y="5"/>
                      <a:pt x="5" y="6"/>
                    </a:cubicBezTo>
                    <a:cubicBezTo>
                      <a:pt x="5" y="5"/>
                      <a:pt x="4" y="4"/>
                      <a:pt x="3" y="3"/>
                    </a:cubicBezTo>
                    <a:cubicBezTo>
                      <a:pt x="3" y="5"/>
                      <a:pt x="3" y="6"/>
                      <a:pt x="2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7" name="Freeform 389"/>
              <p:cNvSpPr>
                <a:spLocks/>
              </p:cNvSpPr>
              <p:nvPr/>
            </p:nvSpPr>
            <p:spPr bwMode="auto">
              <a:xfrm>
                <a:off x="3593" y="1111"/>
                <a:ext cx="77" cy="34"/>
              </a:xfrm>
              <a:custGeom>
                <a:avLst/>
                <a:gdLst>
                  <a:gd name="T0" fmla="*/ 2147483647 w 7"/>
                  <a:gd name="T1" fmla="*/ 2147483647 h 3"/>
                  <a:gd name="T2" fmla="*/ 0 w 7"/>
                  <a:gd name="T3" fmla="*/ 2147483647 h 3"/>
                  <a:gd name="T4" fmla="*/ 2147483647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7" y="3"/>
                    </a:moveTo>
                    <a:cubicBezTo>
                      <a:pt x="4" y="1"/>
                      <a:pt x="0" y="0"/>
                      <a:pt x="0" y="1"/>
                    </a:cubicBezTo>
                    <a:cubicBezTo>
                      <a:pt x="0" y="2"/>
                      <a:pt x="5" y="3"/>
                      <a:pt x="7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8" name="Freeform 390"/>
              <p:cNvSpPr>
                <a:spLocks/>
              </p:cNvSpPr>
              <p:nvPr/>
            </p:nvSpPr>
            <p:spPr bwMode="auto">
              <a:xfrm>
                <a:off x="3569" y="1111"/>
                <a:ext cx="34" cy="23"/>
              </a:xfrm>
              <a:custGeom>
                <a:avLst/>
                <a:gdLst>
                  <a:gd name="T0" fmla="*/ 0 w 3"/>
                  <a:gd name="T1" fmla="*/ 0 h 2"/>
                  <a:gd name="T2" fmla="*/ 2147483647 w 3"/>
                  <a:gd name="T3" fmla="*/ 2147483647 h 2"/>
                  <a:gd name="T4" fmla="*/ 0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0" y="0"/>
                    </a:moveTo>
                    <a:cubicBezTo>
                      <a:pt x="0" y="1"/>
                      <a:pt x="2" y="2"/>
                      <a:pt x="3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9" name="Freeform 391"/>
              <p:cNvSpPr>
                <a:spLocks/>
              </p:cNvSpPr>
              <p:nvPr/>
            </p:nvSpPr>
            <p:spPr bwMode="auto">
              <a:xfrm>
                <a:off x="3824" y="1203"/>
                <a:ext cx="53" cy="23"/>
              </a:xfrm>
              <a:custGeom>
                <a:avLst/>
                <a:gdLst>
                  <a:gd name="T0" fmla="*/ 2147483647 w 5"/>
                  <a:gd name="T1" fmla="*/ 2147483647 h 2"/>
                  <a:gd name="T2" fmla="*/ 0 w 5"/>
                  <a:gd name="T3" fmla="*/ 0 h 2"/>
                  <a:gd name="T4" fmla="*/ 0 w 5"/>
                  <a:gd name="T5" fmla="*/ 0 h 2"/>
                  <a:gd name="T6" fmla="*/ 2147483647 w 5"/>
                  <a:gd name="T7" fmla="*/ 2147483647 h 2"/>
                  <a:gd name="T8" fmla="*/ 2147483647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5" y="2"/>
                    </a:moveTo>
                    <a:cubicBezTo>
                      <a:pt x="3" y="1"/>
                      <a:pt x="2" y="0"/>
                      <a:pt x="0" y="0"/>
                    </a:cubicBezTo>
                    <a:cubicBezTo>
                      <a:pt x="1" y="1"/>
                      <a:pt x="1" y="2"/>
                      <a:pt x="3" y="2"/>
                    </a:cubicBezTo>
                    <a:cubicBezTo>
                      <a:pt x="4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0" name="Freeform 392"/>
              <p:cNvSpPr>
                <a:spLocks/>
              </p:cNvSpPr>
              <p:nvPr/>
            </p:nvSpPr>
            <p:spPr bwMode="auto">
              <a:xfrm>
                <a:off x="3742" y="1134"/>
                <a:ext cx="101" cy="23"/>
              </a:xfrm>
              <a:custGeom>
                <a:avLst/>
                <a:gdLst>
                  <a:gd name="T0" fmla="*/ 2147483647 w 9"/>
                  <a:gd name="T1" fmla="*/ 0 h 2"/>
                  <a:gd name="T2" fmla="*/ 2147483647 w 9"/>
                  <a:gd name="T3" fmla="*/ 0 h 2"/>
                  <a:gd name="T4" fmla="*/ 0 w 9"/>
                  <a:gd name="T5" fmla="*/ 2147483647 h 2"/>
                  <a:gd name="T6" fmla="*/ 2147483647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9" y="0"/>
                    </a:moveTo>
                    <a:cubicBezTo>
                      <a:pt x="6" y="1"/>
                      <a:pt x="4" y="1"/>
                      <a:pt x="1" y="0"/>
                    </a:cubicBezTo>
                    <a:lnTo>
                      <a:pt x="0" y="2"/>
                    </a:lnTo>
                    <a:cubicBezTo>
                      <a:pt x="4" y="2"/>
                      <a:pt x="8" y="2"/>
                      <a:pt x="9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1" name="Freeform 393"/>
              <p:cNvSpPr>
                <a:spLocks/>
              </p:cNvSpPr>
              <p:nvPr/>
            </p:nvSpPr>
            <p:spPr bwMode="auto">
              <a:xfrm>
                <a:off x="3732" y="1134"/>
                <a:ext cx="58" cy="46"/>
              </a:xfrm>
              <a:custGeom>
                <a:avLst/>
                <a:gdLst>
                  <a:gd name="T0" fmla="*/ 2147483647 w 5"/>
                  <a:gd name="T1" fmla="*/ 2147483647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5" y="4"/>
                    </a:moveTo>
                    <a:cubicBezTo>
                      <a:pt x="4" y="2"/>
                      <a:pt x="3" y="2"/>
                      <a:pt x="0" y="4"/>
                    </a:cubicBezTo>
                    <a:lnTo>
                      <a:pt x="1" y="1"/>
                    </a:lnTo>
                    <a:cubicBezTo>
                      <a:pt x="4" y="0"/>
                      <a:pt x="5" y="1"/>
                      <a:pt x="5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2" name="Freeform 394"/>
              <p:cNvSpPr>
                <a:spLocks/>
              </p:cNvSpPr>
              <p:nvPr/>
            </p:nvSpPr>
            <p:spPr bwMode="auto">
              <a:xfrm>
                <a:off x="3665" y="1053"/>
                <a:ext cx="111" cy="80"/>
              </a:xfrm>
              <a:custGeom>
                <a:avLst/>
                <a:gdLst>
                  <a:gd name="T0" fmla="*/ 0 w 10"/>
                  <a:gd name="T1" fmla="*/ 2147483647 h 7"/>
                  <a:gd name="T2" fmla="*/ 2147483647 w 10"/>
                  <a:gd name="T3" fmla="*/ 2147483647 h 7"/>
                  <a:gd name="T4" fmla="*/ 0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0" y="6"/>
                    </a:moveTo>
                    <a:cubicBezTo>
                      <a:pt x="4" y="6"/>
                      <a:pt x="10" y="6"/>
                      <a:pt x="10" y="4"/>
                    </a:cubicBezTo>
                    <a:cubicBezTo>
                      <a:pt x="10" y="0"/>
                      <a:pt x="5" y="7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3" name="Freeform 395"/>
              <p:cNvSpPr>
                <a:spLocks/>
              </p:cNvSpPr>
              <p:nvPr/>
            </p:nvSpPr>
            <p:spPr bwMode="auto">
              <a:xfrm>
                <a:off x="3732" y="1099"/>
                <a:ext cx="58" cy="80"/>
              </a:xfrm>
              <a:custGeom>
                <a:avLst/>
                <a:gdLst>
                  <a:gd name="T0" fmla="*/ 0 w 5"/>
                  <a:gd name="T1" fmla="*/ 2147483647 h 7"/>
                  <a:gd name="T2" fmla="*/ 2147483647 w 5"/>
                  <a:gd name="T3" fmla="*/ 2147483647 h 7"/>
                  <a:gd name="T4" fmla="*/ 2147483647 w 5"/>
                  <a:gd name="T5" fmla="*/ 0 h 7"/>
                  <a:gd name="T6" fmla="*/ 0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0" y="7"/>
                    </a:moveTo>
                    <a:lnTo>
                      <a:pt x="2" y="2"/>
                    </a:lnTo>
                    <a:cubicBezTo>
                      <a:pt x="2" y="1"/>
                      <a:pt x="4" y="0"/>
                      <a:pt x="5" y="0"/>
                    </a:cubicBezTo>
                    <a:cubicBezTo>
                      <a:pt x="5" y="1"/>
                      <a:pt x="2" y="3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4" name="Freeform 396"/>
              <p:cNvSpPr>
                <a:spLocks/>
              </p:cNvSpPr>
              <p:nvPr/>
            </p:nvSpPr>
            <p:spPr bwMode="auto">
              <a:xfrm>
                <a:off x="3742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0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6" y="4"/>
                    </a:moveTo>
                    <a:cubicBezTo>
                      <a:pt x="6" y="2"/>
                      <a:pt x="6" y="2"/>
                      <a:pt x="5" y="2"/>
                    </a:cubicBezTo>
                    <a:lnTo>
                      <a:pt x="0" y="4"/>
                    </a:lnTo>
                    <a:cubicBezTo>
                      <a:pt x="1" y="3"/>
                      <a:pt x="2" y="2"/>
                      <a:pt x="4" y="0"/>
                    </a:cubicBezTo>
                    <a:cubicBezTo>
                      <a:pt x="7" y="0"/>
                      <a:pt x="7" y="1"/>
                      <a:pt x="6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5" name="Freeform 397"/>
              <p:cNvSpPr>
                <a:spLocks/>
              </p:cNvSpPr>
              <p:nvPr/>
            </p:nvSpPr>
            <p:spPr bwMode="auto">
              <a:xfrm>
                <a:off x="3670" y="1122"/>
                <a:ext cx="82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2147483647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0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5" y="7"/>
                    </a:moveTo>
                    <a:lnTo>
                      <a:pt x="7" y="0"/>
                    </a:lnTo>
                    <a:cubicBezTo>
                      <a:pt x="6" y="0"/>
                      <a:pt x="5" y="0"/>
                      <a:pt x="4" y="1"/>
                    </a:cubicBezTo>
                    <a:lnTo>
                      <a:pt x="2" y="1"/>
                    </a:lnTo>
                    <a:lnTo>
                      <a:pt x="0" y="4"/>
                    </a:lnTo>
                    <a:lnTo>
                      <a:pt x="2" y="3"/>
                    </a:lnTo>
                    <a:cubicBezTo>
                      <a:pt x="2" y="4"/>
                      <a:pt x="2" y="5"/>
                      <a:pt x="2" y="6"/>
                    </a:cubicBezTo>
                    <a:cubicBezTo>
                      <a:pt x="2" y="5"/>
                      <a:pt x="3" y="4"/>
                      <a:pt x="4" y="3"/>
                    </a:cubicBezTo>
                    <a:cubicBezTo>
                      <a:pt x="4" y="5"/>
                      <a:pt x="4" y="6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6" name="Freeform 398"/>
              <p:cNvSpPr>
                <a:spLocks/>
              </p:cNvSpPr>
              <p:nvPr/>
            </p:nvSpPr>
            <p:spPr bwMode="auto">
              <a:xfrm>
                <a:off x="3665" y="1111"/>
                <a:ext cx="77" cy="34"/>
              </a:xfrm>
              <a:custGeom>
                <a:avLst/>
                <a:gdLst>
                  <a:gd name="T0" fmla="*/ 0 w 7"/>
                  <a:gd name="T1" fmla="*/ 2147483647 h 3"/>
                  <a:gd name="T2" fmla="*/ 2147483647 w 7"/>
                  <a:gd name="T3" fmla="*/ 2147483647 h 3"/>
                  <a:gd name="T4" fmla="*/ 0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0" y="3"/>
                    </a:moveTo>
                    <a:cubicBezTo>
                      <a:pt x="3" y="1"/>
                      <a:pt x="7" y="0"/>
                      <a:pt x="7" y="1"/>
                    </a:cubicBezTo>
                    <a:cubicBezTo>
                      <a:pt x="7" y="2"/>
                      <a:pt x="2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7" name="Freeform 399"/>
              <p:cNvSpPr>
                <a:spLocks/>
              </p:cNvSpPr>
              <p:nvPr/>
            </p:nvSpPr>
            <p:spPr bwMode="auto">
              <a:xfrm>
                <a:off x="3732" y="1111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3" y="0"/>
                    </a:moveTo>
                    <a:cubicBezTo>
                      <a:pt x="3" y="1"/>
                      <a:pt x="1" y="2"/>
                      <a:pt x="0" y="1"/>
                    </a:cubicBez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8" name="Freeform 400"/>
              <p:cNvSpPr>
                <a:spLocks/>
              </p:cNvSpPr>
              <p:nvPr/>
            </p:nvSpPr>
            <p:spPr bwMode="auto">
              <a:xfrm>
                <a:off x="3458" y="1134"/>
                <a:ext cx="410" cy="517"/>
              </a:xfrm>
              <a:custGeom>
                <a:avLst/>
                <a:gdLst>
                  <a:gd name="T0" fmla="*/ 2147483647 w 36"/>
                  <a:gd name="T1" fmla="*/ 2147483647 h 45"/>
                  <a:gd name="T2" fmla="*/ 2147483647 w 36"/>
                  <a:gd name="T3" fmla="*/ 2147483647 h 45"/>
                  <a:gd name="T4" fmla="*/ 0 w 36"/>
                  <a:gd name="T5" fmla="*/ 2147483647 h 45"/>
                  <a:gd name="T6" fmla="*/ 2147483647 w 36"/>
                  <a:gd name="T7" fmla="*/ 2147483647 h 45"/>
                  <a:gd name="T8" fmla="*/ 2147483647 w 36"/>
                  <a:gd name="T9" fmla="*/ 2147483647 h 45"/>
                  <a:gd name="T10" fmla="*/ 2147483647 w 36"/>
                  <a:gd name="T11" fmla="*/ 2147483647 h 45"/>
                  <a:gd name="T12" fmla="*/ 2147483647 w 36"/>
                  <a:gd name="T13" fmla="*/ 2147483647 h 45"/>
                  <a:gd name="T14" fmla="*/ 2147483647 w 36"/>
                  <a:gd name="T15" fmla="*/ 2147483647 h 45"/>
                  <a:gd name="T16" fmla="*/ 2147483647 w 36"/>
                  <a:gd name="T17" fmla="*/ 2147483647 h 45"/>
                  <a:gd name="T18" fmla="*/ 2147483647 w 36"/>
                  <a:gd name="T19" fmla="*/ 2147483647 h 45"/>
                  <a:gd name="T20" fmla="*/ 2147483647 w 36"/>
                  <a:gd name="T21" fmla="*/ 2147483647 h 45"/>
                  <a:gd name="T22" fmla="*/ 2147483647 w 36"/>
                  <a:gd name="T23" fmla="*/ 2147483647 h 45"/>
                  <a:gd name="T24" fmla="*/ 2147483647 w 36"/>
                  <a:gd name="T25" fmla="*/ 2147483647 h 45"/>
                  <a:gd name="T26" fmla="*/ 2147483647 w 36"/>
                  <a:gd name="T27" fmla="*/ 2147483647 h 45"/>
                  <a:gd name="T28" fmla="*/ 2147483647 w 36"/>
                  <a:gd name="T29" fmla="*/ 0 h 45"/>
                  <a:gd name="T30" fmla="*/ 2147483647 w 36"/>
                  <a:gd name="T31" fmla="*/ 2147483647 h 45"/>
                  <a:gd name="T32" fmla="*/ 2147483647 w 36"/>
                  <a:gd name="T33" fmla="*/ 2147483647 h 4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45"/>
                  <a:gd name="T53" fmla="*/ 36 w 36"/>
                  <a:gd name="T54" fmla="*/ 45 h 4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45">
                    <a:moveTo>
                      <a:pt x="10" y="14"/>
                    </a:moveTo>
                    <a:lnTo>
                      <a:pt x="13" y="20"/>
                    </a:lnTo>
                    <a:lnTo>
                      <a:pt x="0" y="23"/>
                    </a:lnTo>
                    <a:lnTo>
                      <a:pt x="13" y="25"/>
                    </a:lnTo>
                    <a:lnTo>
                      <a:pt x="10" y="32"/>
                    </a:lnTo>
                    <a:lnTo>
                      <a:pt x="16" y="28"/>
                    </a:lnTo>
                    <a:lnTo>
                      <a:pt x="18" y="45"/>
                    </a:lnTo>
                    <a:lnTo>
                      <a:pt x="21" y="28"/>
                    </a:lnTo>
                    <a:lnTo>
                      <a:pt x="27" y="32"/>
                    </a:lnTo>
                    <a:lnTo>
                      <a:pt x="24" y="25"/>
                    </a:lnTo>
                    <a:lnTo>
                      <a:pt x="36" y="23"/>
                    </a:lnTo>
                    <a:lnTo>
                      <a:pt x="24" y="20"/>
                    </a:lnTo>
                    <a:lnTo>
                      <a:pt x="27" y="14"/>
                    </a:lnTo>
                    <a:lnTo>
                      <a:pt x="21" y="17"/>
                    </a:lnTo>
                    <a:lnTo>
                      <a:pt x="18" y="0"/>
                    </a:lnTo>
                    <a:lnTo>
                      <a:pt x="16" y="17"/>
                    </a:lnTo>
                    <a:lnTo>
                      <a:pt x="10" y="14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9" name="Oval 401"/>
              <p:cNvSpPr>
                <a:spLocks noChangeArrowheads="1"/>
              </p:cNvSpPr>
              <p:nvPr/>
            </p:nvSpPr>
            <p:spPr bwMode="auto">
              <a:xfrm>
                <a:off x="3602" y="1329"/>
                <a:ext cx="130" cy="126"/>
              </a:xfrm>
              <a:prstGeom prst="ellipse">
                <a:avLst/>
              </a:prstGeom>
              <a:solidFill>
                <a:srgbClr val="F480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0" name="Freeform 402"/>
              <p:cNvSpPr>
                <a:spLocks/>
              </p:cNvSpPr>
              <p:nvPr/>
            </p:nvSpPr>
            <p:spPr bwMode="auto">
              <a:xfrm>
                <a:off x="3612" y="1340"/>
                <a:ext cx="92" cy="80"/>
              </a:xfrm>
              <a:custGeom>
                <a:avLst/>
                <a:gdLst>
                  <a:gd name="T0" fmla="*/ 2147483647 w 8"/>
                  <a:gd name="T1" fmla="*/ 0 h 7"/>
                  <a:gd name="T2" fmla="*/ 0 w 8"/>
                  <a:gd name="T3" fmla="*/ 2147483647 h 7"/>
                  <a:gd name="T4" fmla="*/ 2147483647 w 8"/>
                  <a:gd name="T5" fmla="*/ 2147483647 h 7"/>
                  <a:gd name="T6" fmla="*/ 2147483647 w 8"/>
                  <a:gd name="T7" fmla="*/ 2147483647 h 7"/>
                  <a:gd name="T8" fmla="*/ 2147483647 w 8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7"/>
                  <a:gd name="T17" fmla="*/ 8 w 8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7">
                    <a:moveTo>
                      <a:pt x="4" y="0"/>
                    </a:moveTo>
                    <a:lnTo>
                      <a:pt x="0" y="7"/>
                    </a:lnTo>
                    <a:lnTo>
                      <a:pt x="4" y="7"/>
                    </a:lnTo>
                    <a:lnTo>
                      <a:pt x="8" y="7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74C5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3" name="Freeform 403"/>
            <p:cNvSpPr>
              <a:spLocks noEditPoints="1"/>
            </p:cNvSpPr>
            <p:nvPr/>
          </p:nvSpPr>
          <p:spPr bwMode="auto">
            <a:xfrm>
              <a:off x="9765151" y="411178"/>
              <a:ext cx="364753" cy="84931"/>
            </a:xfrm>
            <a:custGeom>
              <a:avLst/>
              <a:gdLst>
                <a:gd name="T0" fmla="*/ 2147483647 w 116"/>
                <a:gd name="T1" fmla="*/ 2147483647 h 32"/>
                <a:gd name="T2" fmla="*/ 2147483647 w 116"/>
                <a:gd name="T3" fmla="*/ 2147483647 h 32"/>
                <a:gd name="T4" fmla="*/ 2147483647 w 116"/>
                <a:gd name="T5" fmla="*/ 2147483647 h 32"/>
                <a:gd name="T6" fmla="*/ 2147483647 w 116"/>
                <a:gd name="T7" fmla="*/ 2147483647 h 32"/>
                <a:gd name="T8" fmla="*/ 2147483647 w 116"/>
                <a:gd name="T9" fmla="*/ 2147483647 h 32"/>
                <a:gd name="T10" fmla="*/ 2147483647 w 116"/>
                <a:gd name="T11" fmla="*/ 2147483647 h 32"/>
                <a:gd name="T12" fmla="*/ 2147483647 w 116"/>
                <a:gd name="T13" fmla="*/ 2147483647 h 32"/>
                <a:gd name="T14" fmla="*/ 2147483647 w 116"/>
                <a:gd name="T15" fmla="*/ 2147483647 h 32"/>
                <a:gd name="T16" fmla="*/ 2147483647 w 116"/>
                <a:gd name="T17" fmla="*/ 2147483647 h 32"/>
                <a:gd name="T18" fmla="*/ 2147483647 w 116"/>
                <a:gd name="T19" fmla="*/ 2147483647 h 32"/>
                <a:gd name="T20" fmla="*/ 2147483647 w 116"/>
                <a:gd name="T21" fmla="*/ 2147483647 h 32"/>
                <a:gd name="T22" fmla="*/ 2147483647 w 116"/>
                <a:gd name="T23" fmla="*/ 2147483647 h 32"/>
                <a:gd name="T24" fmla="*/ 2147483647 w 116"/>
                <a:gd name="T25" fmla="*/ 2147483647 h 32"/>
                <a:gd name="T26" fmla="*/ 2147483647 w 116"/>
                <a:gd name="T27" fmla="*/ 2147483647 h 32"/>
                <a:gd name="T28" fmla="*/ 2147483647 w 116"/>
                <a:gd name="T29" fmla="*/ 2147483647 h 32"/>
                <a:gd name="T30" fmla="*/ 2147483647 w 116"/>
                <a:gd name="T31" fmla="*/ 2147483647 h 32"/>
                <a:gd name="T32" fmla="*/ 2147483647 w 116"/>
                <a:gd name="T33" fmla="*/ 2147483647 h 32"/>
                <a:gd name="T34" fmla="*/ 2147483647 w 116"/>
                <a:gd name="T35" fmla="*/ 2147483647 h 32"/>
                <a:gd name="T36" fmla="*/ 2147483647 w 116"/>
                <a:gd name="T37" fmla="*/ 2147483647 h 32"/>
                <a:gd name="T38" fmla="*/ 2147483647 w 116"/>
                <a:gd name="T39" fmla="*/ 2147483647 h 32"/>
                <a:gd name="T40" fmla="*/ 2147483647 w 116"/>
                <a:gd name="T41" fmla="*/ 2147483647 h 32"/>
                <a:gd name="T42" fmla="*/ 2147483647 w 116"/>
                <a:gd name="T43" fmla="*/ 2147483647 h 32"/>
                <a:gd name="T44" fmla="*/ 2147483647 w 116"/>
                <a:gd name="T45" fmla="*/ 2147483647 h 32"/>
                <a:gd name="T46" fmla="*/ 2147483647 w 116"/>
                <a:gd name="T47" fmla="*/ 2147483647 h 32"/>
                <a:gd name="T48" fmla="*/ 2147483647 w 116"/>
                <a:gd name="T49" fmla="*/ 2147483647 h 32"/>
                <a:gd name="T50" fmla="*/ 2147483647 w 116"/>
                <a:gd name="T51" fmla="*/ 2147483647 h 32"/>
                <a:gd name="T52" fmla="*/ 2147483647 w 116"/>
                <a:gd name="T53" fmla="*/ 2147483647 h 32"/>
                <a:gd name="T54" fmla="*/ 2147483647 w 116"/>
                <a:gd name="T55" fmla="*/ 2147483647 h 32"/>
                <a:gd name="T56" fmla="*/ 2147483647 w 116"/>
                <a:gd name="T57" fmla="*/ 2147483647 h 32"/>
                <a:gd name="T58" fmla="*/ 2147483647 w 116"/>
                <a:gd name="T59" fmla="*/ 2147483647 h 32"/>
                <a:gd name="T60" fmla="*/ 2147483647 w 116"/>
                <a:gd name="T61" fmla="*/ 2147483647 h 32"/>
                <a:gd name="T62" fmla="*/ 2147483647 w 116"/>
                <a:gd name="T63" fmla="*/ 2147483647 h 32"/>
                <a:gd name="T64" fmla="*/ 2147483647 w 116"/>
                <a:gd name="T65" fmla="*/ 2147483647 h 32"/>
                <a:gd name="T66" fmla="*/ 2147483647 w 116"/>
                <a:gd name="T67" fmla="*/ 2147483647 h 32"/>
                <a:gd name="T68" fmla="*/ 2147483647 w 116"/>
                <a:gd name="T69" fmla="*/ 2147483647 h 32"/>
                <a:gd name="T70" fmla="*/ 2147483647 w 116"/>
                <a:gd name="T71" fmla="*/ 2147483647 h 32"/>
                <a:gd name="T72" fmla="*/ 2147483647 w 116"/>
                <a:gd name="T73" fmla="*/ 2147483647 h 32"/>
                <a:gd name="T74" fmla="*/ 2147483647 w 116"/>
                <a:gd name="T75" fmla="*/ 2147483647 h 32"/>
                <a:gd name="T76" fmla="*/ 2147483647 w 116"/>
                <a:gd name="T77" fmla="*/ 2147483647 h 32"/>
                <a:gd name="T78" fmla="*/ 2147483647 w 116"/>
                <a:gd name="T79" fmla="*/ 2147483647 h 32"/>
                <a:gd name="T80" fmla="*/ 2147483647 w 116"/>
                <a:gd name="T81" fmla="*/ 2147483647 h 32"/>
                <a:gd name="T82" fmla="*/ 2147483647 w 116"/>
                <a:gd name="T83" fmla="*/ 2147483647 h 32"/>
                <a:gd name="T84" fmla="*/ 2147483647 w 116"/>
                <a:gd name="T85" fmla="*/ 2147483647 h 32"/>
                <a:gd name="T86" fmla="*/ 2147483647 w 116"/>
                <a:gd name="T87" fmla="*/ 2147483647 h 32"/>
                <a:gd name="T88" fmla="*/ 2147483647 w 116"/>
                <a:gd name="T89" fmla="*/ 2147483647 h 32"/>
                <a:gd name="T90" fmla="*/ 2147483647 w 116"/>
                <a:gd name="T91" fmla="*/ 2147483647 h 32"/>
                <a:gd name="T92" fmla="*/ 2147483647 w 116"/>
                <a:gd name="T93" fmla="*/ 2147483647 h 32"/>
                <a:gd name="T94" fmla="*/ 2147483647 w 116"/>
                <a:gd name="T95" fmla="*/ 2147483647 h 32"/>
                <a:gd name="T96" fmla="*/ 2147483647 w 116"/>
                <a:gd name="T97" fmla="*/ 2147483647 h 32"/>
                <a:gd name="T98" fmla="*/ 2147483647 w 116"/>
                <a:gd name="T99" fmla="*/ 2147483647 h 32"/>
                <a:gd name="T100" fmla="*/ 2147483647 w 116"/>
                <a:gd name="T101" fmla="*/ 2147483647 h 32"/>
                <a:gd name="T102" fmla="*/ 2147483647 w 116"/>
                <a:gd name="T103" fmla="*/ 2147483647 h 3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16"/>
                <a:gd name="T157" fmla="*/ 0 h 32"/>
                <a:gd name="T158" fmla="*/ 116 w 116"/>
                <a:gd name="T159" fmla="*/ 32 h 3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16" h="32">
                  <a:moveTo>
                    <a:pt x="16" y="6"/>
                  </a:moveTo>
                  <a:cubicBezTo>
                    <a:pt x="18" y="7"/>
                    <a:pt x="20" y="8"/>
                    <a:pt x="20" y="9"/>
                  </a:cubicBezTo>
                  <a:cubicBezTo>
                    <a:pt x="21" y="10"/>
                    <a:pt x="21" y="11"/>
                    <a:pt x="21" y="12"/>
                  </a:cubicBezTo>
                  <a:cubicBezTo>
                    <a:pt x="21" y="12"/>
                    <a:pt x="21" y="12"/>
                    <a:pt x="20" y="12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4"/>
                    <a:pt x="19" y="14"/>
                    <a:pt x="18" y="14"/>
                  </a:cubicBezTo>
                  <a:cubicBezTo>
                    <a:pt x="18" y="14"/>
                    <a:pt x="17" y="14"/>
                    <a:pt x="16" y="14"/>
                  </a:cubicBezTo>
                  <a:lnTo>
                    <a:pt x="17" y="18"/>
                  </a:ln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lnTo>
                    <a:pt x="16" y="22"/>
                  </a:lnTo>
                  <a:lnTo>
                    <a:pt x="9" y="17"/>
                  </a:lnTo>
                  <a:lnTo>
                    <a:pt x="10" y="15"/>
                  </a:ln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4"/>
                    <a:pt x="11" y="14"/>
                  </a:cubicBezTo>
                  <a:lnTo>
                    <a:pt x="11" y="13"/>
                  </a:lnTo>
                  <a:lnTo>
                    <a:pt x="10" y="12"/>
                  </a:lnTo>
                  <a:lnTo>
                    <a:pt x="9" y="13"/>
                  </a:ln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lnTo>
                    <a:pt x="8" y="17"/>
                  </a:lnTo>
                  <a:lnTo>
                    <a:pt x="0" y="12"/>
                  </a:lnTo>
                  <a:lnTo>
                    <a:pt x="2" y="10"/>
                  </a:lnTo>
                  <a:lnTo>
                    <a:pt x="3" y="10"/>
                  </a:lnTo>
                  <a:cubicBezTo>
                    <a:pt x="3" y="10"/>
                    <a:pt x="3" y="10"/>
                    <a:pt x="3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lnTo>
                    <a:pt x="7" y="5"/>
                  </a:lnTo>
                  <a:cubicBezTo>
                    <a:pt x="7" y="5"/>
                    <a:pt x="7" y="4"/>
                    <a:pt x="7" y="4"/>
                  </a:cubicBezTo>
                  <a:cubicBezTo>
                    <a:pt x="7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3"/>
                    <a:pt x="7" y="3"/>
                  </a:cubicBezTo>
                  <a:lnTo>
                    <a:pt x="8" y="0"/>
                  </a:lnTo>
                  <a:lnTo>
                    <a:pt x="16" y="6"/>
                  </a:lnTo>
                  <a:close/>
                  <a:moveTo>
                    <a:pt x="11" y="9"/>
                  </a:moveTo>
                  <a:lnTo>
                    <a:pt x="12" y="9"/>
                  </a:lnTo>
                  <a:cubicBezTo>
                    <a:pt x="12" y="10"/>
                    <a:pt x="13" y="10"/>
                    <a:pt x="13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lnTo>
                    <a:pt x="11" y="9"/>
                  </a:lnTo>
                  <a:close/>
                  <a:moveTo>
                    <a:pt x="40" y="26"/>
                  </a:moveTo>
                  <a:cubicBezTo>
                    <a:pt x="40" y="26"/>
                    <a:pt x="40" y="27"/>
                    <a:pt x="40" y="27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7"/>
                    <a:pt x="40" y="27"/>
                    <a:pt x="41" y="28"/>
                  </a:cubicBezTo>
                  <a:cubicBezTo>
                    <a:pt x="41" y="28"/>
                    <a:pt x="41" y="28"/>
                    <a:pt x="41" y="28"/>
                  </a:cubicBezTo>
                  <a:lnTo>
                    <a:pt x="42" y="28"/>
                  </a:lnTo>
                  <a:lnTo>
                    <a:pt x="41" y="31"/>
                  </a:lnTo>
                  <a:lnTo>
                    <a:pt x="33" y="28"/>
                  </a:lnTo>
                  <a:lnTo>
                    <a:pt x="33" y="26"/>
                  </a:lnTo>
                  <a:lnTo>
                    <a:pt x="34" y="26"/>
                  </a:lnTo>
                  <a:cubicBezTo>
                    <a:pt x="34" y="26"/>
                    <a:pt x="34" y="26"/>
                    <a:pt x="34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lnTo>
                    <a:pt x="35" y="25"/>
                  </a:lnTo>
                  <a:lnTo>
                    <a:pt x="29" y="24"/>
                  </a:ln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5"/>
                    <a:pt x="29" y="25"/>
                    <a:pt x="30" y="25"/>
                  </a:cubicBezTo>
                  <a:lnTo>
                    <a:pt x="29" y="27"/>
                  </a:lnTo>
                  <a:lnTo>
                    <a:pt x="22" y="26"/>
                  </a:lnTo>
                  <a:lnTo>
                    <a:pt x="23" y="23"/>
                  </a:lnTo>
                  <a:lnTo>
                    <a:pt x="24" y="23"/>
                  </a:lnTo>
                  <a:cubicBezTo>
                    <a:pt x="24" y="23"/>
                    <a:pt x="24" y="23"/>
                    <a:pt x="25" y="23"/>
                  </a:cubicBezTo>
                  <a:cubicBezTo>
                    <a:pt x="25" y="23"/>
                    <a:pt x="25" y="23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lnTo>
                    <a:pt x="30" y="17"/>
                  </a:ln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lnTo>
                    <a:pt x="29" y="16"/>
                  </a:lnTo>
                  <a:lnTo>
                    <a:pt x="30" y="13"/>
                  </a:lnTo>
                  <a:lnTo>
                    <a:pt x="39" y="16"/>
                  </a:lnTo>
                  <a:lnTo>
                    <a:pt x="40" y="26"/>
                  </a:lnTo>
                  <a:close/>
                  <a:moveTo>
                    <a:pt x="34" y="18"/>
                  </a:moveTo>
                  <a:lnTo>
                    <a:pt x="34" y="18"/>
                  </a:lnTo>
                  <a:lnTo>
                    <a:pt x="31" y="21"/>
                  </a:lnTo>
                  <a:lnTo>
                    <a:pt x="34" y="22"/>
                  </a:lnTo>
                  <a:lnTo>
                    <a:pt x="34" y="18"/>
                  </a:lnTo>
                  <a:close/>
                  <a:moveTo>
                    <a:pt x="58" y="18"/>
                  </a:moveTo>
                  <a:cubicBezTo>
                    <a:pt x="61" y="18"/>
                    <a:pt x="63" y="19"/>
                    <a:pt x="65" y="20"/>
                  </a:cubicBezTo>
                  <a:cubicBezTo>
                    <a:pt x="67" y="21"/>
                    <a:pt x="67" y="23"/>
                    <a:pt x="67" y="26"/>
                  </a:cubicBezTo>
                  <a:cubicBezTo>
                    <a:pt x="67" y="27"/>
                    <a:pt x="67" y="28"/>
                    <a:pt x="66" y="29"/>
                  </a:cubicBezTo>
                  <a:cubicBezTo>
                    <a:pt x="66" y="30"/>
                    <a:pt x="65" y="30"/>
                    <a:pt x="65" y="31"/>
                  </a:cubicBezTo>
                  <a:cubicBezTo>
                    <a:pt x="64" y="32"/>
                    <a:pt x="62" y="32"/>
                    <a:pt x="61" y="32"/>
                  </a:cubicBezTo>
                  <a:cubicBezTo>
                    <a:pt x="60" y="32"/>
                    <a:pt x="58" y="32"/>
                    <a:pt x="56" y="32"/>
                  </a:cubicBezTo>
                  <a:lnTo>
                    <a:pt x="49" y="32"/>
                  </a:lnTo>
                  <a:lnTo>
                    <a:pt x="49" y="29"/>
                  </a:lnTo>
                  <a:lnTo>
                    <a:pt x="50" y="29"/>
                  </a:lnTo>
                  <a:cubicBezTo>
                    <a:pt x="50" y="29"/>
                    <a:pt x="50" y="29"/>
                    <a:pt x="50" y="29"/>
                  </a:cubicBezTo>
                  <a:cubicBezTo>
                    <a:pt x="50" y="29"/>
                    <a:pt x="51" y="29"/>
                    <a:pt x="51" y="29"/>
                  </a:cubicBezTo>
                  <a:cubicBezTo>
                    <a:pt x="51" y="29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lnTo>
                    <a:pt x="51" y="22"/>
                  </a:ln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0" y="21"/>
                    <a:pt x="50" y="21"/>
                  </a:cubicBezTo>
                  <a:lnTo>
                    <a:pt x="49" y="21"/>
                  </a:lnTo>
                  <a:lnTo>
                    <a:pt x="49" y="18"/>
                  </a:lnTo>
                  <a:lnTo>
                    <a:pt x="58" y="18"/>
                  </a:lnTo>
                  <a:close/>
                  <a:moveTo>
                    <a:pt x="56" y="28"/>
                  </a:move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9"/>
                    <a:pt x="56" y="29"/>
                    <a:pt x="57" y="29"/>
                  </a:cubicBezTo>
                  <a:cubicBezTo>
                    <a:pt x="57" y="29"/>
                    <a:pt x="57" y="29"/>
                    <a:pt x="57" y="29"/>
                  </a:cubicBezTo>
                  <a:lnTo>
                    <a:pt x="58" y="29"/>
                  </a:lnTo>
                  <a:cubicBezTo>
                    <a:pt x="59" y="29"/>
                    <a:pt x="60" y="29"/>
                    <a:pt x="60" y="28"/>
                  </a:cubicBezTo>
                  <a:cubicBezTo>
                    <a:pt x="60" y="28"/>
                    <a:pt x="60" y="27"/>
                    <a:pt x="60" y="26"/>
                  </a:cubicBezTo>
                  <a:lnTo>
                    <a:pt x="60" y="25"/>
                  </a:lnTo>
                  <a:cubicBezTo>
                    <a:pt x="60" y="24"/>
                    <a:pt x="60" y="23"/>
                    <a:pt x="60" y="23"/>
                  </a:cubicBezTo>
                  <a:cubicBezTo>
                    <a:pt x="60" y="22"/>
                    <a:pt x="59" y="22"/>
                    <a:pt x="58" y="22"/>
                  </a:cubicBezTo>
                  <a:cubicBezTo>
                    <a:pt x="57" y="21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lnTo>
                    <a:pt x="56" y="28"/>
                  </a:lnTo>
                  <a:close/>
                  <a:moveTo>
                    <a:pt x="74" y="28"/>
                  </a:moveTo>
                  <a:lnTo>
                    <a:pt x="75" y="28"/>
                  </a:ln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6" y="28"/>
                    <a:pt x="76" y="28"/>
                  </a:cubicBezTo>
                  <a:cubicBezTo>
                    <a:pt x="76" y="28"/>
                    <a:pt x="76" y="28"/>
                    <a:pt x="76" y="27"/>
                  </a:cubicBezTo>
                  <a:lnTo>
                    <a:pt x="74" y="21"/>
                  </a:lnTo>
                  <a:cubicBezTo>
                    <a:pt x="74" y="20"/>
                    <a:pt x="74" y="20"/>
                    <a:pt x="74" y="20"/>
                  </a:cubicBezTo>
                  <a:cubicBezTo>
                    <a:pt x="73" y="20"/>
                    <a:pt x="73" y="20"/>
                    <a:pt x="73" y="20"/>
                  </a:cubicBezTo>
                  <a:lnTo>
                    <a:pt x="72" y="20"/>
                  </a:lnTo>
                  <a:lnTo>
                    <a:pt x="71" y="18"/>
                  </a:lnTo>
                  <a:lnTo>
                    <a:pt x="85" y="14"/>
                  </a:lnTo>
                  <a:lnTo>
                    <a:pt x="87" y="18"/>
                  </a:lnTo>
                  <a:lnTo>
                    <a:pt x="84" y="19"/>
                  </a:lnTo>
                  <a:lnTo>
                    <a:pt x="84" y="18"/>
                  </a:lnTo>
                  <a:cubicBezTo>
                    <a:pt x="83" y="18"/>
                    <a:pt x="83" y="18"/>
                    <a:pt x="83" y="18"/>
                  </a:cubicBezTo>
                  <a:cubicBezTo>
                    <a:pt x="83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lnTo>
                    <a:pt x="79" y="19"/>
                  </a:lnTo>
                  <a:lnTo>
                    <a:pt x="80" y="21"/>
                  </a:lnTo>
                  <a:lnTo>
                    <a:pt x="84" y="20"/>
                  </a:lnTo>
                  <a:lnTo>
                    <a:pt x="85" y="23"/>
                  </a:lnTo>
                  <a:lnTo>
                    <a:pt x="81" y="24"/>
                  </a:lnTo>
                  <a:lnTo>
                    <a:pt x="82" y="26"/>
                  </a:lnTo>
                  <a:lnTo>
                    <a:pt x="84" y="25"/>
                  </a:lnTo>
                  <a:cubicBezTo>
                    <a:pt x="84" y="25"/>
                    <a:pt x="84" y="25"/>
                    <a:pt x="84" y="25"/>
                  </a:cubicBezTo>
                  <a:cubicBezTo>
                    <a:pt x="84" y="25"/>
                    <a:pt x="84" y="25"/>
                    <a:pt x="85" y="25"/>
                  </a:cubicBezTo>
                  <a:cubicBezTo>
                    <a:pt x="85" y="25"/>
                    <a:pt x="85" y="25"/>
                    <a:pt x="85" y="25"/>
                  </a:cubicBezTo>
                  <a:cubicBezTo>
                    <a:pt x="85" y="24"/>
                    <a:pt x="85" y="24"/>
                    <a:pt x="85" y="24"/>
                  </a:cubicBezTo>
                  <a:lnTo>
                    <a:pt x="86" y="23"/>
                  </a:lnTo>
                  <a:lnTo>
                    <a:pt x="88" y="22"/>
                  </a:lnTo>
                  <a:lnTo>
                    <a:pt x="89" y="27"/>
                  </a:lnTo>
                  <a:lnTo>
                    <a:pt x="75" y="31"/>
                  </a:lnTo>
                  <a:lnTo>
                    <a:pt x="74" y="28"/>
                  </a:lnTo>
                  <a:close/>
                  <a:moveTo>
                    <a:pt x="96" y="8"/>
                  </a:moveTo>
                  <a:lnTo>
                    <a:pt x="102" y="11"/>
                  </a:lnTo>
                  <a:lnTo>
                    <a:pt x="102" y="5"/>
                  </a:lnTo>
                  <a:lnTo>
                    <a:pt x="109" y="0"/>
                  </a:lnTo>
                  <a:lnTo>
                    <a:pt x="110" y="2"/>
                  </a:lnTo>
                  <a:lnTo>
                    <a:pt x="109" y="3"/>
                  </a:lnTo>
                  <a:cubicBezTo>
                    <a:pt x="109" y="3"/>
                    <a:pt x="109" y="3"/>
                    <a:pt x="109" y="4"/>
                  </a:cubicBezTo>
                  <a:cubicBezTo>
                    <a:pt x="109" y="4"/>
                    <a:pt x="109" y="4"/>
                    <a:pt x="109" y="4"/>
                  </a:cubicBezTo>
                  <a:lnTo>
                    <a:pt x="113" y="10"/>
                  </a:lnTo>
                  <a:cubicBezTo>
                    <a:pt x="113" y="10"/>
                    <a:pt x="113" y="10"/>
                    <a:pt x="113" y="10"/>
                  </a:cubicBezTo>
                  <a:cubicBezTo>
                    <a:pt x="114" y="10"/>
                    <a:pt x="114" y="10"/>
                    <a:pt x="114" y="10"/>
                  </a:cubicBezTo>
                  <a:lnTo>
                    <a:pt x="115" y="9"/>
                  </a:lnTo>
                  <a:lnTo>
                    <a:pt x="116" y="12"/>
                  </a:lnTo>
                  <a:lnTo>
                    <a:pt x="109" y="17"/>
                  </a:lnTo>
                  <a:lnTo>
                    <a:pt x="107" y="15"/>
                  </a:lnTo>
                  <a:lnTo>
                    <a:pt x="108" y="14"/>
                  </a:lnTo>
                  <a:cubicBezTo>
                    <a:pt x="108" y="14"/>
                    <a:pt x="108" y="14"/>
                    <a:pt x="108" y="14"/>
                  </a:cubicBezTo>
                  <a:cubicBezTo>
                    <a:pt x="108" y="14"/>
                    <a:pt x="108" y="13"/>
                    <a:pt x="108" y="13"/>
                  </a:cubicBezTo>
                  <a:lnTo>
                    <a:pt x="106" y="9"/>
                  </a:lnTo>
                  <a:lnTo>
                    <a:pt x="106" y="16"/>
                  </a:lnTo>
                  <a:lnTo>
                    <a:pt x="104" y="18"/>
                  </a:lnTo>
                  <a:lnTo>
                    <a:pt x="98" y="15"/>
                  </a:lnTo>
                  <a:lnTo>
                    <a:pt x="97" y="15"/>
                  </a:lnTo>
                  <a:lnTo>
                    <a:pt x="100" y="19"/>
                  </a:lnTo>
                  <a:cubicBezTo>
                    <a:pt x="100" y="19"/>
                    <a:pt x="100" y="19"/>
                    <a:pt x="101" y="19"/>
                  </a:cubicBezTo>
                  <a:cubicBezTo>
                    <a:pt x="101" y="19"/>
                    <a:pt x="101" y="19"/>
                    <a:pt x="101" y="19"/>
                  </a:cubicBezTo>
                  <a:lnTo>
                    <a:pt x="102" y="18"/>
                  </a:lnTo>
                  <a:lnTo>
                    <a:pt x="103" y="21"/>
                  </a:lnTo>
                  <a:lnTo>
                    <a:pt x="98" y="24"/>
                  </a:lnTo>
                  <a:lnTo>
                    <a:pt x="96" y="22"/>
                  </a:lnTo>
                  <a:lnTo>
                    <a:pt x="97" y="22"/>
                  </a:lnTo>
                  <a:cubicBezTo>
                    <a:pt x="97" y="21"/>
                    <a:pt x="97" y="21"/>
                    <a:pt x="98" y="21"/>
                  </a:cubicBezTo>
                  <a:cubicBezTo>
                    <a:pt x="98" y="21"/>
                    <a:pt x="97" y="21"/>
                    <a:pt x="97" y="20"/>
                  </a:cubicBezTo>
                  <a:lnTo>
                    <a:pt x="93" y="15"/>
                  </a:lnTo>
                  <a:cubicBezTo>
                    <a:pt x="93" y="14"/>
                    <a:pt x="93" y="14"/>
                    <a:pt x="93" y="14"/>
                  </a:cubicBezTo>
                  <a:cubicBezTo>
                    <a:pt x="93" y="14"/>
                    <a:pt x="93" y="14"/>
                    <a:pt x="92" y="15"/>
                  </a:cubicBezTo>
                  <a:lnTo>
                    <a:pt x="90" y="13"/>
                  </a:lnTo>
                  <a:lnTo>
                    <a:pt x="96" y="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101780" tIns="50892" rIns="101780" bIns="50892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14" name="Group 404"/>
            <p:cNvGrpSpPr>
              <a:grpSpLocks/>
            </p:cNvGrpSpPr>
            <p:nvPr/>
          </p:nvGrpSpPr>
          <p:grpSpPr bwMode="auto">
            <a:xfrm>
              <a:off x="9740375" y="139769"/>
              <a:ext cx="399990" cy="272794"/>
              <a:chOff x="4423" y="1252"/>
              <a:chExt cx="1453" cy="1182"/>
            </a:xfrm>
          </p:grpSpPr>
          <p:sp>
            <p:nvSpPr>
              <p:cNvPr id="17" name="Freeform 405"/>
              <p:cNvSpPr>
                <a:spLocks noEditPoints="1"/>
              </p:cNvSpPr>
              <p:nvPr/>
            </p:nvSpPr>
            <p:spPr bwMode="auto">
              <a:xfrm>
                <a:off x="4421" y="1250"/>
                <a:ext cx="1455" cy="1126"/>
              </a:xfrm>
              <a:custGeom>
                <a:avLst/>
                <a:gdLst>
                  <a:gd name="T0" fmla="*/ 2147483647 w 127"/>
                  <a:gd name="T1" fmla="*/ 2147483647 h 98"/>
                  <a:gd name="T2" fmla="*/ 2147483647 w 127"/>
                  <a:gd name="T3" fmla="*/ 2147483647 h 98"/>
                  <a:gd name="T4" fmla="*/ 2147483647 w 127"/>
                  <a:gd name="T5" fmla="*/ 2147483647 h 98"/>
                  <a:gd name="T6" fmla="*/ 2147483647 w 127"/>
                  <a:gd name="T7" fmla="*/ 2147483647 h 98"/>
                  <a:gd name="T8" fmla="*/ 2147483647 w 127"/>
                  <a:gd name="T9" fmla="*/ 0 h 98"/>
                  <a:gd name="T10" fmla="*/ 2147483647 w 127"/>
                  <a:gd name="T11" fmla="*/ 2147483647 h 98"/>
                  <a:gd name="T12" fmla="*/ 2147483647 w 127"/>
                  <a:gd name="T13" fmla="*/ 2147483647 h 98"/>
                  <a:gd name="T14" fmla="*/ 2147483647 w 127"/>
                  <a:gd name="T15" fmla="*/ 2147483647 h 98"/>
                  <a:gd name="T16" fmla="*/ 2147483647 w 127"/>
                  <a:gd name="T17" fmla="*/ 2147483647 h 98"/>
                  <a:gd name="T18" fmla="*/ 2147483647 w 127"/>
                  <a:gd name="T19" fmla="*/ 2147483647 h 98"/>
                  <a:gd name="T20" fmla="*/ 2147483647 w 127"/>
                  <a:gd name="T21" fmla="*/ 2147483647 h 98"/>
                  <a:gd name="T22" fmla="*/ 0 w 127"/>
                  <a:gd name="T23" fmla="*/ 2147483647 h 98"/>
                  <a:gd name="T24" fmla="*/ 2147483647 w 127"/>
                  <a:gd name="T25" fmla="*/ 0 h 98"/>
                  <a:gd name="T26" fmla="*/ 2147483647 w 127"/>
                  <a:gd name="T27" fmla="*/ 2147483647 h 9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27"/>
                  <a:gd name="T43" fmla="*/ 0 h 98"/>
                  <a:gd name="T44" fmla="*/ 127 w 127"/>
                  <a:gd name="T45" fmla="*/ 98 h 98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27" h="98">
                    <a:moveTo>
                      <a:pt x="111" y="89"/>
                    </a:moveTo>
                    <a:cubicBezTo>
                      <a:pt x="108" y="93"/>
                      <a:pt x="104" y="96"/>
                      <a:pt x="100" y="98"/>
                    </a:cubicBezTo>
                    <a:cubicBezTo>
                      <a:pt x="113" y="88"/>
                      <a:pt x="122" y="71"/>
                      <a:pt x="122" y="53"/>
                    </a:cubicBezTo>
                    <a:cubicBezTo>
                      <a:pt x="122" y="35"/>
                      <a:pt x="113" y="19"/>
                      <a:pt x="100" y="8"/>
                    </a:cubicBezTo>
                    <a:lnTo>
                      <a:pt x="104" y="0"/>
                    </a:lnTo>
                    <a:cubicBezTo>
                      <a:pt x="118" y="11"/>
                      <a:pt x="127" y="29"/>
                      <a:pt x="127" y="48"/>
                    </a:cubicBezTo>
                    <a:cubicBezTo>
                      <a:pt x="127" y="64"/>
                      <a:pt x="121" y="78"/>
                      <a:pt x="111" y="89"/>
                    </a:cubicBezTo>
                    <a:close/>
                    <a:moveTo>
                      <a:pt x="27" y="8"/>
                    </a:moveTo>
                    <a:cubicBezTo>
                      <a:pt x="14" y="19"/>
                      <a:pt x="5" y="35"/>
                      <a:pt x="5" y="53"/>
                    </a:cubicBezTo>
                    <a:cubicBezTo>
                      <a:pt x="5" y="71"/>
                      <a:pt x="14" y="88"/>
                      <a:pt x="27" y="98"/>
                    </a:cubicBezTo>
                    <a:cubicBezTo>
                      <a:pt x="23" y="96"/>
                      <a:pt x="19" y="93"/>
                      <a:pt x="16" y="89"/>
                    </a:cubicBezTo>
                    <a:cubicBezTo>
                      <a:pt x="6" y="78"/>
                      <a:pt x="0" y="64"/>
                      <a:pt x="0" y="48"/>
                    </a:cubicBezTo>
                    <a:cubicBezTo>
                      <a:pt x="0" y="29"/>
                      <a:pt x="9" y="11"/>
                      <a:pt x="23" y="0"/>
                    </a:cubicBezTo>
                    <a:lnTo>
                      <a:pt x="27" y="8"/>
                    </a:lnTo>
                    <a:close/>
                  </a:path>
                </a:pathLst>
              </a:custGeom>
              <a:solidFill>
                <a:srgbClr val="FFFFFF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" name="Freeform 406"/>
              <p:cNvSpPr>
                <a:spLocks noEditPoints="1"/>
              </p:cNvSpPr>
              <p:nvPr/>
            </p:nvSpPr>
            <p:spPr bwMode="auto">
              <a:xfrm>
                <a:off x="4474" y="1330"/>
                <a:ext cx="1339" cy="1086"/>
              </a:xfrm>
              <a:custGeom>
                <a:avLst/>
                <a:gdLst>
                  <a:gd name="T0" fmla="*/ 2147483647 w 117"/>
                  <a:gd name="T1" fmla="*/ 2147483647 h 94"/>
                  <a:gd name="T2" fmla="*/ 2147483647 w 117"/>
                  <a:gd name="T3" fmla="*/ 2147483647 h 94"/>
                  <a:gd name="T4" fmla="*/ 2147483647 w 117"/>
                  <a:gd name="T5" fmla="*/ 2147483647 h 94"/>
                  <a:gd name="T6" fmla="*/ 2147483647 w 117"/>
                  <a:gd name="T7" fmla="*/ 2147483647 h 94"/>
                  <a:gd name="T8" fmla="*/ 2147483647 w 117"/>
                  <a:gd name="T9" fmla="*/ 0 h 94"/>
                  <a:gd name="T10" fmla="*/ 2147483647 w 117"/>
                  <a:gd name="T11" fmla="*/ 2147483647 h 94"/>
                  <a:gd name="T12" fmla="*/ 2147483647 w 117"/>
                  <a:gd name="T13" fmla="*/ 2147483647 h 94"/>
                  <a:gd name="T14" fmla="*/ 2147483647 w 117"/>
                  <a:gd name="T15" fmla="*/ 2147483647 h 94"/>
                  <a:gd name="T16" fmla="*/ 2147483647 w 117"/>
                  <a:gd name="T17" fmla="*/ 2147483647 h 94"/>
                  <a:gd name="T18" fmla="*/ 2147483647 w 117"/>
                  <a:gd name="T19" fmla="*/ 2147483647 h 94"/>
                  <a:gd name="T20" fmla="*/ 2147483647 w 117"/>
                  <a:gd name="T21" fmla="*/ 2147483647 h 94"/>
                  <a:gd name="T22" fmla="*/ 0 w 117"/>
                  <a:gd name="T23" fmla="*/ 2147483647 h 94"/>
                  <a:gd name="T24" fmla="*/ 2147483647 w 117"/>
                  <a:gd name="T25" fmla="*/ 0 h 94"/>
                  <a:gd name="T26" fmla="*/ 2147483647 w 117"/>
                  <a:gd name="T27" fmla="*/ 2147483647 h 9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17"/>
                  <a:gd name="T43" fmla="*/ 0 h 94"/>
                  <a:gd name="T44" fmla="*/ 117 w 117"/>
                  <a:gd name="T45" fmla="*/ 94 h 9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17" h="94">
                    <a:moveTo>
                      <a:pt x="95" y="90"/>
                    </a:moveTo>
                    <a:cubicBezTo>
                      <a:pt x="93" y="92"/>
                      <a:pt x="91" y="93"/>
                      <a:pt x="88" y="94"/>
                    </a:cubicBezTo>
                    <a:cubicBezTo>
                      <a:pt x="102" y="84"/>
                      <a:pt x="111" y="68"/>
                      <a:pt x="111" y="50"/>
                    </a:cubicBezTo>
                    <a:cubicBezTo>
                      <a:pt x="111" y="34"/>
                      <a:pt x="103" y="18"/>
                      <a:pt x="91" y="9"/>
                    </a:cubicBezTo>
                    <a:lnTo>
                      <a:pt x="95" y="0"/>
                    </a:lnTo>
                    <a:cubicBezTo>
                      <a:pt x="108" y="11"/>
                      <a:pt x="117" y="27"/>
                      <a:pt x="117" y="45"/>
                    </a:cubicBezTo>
                    <a:cubicBezTo>
                      <a:pt x="117" y="63"/>
                      <a:pt x="108" y="80"/>
                      <a:pt x="95" y="90"/>
                    </a:cubicBezTo>
                    <a:close/>
                    <a:moveTo>
                      <a:pt x="26" y="9"/>
                    </a:moveTo>
                    <a:cubicBezTo>
                      <a:pt x="14" y="19"/>
                      <a:pt x="6" y="34"/>
                      <a:pt x="6" y="50"/>
                    </a:cubicBezTo>
                    <a:cubicBezTo>
                      <a:pt x="6" y="68"/>
                      <a:pt x="15" y="84"/>
                      <a:pt x="29" y="94"/>
                    </a:cubicBezTo>
                    <a:cubicBezTo>
                      <a:pt x="26" y="93"/>
                      <a:pt x="24" y="92"/>
                      <a:pt x="22" y="90"/>
                    </a:cubicBezTo>
                    <a:cubicBezTo>
                      <a:pt x="9" y="80"/>
                      <a:pt x="0" y="63"/>
                      <a:pt x="0" y="45"/>
                    </a:cubicBezTo>
                    <a:cubicBezTo>
                      <a:pt x="0" y="27"/>
                      <a:pt x="9" y="11"/>
                      <a:pt x="22" y="0"/>
                    </a:cubicBezTo>
                    <a:lnTo>
                      <a:pt x="26" y="9"/>
                    </a:lnTo>
                    <a:close/>
                  </a:path>
                </a:pathLst>
              </a:custGeom>
              <a:solidFill>
                <a:srgbClr val="0074C5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" name="Freeform 407"/>
              <p:cNvSpPr>
                <a:spLocks noEditPoints="1"/>
              </p:cNvSpPr>
              <p:nvPr/>
            </p:nvSpPr>
            <p:spPr bwMode="auto">
              <a:xfrm>
                <a:off x="4537" y="1434"/>
                <a:ext cx="1204" cy="1000"/>
              </a:xfrm>
              <a:custGeom>
                <a:avLst/>
                <a:gdLst>
                  <a:gd name="T0" fmla="*/ 2147483647 w 105"/>
                  <a:gd name="T1" fmla="*/ 2147483647 h 87"/>
                  <a:gd name="T2" fmla="*/ 2147483647 w 105"/>
                  <a:gd name="T3" fmla="*/ 2147483647 h 87"/>
                  <a:gd name="T4" fmla="*/ 2147483647 w 105"/>
                  <a:gd name="T5" fmla="*/ 2147483647 h 87"/>
                  <a:gd name="T6" fmla="*/ 2147483647 w 105"/>
                  <a:gd name="T7" fmla="*/ 2147483647 h 87"/>
                  <a:gd name="T8" fmla="*/ 2147483647 w 105"/>
                  <a:gd name="T9" fmla="*/ 0 h 87"/>
                  <a:gd name="T10" fmla="*/ 2147483647 w 105"/>
                  <a:gd name="T11" fmla="*/ 2147483647 h 87"/>
                  <a:gd name="T12" fmla="*/ 2147483647 w 105"/>
                  <a:gd name="T13" fmla="*/ 2147483647 h 87"/>
                  <a:gd name="T14" fmla="*/ 2147483647 w 105"/>
                  <a:gd name="T15" fmla="*/ 2147483647 h 87"/>
                  <a:gd name="T16" fmla="*/ 2147483647 w 105"/>
                  <a:gd name="T17" fmla="*/ 2147483647 h 87"/>
                  <a:gd name="T18" fmla="*/ 2147483647 w 105"/>
                  <a:gd name="T19" fmla="*/ 2147483647 h 87"/>
                  <a:gd name="T20" fmla="*/ 2147483647 w 105"/>
                  <a:gd name="T21" fmla="*/ 2147483647 h 87"/>
                  <a:gd name="T22" fmla="*/ 0 w 105"/>
                  <a:gd name="T23" fmla="*/ 2147483647 h 87"/>
                  <a:gd name="T24" fmla="*/ 2147483647 w 105"/>
                  <a:gd name="T25" fmla="*/ 0 h 87"/>
                  <a:gd name="T26" fmla="*/ 2147483647 w 105"/>
                  <a:gd name="T27" fmla="*/ 2147483647 h 8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05"/>
                  <a:gd name="T43" fmla="*/ 0 h 87"/>
                  <a:gd name="T44" fmla="*/ 105 w 105"/>
                  <a:gd name="T45" fmla="*/ 87 h 8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05" h="87">
                    <a:moveTo>
                      <a:pt x="82" y="85"/>
                    </a:moveTo>
                    <a:cubicBezTo>
                      <a:pt x="81" y="86"/>
                      <a:pt x="79" y="86"/>
                      <a:pt x="78" y="87"/>
                    </a:cubicBezTo>
                    <a:cubicBezTo>
                      <a:pt x="91" y="79"/>
                      <a:pt x="100" y="64"/>
                      <a:pt x="100" y="47"/>
                    </a:cubicBezTo>
                    <a:cubicBezTo>
                      <a:pt x="100" y="31"/>
                      <a:pt x="93" y="17"/>
                      <a:pt x="81" y="8"/>
                    </a:cubicBezTo>
                    <a:lnTo>
                      <a:pt x="85" y="0"/>
                    </a:lnTo>
                    <a:cubicBezTo>
                      <a:pt x="97" y="9"/>
                      <a:pt x="105" y="25"/>
                      <a:pt x="105" y="41"/>
                    </a:cubicBezTo>
                    <a:cubicBezTo>
                      <a:pt x="105" y="59"/>
                      <a:pt x="96" y="75"/>
                      <a:pt x="82" y="85"/>
                    </a:cubicBezTo>
                    <a:close/>
                    <a:moveTo>
                      <a:pt x="24" y="8"/>
                    </a:moveTo>
                    <a:cubicBezTo>
                      <a:pt x="12" y="17"/>
                      <a:pt x="5" y="31"/>
                      <a:pt x="5" y="47"/>
                    </a:cubicBezTo>
                    <a:cubicBezTo>
                      <a:pt x="5" y="64"/>
                      <a:pt x="14" y="79"/>
                      <a:pt x="27" y="87"/>
                    </a:cubicBezTo>
                    <a:cubicBezTo>
                      <a:pt x="26" y="86"/>
                      <a:pt x="24" y="86"/>
                      <a:pt x="23" y="85"/>
                    </a:cubicBezTo>
                    <a:cubicBezTo>
                      <a:pt x="9" y="75"/>
                      <a:pt x="0" y="59"/>
                      <a:pt x="0" y="41"/>
                    </a:cubicBezTo>
                    <a:cubicBezTo>
                      <a:pt x="0" y="25"/>
                      <a:pt x="8" y="10"/>
                      <a:pt x="20" y="0"/>
                    </a:cubicBezTo>
                    <a:lnTo>
                      <a:pt x="24" y="8"/>
                    </a:lnTo>
                    <a:close/>
                  </a:path>
                </a:pathLst>
              </a:custGeom>
              <a:solidFill>
                <a:srgbClr val="EB3D00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5" name="Oval 408"/>
            <p:cNvSpPr>
              <a:spLocks noChangeArrowheads="1"/>
            </p:cNvSpPr>
            <p:nvPr/>
          </p:nvSpPr>
          <p:spPr bwMode="auto">
            <a:xfrm>
              <a:off x="10180281" y="267857"/>
              <a:ext cx="34411" cy="29080"/>
            </a:xfrm>
            <a:prstGeom prst="ellipse">
              <a:avLst/>
            </a:prstGeom>
            <a:solidFill>
              <a:srgbClr val="FDFA0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6" name="Oval 409"/>
            <p:cNvSpPr>
              <a:spLocks noChangeArrowheads="1"/>
            </p:cNvSpPr>
            <p:nvPr/>
          </p:nvSpPr>
          <p:spPr bwMode="auto">
            <a:xfrm>
              <a:off x="9653660" y="265319"/>
              <a:ext cx="33034" cy="29080"/>
            </a:xfrm>
            <a:prstGeom prst="ellipse">
              <a:avLst/>
            </a:prstGeom>
            <a:solidFill>
              <a:srgbClr val="EFEC5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sp>
        <p:nvSpPr>
          <p:cNvPr id="372" name="Text Box 2"/>
          <p:cNvSpPr txBox="1">
            <a:spLocks noChangeArrowheads="1"/>
          </p:cNvSpPr>
          <p:nvPr/>
        </p:nvSpPr>
        <p:spPr bwMode="auto">
          <a:xfrm>
            <a:off x="-7936" y="-117"/>
            <a:ext cx="12193178" cy="723106"/>
          </a:xfrm>
          <a:prstGeom prst="rect">
            <a:avLst/>
          </a:prstGeom>
          <a:solidFill>
            <a:srgbClr val="204D84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7855" tIns="38928" rIns="77855" bIns="38928" anchor="ctr"/>
          <a:lstStyle>
            <a:defPPr>
              <a:defRPr lang="ru-RU"/>
            </a:defPPr>
            <a:lvl1pPr algn="ctr" defTabSz="778206" fontAlgn="base">
              <a:spcBef>
                <a:spcPct val="0"/>
              </a:spcBef>
              <a:spcAft>
                <a:spcPct val="0"/>
              </a:spcAft>
              <a:defRPr sz="1400" kern="0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389626" defTabSz="779252" fontAlgn="base">
              <a:spcBef>
                <a:spcPct val="0"/>
              </a:spcBef>
              <a:spcAft>
                <a:spcPct val="0"/>
              </a:spcAft>
              <a:defRPr sz="1500"/>
            </a:lvl2pPr>
            <a:lvl3pPr marL="779252" defTabSz="779252" fontAlgn="base">
              <a:spcBef>
                <a:spcPct val="0"/>
              </a:spcBef>
              <a:spcAft>
                <a:spcPct val="0"/>
              </a:spcAft>
              <a:defRPr sz="1500"/>
            </a:lvl3pPr>
            <a:lvl4pPr marL="1168878" defTabSz="779252" fontAlgn="base">
              <a:spcBef>
                <a:spcPct val="0"/>
              </a:spcBef>
              <a:spcAft>
                <a:spcPct val="0"/>
              </a:spcAft>
              <a:defRPr sz="1500"/>
            </a:lvl4pPr>
            <a:lvl5pPr marL="1558503" defTabSz="779252" fontAlgn="base">
              <a:spcBef>
                <a:spcPct val="0"/>
              </a:spcBef>
              <a:spcAft>
                <a:spcPct val="0"/>
              </a:spcAft>
              <a:defRPr sz="1500"/>
            </a:lvl5pPr>
            <a:lvl6pPr marL="1948129" defTabSz="779252">
              <a:defRPr sz="1500"/>
            </a:lvl6pPr>
            <a:lvl7pPr marL="2337755" defTabSz="779252">
              <a:defRPr sz="1500"/>
            </a:lvl7pPr>
            <a:lvl8pPr marL="2727381" defTabSz="779252">
              <a:defRPr sz="1500"/>
            </a:lvl8pPr>
            <a:lvl9pPr marL="3117007" defTabSz="779252">
              <a:defRPr sz="1500"/>
            </a:lvl9pPr>
          </a:lstStyle>
          <a:p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ИНФОРМАЦИОННЫЕ МАТЕРИАЛЫ ПО ОСАДКАМ И </a:t>
            </a:r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УСИЛЕНИЮ </a:t>
            </a:r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ВЕТРА</a:t>
            </a:r>
          </a:p>
          <a:p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 </a:t>
            </a:r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ТЕРРИТОРИИ  КРАСНОДАРСКОГО КРАЯ</a:t>
            </a:r>
          </a:p>
          <a:p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(РИСК НАРУШЕНИЯ ЭЛЕКТРОСНАБЖЕНИЯ </a:t>
            </a:r>
            <a:r>
              <a:rPr lang="ru-RU" alt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 </a:t>
            </a:r>
            <a:r>
              <a:rPr lang="ru-RU" alt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05.11.2024</a:t>
            </a:r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) </a:t>
            </a:r>
            <a:endParaRPr lang="ru-RU" kern="12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74" name="Прямоугольная выноска 4"/>
          <p:cNvSpPr>
            <a:spLocks noChangeArrowheads="1"/>
          </p:cNvSpPr>
          <p:nvPr/>
        </p:nvSpPr>
        <p:spPr bwMode="auto">
          <a:xfrm>
            <a:off x="3092689" y="5666"/>
            <a:ext cx="5966643" cy="701733"/>
          </a:xfrm>
          <a:prstGeom prst="wedgeRectCallout">
            <a:avLst>
              <a:gd name="adj1" fmla="val 57307"/>
              <a:gd name="adj2" fmla="val -18442"/>
            </a:avLst>
          </a:prstGeom>
          <a:noFill/>
          <a:ln w="9525" algn="ctr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ru-RU" altLang="ru-RU" dirty="0"/>
          </a:p>
        </p:txBody>
      </p:sp>
      <p:grpSp>
        <p:nvGrpSpPr>
          <p:cNvPr id="435" name="Группа 434"/>
          <p:cNvGrpSpPr/>
          <p:nvPr/>
        </p:nvGrpSpPr>
        <p:grpSpPr>
          <a:xfrm>
            <a:off x="9476045" y="2373019"/>
            <a:ext cx="3131213" cy="3743622"/>
            <a:chOff x="7765301" y="4457439"/>
            <a:chExt cx="2974026" cy="3743622"/>
          </a:xfrm>
        </p:grpSpPr>
        <p:grpSp>
          <p:nvGrpSpPr>
            <p:cNvPr id="436" name="Группа 435"/>
            <p:cNvGrpSpPr/>
            <p:nvPr/>
          </p:nvGrpSpPr>
          <p:grpSpPr>
            <a:xfrm>
              <a:off x="7765301" y="4457439"/>
              <a:ext cx="2974026" cy="3743622"/>
              <a:chOff x="6897578" y="4082211"/>
              <a:chExt cx="2644738" cy="2764039"/>
            </a:xfrm>
          </p:grpSpPr>
          <p:sp>
            <p:nvSpPr>
              <p:cNvPr id="439" name="Text Box 97"/>
              <p:cNvSpPr txBox="1">
                <a:spLocks noChangeArrowheads="1"/>
              </p:cNvSpPr>
              <p:nvPr/>
            </p:nvSpPr>
            <p:spPr bwMode="auto">
              <a:xfrm>
                <a:off x="7066917" y="6209278"/>
                <a:ext cx="1460939" cy="15222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127982" tIns="63992" rIns="127982" bIns="63992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endParaRPr lang="ru-RU" altLang="ru-RU" sz="500" b="0" dirty="0">
                  <a:solidFill>
                    <a:srgbClr val="000000"/>
                  </a:solidFill>
                  <a:cs typeface="Arial" panose="020B0604020202020204" pitchFamily="34" charset="0"/>
                </a:endParaRPr>
              </a:p>
            </p:txBody>
          </p:sp>
          <p:grpSp>
            <p:nvGrpSpPr>
              <p:cNvPr id="440" name="Группа 439"/>
              <p:cNvGrpSpPr/>
              <p:nvPr/>
            </p:nvGrpSpPr>
            <p:grpSpPr>
              <a:xfrm>
                <a:off x="6897578" y="4082211"/>
                <a:ext cx="2644738" cy="2764039"/>
                <a:chOff x="9401428" y="1559479"/>
                <a:chExt cx="3026400" cy="5253681"/>
              </a:xfrm>
            </p:grpSpPr>
            <p:grpSp>
              <p:nvGrpSpPr>
                <p:cNvPr id="445" name="Группа 444"/>
                <p:cNvGrpSpPr/>
                <p:nvPr/>
              </p:nvGrpSpPr>
              <p:grpSpPr>
                <a:xfrm>
                  <a:off x="9401428" y="1559479"/>
                  <a:ext cx="3026400" cy="5253681"/>
                  <a:chOff x="6759623" y="3727167"/>
                  <a:chExt cx="2464767" cy="3113013"/>
                </a:xfrm>
              </p:grpSpPr>
              <p:sp>
                <p:nvSpPr>
                  <p:cNvPr id="450" name="Rectangle 93"/>
                  <p:cNvSpPr>
                    <a:spLocks noChangeArrowheads="1"/>
                  </p:cNvSpPr>
                  <p:nvPr/>
                </p:nvSpPr>
                <p:spPr bwMode="auto">
                  <a:xfrm>
                    <a:off x="6759623" y="3767481"/>
                    <a:ext cx="2134158" cy="3072699"/>
                  </a:xfrm>
                  <a:prstGeom prst="rect">
                    <a:avLst/>
                  </a:prstGeom>
                  <a:solidFill>
                    <a:schemeClr val="bg1"/>
                  </a:solidFill>
                  <a:ln w="19050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defTabSz="912321">
                      <a:defRPr/>
                    </a:pPr>
                    <a:endParaRPr lang="ru-RU" altLang="ru-RU" sz="800" dirty="0">
                      <a:solidFill>
                        <a:srgbClr val="000000"/>
                      </a:solidFill>
                      <a:latin typeface="Calibri" panose="020F050202020403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51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165774" y="5712496"/>
                    <a:ext cx="1833906" cy="363400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- прогноз нарушения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ЛЭП </a:t>
                    </a:r>
                    <a:r>
                      <a:rPr lang="ru-RU" altLang="ru-RU" sz="1000" b="0" kern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(УГМС)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2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74325" y="3727167"/>
                    <a:ext cx="1606383" cy="241833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Условные обозначения</a:t>
                    </a:r>
                  </a:p>
                </p:txBody>
              </p:sp>
              <p:sp>
                <p:nvSpPr>
                  <p:cNvPr id="453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187581" y="6232909"/>
                    <a:ext cx="1609849" cy="209841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endParaRPr lang="ru-RU" altLang="ru-RU" sz="800" b="0" dirty="0">
                      <a:solidFill>
                        <a:srgbClr val="000000"/>
                      </a:solidFill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54" name="TextBox 10"/>
                  <p:cNvSpPr txBox="1"/>
                  <p:nvPr/>
                </p:nvSpPr>
                <p:spPr>
                  <a:xfrm>
                    <a:off x="6844151" y="6597757"/>
                    <a:ext cx="591514" cy="204745"/>
                  </a:xfrm>
                  <a:prstGeom prst="rect">
                    <a:avLst/>
                  </a:prstGeom>
                  <a:solidFill>
                    <a:schemeClr val="bg1"/>
                  </a:solidFill>
                  <a:effectLst>
                    <a:softEdge rad="63500"/>
                  </a:effectLst>
                </p:spPr>
                <p:txBody>
                  <a:bodyPr wrap="square" rtlCol="0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l" defTabSz="912321">
                      <a:defRPr/>
                    </a:pPr>
                    <a:r>
                      <a:rPr lang="ru-RU" sz="1000" dirty="0" smtClean="0">
                        <a:solidFill>
                          <a:prstClr val="black"/>
                        </a:solidFill>
                        <a:latin typeface="Arial" pitchFamily="34" charset="0"/>
                        <a:cs typeface="Arial" pitchFamily="34" charset="0"/>
                      </a:rPr>
                      <a:t>Город</a:t>
                    </a:r>
                    <a:endParaRPr lang="ru-RU" sz="1000" dirty="0">
                      <a:solidFill>
                        <a:prstClr val="black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5" name="Полилиния 454"/>
                  <p:cNvSpPr/>
                  <p:nvPr/>
                </p:nvSpPr>
                <p:spPr>
                  <a:xfrm>
                    <a:off x="6881233" y="5740396"/>
                    <a:ext cx="324905" cy="204788"/>
                  </a:xfrm>
                  <a:custGeom>
                    <a:avLst/>
                    <a:gdLst>
                      <a:gd name="connsiteX0" fmla="*/ 42863 w 324905"/>
                      <a:gd name="connsiteY0" fmla="*/ 28575 h 204788"/>
                      <a:gd name="connsiteX1" fmla="*/ 47625 w 324905"/>
                      <a:gd name="connsiteY1" fmla="*/ 4763 h 204788"/>
                      <a:gd name="connsiteX2" fmla="*/ 61913 w 324905"/>
                      <a:gd name="connsiteY2" fmla="*/ 0 h 204788"/>
                      <a:gd name="connsiteX3" fmla="*/ 95250 w 324905"/>
                      <a:gd name="connsiteY3" fmla="*/ 4763 h 204788"/>
                      <a:gd name="connsiteX4" fmla="*/ 200025 w 324905"/>
                      <a:gd name="connsiteY4" fmla="*/ 9525 h 204788"/>
                      <a:gd name="connsiteX5" fmla="*/ 252413 w 324905"/>
                      <a:gd name="connsiteY5" fmla="*/ 14288 h 204788"/>
                      <a:gd name="connsiteX6" fmla="*/ 280988 w 324905"/>
                      <a:gd name="connsiteY6" fmla="*/ 23813 h 204788"/>
                      <a:gd name="connsiteX7" fmla="*/ 285750 w 324905"/>
                      <a:gd name="connsiteY7" fmla="*/ 52388 h 204788"/>
                      <a:gd name="connsiteX8" fmla="*/ 300038 w 324905"/>
                      <a:gd name="connsiteY8" fmla="*/ 57150 h 204788"/>
                      <a:gd name="connsiteX9" fmla="*/ 314325 w 324905"/>
                      <a:gd name="connsiteY9" fmla="*/ 66675 h 204788"/>
                      <a:gd name="connsiteX10" fmla="*/ 323850 w 324905"/>
                      <a:gd name="connsiteY10" fmla="*/ 80963 h 204788"/>
                      <a:gd name="connsiteX11" fmla="*/ 319088 w 324905"/>
                      <a:gd name="connsiteY11" fmla="*/ 180975 h 204788"/>
                      <a:gd name="connsiteX12" fmla="*/ 300038 w 324905"/>
                      <a:gd name="connsiteY12" fmla="*/ 185738 h 204788"/>
                      <a:gd name="connsiteX13" fmla="*/ 228600 w 324905"/>
                      <a:gd name="connsiteY13" fmla="*/ 190500 h 204788"/>
                      <a:gd name="connsiteX14" fmla="*/ 209550 w 324905"/>
                      <a:gd name="connsiteY14" fmla="*/ 195263 h 204788"/>
                      <a:gd name="connsiteX15" fmla="*/ 185738 w 324905"/>
                      <a:gd name="connsiteY15" fmla="*/ 200025 h 204788"/>
                      <a:gd name="connsiteX16" fmla="*/ 171450 w 324905"/>
                      <a:gd name="connsiteY16" fmla="*/ 204788 h 204788"/>
                      <a:gd name="connsiteX17" fmla="*/ 152400 w 324905"/>
                      <a:gd name="connsiteY17" fmla="*/ 190500 h 204788"/>
                      <a:gd name="connsiteX18" fmla="*/ 138113 w 324905"/>
                      <a:gd name="connsiteY18" fmla="*/ 180975 h 204788"/>
                      <a:gd name="connsiteX19" fmla="*/ 123825 w 324905"/>
                      <a:gd name="connsiteY19" fmla="*/ 166688 h 204788"/>
                      <a:gd name="connsiteX20" fmla="*/ 95250 w 324905"/>
                      <a:gd name="connsiteY20" fmla="*/ 152400 h 204788"/>
                      <a:gd name="connsiteX21" fmla="*/ 42863 w 324905"/>
                      <a:gd name="connsiteY21" fmla="*/ 147638 h 204788"/>
                      <a:gd name="connsiteX22" fmla="*/ 14288 w 324905"/>
                      <a:gd name="connsiteY22" fmla="*/ 133350 h 204788"/>
                      <a:gd name="connsiteX23" fmla="*/ 4763 w 324905"/>
                      <a:gd name="connsiteY23" fmla="*/ 119063 h 204788"/>
                      <a:gd name="connsiteX24" fmla="*/ 0 w 324905"/>
                      <a:gd name="connsiteY24" fmla="*/ 104775 h 204788"/>
                      <a:gd name="connsiteX25" fmla="*/ 19050 w 324905"/>
                      <a:gd name="connsiteY25" fmla="*/ 42863 h 204788"/>
                      <a:gd name="connsiteX26" fmla="*/ 42863 w 324905"/>
                      <a:gd name="connsiteY26" fmla="*/ 28575 h 204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</a:cxnLst>
                    <a:rect l="l" t="t" r="r" b="b"/>
                    <a:pathLst>
                      <a:path w="324905" h="204788">
                        <a:moveTo>
                          <a:pt x="42863" y="28575"/>
                        </a:moveTo>
                        <a:cubicBezTo>
                          <a:pt x="44450" y="20638"/>
                          <a:pt x="43135" y="11498"/>
                          <a:pt x="47625" y="4763"/>
                        </a:cubicBezTo>
                        <a:cubicBezTo>
                          <a:pt x="50410" y="586"/>
                          <a:pt x="56893" y="0"/>
                          <a:pt x="61913" y="0"/>
                        </a:cubicBezTo>
                        <a:cubicBezTo>
                          <a:pt x="73138" y="0"/>
                          <a:pt x="84138" y="3175"/>
                          <a:pt x="95250" y="4763"/>
                        </a:cubicBezTo>
                        <a:cubicBezTo>
                          <a:pt x="147969" y="22336"/>
                          <a:pt x="113804" y="14914"/>
                          <a:pt x="200025" y="9525"/>
                        </a:cubicBezTo>
                        <a:cubicBezTo>
                          <a:pt x="217488" y="11113"/>
                          <a:pt x="235145" y="11241"/>
                          <a:pt x="252413" y="14288"/>
                        </a:cubicBezTo>
                        <a:cubicBezTo>
                          <a:pt x="262300" y="16033"/>
                          <a:pt x="280988" y="23813"/>
                          <a:pt x="280988" y="23813"/>
                        </a:cubicBezTo>
                        <a:cubicBezTo>
                          <a:pt x="282575" y="33338"/>
                          <a:pt x="280959" y="44004"/>
                          <a:pt x="285750" y="52388"/>
                        </a:cubicBezTo>
                        <a:cubicBezTo>
                          <a:pt x="288241" y="56747"/>
                          <a:pt x="295548" y="54905"/>
                          <a:pt x="300038" y="57150"/>
                        </a:cubicBezTo>
                        <a:cubicBezTo>
                          <a:pt x="305157" y="59710"/>
                          <a:pt x="309563" y="63500"/>
                          <a:pt x="314325" y="66675"/>
                        </a:cubicBezTo>
                        <a:cubicBezTo>
                          <a:pt x="317500" y="71438"/>
                          <a:pt x="323612" y="75244"/>
                          <a:pt x="323850" y="80963"/>
                        </a:cubicBezTo>
                        <a:cubicBezTo>
                          <a:pt x="325240" y="114309"/>
                          <a:pt x="326484" y="148430"/>
                          <a:pt x="319088" y="180975"/>
                        </a:cubicBezTo>
                        <a:cubicBezTo>
                          <a:pt x="317637" y="187358"/>
                          <a:pt x="306548" y="185053"/>
                          <a:pt x="300038" y="185738"/>
                        </a:cubicBezTo>
                        <a:cubicBezTo>
                          <a:pt x="276304" y="188236"/>
                          <a:pt x="252413" y="188913"/>
                          <a:pt x="228600" y="190500"/>
                        </a:cubicBezTo>
                        <a:cubicBezTo>
                          <a:pt x="222250" y="192088"/>
                          <a:pt x="215940" y="193843"/>
                          <a:pt x="209550" y="195263"/>
                        </a:cubicBezTo>
                        <a:cubicBezTo>
                          <a:pt x="201648" y="197019"/>
                          <a:pt x="193591" y="198062"/>
                          <a:pt x="185738" y="200025"/>
                        </a:cubicBezTo>
                        <a:cubicBezTo>
                          <a:pt x="180868" y="201243"/>
                          <a:pt x="176213" y="203200"/>
                          <a:pt x="171450" y="204788"/>
                        </a:cubicBezTo>
                        <a:cubicBezTo>
                          <a:pt x="165100" y="200025"/>
                          <a:pt x="158859" y="195114"/>
                          <a:pt x="152400" y="190500"/>
                        </a:cubicBezTo>
                        <a:cubicBezTo>
                          <a:pt x="147743" y="187173"/>
                          <a:pt x="142510" y="184639"/>
                          <a:pt x="138113" y="180975"/>
                        </a:cubicBezTo>
                        <a:cubicBezTo>
                          <a:pt x="132939" y="176663"/>
                          <a:pt x="128999" y="171000"/>
                          <a:pt x="123825" y="166688"/>
                        </a:cubicBezTo>
                        <a:cubicBezTo>
                          <a:pt x="116019" y="160183"/>
                          <a:pt x="105619" y="153881"/>
                          <a:pt x="95250" y="152400"/>
                        </a:cubicBezTo>
                        <a:cubicBezTo>
                          <a:pt x="77892" y="149920"/>
                          <a:pt x="60325" y="149225"/>
                          <a:pt x="42863" y="147638"/>
                        </a:cubicBezTo>
                        <a:cubicBezTo>
                          <a:pt x="31242" y="143764"/>
                          <a:pt x="23520" y="142582"/>
                          <a:pt x="14288" y="133350"/>
                        </a:cubicBezTo>
                        <a:cubicBezTo>
                          <a:pt x="10241" y="129303"/>
                          <a:pt x="7323" y="124182"/>
                          <a:pt x="4763" y="119063"/>
                        </a:cubicBezTo>
                        <a:cubicBezTo>
                          <a:pt x="2518" y="114573"/>
                          <a:pt x="1588" y="109538"/>
                          <a:pt x="0" y="104775"/>
                        </a:cubicBezTo>
                        <a:cubicBezTo>
                          <a:pt x="5433" y="50448"/>
                          <a:pt x="-6518" y="68431"/>
                          <a:pt x="19050" y="42863"/>
                        </a:cubicBezTo>
                        <a:lnTo>
                          <a:pt x="42863" y="28575"/>
                        </a:lnTo>
                        <a:close/>
                      </a:path>
                    </a:pathLst>
                  </a:custGeom>
                  <a:solidFill>
                    <a:srgbClr val="FF0000">
                      <a:alpha val="40000"/>
                    </a:srgbClr>
                  </a:solidFill>
                  <a:ln>
                    <a:solidFill>
                      <a:srgbClr val="FF0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912321">
                      <a:defRPr/>
                    </a:pPr>
                    <a:endParaRPr lang="ru-RU" sz="800" dirty="0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456" name="Прямоугольник 455"/>
                  <p:cNvSpPr/>
                  <p:nvPr/>
                </p:nvSpPr>
                <p:spPr>
                  <a:xfrm>
                    <a:off x="6789967" y="6011515"/>
                    <a:ext cx="527227" cy="138165"/>
                  </a:xfrm>
                  <a:prstGeom prst="rect">
                    <a:avLst/>
                  </a:prstGeom>
                  <a:solidFill>
                    <a:srgbClr val="FFFF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912321">
                      <a:defRPr/>
                    </a:pPr>
                    <a:r>
                      <a:rPr lang="ru-RU" sz="800" dirty="0">
                        <a:solidFill>
                          <a:prstClr val="black"/>
                        </a:solidFill>
                        <a:latin typeface="Times New Roman" panose="02020603050405020304" pitchFamily="18" charset="0"/>
                        <a:cs typeface="Times New Roman" panose="02020603050405020304" pitchFamily="18" charset="0"/>
                      </a:rPr>
                      <a:t>321/20</a:t>
                    </a:r>
                  </a:p>
                </p:txBody>
              </p:sp>
              <p:sp>
                <p:nvSpPr>
                  <p:cNvPr id="457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49111" y="6567185"/>
                    <a:ext cx="1831079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- муниципальное образование</a:t>
                    </a:r>
                  </a:p>
                </p:txBody>
              </p:sp>
              <p:sp>
                <p:nvSpPr>
                  <p:cNvPr id="458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327897" y="4656852"/>
                    <a:ext cx="1896493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- линии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электропередач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9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66267" y="5973077"/>
                    <a:ext cx="1898652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kern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- </a:t>
                    </a:r>
                    <a:r>
                      <a:rPr lang="ru-RU" altLang="ru-RU" sz="100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протяженность ЛЭП/ТП (шт.)</a:t>
                    </a:r>
                  </a:p>
                </p:txBody>
              </p:sp>
              <p:sp>
                <p:nvSpPr>
                  <p:cNvPr id="460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429220" y="4063712"/>
                    <a:ext cx="873125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осадки, мм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  <p:sp>
              <p:nvSpPr>
                <p:cNvPr id="446" name="Скругленный прямоугольник 445"/>
                <p:cNvSpPr/>
                <p:nvPr/>
              </p:nvSpPr>
              <p:spPr>
                <a:xfrm>
                  <a:off x="9637258" y="6127238"/>
                  <a:ext cx="282820" cy="225201"/>
                </a:xfrm>
                <a:prstGeom prst="roundRect">
                  <a:avLst/>
                </a:prstGeom>
                <a:solidFill>
                  <a:schemeClr val="accent6">
                    <a:lumMod val="20000"/>
                    <a:lumOff val="80000"/>
                  </a:schemeClr>
                </a:solidFill>
                <a:ln>
                  <a:solidFill>
                    <a:schemeClr val="tx1"/>
                  </a:solidFill>
                </a:ln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0" tIns="0" rIns="0" bIns="0" rtlCol="0" anchor="ctr"/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912321"/>
                  <a:r>
                    <a:rPr lang="ru-RU" sz="800" b="1" dirty="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60%</a:t>
                  </a:r>
                </a:p>
              </p:txBody>
            </p:sp>
            <p:sp>
              <p:nvSpPr>
                <p:cNvPr id="447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10008980" y="5925488"/>
                  <a:ext cx="2202328" cy="545576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80200" tIns="40101" rIns="80200" bIns="40101">
                  <a:spAutoFit/>
                </a:bodyPr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defTabSz="955471">
                    <a:defRPr/>
                  </a:pPr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 - </a:t>
                  </a:r>
                  <a:r>
                    <a:rPr lang="ru-RU" altLang="ru-RU" sz="1000" b="0" dirty="0" smtClean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износ электроэнергетических </a:t>
                  </a:r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систем </a:t>
                  </a:r>
                </a:p>
              </p:txBody>
            </p:sp>
            <p:sp>
              <p:nvSpPr>
                <p:cNvPr id="448" name="Прямоугольник 447"/>
                <p:cNvSpPr/>
                <p:nvPr/>
              </p:nvSpPr>
              <p:spPr>
                <a:xfrm>
                  <a:off x="9438681" y="5747122"/>
                  <a:ext cx="658385" cy="230603"/>
                </a:xfrm>
                <a:prstGeom prst="rect">
                  <a:avLst/>
                </a:prstGeom>
                <a:solidFill>
                  <a:srgbClr val="92D050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lIns="68571" tIns="34286" rIns="68571" bIns="34286" anchor="ctr"/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912321"/>
                  <a:r>
                    <a:rPr lang="ru-RU" sz="800" kern="0" dirty="0">
                      <a:solidFill>
                        <a:prstClr val="black"/>
                      </a:solidFill>
                      <a:cs typeface="Times New Roman" panose="02020603050405020304" pitchFamily="18" charset="0"/>
                    </a:rPr>
                    <a:t>19/330</a:t>
                  </a:r>
                </a:p>
              </p:txBody>
            </p:sp>
            <p:sp>
              <p:nvSpPr>
                <p:cNvPr id="449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10025082" y="5647837"/>
                  <a:ext cx="1868848" cy="397313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127973" tIns="63988" rIns="127973" bIns="63988">
                  <a:spAutoFit/>
                </a:bodyPr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- кол-во домов /населения</a:t>
                  </a:r>
                </a:p>
              </p:txBody>
            </p:sp>
          </p:grpSp>
          <p:sp>
            <p:nvSpPr>
              <p:cNvPr id="441" name="Text Box 97"/>
              <p:cNvSpPr txBox="1">
                <a:spLocks noChangeArrowheads="1"/>
              </p:cNvSpPr>
              <p:nvPr/>
            </p:nvSpPr>
            <p:spPr bwMode="auto">
              <a:xfrm>
                <a:off x="7335606" y="5464351"/>
                <a:ext cx="1948620" cy="18518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95989" tIns="47996" rIns="95989" bIns="47996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- количество </a:t>
                </a:r>
                <a:r>
                  <a:rPr lang="ru-RU" altLang="ru-RU" sz="1000" b="0" kern="0" dirty="0" smtClean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осадков (УГМС), </a:t>
                </a: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мм</a:t>
                </a:r>
              </a:p>
            </p:txBody>
          </p:sp>
          <p:sp>
            <p:nvSpPr>
              <p:cNvPr id="442" name="TextBox 23"/>
              <p:cNvSpPr txBox="1"/>
              <p:nvPr/>
            </p:nvSpPr>
            <p:spPr>
              <a:xfrm>
                <a:off x="7029503" y="5479167"/>
                <a:ext cx="383894" cy="181793"/>
              </a:xfrm>
              <a:prstGeom prst="rect">
                <a:avLst/>
              </a:prstGeom>
              <a:solidFill>
                <a:srgbClr val="4F81BD">
                  <a:lumMod val="75000"/>
                </a:srgbClr>
              </a:solidFill>
              <a:effectLst>
                <a:softEdge rad="63500"/>
              </a:effectLst>
            </p:spPr>
            <p:txBody>
              <a:bodyPr wrap="square" rtlCol="0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2321">
                  <a:defRPr/>
                </a:pPr>
                <a:r>
                  <a:rPr lang="ru-RU" sz="1000" dirty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2</a:t>
                </a:r>
                <a:r>
                  <a:rPr lang="ru-RU" sz="1000" kern="0" dirty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0</a:t>
                </a:r>
              </a:p>
            </p:txBody>
          </p:sp>
          <p:sp>
            <p:nvSpPr>
              <p:cNvPr id="443" name="TextBox 23"/>
              <p:cNvSpPr txBox="1"/>
              <p:nvPr/>
            </p:nvSpPr>
            <p:spPr>
              <a:xfrm>
                <a:off x="7041092" y="5647261"/>
                <a:ext cx="372305" cy="181793"/>
              </a:xfrm>
              <a:prstGeom prst="rect">
                <a:avLst/>
              </a:prstGeom>
              <a:solidFill>
                <a:srgbClr val="FF9900"/>
              </a:solidFill>
              <a:effectLst>
                <a:softEdge rad="63500"/>
              </a:effectLst>
            </p:spPr>
            <p:txBody>
              <a:bodyPr wrap="square" rtlCol="0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2321">
                  <a:defRPr/>
                </a:pPr>
                <a:r>
                  <a:rPr lang="ru-RU" sz="1000" kern="0" dirty="0" smtClean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15</a:t>
                </a:r>
                <a:endParaRPr lang="ru-RU" sz="1000" kern="0" dirty="0">
                  <a:solidFill>
                    <a:prstClr val="black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4" name="Text Box 97"/>
              <p:cNvSpPr txBox="1">
                <a:spLocks noChangeArrowheads="1"/>
              </p:cNvSpPr>
              <p:nvPr/>
            </p:nvSpPr>
            <p:spPr bwMode="auto">
              <a:xfrm>
                <a:off x="7449857" y="5637358"/>
                <a:ext cx="1659776" cy="18518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95989" tIns="47996" rIns="95989" bIns="47996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- порывы ветра (УГМС), м/с</a:t>
                </a:r>
              </a:p>
            </p:txBody>
          </p:sp>
        </p:grpSp>
        <p:pic>
          <p:nvPicPr>
            <p:cNvPr id="437" name="Рисунок 436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7899635" y="5141222"/>
              <a:ext cx="649048" cy="1206564"/>
            </a:xfrm>
            <a:prstGeom prst="rect">
              <a:avLst/>
            </a:prstGeom>
          </p:spPr>
        </p:pic>
        <p:pic>
          <p:nvPicPr>
            <p:cNvPr id="438" name="Рисунок 437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7897604" y="4711550"/>
              <a:ext cx="2310493" cy="215263"/>
            </a:xfrm>
            <a:prstGeom prst="rect">
              <a:avLst/>
            </a:prstGeom>
          </p:spPr>
        </p:pic>
      </p:grpSp>
      <p:sp>
        <p:nvSpPr>
          <p:cNvPr id="471" name="Rectangle 152"/>
          <p:cNvSpPr>
            <a:spLocks noChangeArrowheads="1"/>
          </p:cNvSpPr>
          <p:nvPr/>
        </p:nvSpPr>
        <p:spPr bwMode="auto">
          <a:xfrm>
            <a:off x="10435750" y="6254882"/>
            <a:ext cx="1728000" cy="538609"/>
          </a:xfrm>
          <a:prstGeom prst="rect">
            <a:avLst/>
          </a:prstGeom>
          <a:solidFill>
            <a:schemeClr val="bg1">
              <a:alpha val="96861"/>
            </a:schemeClr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square" lIns="22554" tIns="0" rIns="22554" bIns="0" anchor="ctr">
            <a:spAutoFit/>
          </a:bodyPr>
          <a:lstStyle/>
          <a:p>
            <a:pPr defTabSz="1727942">
              <a:spcBef>
                <a:spcPct val="0"/>
              </a:spcBef>
            </a:pPr>
            <a:r>
              <a:rPr lang="ru-RU" altLang="ru-RU" sz="7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ГУ МЧС России по Краснодарскому краю</a:t>
            </a:r>
            <a:r>
              <a:rPr lang="ru-RU" altLang="ru-RU" sz="700" i="1" u="sng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</a:p>
          <a:p>
            <a:pPr defTabSz="1727942">
              <a:spcBef>
                <a:spcPct val="0"/>
              </a:spcBef>
            </a:pPr>
            <a:r>
              <a:rPr lang="ru-RU" altLang="ru-RU" sz="7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АРМ № 7 </a:t>
            </a:r>
          </a:p>
          <a:p>
            <a:pPr defTabSz="1727942">
              <a:spcBef>
                <a:spcPct val="0"/>
              </a:spcBef>
            </a:pPr>
            <a:r>
              <a:rPr lang="ru-RU" alt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15:00 </a:t>
            </a:r>
            <a:r>
              <a:rPr lang="ru-RU" altLang="ru-RU" sz="7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alt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04.11.2024</a:t>
            </a:r>
          </a:p>
          <a:p>
            <a:pPr defTabSz="1727942">
              <a:spcBef>
                <a:spcPct val="0"/>
              </a:spcBef>
            </a:pPr>
            <a:r>
              <a:rPr lang="ru-RU" alt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Исп</a:t>
            </a:r>
            <a:r>
              <a:rPr lang="ru-RU" altLang="ru-RU" sz="7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. </a:t>
            </a:r>
            <a:r>
              <a:rPr lang="ru-RU" alt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Л.А. Давиденко</a:t>
            </a:r>
            <a:endParaRPr lang="ru-RU" altLang="ru-RU" sz="7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defTabSz="1727942">
              <a:spcBef>
                <a:spcPct val="0"/>
              </a:spcBef>
            </a:pPr>
            <a:r>
              <a:rPr 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Тел</a:t>
            </a:r>
            <a:r>
              <a:rPr lang="ru-RU" sz="7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. 3220-5507</a:t>
            </a:r>
          </a:p>
        </p:txBody>
      </p:sp>
      <p:grpSp>
        <p:nvGrpSpPr>
          <p:cNvPr id="399" name="Группа 398"/>
          <p:cNvGrpSpPr/>
          <p:nvPr/>
        </p:nvGrpSpPr>
        <p:grpSpPr>
          <a:xfrm>
            <a:off x="4270306" y="2663841"/>
            <a:ext cx="1581368" cy="723767"/>
            <a:chOff x="406713" y="1180365"/>
            <a:chExt cx="1581368" cy="723767"/>
          </a:xfrm>
        </p:grpSpPr>
        <p:cxnSp>
          <p:nvCxnSpPr>
            <p:cNvPr id="400" name="Прямая соединительная линия 399"/>
            <p:cNvCxnSpPr/>
            <p:nvPr/>
          </p:nvCxnSpPr>
          <p:spPr>
            <a:xfrm>
              <a:off x="1484224" y="1515603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1" name="Прямая соединительная линия 400"/>
            <p:cNvCxnSpPr/>
            <p:nvPr/>
          </p:nvCxnSpPr>
          <p:spPr>
            <a:xfrm>
              <a:off x="1594082" y="1662606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02" name="Скругленный прямоугольник 401"/>
            <p:cNvSpPr/>
            <p:nvPr/>
          </p:nvSpPr>
          <p:spPr>
            <a:xfrm>
              <a:off x="640108" y="1561908"/>
              <a:ext cx="250314" cy="147532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ru-RU" sz="800" b="1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29%</a:t>
              </a:r>
            </a:p>
          </p:txBody>
        </p:sp>
        <p:sp>
          <p:nvSpPr>
            <p:cNvPr id="403" name="TextBox 23"/>
            <p:cNvSpPr txBox="1">
              <a:spLocks noChangeAspect="1"/>
            </p:cNvSpPr>
            <p:nvPr/>
          </p:nvSpPr>
          <p:spPr>
            <a:xfrm>
              <a:off x="892969" y="1704077"/>
              <a:ext cx="392468" cy="200055"/>
            </a:xfrm>
            <a:prstGeom prst="rect">
              <a:avLst/>
            </a:prstGeom>
            <a:solidFill>
              <a:srgbClr val="4F81BD">
                <a:lumMod val="75000"/>
              </a:srgb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2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  <p:sp>
          <p:nvSpPr>
            <p:cNvPr id="404" name="Прямоугольник 403"/>
            <p:cNvSpPr/>
            <p:nvPr/>
          </p:nvSpPr>
          <p:spPr>
            <a:xfrm>
              <a:off x="895333" y="1552996"/>
              <a:ext cx="780208" cy="156444"/>
            </a:xfrm>
            <a:prstGeom prst="rect">
              <a:avLst/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793/534 </a:t>
              </a:r>
              <a:endParaRPr lang="ru-RU" sz="8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05" name="Прямоугольник 404"/>
            <p:cNvSpPr/>
            <p:nvPr/>
          </p:nvSpPr>
          <p:spPr bwMode="auto">
            <a:xfrm>
              <a:off x="895333" y="1411197"/>
              <a:ext cx="780208" cy="141799"/>
            </a:xfrm>
            <a:prstGeom prst="rect">
              <a:avLst/>
            </a:prstGeom>
            <a:solidFill>
              <a:srgbClr val="00B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47931/246266</a:t>
              </a:r>
            </a:p>
          </p:txBody>
        </p:sp>
        <p:sp>
          <p:nvSpPr>
            <p:cNvPr id="406" name="TextBox 10"/>
            <p:cNvSpPr txBox="1"/>
            <p:nvPr/>
          </p:nvSpPr>
          <p:spPr>
            <a:xfrm>
              <a:off x="406713" y="1180365"/>
              <a:ext cx="1581368" cy="230832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sz="900" dirty="0"/>
                <a:t>г. Новороссийск</a:t>
              </a:r>
            </a:p>
          </p:txBody>
        </p:sp>
        <p:sp>
          <p:nvSpPr>
            <p:cNvPr id="407" name="TextBox 23"/>
            <p:cNvSpPr txBox="1">
              <a:spLocks noChangeAspect="1"/>
            </p:cNvSpPr>
            <p:nvPr/>
          </p:nvSpPr>
          <p:spPr>
            <a:xfrm>
              <a:off x="1302123" y="1704077"/>
              <a:ext cx="392468" cy="200055"/>
            </a:xfrm>
            <a:prstGeom prst="rect">
              <a:avLst/>
            </a:prstGeom>
            <a:solidFill>
              <a:schemeClr val="accent4">
                <a:lumMod val="75000"/>
              </a:scheme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16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24023816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Рисунок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722989"/>
            <a:ext cx="12192000" cy="6135011"/>
          </a:xfrm>
          <a:prstGeom prst="rect">
            <a:avLst/>
          </a:prstGeom>
        </p:spPr>
      </p:pic>
      <p:grpSp>
        <p:nvGrpSpPr>
          <p:cNvPr id="4" name="Группа 3"/>
          <p:cNvGrpSpPr/>
          <p:nvPr/>
        </p:nvGrpSpPr>
        <p:grpSpPr>
          <a:xfrm>
            <a:off x="11461411" y="76626"/>
            <a:ext cx="625999" cy="526433"/>
            <a:chOff x="9625856" y="4064"/>
            <a:chExt cx="625999" cy="526433"/>
          </a:xfrm>
        </p:grpSpPr>
        <p:sp>
          <p:nvSpPr>
            <p:cNvPr id="5" name="Oval 44"/>
            <p:cNvSpPr>
              <a:spLocks noChangeArrowheads="1"/>
            </p:cNvSpPr>
            <p:nvPr/>
          </p:nvSpPr>
          <p:spPr bwMode="auto">
            <a:xfrm>
              <a:off x="9625856" y="4064"/>
              <a:ext cx="625999" cy="52643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" name="Oval 45"/>
            <p:cNvSpPr>
              <a:spLocks noChangeArrowheads="1"/>
            </p:cNvSpPr>
            <p:nvPr/>
          </p:nvSpPr>
          <p:spPr bwMode="auto">
            <a:xfrm>
              <a:off x="9640446" y="10526"/>
              <a:ext cx="600673" cy="505200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" name="Oval 46"/>
            <p:cNvSpPr>
              <a:spLocks noChangeArrowheads="1"/>
            </p:cNvSpPr>
            <p:nvPr/>
          </p:nvSpPr>
          <p:spPr bwMode="auto">
            <a:xfrm>
              <a:off x="9715875" y="76994"/>
              <a:ext cx="454772" cy="38334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" name="Oval 47"/>
            <p:cNvSpPr>
              <a:spLocks noChangeArrowheads="1"/>
            </p:cNvSpPr>
            <p:nvPr/>
          </p:nvSpPr>
          <p:spPr bwMode="auto">
            <a:xfrm>
              <a:off x="9727987" y="87610"/>
              <a:ext cx="437704" cy="368803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9" name="Freeform 48"/>
            <p:cNvSpPr>
              <a:spLocks noEditPoints="1"/>
            </p:cNvSpPr>
            <p:nvPr/>
          </p:nvSpPr>
          <p:spPr bwMode="auto">
            <a:xfrm>
              <a:off x="9765151" y="25297"/>
              <a:ext cx="362001" cy="84931"/>
            </a:xfrm>
            <a:custGeom>
              <a:avLst/>
              <a:gdLst>
                <a:gd name="T0" fmla="*/ 2147483647 w 115"/>
                <a:gd name="T1" fmla="*/ 2147483647 h 32"/>
                <a:gd name="T2" fmla="*/ 2147483647 w 115"/>
                <a:gd name="T3" fmla="*/ 2147483647 h 32"/>
                <a:gd name="T4" fmla="*/ 2147483647 w 115"/>
                <a:gd name="T5" fmla="*/ 2147483647 h 32"/>
                <a:gd name="T6" fmla="*/ 2147483647 w 115"/>
                <a:gd name="T7" fmla="*/ 2147483647 h 32"/>
                <a:gd name="T8" fmla="*/ 2147483647 w 115"/>
                <a:gd name="T9" fmla="*/ 2147483647 h 32"/>
                <a:gd name="T10" fmla="*/ 2147483647 w 115"/>
                <a:gd name="T11" fmla="*/ 2147483647 h 32"/>
                <a:gd name="T12" fmla="*/ 2147483647 w 115"/>
                <a:gd name="T13" fmla="*/ 2147483647 h 32"/>
                <a:gd name="T14" fmla="*/ 2147483647 w 115"/>
                <a:gd name="T15" fmla="*/ 2147483647 h 32"/>
                <a:gd name="T16" fmla="*/ 2147483647 w 115"/>
                <a:gd name="T17" fmla="*/ 2147483647 h 32"/>
                <a:gd name="T18" fmla="*/ 2147483647 w 115"/>
                <a:gd name="T19" fmla="*/ 2147483647 h 32"/>
                <a:gd name="T20" fmla="*/ 2147483647 w 115"/>
                <a:gd name="T21" fmla="*/ 2147483647 h 32"/>
                <a:gd name="T22" fmla="*/ 2147483647 w 115"/>
                <a:gd name="T23" fmla="*/ 2147483647 h 32"/>
                <a:gd name="T24" fmla="*/ 2147483647 w 115"/>
                <a:gd name="T25" fmla="*/ 2147483647 h 32"/>
                <a:gd name="T26" fmla="*/ 2147483647 w 115"/>
                <a:gd name="T27" fmla="*/ 2147483647 h 32"/>
                <a:gd name="T28" fmla="*/ 2147483647 w 115"/>
                <a:gd name="T29" fmla="*/ 2147483647 h 32"/>
                <a:gd name="T30" fmla="*/ 2147483647 w 115"/>
                <a:gd name="T31" fmla="*/ 2147483647 h 32"/>
                <a:gd name="T32" fmla="*/ 2147483647 w 115"/>
                <a:gd name="T33" fmla="*/ 2147483647 h 32"/>
                <a:gd name="T34" fmla="*/ 2147483647 w 115"/>
                <a:gd name="T35" fmla="*/ 2147483647 h 32"/>
                <a:gd name="T36" fmla="*/ 2147483647 w 115"/>
                <a:gd name="T37" fmla="*/ 2147483647 h 32"/>
                <a:gd name="T38" fmla="*/ 2147483647 w 115"/>
                <a:gd name="T39" fmla="*/ 2147483647 h 32"/>
                <a:gd name="T40" fmla="*/ 2147483647 w 115"/>
                <a:gd name="T41" fmla="*/ 2147483647 h 32"/>
                <a:gd name="T42" fmla="*/ 2147483647 w 115"/>
                <a:gd name="T43" fmla="*/ 0 h 32"/>
                <a:gd name="T44" fmla="*/ 2147483647 w 115"/>
                <a:gd name="T45" fmla="*/ 2147483647 h 32"/>
                <a:gd name="T46" fmla="*/ 2147483647 w 115"/>
                <a:gd name="T47" fmla="*/ 2147483647 h 32"/>
                <a:gd name="T48" fmla="*/ 2147483647 w 115"/>
                <a:gd name="T49" fmla="*/ 2147483647 h 32"/>
                <a:gd name="T50" fmla="*/ 2147483647 w 115"/>
                <a:gd name="T51" fmla="*/ 0 h 32"/>
                <a:gd name="T52" fmla="*/ 2147483647 w 115"/>
                <a:gd name="T53" fmla="*/ 2147483647 h 32"/>
                <a:gd name="T54" fmla="*/ 2147483647 w 115"/>
                <a:gd name="T55" fmla="*/ 2147483647 h 32"/>
                <a:gd name="T56" fmla="*/ 2147483647 w 115"/>
                <a:gd name="T57" fmla="*/ 2147483647 h 32"/>
                <a:gd name="T58" fmla="*/ 2147483647 w 115"/>
                <a:gd name="T59" fmla="*/ 2147483647 h 32"/>
                <a:gd name="T60" fmla="*/ 2147483647 w 115"/>
                <a:gd name="T61" fmla="*/ 2147483647 h 32"/>
                <a:gd name="T62" fmla="*/ 2147483647 w 115"/>
                <a:gd name="T63" fmla="*/ 2147483647 h 32"/>
                <a:gd name="T64" fmla="*/ 2147483647 w 115"/>
                <a:gd name="T65" fmla="*/ 2147483647 h 32"/>
                <a:gd name="T66" fmla="*/ 2147483647 w 115"/>
                <a:gd name="T67" fmla="*/ 2147483647 h 32"/>
                <a:gd name="T68" fmla="*/ 2147483647 w 115"/>
                <a:gd name="T69" fmla="*/ 2147483647 h 32"/>
                <a:gd name="T70" fmla="*/ 2147483647 w 115"/>
                <a:gd name="T71" fmla="*/ 2147483647 h 32"/>
                <a:gd name="T72" fmla="*/ 2147483647 w 115"/>
                <a:gd name="T73" fmla="*/ 2147483647 h 32"/>
                <a:gd name="T74" fmla="*/ 2147483647 w 115"/>
                <a:gd name="T75" fmla="*/ 2147483647 h 32"/>
                <a:gd name="T76" fmla="*/ 2147483647 w 115"/>
                <a:gd name="T77" fmla="*/ 2147483647 h 32"/>
                <a:gd name="T78" fmla="*/ 2147483647 w 115"/>
                <a:gd name="T79" fmla="*/ 2147483647 h 32"/>
                <a:gd name="T80" fmla="*/ 2147483647 w 115"/>
                <a:gd name="T81" fmla="*/ 2147483647 h 32"/>
                <a:gd name="T82" fmla="*/ 2147483647 w 115"/>
                <a:gd name="T83" fmla="*/ 2147483647 h 32"/>
                <a:gd name="T84" fmla="*/ 2147483647 w 115"/>
                <a:gd name="T85" fmla="*/ 2147483647 h 32"/>
                <a:gd name="T86" fmla="*/ 2147483647 w 115"/>
                <a:gd name="T87" fmla="*/ 2147483647 h 32"/>
                <a:gd name="T88" fmla="*/ 2147483647 w 115"/>
                <a:gd name="T89" fmla="*/ 2147483647 h 32"/>
                <a:gd name="T90" fmla="*/ 2147483647 w 115"/>
                <a:gd name="T91" fmla="*/ 2147483647 h 32"/>
                <a:gd name="T92" fmla="*/ 2147483647 w 115"/>
                <a:gd name="T93" fmla="*/ 2147483647 h 32"/>
                <a:gd name="T94" fmla="*/ 2147483647 w 115"/>
                <a:gd name="T95" fmla="*/ 2147483647 h 32"/>
                <a:gd name="T96" fmla="*/ 2147483647 w 115"/>
                <a:gd name="T97" fmla="*/ 2147483647 h 32"/>
                <a:gd name="T98" fmla="*/ 2147483647 w 115"/>
                <a:gd name="T99" fmla="*/ 2147483647 h 32"/>
                <a:gd name="T100" fmla="*/ 2147483647 w 115"/>
                <a:gd name="T101" fmla="*/ 2147483647 h 32"/>
                <a:gd name="T102" fmla="*/ 2147483647 w 115"/>
                <a:gd name="T103" fmla="*/ 2147483647 h 32"/>
                <a:gd name="T104" fmla="*/ 2147483647 w 115"/>
                <a:gd name="T105" fmla="*/ 2147483647 h 3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15"/>
                <a:gd name="T160" fmla="*/ 0 h 32"/>
                <a:gd name="T161" fmla="*/ 115 w 115"/>
                <a:gd name="T162" fmla="*/ 32 h 3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15" h="32">
                  <a:moveTo>
                    <a:pt x="6" y="29"/>
                  </a:moveTo>
                  <a:lnTo>
                    <a:pt x="7" y="29"/>
                  </a:lnTo>
                  <a:cubicBezTo>
                    <a:pt x="7" y="29"/>
                    <a:pt x="7" y="29"/>
                    <a:pt x="8" y="28"/>
                  </a:cubicBezTo>
                  <a:cubicBezTo>
                    <a:pt x="8" y="28"/>
                    <a:pt x="8" y="28"/>
                    <a:pt x="7" y="28"/>
                  </a:cubicBezTo>
                  <a:lnTo>
                    <a:pt x="4" y="22"/>
                  </a:lnTo>
                  <a:cubicBezTo>
                    <a:pt x="4" y="22"/>
                    <a:pt x="3" y="22"/>
                    <a:pt x="3" y="22"/>
                  </a:cubicBezTo>
                  <a:cubicBezTo>
                    <a:pt x="3" y="22"/>
                    <a:pt x="3" y="22"/>
                    <a:pt x="2" y="22"/>
                  </a:cubicBezTo>
                  <a:lnTo>
                    <a:pt x="0" y="20"/>
                  </a:lnTo>
                  <a:lnTo>
                    <a:pt x="8" y="15"/>
                  </a:lnTo>
                  <a:lnTo>
                    <a:pt x="9" y="18"/>
                  </a:lnTo>
                  <a:cubicBezTo>
                    <a:pt x="9" y="18"/>
                    <a:pt x="8" y="18"/>
                    <a:pt x="8" y="18"/>
                  </a:cubicBezTo>
                  <a:cubicBezTo>
                    <a:pt x="8" y="18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lnTo>
                    <a:pt x="9" y="20"/>
                  </a:lnTo>
                  <a:lnTo>
                    <a:pt x="13" y="18"/>
                  </a:lnTo>
                  <a:lnTo>
                    <a:pt x="12" y="17"/>
                  </a:lnTo>
                  <a:cubicBezTo>
                    <a:pt x="12" y="17"/>
                    <a:pt x="12" y="16"/>
                    <a:pt x="12" y="16"/>
                  </a:cubicBezTo>
                  <a:cubicBezTo>
                    <a:pt x="11" y="16"/>
                    <a:pt x="11" y="16"/>
                    <a:pt x="11" y="17"/>
                  </a:cubicBezTo>
                  <a:lnTo>
                    <a:pt x="9" y="14"/>
                  </a:lnTo>
                  <a:lnTo>
                    <a:pt x="16" y="10"/>
                  </a:lnTo>
                  <a:lnTo>
                    <a:pt x="18" y="12"/>
                  </a:lnTo>
                  <a:lnTo>
                    <a:pt x="17" y="13"/>
                  </a:ln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7" y="14"/>
                    <a:pt x="17" y="14"/>
                  </a:cubicBezTo>
                  <a:lnTo>
                    <a:pt x="20" y="20"/>
                  </a:lnTo>
                  <a:lnTo>
                    <a:pt x="21" y="20"/>
                  </a:ln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2" y="20"/>
                  </a:cubicBezTo>
                  <a:lnTo>
                    <a:pt x="22" y="19"/>
                  </a:lnTo>
                  <a:lnTo>
                    <a:pt x="24" y="22"/>
                  </a:lnTo>
                  <a:lnTo>
                    <a:pt x="17" y="26"/>
                  </a:lnTo>
                  <a:lnTo>
                    <a:pt x="15" y="24"/>
                  </a:lnTo>
                  <a:cubicBezTo>
                    <a:pt x="16" y="24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lnTo>
                    <a:pt x="14" y="21"/>
                  </a:lnTo>
                  <a:lnTo>
                    <a:pt x="11" y="23"/>
                  </a:lnTo>
                  <a:lnTo>
                    <a:pt x="12" y="25"/>
                  </a:lnTo>
                  <a:cubicBezTo>
                    <a:pt x="12" y="25"/>
                    <a:pt x="12" y="25"/>
                    <a:pt x="13" y="25"/>
                  </a:cubicBezTo>
                  <a:cubicBezTo>
                    <a:pt x="13" y="25"/>
                    <a:pt x="13" y="25"/>
                    <a:pt x="13" y="25"/>
                  </a:cubicBezTo>
                  <a:lnTo>
                    <a:pt x="14" y="25"/>
                  </a:lnTo>
                  <a:lnTo>
                    <a:pt x="15" y="27"/>
                  </a:lnTo>
                  <a:lnTo>
                    <a:pt x="8" y="32"/>
                  </a:lnTo>
                  <a:lnTo>
                    <a:pt x="6" y="29"/>
                  </a:lnTo>
                  <a:close/>
                  <a:moveTo>
                    <a:pt x="33" y="3"/>
                  </a:moveTo>
                  <a:lnTo>
                    <a:pt x="34" y="6"/>
                  </a:lnTo>
                  <a:lnTo>
                    <a:pt x="33" y="6"/>
                  </a:lnTo>
                  <a:cubicBezTo>
                    <a:pt x="33" y="6"/>
                    <a:pt x="33" y="6"/>
                    <a:pt x="33" y="6"/>
                  </a:cubicBezTo>
                  <a:cubicBezTo>
                    <a:pt x="33" y="7"/>
                    <a:pt x="33" y="7"/>
                    <a:pt x="33" y="7"/>
                  </a:cubicBezTo>
                  <a:lnTo>
                    <a:pt x="35" y="14"/>
                  </a:lnTo>
                  <a:lnTo>
                    <a:pt x="38" y="13"/>
                  </a:lnTo>
                  <a:lnTo>
                    <a:pt x="37" y="6"/>
                  </a:lnTo>
                  <a:cubicBezTo>
                    <a:pt x="37" y="6"/>
                    <a:pt x="36" y="6"/>
                    <a:pt x="36" y="6"/>
                  </a:cubicBezTo>
                  <a:cubicBezTo>
                    <a:pt x="36" y="5"/>
                    <a:pt x="36" y="5"/>
                    <a:pt x="36" y="6"/>
                  </a:cubicBezTo>
                  <a:lnTo>
                    <a:pt x="35" y="6"/>
                  </a:lnTo>
                  <a:lnTo>
                    <a:pt x="35" y="3"/>
                  </a:lnTo>
                  <a:lnTo>
                    <a:pt x="43" y="1"/>
                  </a:lnTo>
                  <a:lnTo>
                    <a:pt x="44" y="3"/>
                  </a:lnTo>
                  <a:lnTo>
                    <a:pt x="43" y="4"/>
                  </a:lnTo>
                  <a:cubicBezTo>
                    <a:pt x="42" y="4"/>
                    <a:pt x="42" y="4"/>
                    <a:pt x="42" y="4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lnTo>
                    <a:pt x="44" y="10"/>
                  </a:lnTo>
                  <a:cubicBezTo>
                    <a:pt x="44" y="10"/>
                    <a:pt x="44" y="10"/>
                    <a:pt x="44" y="10"/>
                  </a:cubicBezTo>
                  <a:cubicBezTo>
                    <a:pt x="44" y="10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5" y="11"/>
                  </a:cubicBezTo>
                  <a:lnTo>
                    <a:pt x="46" y="11"/>
                  </a:lnTo>
                  <a:lnTo>
                    <a:pt x="48" y="17"/>
                  </a:lnTo>
                  <a:lnTo>
                    <a:pt x="45" y="18"/>
                  </a:lnTo>
                  <a:lnTo>
                    <a:pt x="44" y="17"/>
                  </a:ln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5"/>
                    <a:pt x="44" y="15"/>
                  </a:cubicBezTo>
                  <a:cubicBezTo>
                    <a:pt x="43" y="15"/>
                    <a:pt x="43" y="15"/>
                    <a:pt x="42" y="15"/>
                  </a:cubicBezTo>
                  <a:lnTo>
                    <a:pt x="28" y="19"/>
                  </a:lnTo>
                  <a:lnTo>
                    <a:pt x="27" y="16"/>
                  </a:lnTo>
                  <a:lnTo>
                    <a:pt x="28" y="16"/>
                  </a:lnTo>
                  <a:cubicBezTo>
                    <a:pt x="29" y="16"/>
                    <a:pt x="29" y="16"/>
                    <a:pt x="29" y="16"/>
                  </a:cubicBezTo>
                  <a:cubicBezTo>
                    <a:pt x="29" y="16"/>
                    <a:pt x="29" y="16"/>
                    <a:pt x="29" y="15"/>
                  </a:cubicBezTo>
                  <a:lnTo>
                    <a:pt x="27" y="9"/>
                  </a:ln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6" y="8"/>
                    <a:pt x="26" y="8"/>
                  </a:cubicBezTo>
                  <a:lnTo>
                    <a:pt x="25" y="8"/>
                  </a:lnTo>
                  <a:lnTo>
                    <a:pt x="25" y="6"/>
                  </a:lnTo>
                  <a:lnTo>
                    <a:pt x="33" y="3"/>
                  </a:lnTo>
                  <a:close/>
                  <a:moveTo>
                    <a:pt x="61" y="0"/>
                  </a:moveTo>
                  <a:lnTo>
                    <a:pt x="61" y="3"/>
                  </a:lnTo>
                  <a:cubicBezTo>
                    <a:pt x="61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4"/>
                  </a:cubicBezTo>
                  <a:lnTo>
                    <a:pt x="62" y="6"/>
                  </a:lnTo>
                  <a:lnTo>
                    <a:pt x="63" y="4"/>
                  </a:ln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3" y="3"/>
                  </a:cubicBezTo>
                  <a:cubicBezTo>
                    <a:pt x="63" y="3"/>
                    <a:pt x="63" y="3"/>
                    <a:pt x="63" y="3"/>
                  </a:cubicBezTo>
                  <a:lnTo>
                    <a:pt x="63" y="0"/>
                  </a:lnTo>
                  <a:lnTo>
                    <a:pt x="70" y="0"/>
                  </a:lnTo>
                  <a:lnTo>
                    <a:pt x="70" y="3"/>
                  </a:lnTo>
                  <a:lnTo>
                    <a:pt x="69" y="3"/>
                  </a:lnTo>
                  <a:cubicBezTo>
                    <a:pt x="69" y="3"/>
                    <a:pt x="68" y="3"/>
                    <a:pt x="68" y="3"/>
                  </a:cubicBezTo>
                  <a:cubicBezTo>
                    <a:pt x="68" y="3"/>
                    <a:pt x="68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lnTo>
                    <a:pt x="65" y="8"/>
                  </a:lnTo>
                  <a:cubicBezTo>
                    <a:pt x="65" y="9"/>
                    <a:pt x="64" y="11"/>
                    <a:pt x="64" y="11"/>
                  </a:cubicBezTo>
                  <a:cubicBezTo>
                    <a:pt x="63" y="12"/>
                    <a:pt x="62" y="13"/>
                    <a:pt x="62" y="13"/>
                  </a:cubicBezTo>
                  <a:cubicBezTo>
                    <a:pt x="61" y="14"/>
                    <a:pt x="61" y="14"/>
                    <a:pt x="60" y="14"/>
                  </a:cubicBezTo>
                  <a:cubicBezTo>
                    <a:pt x="59" y="14"/>
                    <a:pt x="58" y="14"/>
                    <a:pt x="58" y="14"/>
                  </a:cubicBezTo>
                  <a:cubicBezTo>
                    <a:pt x="57" y="14"/>
                    <a:pt x="57" y="14"/>
                    <a:pt x="56" y="14"/>
                  </a:cubicBezTo>
                  <a:cubicBezTo>
                    <a:pt x="56" y="14"/>
                    <a:pt x="55" y="14"/>
                    <a:pt x="54" y="14"/>
                  </a:cubicBezTo>
                  <a:lnTo>
                    <a:pt x="54" y="10"/>
                  </a:lnTo>
                  <a:cubicBezTo>
                    <a:pt x="55" y="10"/>
                    <a:pt x="55" y="10"/>
                    <a:pt x="56" y="10"/>
                  </a:cubicBezTo>
                  <a:cubicBezTo>
                    <a:pt x="56" y="10"/>
                    <a:pt x="57" y="10"/>
                    <a:pt x="57" y="10"/>
                  </a:cubicBezTo>
                  <a:cubicBezTo>
                    <a:pt x="57" y="10"/>
                    <a:pt x="57" y="10"/>
                    <a:pt x="58" y="10"/>
                  </a:cubicBezTo>
                  <a:cubicBezTo>
                    <a:pt x="58" y="10"/>
                    <a:pt x="58" y="10"/>
                    <a:pt x="58" y="10"/>
                  </a:cubicBezTo>
                  <a:lnTo>
                    <a:pt x="54" y="4"/>
                  </a:lnTo>
                  <a:cubicBezTo>
                    <a:pt x="54" y="4"/>
                    <a:pt x="54" y="3"/>
                    <a:pt x="54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3"/>
                    <a:pt x="53" y="3"/>
                    <a:pt x="53" y="2"/>
                  </a:cubicBezTo>
                  <a:cubicBezTo>
                    <a:pt x="52" y="2"/>
                    <a:pt x="52" y="2"/>
                    <a:pt x="52" y="2"/>
                  </a:cubicBezTo>
                  <a:lnTo>
                    <a:pt x="51" y="2"/>
                  </a:lnTo>
                  <a:lnTo>
                    <a:pt x="52" y="0"/>
                  </a:lnTo>
                  <a:lnTo>
                    <a:pt x="61" y="0"/>
                  </a:lnTo>
                  <a:close/>
                  <a:moveTo>
                    <a:pt x="86" y="7"/>
                  </a:moveTo>
                  <a:lnTo>
                    <a:pt x="85" y="7"/>
                  </a:lnTo>
                  <a:cubicBezTo>
                    <a:pt x="85" y="7"/>
                    <a:pt x="85" y="7"/>
                    <a:pt x="84" y="7"/>
                  </a:cubicBezTo>
                  <a:cubicBezTo>
                    <a:pt x="84" y="7"/>
                    <a:pt x="84" y="7"/>
                    <a:pt x="84" y="7"/>
                  </a:cubicBezTo>
                  <a:lnTo>
                    <a:pt x="84" y="9"/>
                  </a:ln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5" y="9"/>
                    <a:pt x="85" y="9"/>
                  </a:cubicBezTo>
                  <a:cubicBezTo>
                    <a:pt x="85" y="9"/>
                    <a:pt x="85" y="9"/>
                    <a:pt x="85" y="8"/>
                  </a:cubicBezTo>
                  <a:cubicBezTo>
                    <a:pt x="86" y="8"/>
                    <a:pt x="86" y="8"/>
                    <a:pt x="86" y="8"/>
                  </a:cubicBezTo>
                  <a:cubicBezTo>
                    <a:pt x="86" y="8"/>
                    <a:pt x="86" y="8"/>
                    <a:pt x="86" y="7"/>
                  </a:cubicBezTo>
                  <a:cubicBezTo>
                    <a:pt x="87" y="7"/>
                    <a:pt x="87" y="7"/>
                    <a:pt x="87" y="7"/>
                  </a:cubicBezTo>
                  <a:cubicBezTo>
                    <a:pt x="87" y="7"/>
                    <a:pt x="87" y="7"/>
                    <a:pt x="87" y="6"/>
                  </a:cubicBezTo>
                  <a:cubicBezTo>
                    <a:pt x="88" y="6"/>
                    <a:pt x="88" y="6"/>
                    <a:pt x="89" y="5"/>
                  </a:cubicBezTo>
                  <a:cubicBezTo>
                    <a:pt x="90" y="5"/>
                    <a:pt x="91" y="5"/>
                    <a:pt x="92" y="6"/>
                  </a:cubicBezTo>
                  <a:cubicBezTo>
                    <a:pt x="92" y="6"/>
                    <a:pt x="92" y="6"/>
                    <a:pt x="93" y="6"/>
                  </a:cubicBezTo>
                  <a:cubicBezTo>
                    <a:pt x="93" y="6"/>
                    <a:pt x="93" y="6"/>
                    <a:pt x="93" y="6"/>
                  </a:cubicBezTo>
                  <a:cubicBezTo>
                    <a:pt x="94" y="6"/>
                    <a:pt x="94" y="6"/>
                    <a:pt x="94" y="6"/>
                  </a:cubicBezTo>
                  <a:cubicBezTo>
                    <a:pt x="94" y="6"/>
                    <a:pt x="94" y="7"/>
                    <a:pt x="94" y="7"/>
                  </a:cubicBezTo>
                  <a:lnTo>
                    <a:pt x="93" y="10"/>
                  </a:ln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2" y="10"/>
                    <a:pt x="92" y="10"/>
                  </a:cubicBezTo>
                  <a:cubicBezTo>
                    <a:pt x="92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1"/>
                  </a:cubicBezTo>
                  <a:cubicBezTo>
                    <a:pt x="90" y="11"/>
                    <a:pt x="90" y="11"/>
                    <a:pt x="89" y="11"/>
                  </a:cubicBezTo>
                  <a:cubicBezTo>
                    <a:pt x="89" y="11"/>
                    <a:pt x="88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8" y="12"/>
                    <a:pt x="89" y="12"/>
                    <a:pt x="89" y="13"/>
                  </a:cubicBezTo>
                  <a:cubicBezTo>
                    <a:pt x="90" y="13"/>
                    <a:pt x="90" y="14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6"/>
                  </a:cubicBezTo>
                  <a:cubicBezTo>
                    <a:pt x="90" y="16"/>
                    <a:pt x="90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2" y="16"/>
                  </a:cubicBezTo>
                  <a:lnTo>
                    <a:pt x="90" y="20"/>
                  </a:lnTo>
                  <a:cubicBezTo>
                    <a:pt x="90" y="20"/>
                    <a:pt x="90" y="20"/>
                    <a:pt x="90" y="20"/>
                  </a:cubicBezTo>
                  <a:cubicBezTo>
                    <a:pt x="89" y="20"/>
                    <a:pt x="89" y="20"/>
                    <a:pt x="89" y="20"/>
                  </a:cubicBezTo>
                  <a:cubicBezTo>
                    <a:pt x="89" y="20"/>
                    <a:pt x="89" y="20"/>
                    <a:pt x="88" y="20"/>
                  </a:cubicBezTo>
                  <a:cubicBezTo>
                    <a:pt x="88" y="20"/>
                    <a:pt x="88" y="20"/>
                    <a:pt x="88" y="20"/>
                  </a:cubicBezTo>
                  <a:cubicBezTo>
                    <a:pt x="87" y="19"/>
                    <a:pt x="86" y="19"/>
                    <a:pt x="85" y="18"/>
                  </a:cubicBezTo>
                  <a:cubicBezTo>
                    <a:pt x="85" y="18"/>
                    <a:pt x="84" y="17"/>
                    <a:pt x="84" y="15"/>
                  </a:cubicBezTo>
                  <a:cubicBezTo>
                    <a:pt x="84" y="15"/>
                    <a:pt x="84" y="15"/>
                    <a:pt x="84" y="15"/>
                  </a:cubicBezTo>
                  <a:cubicBezTo>
                    <a:pt x="84" y="14"/>
                    <a:pt x="84" y="14"/>
                    <a:pt x="84" y="14"/>
                  </a:cubicBezTo>
                  <a:cubicBezTo>
                    <a:pt x="84" y="14"/>
                    <a:pt x="84" y="14"/>
                    <a:pt x="84" y="13"/>
                  </a:cubicBezTo>
                  <a:cubicBezTo>
                    <a:pt x="84" y="13"/>
                    <a:pt x="84" y="13"/>
                    <a:pt x="84" y="13"/>
                  </a:cubicBezTo>
                  <a:cubicBezTo>
                    <a:pt x="84" y="13"/>
                    <a:pt x="84" y="12"/>
                    <a:pt x="84" y="12"/>
                  </a:cubicBezTo>
                  <a:cubicBezTo>
                    <a:pt x="83" y="12"/>
                    <a:pt x="83" y="12"/>
                    <a:pt x="83" y="12"/>
                  </a:cubicBezTo>
                  <a:lnTo>
                    <a:pt x="82" y="14"/>
                  </a:lnTo>
                  <a:cubicBezTo>
                    <a:pt x="82" y="14"/>
                    <a:pt x="82" y="14"/>
                    <a:pt x="82" y="14"/>
                  </a:cubicBezTo>
                  <a:cubicBezTo>
                    <a:pt x="82" y="14"/>
                    <a:pt x="82" y="15"/>
                    <a:pt x="83" y="15"/>
                  </a:cubicBezTo>
                  <a:lnTo>
                    <a:pt x="82" y="18"/>
                  </a:lnTo>
                  <a:lnTo>
                    <a:pt x="74" y="15"/>
                  </a:lnTo>
                  <a:lnTo>
                    <a:pt x="75" y="12"/>
                  </a:lnTo>
                  <a:cubicBezTo>
                    <a:pt x="76" y="12"/>
                    <a:pt x="76" y="12"/>
                    <a:pt x="76" y="12"/>
                  </a:cubicBezTo>
                  <a:cubicBezTo>
                    <a:pt x="76" y="12"/>
                    <a:pt x="76" y="12"/>
                    <a:pt x="77" y="12"/>
                  </a:cubicBezTo>
                  <a:lnTo>
                    <a:pt x="79" y="5"/>
                  </a:lnTo>
                  <a:cubicBezTo>
                    <a:pt x="79" y="5"/>
                    <a:pt x="79" y="5"/>
                    <a:pt x="79" y="5"/>
                  </a:cubicBezTo>
                  <a:cubicBezTo>
                    <a:pt x="79" y="5"/>
                    <a:pt x="78" y="4"/>
                    <a:pt x="78" y="4"/>
                  </a:cubicBezTo>
                  <a:lnTo>
                    <a:pt x="77" y="4"/>
                  </a:lnTo>
                  <a:lnTo>
                    <a:pt x="78" y="1"/>
                  </a:lnTo>
                  <a:lnTo>
                    <a:pt x="87" y="4"/>
                  </a:lnTo>
                  <a:lnTo>
                    <a:pt x="86" y="7"/>
                  </a:lnTo>
                  <a:close/>
                  <a:moveTo>
                    <a:pt x="112" y="28"/>
                  </a:moveTo>
                  <a:cubicBezTo>
                    <a:pt x="111" y="29"/>
                    <a:pt x="110" y="30"/>
                    <a:pt x="108" y="30"/>
                  </a:cubicBezTo>
                  <a:cubicBezTo>
                    <a:pt x="106" y="30"/>
                    <a:pt x="104" y="29"/>
                    <a:pt x="102" y="28"/>
                  </a:cubicBezTo>
                  <a:cubicBezTo>
                    <a:pt x="101" y="27"/>
                    <a:pt x="101" y="27"/>
                    <a:pt x="101" y="27"/>
                  </a:cubicBezTo>
                  <a:cubicBezTo>
                    <a:pt x="100" y="27"/>
                    <a:pt x="100" y="26"/>
                    <a:pt x="100" y="26"/>
                  </a:cubicBezTo>
                  <a:cubicBezTo>
                    <a:pt x="99" y="25"/>
                    <a:pt x="99" y="25"/>
                    <a:pt x="98" y="24"/>
                  </a:cubicBezTo>
                  <a:cubicBezTo>
                    <a:pt x="98" y="23"/>
                    <a:pt x="97" y="22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0"/>
                    <a:pt x="97" y="20"/>
                    <a:pt x="97" y="19"/>
                  </a:cubicBezTo>
                  <a:cubicBezTo>
                    <a:pt x="98" y="18"/>
                    <a:pt x="98" y="17"/>
                    <a:pt x="99" y="16"/>
                  </a:cubicBezTo>
                  <a:cubicBezTo>
                    <a:pt x="99" y="16"/>
                    <a:pt x="99" y="15"/>
                    <a:pt x="100" y="15"/>
                  </a:cubicBezTo>
                  <a:cubicBezTo>
                    <a:pt x="101" y="14"/>
                    <a:pt x="101" y="14"/>
                    <a:pt x="101" y="14"/>
                  </a:cubicBezTo>
                  <a:cubicBezTo>
                    <a:pt x="102" y="14"/>
                    <a:pt x="102" y="14"/>
                    <a:pt x="102" y="14"/>
                  </a:cubicBezTo>
                  <a:cubicBezTo>
                    <a:pt x="103" y="14"/>
                    <a:pt x="103" y="14"/>
                    <a:pt x="103" y="14"/>
                  </a:cubicBezTo>
                  <a:cubicBezTo>
                    <a:pt x="104" y="13"/>
                    <a:pt x="105" y="13"/>
                    <a:pt x="105" y="14"/>
                  </a:cubicBezTo>
                  <a:cubicBezTo>
                    <a:pt x="106" y="14"/>
                    <a:pt x="107" y="14"/>
                    <a:pt x="108" y="14"/>
                  </a:cubicBezTo>
                  <a:cubicBezTo>
                    <a:pt x="108" y="14"/>
                    <a:pt x="109" y="15"/>
                    <a:pt x="109" y="15"/>
                  </a:cubicBezTo>
                  <a:cubicBezTo>
                    <a:pt x="109" y="15"/>
                    <a:pt x="110" y="15"/>
                    <a:pt x="110" y="15"/>
                  </a:cubicBezTo>
                  <a:cubicBezTo>
                    <a:pt x="112" y="17"/>
                    <a:pt x="113" y="18"/>
                    <a:pt x="114" y="20"/>
                  </a:cubicBezTo>
                  <a:cubicBezTo>
                    <a:pt x="115" y="22"/>
                    <a:pt x="115" y="24"/>
                    <a:pt x="114" y="25"/>
                  </a:cubicBezTo>
                  <a:lnTo>
                    <a:pt x="109" y="21"/>
                  </a:lnTo>
                  <a:cubicBezTo>
                    <a:pt x="109" y="21"/>
                    <a:pt x="109" y="20"/>
                    <a:pt x="109" y="20"/>
                  </a:cubicBezTo>
                  <a:cubicBezTo>
                    <a:pt x="109" y="19"/>
                    <a:pt x="109" y="19"/>
                    <a:pt x="109" y="19"/>
                  </a:cubicBezTo>
                  <a:cubicBezTo>
                    <a:pt x="109" y="19"/>
                    <a:pt x="109" y="19"/>
                    <a:pt x="109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7" y="18"/>
                    <a:pt x="107" y="18"/>
                    <a:pt x="107" y="18"/>
                  </a:cubicBezTo>
                  <a:cubicBezTo>
                    <a:pt x="106" y="18"/>
                    <a:pt x="105" y="19"/>
                    <a:pt x="105" y="20"/>
                  </a:cubicBezTo>
                  <a:lnTo>
                    <a:pt x="104" y="21"/>
                  </a:lnTo>
                  <a:cubicBezTo>
                    <a:pt x="103" y="22"/>
                    <a:pt x="103" y="22"/>
                    <a:pt x="103" y="23"/>
                  </a:cubicBezTo>
                  <a:cubicBezTo>
                    <a:pt x="103" y="24"/>
                    <a:pt x="103" y="24"/>
                    <a:pt x="104" y="25"/>
                  </a:cubicBezTo>
                  <a:cubicBezTo>
                    <a:pt x="104" y="25"/>
                    <a:pt x="105" y="25"/>
                    <a:pt x="105" y="25"/>
                  </a:cubicBezTo>
                  <a:cubicBezTo>
                    <a:pt x="106" y="25"/>
                    <a:pt x="106" y="25"/>
                    <a:pt x="107" y="24"/>
                  </a:cubicBezTo>
                  <a:lnTo>
                    <a:pt x="112" y="2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101780" tIns="50892" rIns="101780" bIns="50892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pic>
          <p:nvPicPr>
            <p:cNvPr id="10" name="Picture 49" descr="original_metal_w"/>
            <p:cNvPicPr>
              <a:picLocks noChangeAspect="1" noChangeArrowheads="1" noCrop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750010" y="193774"/>
              <a:ext cx="374664" cy="2617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" name="AutoShape 50"/>
            <p:cNvSpPr>
              <a:spLocks noChangeArrowheads="1"/>
            </p:cNvSpPr>
            <p:nvPr/>
          </p:nvSpPr>
          <p:spPr bwMode="auto">
            <a:xfrm>
              <a:off x="9677610" y="119459"/>
              <a:ext cx="523868" cy="40849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w 21600"/>
                <a:gd name="T9" fmla="*/ 0 h 21600"/>
                <a:gd name="T10" fmla="*/ 0 w 21600"/>
                <a:gd name="T11" fmla="*/ 0 h 21600"/>
                <a:gd name="T12" fmla="*/ 0 w 21600"/>
                <a:gd name="T13" fmla="*/ 0 h 21600"/>
                <a:gd name="T14" fmla="*/ 0 w 21600"/>
                <a:gd name="T15" fmla="*/ 0 h 2160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3163 w 21600"/>
                <a:gd name="T25" fmla="*/ 3161 h 21600"/>
                <a:gd name="T26" fmla="*/ 18437 w 21600"/>
                <a:gd name="T27" fmla="*/ 18439 h 2160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1600" h="21600">
                  <a:moveTo>
                    <a:pt x="0" y="10800"/>
                  </a:moveTo>
                  <a:cubicBezTo>
                    <a:pt x="0" y="4835"/>
                    <a:pt x="4835" y="0"/>
                    <a:pt x="10800" y="0"/>
                  </a:cubicBezTo>
                  <a:cubicBezTo>
                    <a:pt x="16765" y="0"/>
                    <a:pt x="21600" y="4835"/>
                    <a:pt x="21600" y="10800"/>
                  </a:cubicBez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lose/>
                  <a:moveTo>
                    <a:pt x="5400" y="10800"/>
                  </a:moveTo>
                  <a:cubicBezTo>
                    <a:pt x="5400" y="13782"/>
                    <a:pt x="7818" y="16200"/>
                    <a:pt x="10800" y="16200"/>
                  </a:cubicBezTo>
                  <a:cubicBezTo>
                    <a:pt x="13782" y="16200"/>
                    <a:pt x="16200" y="13782"/>
                    <a:pt x="16200" y="10800"/>
                  </a:cubicBezTo>
                  <a:cubicBezTo>
                    <a:pt x="16200" y="7818"/>
                    <a:pt x="13782" y="5400"/>
                    <a:pt x="10800" y="5400"/>
                  </a:cubicBezTo>
                  <a:cubicBezTo>
                    <a:pt x="7818" y="5400"/>
                    <a:pt x="5400" y="7818"/>
                    <a:pt x="5400" y="10800"/>
                  </a:cubicBezTo>
                  <a:close/>
                </a:path>
              </a:pathLst>
            </a:custGeom>
            <a:solidFill>
              <a:srgbClr val="0000FF">
                <a:alpha val="70195"/>
              </a:srgbClr>
            </a:solidFill>
            <a:ln w="9525">
              <a:noFill/>
              <a:miter lim="800000"/>
              <a:headEnd/>
              <a:tailEnd/>
            </a:ln>
          </p:spPr>
          <p:txBody>
            <a:bodyPr wrap="none" lIns="101780" tIns="50892" rIns="101780" bIns="50892" anchor="ctr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12" name="Group 51"/>
            <p:cNvGrpSpPr>
              <a:grpSpLocks/>
            </p:cNvGrpSpPr>
            <p:nvPr/>
          </p:nvGrpSpPr>
          <p:grpSpPr bwMode="auto">
            <a:xfrm>
              <a:off x="9857371" y="76763"/>
              <a:ext cx="161042" cy="177940"/>
              <a:chOff x="3374" y="926"/>
              <a:chExt cx="585" cy="771"/>
            </a:xfrm>
          </p:grpSpPr>
          <p:sp>
            <p:nvSpPr>
              <p:cNvPr id="20" name="Freeform 52"/>
              <p:cNvSpPr>
                <a:spLocks/>
              </p:cNvSpPr>
              <p:nvPr/>
            </p:nvSpPr>
            <p:spPr bwMode="auto">
              <a:xfrm>
                <a:off x="3511" y="1317"/>
                <a:ext cx="313" cy="379"/>
              </a:xfrm>
              <a:custGeom>
                <a:avLst/>
                <a:gdLst>
                  <a:gd name="T0" fmla="*/ 2147483647 w 27"/>
                  <a:gd name="T1" fmla="*/ 0 h 33"/>
                  <a:gd name="T2" fmla="*/ 2147483647 w 27"/>
                  <a:gd name="T3" fmla="*/ 0 h 33"/>
                  <a:gd name="T4" fmla="*/ 2147483647 w 27"/>
                  <a:gd name="T5" fmla="*/ 2147483647 h 33"/>
                  <a:gd name="T6" fmla="*/ 2147483647 w 27"/>
                  <a:gd name="T7" fmla="*/ 2147483647 h 33"/>
                  <a:gd name="T8" fmla="*/ 2147483647 w 27"/>
                  <a:gd name="T9" fmla="*/ 2147483647 h 33"/>
                  <a:gd name="T10" fmla="*/ 2147483647 w 27"/>
                  <a:gd name="T11" fmla="*/ 2147483647 h 33"/>
                  <a:gd name="T12" fmla="*/ 2147483647 w 27"/>
                  <a:gd name="T13" fmla="*/ 2147483647 h 33"/>
                  <a:gd name="T14" fmla="*/ 2147483647 w 27"/>
                  <a:gd name="T15" fmla="*/ 2147483647 h 33"/>
                  <a:gd name="T16" fmla="*/ 2147483647 w 27"/>
                  <a:gd name="T17" fmla="*/ 2147483647 h 33"/>
                  <a:gd name="T18" fmla="*/ 2147483647 w 27"/>
                  <a:gd name="T19" fmla="*/ 2147483647 h 33"/>
                  <a:gd name="T20" fmla="*/ 2147483647 w 27"/>
                  <a:gd name="T21" fmla="*/ 2147483647 h 33"/>
                  <a:gd name="T22" fmla="*/ 2147483647 w 27"/>
                  <a:gd name="T23" fmla="*/ 2147483647 h 33"/>
                  <a:gd name="T24" fmla="*/ 2147483647 w 27"/>
                  <a:gd name="T25" fmla="*/ 2147483647 h 33"/>
                  <a:gd name="T26" fmla="*/ 2147483647 w 27"/>
                  <a:gd name="T27" fmla="*/ 2147483647 h 33"/>
                  <a:gd name="T28" fmla="*/ 2147483647 w 27"/>
                  <a:gd name="T29" fmla="*/ 2147483647 h 33"/>
                  <a:gd name="T30" fmla="*/ 2147483647 w 27"/>
                  <a:gd name="T31" fmla="*/ 2147483647 h 33"/>
                  <a:gd name="T32" fmla="*/ 2147483647 w 27"/>
                  <a:gd name="T33" fmla="*/ 2147483647 h 33"/>
                  <a:gd name="T34" fmla="*/ 2147483647 w 27"/>
                  <a:gd name="T35" fmla="*/ 2147483647 h 33"/>
                  <a:gd name="T36" fmla="*/ 2147483647 w 27"/>
                  <a:gd name="T37" fmla="*/ 2147483647 h 33"/>
                  <a:gd name="T38" fmla="*/ 2147483647 w 27"/>
                  <a:gd name="T39" fmla="*/ 2147483647 h 33"/>
                  <a:gd name="T40" fmla="*/ 2147483647 w 27"/>
                  <a:gd name="T41" fmla="*/ 2147483647 h 33"/>
                  <a:gd name="T42" fmla="*/ 2147483647 w 27"/>
                  <a:gd name="T43" fmla="*/ 2147483647 h 33"/>
                  <a:gd name="T44" fmla="*/ 2147483647 w 27"/>
                  <a:gd name="T45" fmla="*/ 2147483647 h 33"/>
                  <a:gd name="T46" fmla="*/ 2147483647 w 27"/>
                  <a:gd name="T47" fmla="*/ 2147483647 h 33"/>
                  <a:gd name="T48" fmla="*/ 2147483647 w 27"/>
                  <a:gd name="T49" fmla="*/ 2147483647 h 33"/>
                  <a:gd name="T50" fmla="*/ 2147483647 w 27"/>
                  <a:gd name="T51" fmla="*/ 2147483647 h 33"/>
                  <a:gd name="T52" fmla="*/ 0 w 27"/>
                  <a:gd name="T53" fmla="*/ 2147483647 h 33"/>
                  <a:gd name="T54" fmla="*/ 2147483647 w 27"/>
                  <a:gd name="T55" fmla="*/ 2147483647 h 33"/>
                  <a:gd name="T56" fmla="*/ 0 w 27"/>
                  <a:gd name="T57" fmla="*/ 2147483647 h 33"/>
                  <a:gd name="T58" fmla="*/ 2147483647 w 27"/>
                  <a:gd name="T59" fmla="*/ 2147483647 h 33"/>
                  <a:gd name="T60" fmla="*/ 2147483647 w 27"/>
                  <a:gd name="T61" fmla="*/ 2147483647 h 33"/>
                  <a:gd name="T62" fmla="*/ 2147483647 w 27"/>
                  <a:gd name="T63" fmla="*/ 0 h 33"/>
                  <a:gd name="T64" fmla="*/ 2147483647 w 27"/>
                  <a:gd name="T65" fmla="*/ 0 h 33"/>
                  <a:gd name="T66" fmla="*/ 2147483647 w 27"/>
                  <a:gd name="T67" fmla="*/ 0 h 3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7"/>
                  <a:gd name="T103" fmla="*/ 0 h 33"/>
                  <a:gd name="T104" fmla="*/ 27 w 27"/>
                  <a:gd name="T105" fmla="*/ 33 h 3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7" h="33">
                    <a:moveTo>
                      <a:pt x="14" y="0"/>
                    </a:moveTo>
                    <a:lnTo>
                      <a:pt x="14" y="0"/>
                    </a:lnTo>
                    <a:lnTo>
                      <a:pt x="21" y="6"/>
                    </a:lnTo>
                    <a:cubicBezTo>
                      <a:pt x="22" y="8"/>
                      <a:pt x="22" y="9"/>
                      <a:pt x="21" y="10"/>
                    </a:cubicBezTo>
                    <a:cubicBezTo>
                      <a:pt x="24" y="10"/>
                      <a:pt x="27" y="11"/>
                      <a:pt x="27" y="14"/>
                    </a:cubicBezTo>
                    <a:lnTo>
                      <a:pt x="26" y="14"/>
                    </a:lnTo>
                    <a:lnTo>
                      <a:pt x="27" y="15"/>
                    </a:lnTo>
                    <a:lnTo>
                      <a:pt x="25" y="16"/>
                    </a:lnTo>
                    <a:lnTo>
                      <a:pt x="26" y="17"/>
                    </a:lnTo>
                    <a:cubicBezTo>
                      <a:pt x="25" y="17"/>
                      <a:pt x="24" y="17"/>
                      <a:pt x="24" y="16"/>
                    </a:cubicBezTo>
                    <a:cubicBezTo>
                      <a:pt x="24" y="17"/>
                      <a:pt x="23" y="18"/>
                      <a:pt x="22" y="18"/>
                    </a:cubicBezTo>
                    <a:cubicBezTo>
                      <a:pt x="22" y="16"/>
                      <a:pt x="21" y="15"/>
                      <a:pt x="19" y="15"/>
                    </a:cubicBezTo>
                    <a:cubicBezTo>
                      <a:pt x="17" y="16"/>
                      <a:pt x="16" y="16"/>
                      <a:pt x="16" y="14"/>
                    </a:cubicBezTo>
                    <a:lnTo>
                      <a:pt x="16" y="21"/>
                    </a:lnTo>
                    <a:cubicBezTo>
                      <a:pt x="18" y="28"/>
                      <a:pt x="16" y="31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1" y="31"/>
                      <a:pt x="9" y="28"/>
                      <a:pt x="11" y="21"/>
                    </a:cubicBezTo>
                    <a:lnTo>
                      <a:pt x="11" y="14"/>
                    </a:lnTo>
                    <a:cubicBezTo>
                      <a:pt x="11" y="16"/>
                      <a:pt x="10" y="16"/>
                      <a:pt x="8" y="15"/>
                    </a:cubicBezTo>
                    <a:cubicBezTo>
                      <a:pt x="6" y="15"/>
                      <a:pt x="5" y="16"/>
                      <a:pt x="5" y="18"/>
                    </a:cubicBezTo>
                    <a:cubicBezTo>
                      <a:pt x="4" y="18"/>
                      <a:pt x="4" y="17"/>
                      <a:pt x="3" y="16"/>
                    </a:cubicBezTo>
                    <a:cubicBezTo>
                      <a:pt x="3" y="17"/>
                      <a:pt x="2" y="17"/>
                      <a:pt x="1" y="17"/>
                    </a:cubicBezTo>
                    <a:lnTo>
                      <a:pt x="2" y="16"/>
                    </a:lnTo>
                    <a:lnTo>
                      <a:pt x="0" y="15"/>
                    </a:lnTo>
                    <a:lnTo>
                      <a:pt x="1" y="14"/>
                    </a:lnTo>
                    <a:lnTo>
                      <a:pt x="0" y="14"/>
                    </a:lnTo>
                    <a:cubicBezTo>
                      <a:pt x="0" y="11"/>
                      <a:pt x="3" y="10"/>
                      <a:pt x="6" y="10"/>
                    </a:cubicBezTo>
                    <a:cubicBezTo>
                      <a:pt x="5" y="9"/>
                      <a:pt x="5" y="8"/>
                      <a:pt x="6" y="6"/>
                    </a:cubicBez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" name="Freeform 53"/>
              <p:cNvSpPr>
                <a:spLocks/>
              </p:cNvSpPr>
              <p:nvPr/>
            </p:nvSpPr>
            <p:spPr bwMode="auto">
              <a:xfrm>
                <a:off x="3569" y="1226"/>
                <a:ext cx="198" cy="92"/>
              </a:xfrm>
              <a:custGeom>
                <a:avLst/>
                <a:gdLst>
                  <a:gd name="T0" fmla="*/ 0 w 17"/>
                  <a:gd name="T1" fmla="*/ 2147483647 h 8"/>
                  <a:gd name="T2" fmla="*/ 2147483647 w 17"/>
                  <a:gd name="T3" fmla="*/ 2147483647 h 8"/>
                  <a:gd name="T4" fmla="*/ 2147483647 w 17"/>
                  <a:gd name="T5" fmla="*/ 0 h 8"/>
                  <a:gd name="T6" fmla="*/ 2147483647 w 17"/>
                  <a:gd name="T7" fmla="*/ 0 h 8"/>
                  <a:gd name="T8" fmla="*/ 2147483647 w 17"/>
                  <a:gd name="T9" fmla="*/ 0 h 8"/>
                  <a:gd name="T10" fmla="*/ 2147483647 w 17"/>
                  <a:gd name="T11" fmla="*/ 2147483647 h 8"/>
                  <a:gd name="T12" fmla="*/ 2147483647 w 17"/>
                  <a:gd name="T13" fmla="*/ 2147483647 h 8"/>
                  <a:gd name="T14" fmla="*/ 2147483647 w 17"/>
                  <a:gd name="T15" fmla="*/ 2147483647 h 8"/>
                  <a:gd name="T16" fmla="*/ 2147483647 w 17"/>
                  <a:gd name="T17" fmla="*/ 2147483647 h 8"/>
                  <a:gd name="T18" fmla="*/ 2147483647 w 17"/>
                  <a:gd name="T19" fmla="*/ 2147483647 h 8"/>
                  <a:gd name="T20" fmla="*/ 2147483647 w 17"/>
                  <a:gd name="T21" fmla="*/ 2147483647 h 8"/>
                  <a:gd name="T22" fmla="*/ 2147483647 w 17"/>
                  <a:gd name="T23" fmla="*/ 2147483647 h 8"/>
                  <a:gd name="T24" fmla="*/ 2147483647 w 17"/>
                  <a:gd name="T25" fmla="*/ 2147483647 h 8"/>
                  <a:gd name="T26" fmla="*/ 2147483647 w 17"/>
                  <a:gd name="T27" fmla="*/ 2147483647 h 8"/>
                  <a:gd name="T28" fmla="*/ 2147483647 w 17"/>
                  <a:gd name="T29" fmla="*/ 2147483647 h 8"/>
                  <a:gd name="T30" fmla="*/ 2147483647 w 17"/>
                  <a:gd name="T31" fmla="*/ 2147483647 h 8"/>
                  <a:gd name="T32" fmla="*/ 2147483647 w 17"/>
                  <a:gd name="T33" fmla="*/ 2147483647 h 8"/>
                  <a:gd name="T34" fmla="*/ 2147483647 w 17"/>
                  <a:gd name="T35" fmla="*/ 2147483647 h 8"/>
                  <a:gd name="T36" fmla="*/ 2147483647 w 17"/>
                  <a:gd name="T37" fmla="*/ 2147483647 h 8"/>
                  <a:gd name="T38" fmla="*/ 2147483647 w 17"/>
                  <a:gd name="T39" fmla="*/ 2147483647 h 8"/>
                  <a:gd name="T40" fmla="*/ 2147483647 w 17"/>
                  <a:gd name="T41" fmla="*/ 2147483647 h 8"/>
                  <a:gd name="T42" fmla="*/ 2147483647 w 17"/>
                  <a:gd name="T43" fmla="*/ 2147483647 h 8"/>
                  <a:gd name="T44" fmla="*/ 2147483647 w 17"/>
                  <a:gd name="T45" fmla="*/ 2147483647 h 8"/>
                  <a:gd name="T46" fmla="*/ 2147483647 w 17"/>
                  <a:gd name="T47" fmla="*/ 2147483647 h 8"/>
                  <a:gd name="T48" fmla="*/ 0 w 17"/>
                  <a:gd name="T49" fmla="*/ 2147483647 h 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7"/>
                  <a:gd name="T76" fmla="*/ 0 h 8"/>
                  <a:gd name="T77" fmla="*/ 17 w 17"/>
                  <a:gd name="T78" fmla="*/ 8 h 8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7" h="8">
                    <a:moveTo>
                      <a:pt x="0" y="3"/>
                    </a:moveTo>
                    <a:cubicBezTo>
                      <a:pt x="2" y="3"/>
                      <a:pt x="3" y="3"/>
                      <a:pt x="2" y="1"/>
                    </a:cubicBezTo>
                    <a:lnTo>
                      <a:pt x="8" y="0"/>
                    </a:lnTo>
                    <a:lnTo>
                      <a:pt x="15" y="1"/>
                    </a:lnTo>
                    <a:cubicBezTo>
                      <a:pt x="14" y="3"/>
                      <a:pt x="15" y="3"/>
                      <a:pt x="17" y="3"/>
                    </a:cubicBezTo>
                    <a:cubicBezTo>
                      <a:pt x="16" y="4"/>
                      <a:pt x="15" y="5"/>
                      <a:pt x="14" y="4"/>
                    </a:cubicBezTo>
                    <a:cubicBezTo>
                      <a:pt x="14" y="5"/>
                      <a:pt x="14" y="6"/>
                      <a:pt x="15" y="7"/>
                    </a:cubicBezTo>
                    <a:cubicBezTo>
                      <a:pt x="14" y="6"/>
                      <a:pt x="13" y="6"/>
                      <a:pt x="13" y="5"/>
                    </a:cubicBezTo>
                    <a:lnTo>
                      <a:pt x="13" y="8"/>
                    </a:lnTo>
                    <a:cubicBezTo>
                      <a:pt x="12" y="7"/>
                      <a:pt x="12" y="6"/>
                      <a:pt x="11" y="5"/>
                    </a:cubicBezTo>
                    <a:lnTo>
                      <a:pt x="11" y="8"/>
                    </a:lnTo>
                    <a:lnTo>
                      <a:pt x="10" y="6"/>
                    </a:lnTo>
                    <a:lnTo>
                      <a:pt x="8" y="8"/>
                    </a:lnTo>
                    <a:lnTo>
                      <a:pt x="7" y="6"/>
                    </a:lnTo>
                    <a:lnTo>
                      <a:pt x="6" y="8"/>
                    </a:lnTo>
                    <a:lnTo>
                      <a:pt x="6" y="5"/>
                    </a:lnTo>
                    <a:cubicBezTo>
                      <a:pt x="5" y="6"/>
                      <a:pt x="5" y="7"/>
                      <a:pt x="4" y="8"/>
                    </a:cubicBezTo>
                    <a:lnTo>
                      <a:pt x="4" y="5"/>
                    </a:lnTo>
                    <a:cubicBezTo>
                      <a:pt x="4" y="6"/>
                      <a:pt x="3" y="6"/>
                      <a:pt x="2" y="7"/>
                    </a:cubicBezTo>
                    <a:cubicBezTo>
                      <a:pt x="3" y="6"/>
                      <a:pt x="3" y="5"/>
                      <a:pt x="3" y="4"/>
                    </a:cubicBezTo>
                    <a:cubicBezTo>
                      <a:pt x="2" y="5"/>
                      <a:pt x="1" y="4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" name="Freeform 54"/>
              <p:cNvSpPr>
                <a:spLocks/>
              </p:cNvSpPr>
              <p:nvPr/>
            </p:nvSpPr>
            <p:spPr bwMode="auto">
              <a:xfrm>
                <a:off x="3569" y="1180"/>
                <a:ext cx="198" cy="103"/>
              </a:xfrm>
              <a:custGeom>
                <a:avLst/>
                <a:gdLst>
                  <a:gd name="T0" fmla="*/ 2147483647 w 17"/>
                  <a:gd name="T1" fmla="*/ 2147483647 h 9"/>
                  <a:gd name="T2" fmla="*/ 2147483647 w 17"/>
                  <a:gd name="T3" fmla="*/ 0 h 9"/>
                  <a:gd name="T4" fmla="*/ 2147483647 w 17"/>
                  <a:gd name="T5" fmla="*/ 0 h 9"/>
                  <a:gd name="T6" fmla="*/ 2147483647 w 17"/>
                  <a:gd name="T7" fmla="*/ 0 h 9"/>
                  <a:gd name="T8" fmla="*/ 2147483647 w 17"/>
                  <a:gd name="T9" fmla="*/ 0 h 9"/>
                  <a:gd name="T10" fmla="*/ 2147483647 w 17"/>
                  <a:gd name="T11" fmla="*/ 0 h 9"/>
                  <a:gd name="T12" fmla="*/ 2147483647 w 17"/>
                  <a:gd name="T13" fmla="*/ 2147483647 h 9"/>
                  <a:gd name="T14" fmla="*/ 0 w 17"/>
                  <a:gd name="T15" fmla="*/ 2147483647 h 9"/>
                  <a:gd name="T16" fmla="*/ 2147483647 w 17"/>
                  <a:gd name="T17" fmla="*/ 2147483647 h 9"/>
                  <a:gd name="T18" fmla="*/ 2147483647 w 17"/>
                  <a:gd name="T19" fmla="*/ 2147483647 h 9"/>
                  <a:gd name="T20" fmla="*/ 2147483647 w 17"/>
                  <a:gd name="T21" fmla="*/ 2147483647 h 9"/>
                  <a:gd name="T22" fmla="*/ 2147483647 w 17"/>
                  <a:gd name="T23" fmla="*/ 2147483647 h 9"/>
                  <a:gd name="T24" fmla="*/ 2147483647 w 17"/>
                  <a:gd name="T25" fmla="*/ 2147483647 h 9"/>
                  <a:gd name="T26" fmla="*/ 2147483647 w 17"/>
                  <a:gd name="T27" fmla="*/ 2147483647 h 9"/>
                  <a:gd name="T28" fmla="*/ 2147483647 w 17"/>
                  <a:gd name="T29" fmla="*/ 2147483647 h 9"/>
                  <a:gd name="T30" fmla="*/ 2147483647 w 17"/>
                  <a:gd name="T31" fmla="*/ 2147483647 h 9"/>
                  <a:gd name="T32" fmla="*/ 2147483647 w 17"/>
                  <a:gd name="T33" fmla="*/ 2147483647 h 9"/>
                  <a:gd name="T34" fmla="*/ 2147483647 w 17"/>
                  <a:gd name="T35" fmla="*/ 2147483647 h 9"/>
                  <a:gd name="T36" fmla="*/ 2147483647 w 17"/>
                  <a:gd name="T37" fmla="*/ 2147483647 h 9"/>
                  <a:gd name="T38" fmla="*/ 2147483647 w 17"/>
                  <a:gd name="T39" fmla="*/ 2147483647 h 9"/>
                  <a:gd name="T40" fmla="*/ 2147483647 w 17"/>
                  <a:gd name="T41" fmla="*/ 2147483647 h 9"/>
                  <a:gd name="T42" fmla="*/ 2147483647 w 17"/>
                  <a:gd name="T43" fmla="*/ 2147483647 h 9"/>
                  <a:gd name="T44" fmla="*/ 2147483647 w 17"/>
                  <a:gd name="T45" fmla="*/ 2147483647 h 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7"/>
                  <a:gd name="T70" fmla="*/ 0 h 9"/>
                  <a:gd name="T71" fmla="*/ 17 w 17"/>
                  <a:gd name="T72" fmla="*/ 9 h 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7" h="9">
                    <a:moveTo>
                      <a:pt x="14" y="2"/>
                    </a:moveTo>
                    <a:lnTo>
                      <a:pt x="12" y="0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3" y="2"/>
                    </a:lnTo>
                    <a:cubicBezTo>
                      <a:pt x="4" y="4"/>
                      <a:pt x="3" y="5"/>
                      <a:pt x="0" y="6"/>
                    </a:cubicBezTo>
                    <a:cubicBezTo>
                      <a:pt x="1" y="7"/>
                      <a:pt x="2" y="7"/>
                      <a:pt x="4" y="6"/>
                    </a:cubicBezTo>
                    <a:lnTo>
                      <a:pt x="2" y="8"/>
                    </a:lnTo>
                    <a:cubicBezTo>
                      <a:pt x="4" y="8"/>
                      <a:pt x="5" y="7"/>
                      <a:pt x="6" y="5"/>
                    </a:cubicBezTo>
                    <a:lnTo>
                      <a:pt x="6" y="9"/>
                    </a:lnTo>
                    <a:cubicBezTo>
                      <a:pt x="7" y="8"/>
                      <a:pt x="8" y="6"/>
                      <a:pt x="7" y="4"/>
                    </a:cubicBezTo>
                    <a:lnTo>
                      <a:pt x="9" y="7"/>
                    </a:lnTo>
                    <a:lnTo>
                      <a:pt x="10" y="4"/>
                    </a:lnTo>
                    <a:cubicBezTo>
                      <a:pt x="9" y="6"/>
                      <a:pt x="10" y="8"/>
                      <a:pt x="11" y="9"/>
                    </a:cubicBezTo>
                    <a:lnTo>
                      <a:pt x="11" y="5"/>
                    </a:lnTo>
                    <a:cubicBezTo>
                      <a:pt x="12" y="7"/>
                      <a:pt x="13" y="8"/>
                      <a:pt x="15" y="8"/>
                    </a:cubicBezTo>
                    <a:lnTo>
                      <a:pt x="13" y="6"/>
                    </a:lnTo>
                    <a:cubicBezTo>
                      <a:pt x="15" y="7"/>
                      <a:pt x="16" y="7"/>
                      <a:pt x="17" y="6"/>
                    </a:cubicBezTo>
                    <a:cubicBezTo>
                      <a:pt x="14" y="5"/>
                      <a:pt x="13" y="4"/>
                      <a:pt x="1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" name="Freeform 55"/>
              <p:cNvSpPr>
                <a:spLocks/>
              </p:cNvSpPr>
              <p:nvPr/>
            </p:nvSpPr>
            <p:spPr bwMode="auto">
              <a:xfrm>
                <a:off x="3559" y="1260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2147483647 w 5"/>
                  <a:gd name="T5" fmla="*/ 2147483647 h 3"/>
                  <a:gd name="T6" fmla="*/ 2147483647 w 5"/>
                  <a:gd name="T7" fmla="*/ 2147483647 h 3"/>
                  <a:gd name="T8" fmla="*/ 0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0" y="2"/>
                    </a:moveTo>
                    <a:lnTo>
                      <a:pt x="2" y="0"/>
                    </a:lnTo>
                    <a:lnTo>
                      <a:pt x="5" y="1"/>
                    </a:lnTo>
                    <a:lnTo>
                      <a:pt x="4" y="3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" name="Freeform 56"/>
              <p:cNvSpPr>
                <a:spLocks/>
              </p:cNvSpPr>
              <p:nvPr/>
            </p:nvSpPr>
            <p:spPr bwMode="auto">
              <a:xfrm>
                <a:off x="3718" y="1260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2147483647 w 5"/>
                  <a:gd name="T3" fmla="*/ 0 h 3"/>
                  <a:gd name="T4" fmla="*/ 0 w 5"/>
                  <a:gd name="T5" fmla="*/ 2147483647 h 3"/>
                  <a:gd name="T6" fmla="*/ 2147483647 w 5"/>
                  <a:gd name="T7" fmla="*/ 2147483647 h 3"/>
                  <a:gd name="T8" fmla="*/ 2147483647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5" y="2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" name="Freeform 57"/>
              <p:cNvSpPr>
                <a:spLocks/>
              </p:cNvSpPr>
              <p:nvPr/>
            </p:nvSpPr>
            <p:spPr bwMode="auto">
              <a:xfrm>
                <a:off x="3544" y="1478"/>
                <a:ext cx="92" cy="149"/>
              </a:xfrm>
              <a:custGeom>
                <a:avLst/>
                <a:gdLst>
                  <a:gd name="T0" fmla="*/ 2147483647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2147483647 w 8"/>
                  <a:gd name="T11" fmla="*/ 0 h 13"/>
                  <a:gd name="T12" fmla="*/ 2147483647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8" y="4"/>
                    </a:moveTo>
                    <a:cubicBezTo>
                      <a:pt x="5" y="6"/>
                      <a:pt x="4" y="9"/>
                      <a:pt x="5" y="13"/>
                    </a:cubicBezTo>
                    <a:cubicBezTo>
                      <a:pt x="2" y="13"/>
                      <a:pt x="2" y="12"/>
                      <a:pt x="2" y="10"/>
                    </a:cubicBezTo>
                    <a:cubicBezTo>
                      <a:pt x="0" y="9"/>
                      <a:pt x="0" y="8"/>
                      <a:pt x="1" y="7"/>
                    </a:cubicBezTo>
                    <a:cubicBezTo>
                      <a:pt x="1" y="7"/>
                      <a:pt x="3" y="7"/>
                      <a:pt x="4" y="5"/>
                    </a:cubicBezTo>
                    <a:cubicBezTo>
                      <a:pt x="7" y="4"/>
                      <a:pt x="8" y="2"/>
                      <a:pt x="8" y="0"/>
                    </a:cubicBez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" name="Freeform 58"/>
              <p:cNvSpPr>
                <a:spLocks/>
              </p:cNvSpPr>
              <p:nvPr/>
            </p:nvSpPr>
            <p:spPr bwMode="auto">
              <a:xfrm>
                <a:off x="3593" y="1524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0 w 4"/>
                  <a:gd name="T7" fmla="*/ 2147483647 h 13"/>
                  <a:gd name="T8" fmla="*/ 2147483647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4" y="13"/>
                    </a:moveTo>
                    <a:cubicBezTo>
                      <a:pt x="3" y="10"/>
                      <a:pt x="3" y="7"/>
                      <a:pt x="4" y="3"/>
                    </a:cubicBezTo>
                    <a:lnTo>
                      <a:pt x="4" y="0"/>
                    </a:lnTo>
                    <a:cubicBezTo>
                      <a:pt x="1" y="2"/>
                      <a:pt x="0" y="5"/>
                      <a:pt x="0" y="9"/>
                    </a:cubicBezTo>
                    <a:cubicBezTo>
                      <a:pt x="1" y="12"/>
                      <a:pt x="3" y="13"/>
                      <a:pt x="4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" name="Freeform 59"/>
              <p:cNvSpPr>
                <a:spLocks/>
              </p:cNvSpPr>
              <p:nvPr/>
            </p:nvSpPr>
            <p:spPr bwMode="auto">
              <a:xfrm>
                <a:off x="3535" y="1432"/>
                <a:ext cx="67" cy="69"/>
              </a:xfrm>
              <a:custGeom>
                <a:avLst/>
                <a:gdLst>
                  <a:gd name="T0" fmla="*/ 0 w 6"/>
                  <a:gd name="T1" fmla="*/ 2147483647 h 6"/>
                  <a:gd name="T2" fmla="*/ 2147483647 w 6"/>
                  <a:gd name="T3" fmla="*/ 0 h 6"/>
                  <a:gd name="T4" fmla="*/ 0 60000 65536"/>
                  <a:gd name="T5" fmla="*/ 0 60000 65536"/>
                  <a:gd name="T6" fmla="*/ 0 w 6"/>
                  <a:gd name="T7" fmla="*/ 0 h 6"/>
                  <a:gd name="T8" fmla="*/ 6 w 6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6" h="6">
                    <a:moveTo>
                      <a:pt x="0" y="6"/>
                    </a:moveTo>
                    <a:cubicBezTo>
                      <a:pt x="1" y="5"/>
                      <a:pt x="2" y="0"/>
                      <a:pt x="6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" name="Freeform 60"/>
              <p:cNvSpPr>
                <a:spLocks/>
              </p:cNvSpPr>
              <p:nvPr/>
            </p:nvSpPr>
            <p:spPr bwMode="auto">
              <a:xfrm>
                <a:off x="3544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2147483647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2" y="8"/>
                    </a:moveTo>
                    <a:cubicBezTo>
                      <a:pt x="0" y="5"/>
                      <a:pt x="2" y="3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" name="Freeform 61"/>
              <p:cNvSpPr>
                <a:spLocks/>
              </p:cNvSpPr>
              <p:nvPr/>
            </p:nvSpPr>
            <p:spPr bwMode="auto">
              <a:xfrm>
                <a:off x="3578" y="1432"/>
                <a:ext cx="58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2147483647 w 5"/>
                  <a:gd name="T3" fmla="*/ 0 h 5"/>
                  <a:gd name="T4" fmla="*/ 0 60000 65536"/>
                  <a:gd name="T5" fmla="*/ 0 60000 65536"/>
                  <a:gd name="T6" fmla="*/ 0 w 5"/>
                  <a:gd name="T7" fmla="*/ 0 h 5"/>
                  <a:gd name="T8" fmla="*/ 5 w 5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5">
                    <a:moveTo>
                      <a:pt x="1" y="5"/>
                    </a:moveTo>
                    <a:cubicBezTo>
                      <a:pt x="0" y="4"/>
                      <a:pt x="2" y="2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" name="Freeform 62"/>
              <p:cNvSpPr>
                <a:spLocks/>
              </p:cNvSpPr>
              <p:nvPr/>
            </p:nvSpPr>
            <p:spPr bwMode="auto">
              <a:xfrm>
                <a:off x="3593" y="1467"/>
                <a:ext cx="43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0" y="2"/>
                    </a:moveTo>
                    <a:cubicBezTo>
                      <a:pt x="1" y="1"/>
                      <a:pt x="3" y="0"/>
                      <a:pt x="4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" name="Freeform 63"/>
              <p:cNvSpPr>
                <a:spLocks/>
              </p:cNvSpPr>
              <p:nvPr/>
            </p:nvSpPr>
            <p:spPr bwMode="auto">
              <a:xfrm>
                <a:off x="3525" y="1444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0" y="3"/>
                    </a:moveTo>
                    <a:cubicBezTo>
                      <a:pt x="0" y="2"/>
                      <a:pt x="2" y="0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" name="Freeform 64"/>
              <p:cNvSpPr>
                <a:spLocks/>
              </p:cNvSpPr>
              <p:nvPr/>
            </p:nvSpPr>
            <p:spPr bwMode="auto">
              <a:xfrm>
                <a:off x="3544" y="1432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0" y="6"/>
                    </a:moveTo>
                    <a:cubicBezTo>
                      <a:pt x="1" y="3"/>
                      <a:pt x="2" y="1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" name="Freeform 65"/>
              <p:cNvSpPr>
                <a:spLocks/>
              </p:cNvSpPr>
              <p:nvPr/>
            </p:nvSpPr>
            <p:spPr bwMode="auto">
              <a:xfrm>
                <a:off x="3559" y="1513"/>
                <a:ext cx="77" cy="57"/>
              </a:xfrm>
              <a:custGeom>
                <a:avLst/>
                <a:gdLst>
                  <a:gd name="T0" fmla="*/ 0 w 7"/>
                  <a:gd name="T1" fmla="*/ 2147483647 h 5"/>
                  <a:gd name="T2" fmla="*/ 2147483647 w 7"/>
                  <a:gd name="T3" fmla="*/ 2147483647 h 5"/>
                  <a:gd name="T4" fmla="*/ 2147483647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0" y="5"/>
                    </a:moveTo>
                    <a:cubicBezTo>
                      <a:pt x="1" y="5"/>
                      <a:pt x="2" y="5"/>
                      <a:pt x="3" y="4"/>
                    </a:cubicBezTo>
                    <a:lnTo>
                      <a:pt x="7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" name="Freeform 66"/>
              <p:cNvSpPr>
                <a:spLocks/>
              </p:cNvSpPr>
              <p:nvPr/>
            </p:nvSpPr>
            <p:spPr bwMode="auto">
              <a:xfrm>
                <a:off x="3569" y="1559"/>
                <a:ext cx="24" cy="57"/>
              </a:xfrm>
              <a:custGeom>
                <a:avLst/>
                <a:gdLst>
                  <a:gd name="T0" fmla="*/ 2147483647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2" y="0"/>
                    </a:moveTo>
                    <a:cubicBezTo>
                      <a:pt x="1" y="2"/>
                      <a:pt x="0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" name="Freeform 67"/>
              <p:cNvSpPr>
                <a:spLocks/>
              </p:cNvSpPr>
              <p:nvPr/>
            </p:nvSpPr>
            <p:spPr bwMode="auto">
              <a:xfrm>
                <a:off x="3602" y="1536"/>
                <a:ext cx="34" cy="115"/>
              </a:xfrm>
              <a:custGeom>
                <a:avLst/>
                <a:gdLst>
                  <a:gd name="T0" fmla="*/ 2147483647 w 3"/>
                  <a:gd name="T1" fmla="*/ 0 h 10"/>
                  <a:gd name="T2" fmla="*/ 2147483647 w 3"/>
                  <a:gd name="T3" fmla="*/ 2147483647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0"/>
                    </a:moveTo>
                    <a:cubicBezTo>
                      <a:pt x="0" y="2"/>
                      <a:pt x="0" y="6"/>
                      <a:pt x="1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" name="Freeform 68"/>
              <p:cNvSpPr>
                <a:spLocks/>
              </p:cNvSpPr>
              <p:nvPr/>
            </p:nvSpPr>
            <p:spPr bwMode="auto">
              <a:xfrm>
                <a:off x="3602" y="1547"/>
                <a:ext cx="34" cy="115"/>
              </a:xfrm>
              <a:custGeom>
                <a:avLst/>
                <a:gdLst>
                  <a:gd name="T0" fmla="*/ 2147483647 w 3"/>
                  <a:gd name="T1" fmla="*/ 2147483647 h 10"/>
                  <a:gd name="T2" fmla="*/ 2147483647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10"/>
                    </a:moveTo>
                    <a:cubicBezTo>
                      <a:pt x="0" y="8"/>
                      <a:pt x="1" y="4"/>
                      <a:pt x="3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" name="Freeform 69"/>
              <p:cNvSpPr>
                <a:spLocks/>
              </p:cNvSpPr>
              <p:nvPr/>
            </p:nvSpPr>
            <p:spPr bwMode="auto">
              <a:xfrm>
                <a:off x="3636" y="1559"/>
                <a:ext cx="34" cy="126"/>
              </a:xfrm>
              <a:custGeom>
                <a:avLst/>
                <a:gdLst>
                  <a:gd name="T0" fmla="*/ 2147483647 w 3"/>
                  <a:gd name="T1" fmla="*/ 0 h 11"/>
                  <a:gd name="T2" fmla="*/ 2147483647 w 3"/>
                  <a:gd name="T3" fmla="*/ 2147483647 h 11"/>
                  <a:gd name="T4" fmla="*/ 0 60000 65536"/>
                  <a:gd name="T5" fmla="*/ 0 60000 65536"/>
                  <a:gd name="T6" fmla="*/ 0 w 3"/>
                  <a:gd name="T7" fmla="*/ 0 h 11"/>
                  <a:gd name="T8" fmla="*/ 3 w 3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1">
                    <a:moveTo>
                      <a:pt x="3" y="0"/>
                    </a:moveTo>
                    <a:cubicBezTo>
                      <a:pt x="0" y="6"/>
                      <a:pt x="1" y="9"/>
                      <a:pt x="3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" name="Freeform 70"/>
              <p:cNvSpPr>
                <a:spLocks/>
              </p:cNvSpPr>
              <p:nvPr/>
            </p:nvSpPr>
            <p:spPr bwMode="auto">
              <a:xfrm>
                <a:off x="3699" y="1478"/>
                <a:ext cx="92" cy="149"/>
              </a:xfrm>
              <a:custGeom>
                <a:avLst/>
                <a:gdLst>
                  <a:gd name="T0" fmla="*/ 0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0 w 8"/>
                  <a:gd name="T11" fmla="*/ 0 h 13"/>
                  <a:gd name="T12" fmla="*/ 0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0" y="4"/>
                    </a:moveTo>
                    <a:cubicBezTo>
                      <a:pt x="3" y="6"/>
                      <a:pt x="4" y="9"/>
                      <a:pt x="4" y="13"/>
                    </a:cubicBezTo>
                    <a:cubicBezTo>
                      <a:pt x="6" y="13"/>
                      <a:pt x="7" y="12"/>
                      <a:pt x="6" y="10"/>
                    </a:cubicBezTo>
                    <a:cubicBezTo>
                      <a:pt x="8" y="9"/>
                      <a:pt x="8" y="8"/>
                      <a:pt x="8" y="7"/>
                    </a:cubicBezTo>
                    <a:cubicBezTo>
                      <a:pt x="7" y="7"/>
                      <a:pt x="5" y="7"/>
                      <a:pt x="4" y="5"/>
                    </a:cubicBezTo>
                    <a:cubicBezTo>
                      <a:pt x="1" y="4"/>
                      <a:pt x="0" y="2"/>
                      <a:pt x="0" y="0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" name="Freeform 71"/>
              <p:cNvSpPr>
                <a:spLocks/>
              </p:cNvSpPr>
              <p:nvPr/>
            </p:nvSpPr>
            <p:spPr bwMode="auto">
              <a:xfrm>
                <a:off x="3699" y="1524"/>
                <a:ext cx="43" cy="149"/>
              </a:xfrm>
              <a:custGeom>
                <a:avLst/>
                <a:gdLst>
                  <a:gd name="T0" fmla="*/ 0 w 4"/>
                  <a:gd name="T1" fmla="*/ 2147483647 h 13"/>
                  <a:gd name="T2" fmla="*/ 0 w 4"/>
                  <a:gd name="T3" fmla="*/ 2147483647 h 13"/>
                  <a:gd name="T4" fmla="*/ 0 w 4"/>
                  <a:gd name="T5" fmla="*/ 0 h 13"/>
                  <a:gd name="T6" fmla="*/ 2147483647 w 4"/>
                  <a:gd name="T7" fmla="*/ 2147483647 h 13"/>
                  <a:gd name="T8" fmla="*/ 0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0" y="13"/>
                    </a:moveTo>
                    <a:cubicBezTo>
                      <a:pt x="1" y="10"/>
                      <a:pt x="1" y="7"/>
                      <a:pt x="0" y="3"/>
                    </a:cubicBezTo>
                    <a:lnTo>
                      <a:pt x="0" y="0"/>
                    </a:lnTo>
                    <a:cubicBezTo>
                      <a:pt x="3" y="2"/>
                      <a:pt x="4" y="5"/>
                      <a:pt x="4" y="9"/>
                    </a:cubicBezTo>
                    <a:cubicBezTo>
                      <a:pt x="3" y="12"/>
                      <a:pt x="2" y="13"/>
                      <a:pt x="0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" name="Freeform 72"/>
              <p:cNvSpPr>
                <a:spLocks/>
              </p:cNvSpPr>
              <p:nvPr/>
            </p:nvSpPr>
            <p:spPr bwMode="auto">
              <a:xfrm>
                <a:off x="3732" y="1432"/>
                <a:ext cx="77" cy="69"/>
              </a:xfrm>
              <a:custGeom>
                <a:avLst/>
                <a:gdLst>
                  <a:gd name="T0" fmla="*/ 2147483647 w 7"/>
                  <a:gd name="T1" fmla="*/ 2147483647 h 6"/>
                  <a:gd name="T2" fmla="*/ 0 w 7"/>
                  <a:gd name="T3" fmla="*/ 0 h 6"/>
                  <a:gd name="T4" fmla="*/ 0 60000 65536"/>
                  <a:gd name="T5" fmla="*/ 0 60000 65536"/>
                  <a:gd name="T6" fmla="*/ 0 w 7"/>
                  <a:gd name="T7" fmla="*/ 0 h 6"/>
                  <a:gd name="T8" fmla="*/ 7 w 7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7" h="6">
                    <a:moveTo>
                      <a:pt x="7" y="6"/>
                    </a:moveTo>
                    <a:cubicBezTo>
                      <a:pt x="5" y="5"/>
                      <a:pt x="5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" name="Freeform 73"/>
              <p:cNvSpPr>
                <a:spLocks/>
              </p:cNvSpPr>
              <p:nvPr/>
            </p:nvSpPr>
            <p:spPr bwMode="auto">
              <a:xfrm>
                <a:off x="3732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0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3" y="8"/>
                    </a:moveTo>
                    <a:cubicBezTo>
                      <a:pt x="5" y="5"/>
                      <a:pt x="3" y="3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2" name="Freeform 74"/>
              <p:cNvSpPr>
                <a:spLocks/>
              </p:cNvSpPr>
              <p:nvPr/>
            </p:nvSpPr>
            <p:spPr bwMode="auto">
              <a:xfrm>
                <a:off x="3703" y="1432"/>
                <a:ext cx="48" cy="57"/>
              </a:xfrm>
              <a:custGeom>
                <a:avLst/>
                <a:gdLst>
                  <a:gd name="T0" fmla="*/ 2147483647 w 4"/>
                  <a:gd name="T1" fmla="*/ 2147483647 h 5"/>
                  <a:gd name="T2" fmla="*/ 0 w 4"/>
                  <a:gd name="T3" fmla="*/ 0 h 5"/>
                  <a:gd name="T4" fmla="*/ 0 60000 65536"/>
                  <a:gd name="T5" fmla="*/ 0 60000 65536"/>
                  <a:gd name="T6" fmla="*/ 0 w 4"/>
                  <a:gd name="T7" fmla="*/ 0 h 5"/>
                  <a:gd name="T8" fmla="*/ 4 w 4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5">
                    <a:moveTo>
                      <a:pt x="4" y="5"/>
                    </a:moveTo>
                    <a:cubicBezTo>
                      <a:pt x="4" y="4"/>
                      <a:pt x="2" y="2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3" name="Freeform 75"/>
              <p:cNvSpPr>
                <a:spLocks/>
              </p:cNvSpPr>
              <p:nvPr/>
            </p:nvSpPr>
            <p:spPr bwMode="auto">
              <a:xfrm>
                <a:off x="3699" y="1467"/>
                <a:ext cx="43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4" name="Freeform 76"/>
              <p:cNvSpPr>
                <a:spLocks/>
              </p:cNvSpPr>
              <p:nvPr/>
            </p:nvSpPr>
            <p:spPr bwMode="auto">
              <a:xfrm>
                <a:off x="3752" y="1444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0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5" y="3"/>
                    </a:moveTo>
                    <a:cubicBezTo>
                      <a:pt x="5" y="2"/>
                      <a:pt x="3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5" name="Freeform 77"/>
              <p:cNvSpPr>
                <a:spLocks/>
              </p:cNvSpPr>
              <p:nvPr/>
            </p:nvSpPr>
            <p:spPr bwMode="auto">
              <a:xfrm>
                <a:off x="3732" y="1432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0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5" y="6"/>
                    </a:moveTo>
                    <a:cubicBezTo>
                      <a:pt x="4" y="3"/>
                      <a:pt x="3" y="1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6" name="Freeform 78"/>
              <p:cNvSpPr>
                <a:spLocks/>
              </p:cNvSpPr>
              <p:nvPr/>
            </p:nvSpPr>
            <p:spPr bwMode="auto">
              <a:xfrm>
                <a:off x="3699" y="1513"/>
                <a:ext cx="77" cy="57"/>
              </a:xfrm>
              <a:custGeom>
                <a:avLst/>
                <a:gdLst>
                  <a:gd name="T0" fmla="*/ 2147483647 w 7"/>
                  <a:gd name="T1" fmla="*/ 2147483647 h 5"/>
                  <a:gd name="T2" fmla="*/ 2147483647 w 7"/>
                  <a:gd name="T3" fmla="*/ 2147483647 h 5"/>
                  <a:gd name="T4" fmla="*/ 0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7" y="5"/>
                    </a:moveTo>
                    <a:cubicBezTo>
                      <a:pt x="6" y="5"/>
                      <a:pt x="5" y="5"/>
                      <a:pt x="4" y="4"/>
                    </a:cubicBez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7" name="Freeform 79"/>
              <p:cNvSpPr>
                <a:spLocks/>
              </p:cNvSpPr>
              <p:nvPr/>
            </p:nvSpPr>
            <p:spPr bwMode="auto">
              <a:xfrm>
                <a:off x="3742" y="1559"/>
                <a:ext cx="24" cy="57"/>
              </a:xfrm>
              <a:custGeom>
                <a:avLst/>
                <a:gdLst>
                  <a:gd name="T0" fmla="*/ 0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0" y="0"/>
                    </a:moveTo>
                    <a:cubicBezTo>
                      <a:pt x="1" y="2"/>
                      <a:pt x="2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8" name="Freeform 80"/>
              <p:cNvSpPr>
                <a:spLocks/>
              </p:cNvSpPr>
              <p:nvPr/>
            </p:nvSpPr>
            <p:spPr bwMode="auto">
              <a:xfrm>
                <a:off x="3699" y="1536"/>
                <a:ext cx="43" cy="115"/>
              </a:xfrm>
              <a:custGeom>
                <a:avLst/>
                <a:gdLst>
                  <a:gd name="T0" fmla="*/ 0 w 4"/>
                  <a:gd name="T1" fmla="*/ 0 h 10"/>
                  <a:gd name="T2" fmla="*/ 2147483647 w 4"/>
                  <a:gd name="T3" fmla="*/ 2147483647 h 10"/>
                  <a:gd name="T4" fmla="*/ 0 60000 65536"/>
                  <a:gd name="T5" fmla="*/ 0 60000 65536"/>
                  <a:gd name="T6" fmla="*/ 0 w 4"/>
                  <a:gd name="T7" fmla="*/ 0 h 10"/>
                  <a:gd name="T8" fmla="*/ 4 w 4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10">
                    <a:moveTo>
                      <a:pt x="0" y="0"/>
                    </a:moveTo>
                    <a:cubicBezTo>
                      <a:pt x="3" y="2"/>
                      <a:pt x="4" y="6"/>
                      <a:pt x="2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9" name="Freeform 81"/>
              <p:cNvSpPr>
                <a:spLocks/>
              </p:cNvSpPr>
              <p:nvPr/>
            </p:nvSpPr>
            <p:spPr bwMode="auto">
              <a:xfrm>
                <a:off x="3699" y="1547"/>
                <a:ext cx="34" cy="115"/>
              </a:xfrm>
              <a:custGeom>
                <a:avLst/>
                <a:gdLst>
                  <a:gd name="T0" fmla="*/ 0 w 3"/>
                  <a:gd name="T1" fmla="*/ 2147483647 h 10"/>
                  <a:gd name="T2" fmla="*/ 0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0" y="10"/>
                    </a:moveTo>
                    <a:cubicBezTo>
                      <a:pt x="3" y="8"/>
                      <a:pt x="2" y="4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0" name="Freeform 82"/>
              <p:cNvSpPr>
                <a:spLocks/>
              </p:cNvSpPr>
              <p:nvPr/>
            </p:nvSpPr>
            <p:spPr bwMode="auto">
              <a:xfrm>
                <a:off x="3670" y="1559"/>
                <a:ext cx="29" cy="126"/>
              </a:xfrm>
              <a:custGeom>
                <a:avLst/>
                <a:gdLst>
                  <a:gd name="T0" fmla="*/ 0 w 2"/>
                  <a:gd name="T1" fmla="*/ 0 h 11"/>
                  <a:gd name="T2" fmla="*/ 0 w 2"/>
                  <a:gd name="T3" fmla="*/ 2147483647 h 11"/>
                  <a:gd name="T4" fmla="*/ 0 60000 65536"/>
                  <a:gd name="T5" fmla="*/ 0 60000 65536"/>
                  <a:gd name="T6" fmla="*/ 0 w 2"/>
                  <a:gd name="T7" fmla="*/ 0 h 11"/>
                  <a:gd name="T8" fmla="*/ 2 w 2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11">
                    <a:moveTo>
                      <a:pt x="0" y="0"/>
                    </a:moveTo>
                    <a:cubicBezTo>
                      <a:pt x="2" y="6"/>
                      <a:pt x="1" y="9"/>
                      <a:pt x="0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1" name="Freeform 8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2" name="Freeform 8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3" name="Freeform 8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4" name="Freeform 8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5" name="Freeform 8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6" name="Freeform 8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7" name="Freeform 8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8" name="Freeform 9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9" name="Freeform 9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0" name="Freeform 9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1" name="Freeform 9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2" name="Freeform 9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3" name="Freeform 9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4" name="Freeform 9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5" name="Freeform 9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6" name="Freeform 9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7" name="Freeform 9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8" name="Freeform 10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9" name="Freeform 10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0" name="Freeform 10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1" name="Freeform 10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2" name="Freeform 10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3" name="Freeform 10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4" name="Freeform 106"/>
              <p:cNvSpPr>
                <a:spLocks/>
              </p:cNvSpPr>
              <p:nvPr/>
            </p:nvSpPr>
            <p:spPr bwMode="auto">
              <a:xfrm>
                <a:off x="3410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1" y="1"/>
                    </a:moveTo>
                    <a:cubicBezTo>
                      <a:pt x="0" y="7"/>
                      <a:pt x="0" y="12"/>
                      <a:pt x="2" y="16"/>
                    </a:cubicBezTo>
                    <a:cubicBezTo>
                      <a:pt x="3" y="10"/>
                      <a:pt x="4" y="5"/>
                      <a:pt x="3" y="0"/>
                    </a:cubicBezTo>
                    <a:cubicBezTo>
                      <a:pt x="2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5" name="Freeform 107"/>
              <p:cNvSpPr>
                <a:spLocks/>
              </p:cNvSpPr>
              <p:nvPr/>
            </p:nvSpPr>
            <p:spPr bwMode="auto">
              <a:xfrm>
                <a:off x="3434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1" y="1"/>
                    </a:moveTo>
                    <a:cubicBezTo>
                      <a:pt x="0" y="6"/>
                      <a:pt x="0" y="11"/>
                      <a:pt x="2" y="15"/>
                    </a:cubicBezTo>
                    <a:cubicBezTo>
                      <a:pt x="4" y="9"/>
                      <a:pt x="4" y="4"/>
                      <a:pt x="3" y="0"/>
                    </a:cubicBezTo>
                    <a:cubicBezTo>
                      <a:pt x="3" y="0"/>
                      <a:pt x="2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6" name="Freeform 108"/>
              <p:cNvSpPr>
                <a:spLocks/>
              </p:cNvSpPr>
              <p:nvPr/>
            </p:nvSpPr>
            <p:spPr bwMode="auto">
              <a:xfrm>
                <a:off x="3458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2147483647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1" y="6"/>
                      <a:pt x="0" y="11"/>
                      <a:pt x="2" y="14"/>
                    </a:cubicBezTo>
                    <a:cubicBezTo>
                      <a:pt x="4" y="9"/>
                      <a:pt x="4" y="4"/>
                      <a:pt x="4" y="0"/>
                    </a:cubicBezTo>
                    <a:cubicBezTo>
                      <a:pt x="3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7" name="Freeform 109"/>
              <p:cNvSpPr>
                <a:spLocks/>
              </p:cNvSpPr>
              <p:nvPr/>
            </p:nvSpPr>
            <p:spPr bwMode="auto">
              <a:xfrm>
                <a:off x="3491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1" y="1"/>
                    </a:moveTo>
                    <a:cubicBezTo>
                      <a:pt x="0" y="5"/>
                      <a:pt x="0" y="10"/>
                      <a:pt x="2" y="13"/>
                    </a:cubicBezTo>
                    <a:cubicBezTo>
                      <a:pt x="3" y="8"/>
                      <a:pt x="4" y="4"/>
                      <a:pt x="3" y="0"/>
                    </a:cubicBezTo>
                    <a:cubicBezTo>
                      <a:pt x="2" y="0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8" name="Freeform 110"/>
              <p:cNvSpPr>
                <a:spLocks/>
              </p:cNvSpPr>
              <p:nvPr/>
            </p:nvSpPr>
            <p:spPr bwMode="auto">
              <a:xfrm>
                <a:off x="3511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1" y="5"/>
                      <a:pt x="0" y="9"/>
                      <a:pt x="2" y="12"/>
                    </a:cubicBezTo>
                    <a:cubicBezTo>
                      <a:pt x="4" y="7"/>
                      <a:pt x="4" y="3"/>
                      <a:pt x="3" y="0"/>
                    </a:cubicBezTo>
                    <a:cubicBezTo>
                      <a:pt x="3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9" name="Freeform 111"/>
              <p:cNvSpPr>
                <a:spLocks/>
              </p:cNvSpPr>
              <p:nvPr/>
            </p:nvSpPr>
            <p:spPr bwMode="auto">
              <a:xfrm>
                <a:off x="3535" y="1306"/>
                <a:ext cx="43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2147483647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1" y="5"/>
                      <a:pt x="0" y="9"/>
                      <a:pt x="2" y="11"/>
                    </a:cubicBezTo>
                    <a:cubicBezTo>
                      <a:pt x="4" y="7"/>
                      <a:pt x="4" y="4"/>
                      <a:pt x="4" y="0"/>
                    </a:cubicBezTo>
                    <a:cubicBezTo>
                      <a:pt x="3" y="1"/>
                      <a:pt x="3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0" name="Freeform 112"/>
              <p:cNvSpPr>
                <a:spLocks/>
              </p:cNvSpPr>
              <p:nvPr/>
            </p:nvSpPr>
            <p:spPr bwMode="auto">
              <a:xfrm>
                <a:off x="3559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2147483647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3" y="1"/>
                    </a:moveTo>
                    <a:cubicBezTo>
                      <a:pt x="2" y="4"/>
                      <a:pt x="0" y="8"/>
                      <a:pt x="2" y="10"/>
                    </a:cubicBezTo>
                    <a:cubicBezTo>
                      <a:pt x="4" y="7"/>
                      <a:pt x="4" y="3"/>
                      <a:pt x="4" y="0"/>
                    </a:cubicBezTo>
                    <a:cubicBezTo>
                      <a:pt x="4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1" name="Freeform 11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2" name="Freeform 11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3" name="Freeform 11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4" name="Freeform 11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5" name="Freeform 11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6" name="Freeform 11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7" name="Freeform 11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8" name="Freeform 12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9" name="Freeform 12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0" name="Freeform 12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1" name="Freeform 12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2" name="Freeform 12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3" name="Freeform 12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4" name="Freeform 12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5" name="Freeform 12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6" name="Freeform 12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7" name="Freeform 12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8" name="Freeform 13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9" name="Freeform 13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0" name="Freeform 13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1" name="Freeform 13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2" name="Freeform 13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3" name="Freeform 13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4" name="Freeform 136"/>
              <p:cNvSpPr>
                <a:spLocks/>
              </p:cNvSpPr>
              <p:nvPr/>
            </p:nvSpPr>
            <p:spPr bwMode="auto">
              <a:xfrm>
                <a:off x="3386" y="1329"/>
                <a:ext cx="72" cy="103"/>
              </a:xfrm>
              <a:custGeom>
                <a:avLst/>
                <a:gdLst>
                  <a:gd name="T0" fmla="*/ 0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0" y="9"/>
                    </a:moveTo>
                    <a:cubicBezTo>
                      <a:pt x="0" y="9"/>
                      <a:pt x="0" y="6"/>
                      <a:pt x="1" y="3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3" y="0"/>
                      <a:pt x="5" y="0"/>
                      <a:pt x="6" y="0"/>
                    </a:cubicBezTo>
                    <a:cubicBezTo>
                      <a:pt x="6" y="1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8"/>
                      <a:pt x="2" y="9"/>
                      <a:pt x="0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5" name="Freeform 137"/>
              <p:cNvSpPr>
                <a:spLocks/>
              </p:cNvSpPr>
              <p:nvPr/>
            </p:nvSpPr>
            <p:spPr bwMode="auto">
              <a:xfrm>
                <a:off x="3424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1" y="9"/>
                    </a:moveTo>
                    <a:cubicBezTo>
                      <a:pt x="0" y="8"/>
                      <a:pt x="1" y="6"/>
                      <a:pt x="2" y="4"/>
                    </a:cubicBezTo>
                    <a:cubicBezTo>
                      <a:pt x="3" y="2"/>
                      <a:pt x="4" y="0"/>
                      <a:pt x="6" y="1"/>
                    </a:cubicBezTo>
                    <a:cubicBezTo>
                      <a:pt x="5" y="2"/>
                      <a:pt x="5" y="3"/>
                      <a:pt x="5" y="4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8"/>
                      <a:pt x="2" y="8"/>
                      <a:pt x="1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6" name="Freeform 138"/>
              <p:cNvSpPr>
                <a:spLocks/>
              </p:cNvSpPr>
              <p:nvPr/>
            </p:nvSpPr>
            <p:spPr bwMode="auto">
              <a:xfrm>
                <a:off x="3467" y="1317"/>
                <a:ext cx="43" cy="92"/>
              </a:xfrm>
              <a:custGeom>
                <a:avLst/>
                <a:gdLst>
                  <a:gd name="T0" fmla="*/ 0 w 4"/>
                  <a:gd name="T1" fmla="*/ 2147483647 h 8"/>
                  <a:gd name="T2" fmla="*/ 2147483647 w 4"/>
                  <a:gd name="T3" fmla="*/ 2147483647 h 8"/>
                  <a:gd name="T4" fmla="*/ 2147483647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0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0" y="8"/>
                    </a:moveTo>
                    <a:cubicBezTo>
                      <a:pt x="0" y="7"/>
                      <a:pt x="0" y="5"/>
                      <a:pt x="1" y="3"/>
                    </a:cubicBezTo>
                    <a:cubicBezTo>
                      <a:pt x="1" y="1"/>
                      <a:pt x="3" y="0"/>
                      <a:pt x="4" y="0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4"/>
                      <a:pt x="3" y="5"/>
                      <a:pt x="3" y="6"/>
                    </a:cubicBezTo>
                    <a:cubicBezTo>
                      <a:pt x="2" y="7"/>
                      <a:pt x="1" y="7"/>
                      <a:pt x="0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7" name="Freeform 139"/>
              <p:cNvSpPr>
                <a:spLocks/>
              </p:cNvSpPr>
              <p:nvPr/>
            </p:nvSpPr>
            <p:spPr bwMode="auto">
              <a:xfrm>
                <a:off x="3501" y="1317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0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3" y="1"/>
                      <a:pt x="3" y="2"/>
                      <a:pt x="2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6"/>
                      <a:pt x="1" y="6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8" name="Freeform 140"/>
              <p:cNvSpPr>
                <a:spLocks/>
              </p:cNvSpPr>
              <p:nvPr/>
            </p:nvSpPr>
            <p:spPr bwMode="auto">
              <a:xfrm>
                <a:off x="3525" y="1306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7"/>
                      <a:pt x="0" y="5"/>
                      <a:pt x="0" y="3"/>
                    </a:cubicBezTo>
                    <a:cubicBezTo>
                      <a:pt x="1" y="2"/>
                      <a:pt x="2" y="0"/>
                      <a:pt x="3" y="1"/>
                    </a:cubicBezTo>
                    <a:cubicBezTo>
                      <a:pt x="3" y="2"/>
                      <a:pt x="2" y="3"/>
                      <a:pt x="2" y="3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9" name="Freeform 141"/>
              <p:cNvSpPr>
                <a:spLocks/>
              </p:cNvSpPr>
              <p:nvPr/>
            </p:nvSpPr>
            <p:spPr bwMode="auto">
              <a:xfrm>
                <a:off x="3544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0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6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0" name="Freeform 142"/>
              <p:cNvSpPr>
                <a:spLocks/>
              </p:cNvSpPr>
              <p:nvPr/>
            </p:nvSpPr>
            <p:spPr bwMode="auto">
              <a:xfrm>
                <a:off x="3559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1" name="Freeform 143"/>
              <p:cNvSpPr>
                <a:spLocks/>
              </p:cNvSpPr>
              <p:nvPr/>
            </p:nvSpPr>
            <p:spPr bwMode="auto">
              <a:xfrm>
                <a:off x="3578" y="1306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2" name="Freeform 144"/>
              <p:cNvSpPr>
                <a:spLocks/>
              </p:cNvSpPr>
              <p:nvPr/>
            </p:nvSpPr>
            <p:spPr bwMode="auto">
              <a:xfrm>
                <a:off x="3593" y="1306"/>
                <a:ext cx="19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3" name="Freeform 145"/>
              <p:cNvSpPr>
                <a:spLocks/>
              </p:cNvSpPr>
              <p:nvPr/>
            </p:nvSpPr>
            <p:spPr bwMode="auto">
              <a:xfrm>
                <a:off x="360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4" name="Freeform 146"/>
              <p:cNvSpPr>
                <a:spLocks/>
              </p:cNvSpPr>
              <p:nvPr/>
            </p:nvSpPr>
            <p:spPr bwMode="auto">
              <a:xfrm>
                <a:off x="361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5" name="Freeform 147"/>
              <p:cNvSpPr>
                <a:spLocks/>
              </p:cNvSpPr>
              <p:nvPr/>
            </p:nvSpPr>
            <p:spPr bwMode="auto">
              <a:xfrm>
                <a:off x="3626" y="1306"/>
                <a:ext cx="19" cy="46"/>
              </a:xfrm>
              <a:custGeom>
                <a:avLst/>
                <a:gdLst>
                  <a:gd name="T0" fmla="*/ 0 w 2"/>
                  <a:gd name="T1" fmla="*/ 2147483647 h 4"/>
                  <a:gd name="T2" fmla="*/ 0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0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6" name="Freeform 148"/>
              <p:cNvSpPr>
                <a:spLocks/>
              </p:cNvSpPr>
              <p:nvPr/>
            </p:nvSpPr>
            <p:spPr bwMode="auto">
              <a:xfrm>
                <a:off x="3410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0" y="4"/>
                      <a:pt x="1" y="2"/>
                    </a:cubicBezTo>
                    <a:cubicBezTo>
                      <a:pt x="2" y="1"/>
                      <a:pt x="2" y="0"/>
                      <a:pt x="3" y="0"/>
                    </a:cubicBezTo>
                    <a:cubicBezTo>
                      <a:pt x="4" y="0"/>
                      <a:pt x="5" y="0"/>
                      <a:pt x="6" y="1"/>
                    </a:cubicBezTo>
                    <a:cubicBezTo>
                      <a:pt x="5" y="2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7" name="Freeform 149"/>
              <p:cNvSpPr>
                <a:spLocks/>
              </p:cNvSpPr>
              <p:nvPr/>
            </p:nvSpPr>
            <p:spPr bwMode="auto">
              <a:xfrm>
                <a:off x="3443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1" y="4"/>
                      <a:pt x="2" y="3"/>
                    </a:cubicBezTo>
                    <a:cubicBezTo>
                      <a:pt x="3" y="1"/>
                      <a:pt x="4" y="0"/>
                      <a:pt x="6" y="1"/>
                    </a:cubicBezTo>
                    <a:cubicBezTo>
                      <a:pt x="5" y="2"/>
                      <a:pt x="4" y="3"/>
                      <a:pt x="4" y="3"/>
                    </a:cubicBezTo>
                    <a:cubicBezTo>
                      <a:pt x="4" y="4"/>
                      <a:pt x="3" y="5"/>
                      <a:pt x="3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8" name="Freeform 150"/>
              <p:cNvSpPr>
                <a:spLocks/>
              </p:cNvSpPr>
              <p:nvPr/>
            </p:nvSpPr>
            <p:spPr bwMode="auto">
              <a:xfrm>
                <a:off x="3477" y="1271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2147483647 h 6"/>
                  <a:gd name="T4" fmla="*/ 2147483647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0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0" y="6"/>
                    </a:moveTo>
                    <a:cubicBezTo>
                      <a:pt x="0" y="5"/>
                      <a:pt x="0" y="3"/>
                      <a:pt x="1" y="2"/>
                    </a:cubicBezTo>
                    <a:cubicBezTo>
                      <a:pt x="2" y="0"/>
                      <a:pt x="3" y="0"/>
                      <a:pt x="5" y="1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9" name="Freeform 151"/>
              <p:cNvSpPr>
                <a:spLocks/>
              </p:cNvSpPr>
              <p:nvPr/>
            </p:nvSpPr>
            <p:spPr bwMode="auto">
              <a:xfrm>
                <a:off x="3501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3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4" y="1"/>
                      <a:pt x="3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0" name="Freeform 152"/>
              <p:cNvSpPr>
                <a:spLocks/>
              </p:cNvSpPr>
              <p:nvPr/>
            </p:nvSpPr>
            <p:spPr bwMode="auto">
              <a:xfrm>
                <a:off x="3525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4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1" name="Freeform 153"/>
              <p:cNvSpPr>
                <a:spLocks/>
              </p:cNvSpPr>
              <p:nvPr/>
            </p:nvSpPr>
            <p:spPr bwMode="auto">
              <a:xfrm>
                <a:off x="3544" y="1271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2"/>
                      <a:pt x="3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2" name="Freeform 154"/>
              <p:cNvSpPr>
                <a:spLocks/>
              </p:cNvSpPr>
              <p:nvPr/>
            </p:nvSpPr>
            <p:spPr bwMode="auto">
              <a:xfrm>
                <a:off x="3569" y="1283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4"/>
                    </a:moveTo>
                    <a:cubicBezTo>
                      <a:pt x="0" y="4"/>
                      <a:pt x="0" y="3"/>
                      <a:pt x="0" y="2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0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3" name="Freeform 155"/>
              <p:cNvSpPr>
                <a:spLocks/>
              </p:cNvSpPr>
              <p:nvPr/>
            </p:nvSpPr>
            <p:spPr bwMode="auto">
              <a:xfrm>
                <a:off x="3578" y="1283"/>
                <a:ext cx="34" cy="57"/>
              </a:xfrm>
              <a:custGeom>
                <a:avLst/>
                <a:gdLst>
                  <a:gd name="T0" fmla="*/ 0 w 3"/>
                  <a:gd name="T1" fmla="*/ 2147483647 h 5"/>
                  <a:gd name="T2" fmla="*/ 2147483647 w 3"/>
                  <a:gd name="T3" fmla="*/ 2147483647 h 5"/>
                  <a:gd name="T4" fmla="*/ 2147483647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0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4" name="Freeform 156"/>
              <p:cNvSpPr>
                <a:spLocks/>
              </p:cNvSpPr>
              <p:nvPr/>
            </p:nvSpPr>
            <p:spPr bwMode="auto">
              <a:xfrm>
                <a:off x="3593" y="1283"/>
                <a:ext cx="34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2147483647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0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5" name="Freeform 157"/>
              <p:cNvSpPr>
                <a:spLocks/>
              </p:cNvSpPr>
              <p:nvPr/>
            </p:nvSpPr>
            <p:spPr bwMode="auto">
              <a:xfrm>
                <a:off x="360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6" name="Freeform 158"/>
              <p:cNvSpPr>
                <a:spLocks/>
              </p:cNvSpPr>
              <p:nvPr/>
            </p:nvSpPr>
            <p:spPr bwMode="auto">
              <a:xfrm>
                <a:off x="361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7" name="Freeform 159"/>
              <p:cNvSpPr>
                <a:spLocks/>
              </p:cNvSpPr>
              <p:nvPr/>
            </p:nvSpPr>
            <p:spPr bwMode="auto">
              <a:xfrm>
                <a:off x="3626" y="1294"/>
                <a:ext cx="19" cy="34"/>
              </a:xfrm>
              <a:custGeom>
                <a:avLst/>
                <a:gdLst>
                  <a:gd name="T0" fmla="*/ 0 w 2"/>
                  <a:gd name="T1" fmla="*/ 2147483647 h 3"/>
                  <a:gd name="T2" fmla="*/ 2147483647 w 2"/>
                  <a:gd name="T3" fmla="*/ 2147483647 h 3"/>
                  <a:gd name="T4" fmla="*/ 2147483647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0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0" y="3"/>
                    </a:moveTo>
                    <a:cubicBezTo>
                      <a:pt x="0" y="3"/>
                      <a:pt x="0" y="2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8" name="Freeform 16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9" name="Freeform 16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0" name="Freeform 16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1" name="Freeform 16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2" name="Freeform 16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3" name="Freeform 16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4" name="Freeform 16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5" name="Freeform 16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6" name="Freeform 16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7" name="Freeform 16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8" name="Freeform 17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9" name="Freeform 17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0" name="Freeform 17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1" name="Freeform 17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2" name="Freeform 17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3" name="Freeform 17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4" name="Freeform 17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5" name="Freeform 17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6" name="Freeform 17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7" name="Freeform 17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8" name="Freeform 18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9" name="Freeform 18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0" name="Freeform 18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1" name="Freeform 183"/>
              <p:cNvSpPr>
                <a:spLocks/>
              </p:cNvSpPr>
              <p:nvPr/>
            </p:nvSpPr>
            <p:spPr bwMode="auto">
              <a:xfrm>
                <a:off x="3443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1"/>
                      <a:pt x="5" y="0"/>
                    </a:cubicBezTo>
                    <a:cubicBezTo>
                      <a:pt x="4" y="0"/>
                      <a:pt x="4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2" name="Freeform 184"/>
              <p:cNvSpPr>
                <a:spLocks/>
              </p:cNvSpPr>
              <p:nvPr/>
            </p:nvSpPr>
            <p:spPr bwMode="auto">
              <a:xfrm>
                <a:off x="3467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2"/>
                      <a:pt x="4" y="1"/>
                    </a:cubicBezTo>
                    <a:cubicBezTo>
                      <a:pt x="4" y="1"/>
                      <a:pt x="3" y="1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3" name="Freeform 185"/>
              <p:cNvSpPr>
                <a:spLocks/>
              </p:cNvSpPr>
              <p:nvPr/>
            </p:nvSpPr>
            <p:spPr bwMode="auto">
              <a:xfrm>
                <a:off x="3491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2"/>
                      <a:pt x="3" y="1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4" name="Freeform 186"/>
              <p:cNvSpPr>
                <a:spLocks/>
              </p:cNvSpPr>
              <p:nvPr/>
            </p:nvSpPr>
            <p:spPr bwMode="auto">
              <a:xfrm>
                <a:off x="3511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1" y="3"/>
                      <a:pt x="1" y="2"/>
                      <a:pt x="2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5" name="Freeform 18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6" name="Freeform 18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7" name="Freeform 18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8" name="Freeform 19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9" name="Freeform 19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0" name="Freeform 19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1" name="Freeform 19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2" name="Freeform 19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3" name="Freeform 19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4" name="Freeform 19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5" name="Freeform 19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6" name="Freeform 19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7" name="Freeform 19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8" name="Freeform 20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9" name="Freeform 20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0" name="Freeform 20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1" name="Freeform 20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2" name="Freeform 20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3" name="Freeform 20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4" name="Freeform 20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5" name="Freeform 20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6" name="Freeform 20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7" name="Freeform 20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8" name="Freeform 210"/>
              <p:cNvSpPr>
                <a:spLocks/>
              </p:cNvSpPr>
              <p:nvPr/>
            </p:nvSpPr>
            <p:spPr bwMode="auto">
              <a:xfrm>
                <a:off x="3477" y="1203"/>
                <a:ext cx="48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2147483647 w 4"/>
                  <a:gd name="T5" fmla="*/ 2147483647 h 2"/>
                  <a:gd name="T6" fmla="*/ 2147483647 w 4"/>
                  <a:gd name="T7" fmla="*/ 2147483647 h 2"/>
                  <a:gd name="T8" fmla="*/ 0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0" y="2"/>
                    </a:moveTo>
                    <a:cubicBezTo>
                      <a:pt x="2" y="1"/>
                      <a:pt x="3" y="1"/>
                      <a:pt x="4" y="0"/>
                    </a:cubicBezTo>
                    <a:lnTo>
                      <a:pt x="4" y="1"/>
                    </a:lnTo>
                    <a:cubicBezTo>
                      <a:pt x="4" y="2"/>
                      <a:pt x="3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9" name="Freeform 211"/>
              <p:cNvSpPr>
                <a:spLocks/>
              </p:cNvSpPr>
              <p:nvPr/>
            </p:nvSpPr>
            <p:spPr bwMode="auto">
              <a:xfrm>
                <a:off x="3501" y="1214"/>
                <a:ext cx="34" cy="23"/>
              </a:xfrm>
              <a:custGeom>
                <a:avLst/>
                <a:gdLst>
                  <a:gd name="T0" fmla="*/ 0 w 3"/>
                  <a:gd name="T1" fmla="*/ 2147483647 h 2"/>
                  <a:gd name="T2" fmla="*/ 2147483647 w 3"/>
                  <a:gd name="T3" fmla="*/ 0 h 2"/>
                  <a:gd name="T4" fmla="*/ 2147483647 w 3"/>
                  <a:gd name="T5" fmla="*/ 2147483647 h 2"/>
                  <a:gd name="T6" fmla="*/ 2147483647 w 3"/>
                  <a:gd name="T7" fmla="*/ 2147483647 h 2"/>
                  <a:gd name="T8" fmla="*/ 0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0" y="1"/>
                    </a:moveTo>
                    <a:cubicBezTo>
                      <a:pt x="1" y="1"/>
                      <a:pt x="2" y="0"/>
                      <a:pt x="3" y="0"/>
                    </a:cubicBezTo>
                    <a:lnTo>
                      <a:pt x="3" y="1"/>
                    </a:lnTo>
                    <a:cubicBezTo>
                      <a:pt x="3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0" name="Freeform 212"/>
              <p:cNvSpPr>
                <a:spLocks/>
              </p:cNvSpPr>
              <p:nvPr/>
            </p:nvSpPr>
            <p:spPr bwMode="auto">
              <a:xfrm>
                <a:off x="3511" y="122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cubicBezTo>
                      <a:pt x="1" y="1"/>
                      <a:pt x="2" y="0"/>
                      <a:pt x="2" y="0"/>
                    </a:cubicBezTo>
                    <a:lnTo>
                      <a:pt x="3" y="1"/>
                    </a:ln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1" name="Freeform 213"/>
              <p:cNvSpPr>
                <a:spLocks/>
              </p:cNvSpPr>
              <p:nvPr/>
            </p:nvSpPr>
            <p:spPr bwMode="auto">
              <a:xfrm>
                <a:off x="3544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1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2"/>
                      <a:pt x="2" y="2"/>
                      <a:pt x="3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2" name="Freeform 214"/>
              <p:cNvSpPr>
                <a:spLocks/>
              </p:cNvSpPr>
              <p:nvPr/>
            </p:nvSpPr>
            <p:spPr bwMode="auto">
              <a:xfrm>
                <a:off x="3511" y="1191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0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0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0" y="1"/>
                    </a:moveTo>
                    <a:lnTo>
                      <a:pt x="0" y="1"/>
                    </a:lnTo>
                    <a:cubicBezTo>
                      <a:pt x="1" y="2"/>
                      <a:pt x="2" y="2"/>
                      <a:pt x="2" y="3"/>
                    </a:cubicBezTo>
                    <a:cubicBezTo>
                      <a:pt x="2" y="4"/>
                      <a:pt x="2" y="5"/>
                      <a:pt x="3" y="5"/>
                    </a:cubicBezTo>
                    <a:cubicBezTo>
                      <a:pt x="3" y="6"/>
                      <a:pt x="4" y="7"/>
                      <a:pt x="5" y="7"/>
                    </a:cubicBezTo>
                    <a:lnTo>
                      <a:pt x="6" y="6"/>
                    </a:lnTo>
                    <a:cubicBezTo>
                      <a:pt x="5" y="6"/>
                      <a:pt x="4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1"/>
                      <a:pt x="2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3" name="Freeform 215"/>
              <p:cNvSpPr>
                <a:spLocks/>
              </p:cNvSpPr>
              <p:nvPr/>
            </p:nvSpPr>
            <p:spPr bwMode="auto">
              <a:xfrm>
                <a:off x="3602" y="1157"/>
                <a:ext cx="130" cy="69"/>
              </a:xfrm>
              <a:custGeom>
                <a:avLst/>
                <a:gdLst>
                  <a:gd name="T0" fmla="*/ 0 w 11"/>
                  <a:gd name="T1" fmla="*/ 2147483647 h 6"/>
                  <a:gd name="T2" fmla="*/ 0 w 11"/>
                  <a:gd name="T3" fmla="*/ 2147483647 h 6"/>
                  <a:gd name="T4" fmla="*/ 2147483647 w 11"/>
                  <a:gd name="T5" fmla="*/ 2147483647 h 6"/>
                  <a:gd name="T6" fmla="*/ 2147483647 w 11"/>
                  <a:gd name="T7" fmla="*/ 2147483647 h 6"/>
                  <a:gd name="T8" fmla="*/ 2147483647 w 11"/>
                  <a:gd name="T9" fmla="*/ 2147483647 h 6"/>
                  <a:gd name="T10" fmla="*/ 2147483647 w 11"/>
                  <a:gd name="T11" fmla="*/ 2147483647 h 6"/>
                  <a:gd name="T12" fmla="*/ 2147483647 w 11"/>
                  <a:gd name="T13" fmla="*/ 2147483647 h 6"/>
                  <a:gd name="T14" fmla="*/ 2147483647 w 11"/>
                  <a:gd name="T15" fmla="*/ 2147483647 h 6"/>
                  <a:gd name="T16" fmla="*/ 2147483647 w 11"/>
                  <a:gd name="T17" fmla="*/ 2147483647 h 6"/>
                  <a:gd name="T18" fmla="*/ 2147483647 w 11"/>
                  <a:gd name="T19" fmla="*/ 2147483647 h 6"/>
                  <a:gd name="T20" fmla="*/ 2147483647 w 11"/>
                  <a:gd name="T21" fmla="*/ 2147483647 h 6"/>
                  <a:gd name="T22" fmla="*/ 2147483647 w 11"/>
                  <a:gd name="T23" fmla="*/ 2147483647 h 6"/>
                  <a:gd name="T24" fmla="*/ 2147483647 w 11"/>
                  <a:gd name="T25" fmla="*/ 2147483647 h 6"/>
                  <a:gd name="T26" fmla="*/ 2147483647 w 11"/>
                  <a:gd name="T27" fmla="*/ 2147483647 h 6"/>
                  <a:gd name="T28" fmla="*/ 2147483647 w 11"/>
                  <a:gd name="T29" fmla="*/ 2147483647 h 6"/>
                  <a:gd name="T30" fmla="*/ 2147483647 w 11"/>
                  <a:gd name="T31" fmla="*/ 2147483647 h 6"/>
                  <a:gd name="T32" fmla="*/ 2147483647 w 11"/>
                  <a:gd name="T33" fmla="*/ 2147483647 h 6"/>
                  <a:gd name="T34" fmla="*/ 2147483647 w 11"/>
                  <a:gd name="T35" fmla="*/ 0 h 6"/>
                  <a:gd name="T36" fmla="*/ 2147483647 w 11"/>
                  <a:gd name="T37" fmla="*/ 0 h 6"/>
                  <a:gd name="T38" fmla="*/ 2147483647 w 11"/>
                  <a:gd name="T39" fmla="*/ 2147483647 h 6"/>
                  <a:gd name="T40" fmla="*/ 2147483647 w 11"/>
                  <a:gd name="T41" fmla="*/ 2147483647 h 6"/>
                  <a:gd name="T42" fmla="*/ 2147483647 w 11"/>
                  <a:gd name="T43" fmla="*/ 2147483647 h 6"/>
                  <a:gd name="T44" fmla="*/ 2147483647 w 11"/>
                  <a:gd name="T45" fmla="*/ 0 h 6"/>
                  <a:gd name="T46" fmla="*/ 2147483647 w 11"/>
                  <a:gd name="T47" fmla="*/ 0 h 6"/>
                  <a:gd name="T48" fmla="*/ 0 w 11"/>
                  <a:gd name="T49" fmla="*/ 2147483647 h 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1"/>
                  <a:gd name="T76" fmla="*/ 0 h 6"/>
                  <a:gd name="T77" fmla="*/ 11 w 11"/>
                  <a:gd name="T78" fmla="*/ 6 h 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1" h="6">
                    <a:moveTo>
                      <a:pt x="0" y="4"/>
                    </a:moveTo>
                    <a:lnTo>
                      <a:pt x="0" y="6"/>
                    </a:lnTo>
                    <a:cubicBezTo>
                      <a:pt x="1" y="6"/>
                      <a:pt x="1" y="5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6"/>
                      <a:pt x="3" y="5"/>
                      <a:pt x="3" y="3"/>
                    </a:cubicBezTo>
                    <a:lnTo>
                      <a:pt x="5" y="6"/>
                    </a:lnTo>
                    <a:lnTo>
                      <a:pt x="5" y="3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6" y="6"/>
                    </a:lnTo>
                    <a:lnTo>
                      <a:pt x="8" y="3"/>
                    </a:lnTo>
                    <a:cubicBezTo>
                      <a:pt x="8" y="5"/>
                      <a:pt x="8" y="6"/>
                      <a:pt x="9" y="6"/>
                    </a:cubicBezTo>
                    <a:cubicBezTo>
                      <a:pt x="9" y="5"/>
                      <a:pt x="9" y="4"/>
                      <a:pt x="9" y="3"/>
                    </a:cubicBezTo>
                    <a:cubicBezTo>
                      <a:pt x="10" y="5"/>
                      <a:pt x="10" y="6"/>
                      <a:pt x="11" y="6"/>
                    </a:cubicBezTo>
                    <a:lnTo>
                      <a:pt x="11" y="4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1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4" name="Freeform 21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5" name="Freeform 21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6" name="Freeform 21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7" name="Freeform 21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8" name="Freeform 22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9" name="Freeform 22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0" name="Freeform 22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1" name="Freeform 22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2" name="Freeform 22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3" name="Freeform 22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4" name="Freeform 22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5" name="Freeform 22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6" name="Freeform 22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7" name="Freeform 22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8" name="Freeform 23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9" name="Freeform 23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0" name="Freeform 23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1" name="Freeform 23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2" name="Freeform 23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3" name="Freeform 23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4" name="Freeform 23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5" name="Freeform 23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6" name="Freeform 23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7" name="Freeform 239"/>
              <p:cNvSpPr>
                <a:spLocks/>
              </p:cNvSpPr>
              <p:nvPr/>
            </p:nvSpPr>
            <p:spPr bwMode="auto">
              <a:xfrm>
                <a:off x="3877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3" y="1"/>
                    </a:moveTo>
                    <a:cubicBezTo>
                      <a:pt x="4" y="7"/>
                      <a:pt x="4" y="12"/>
                      <a:pt x="2" y="16"/>
                    </a:cubicBezTo>
                    <a:cubicBezTo>
                      <a:pt x="1" y="10"/>
                      <a:pt x="0" y="5"/>
                      <a:pt x="1" y="0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8" name="Freeform 240"/>
              <p:cNvSpPr>
                <a:spLocks/>
              </p:cNvSpPr>
              <p:nvPr/>
            </p:nvSpPr>
            <p:spPr bwMode="auto">
              <a:xfrm>
                <a:off x="3858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3" y="1"/>
                    </a:moveTo>
                    <a:cubicBezTo>
                      <a:pt x="4" y="6"/>
                      <a:pt x="4" y="11"/>
                      <a:pt x="2" y="15"/>
                    </a:cubicBezTo>
                    <a:cubicBezTo>
                      <a:pt x="0" y="9"/>
                      <a:pt x="0" y="4"/>
                      <a:pt x="1" y="0"/>
                    </a:cubicBezTo>
                    <a:cubicBezTo>
                      <a:pt x="1" y="0"/>
                      <a:pt x="2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9" name="Freeform 241"/>
              <p:cNvSpPr>
                <a:spLocks/>
              </p:cNvSpPr>
              <p:nvPr/>
            </p:nvSpPr>
            <p:spPr bwMode="auto">
              <a:xfrm>
                <a:off x="3834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0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3" y="6"/>
                      <a:pt x="4" y="11"/>
                      <a:pt x="2" y="14"/>
                    </a:cubicBezTo>
                    <a:cubicBezTo>
                      <a:pt x="0" y="9"/>
                      <a:pt x="0" y="4"/>
                      <a:pt x="0" y="0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0" name="Freeform 242"/>
              <p:cNvSpPr>
                <a:spLocks/>
              </p:cNvSpPr>
              <p:nvPr/>
            </p:nvSpPr>
            <p:spPr bwMode="auto">
              <a:xfrm>
                <a:off x="3800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3" y="1"/>
                    </a:moveTo>
                    <a:cubicBezTo>
                      <a:pt x="4" y="5"/>
                      <a:pt x="4" y="10"/>
                      <a:pt x="2" y="13"/>
                    </a:cubicBezTo>
                    <a:cubicBezTo>
                      <a:pt x="1" y="8"/>
                      <a:pt x="0" y="4"/>
                      <a:pt x="1" y="0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1" name="Freeform 243"/>
              <p:cNvSpPr>
                <a:spLocks/>
              </p:cNvSpPr>
              <p:nvPr/>
            </p:nvSpPr>
            <p:spPr bwMode="auto">
              <a:xfrm>
                <a:off x="3776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3" y="5"/>
                      <a:pt x="4" y="9"/>
                      <a:pt x="2" y="12"/>
                    </a:cubicBezTo>
                    <a:cubicBezTo>
                      <a:pt x="0" y="7"/>
                      <a:pt x="0" y="3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2" name="Freeform 244"/>
              <p:cNvSpPr>
                <a:spLocks/>
              </p:cNvSpPr>
              <p:nvPr/>
            </p:nvSpPr>
            <p:spPr bwMode="auto">
              <a:xfrm>
                <a:off x="3752" y="1306"/>
                <a:ext cx="48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0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3" y="5"/>
                      <a:pt x="4" y="9"/>
                      <a:pt x="2" y="11"/>
                    </a:cubicBezTo>
                    <a:cubicBezTo>
                      <a:pt x="0" y="7"/>
                      <a:pt x="0" y="4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3" name="Freeform 245"/>
              <p:cNvSpPr>
                <a:spLocks/>
              </p:cNvSpPr>
              <p:nvPr/>
            </p:nvSpPr>
            <p:spPr bwMode="auto">
              <a:xfrm>
                <a:off x="3732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0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1" y="1"/>
                    </a:moveTo>
                    <a:cubicBezTo>
                      <a:pt x="2" y="4"/>
                      <a:pt x="4" y="8"/>
                      <a:pt x="2" y="10"/>
                    </a:cubicBezTo>
                    <a:cubicBezTo>
                      <a:pt x="0" y="7"/>
                      <a:pt x="0" y="3"/>
                      <a:pt x="0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4" name="Freeform 24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5" name="Freeform 24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6" name="Freeform 24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7" name="Freeform 24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8" name="Freeform 25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9" name="Freeform 25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0" name="Freeform 25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1" name="Freeform 25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2" name="Freeform 25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3" name="Freeform 25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4" name="Freeform 25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5" name="Freeform 25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6" name="Freeform 25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7" name="Freeform 25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8" name="Freeform 26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9" name="Freeform 26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0" name="Freeform 26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1" name="Freeform 26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2" name="Freeform 26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3" name="Freeform 26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4" name="Freeform 26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5" name="Freeform 26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6" name="Freeform 26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7" name="Freeform 269"/>
              <p:cNvSpPr>
                <a:spLocks/>
              </p:cNvSpPr>
              <p:nvPr/>
            </p:nvSpPr>
            <p:spPr bwMode="auto">
              <a:xfrm>
                <a:off x="3877" y="1329"/>
                <a:ext cx="72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0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2147483647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6" y="9"/>
                    </a:moveTo>
                    <a:cubicBezTo>
                      <a:pt x="6" y="9"/>
                      <a:pt x="6" y="6"/>
                      <a:pt x="5" y="3"/>
                    </a:cubicBezTo>
                    <a:cubicBezTo>
                      <a:pt x="5" y="2"/>
                      <a:pt x="5" y="2"/>
                      <a:pt x="4" y="1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0" y="1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8"/>
                      <a:pt x="4" y="9"/>
                      <a:pt x="6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8" name="Freeform 270"/>
              <p:cNvSpPr>
                <a:spLocks/>
              </p:cNvSpPr>
              <p:nvPr/>
            </p:nvSpPr>
            <p:spPr bwMode="auto">
              <a:xfrm>
                <a:off x="3843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0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5" y="9"/>
                    </a:moveTo>
                    <a:cubicBezTo>
                      <a:pt x="6" y="8"/>
                      <a:pt x="5" y="6"/>
                      <a:pt x="4" y="4"/>
                    </a:cubicBezTo>
                    <a:cubicBezTo>
                      <a:pt x="4" y="2"/>
                      <a:pt x="2" y="0"/>
                      <a:pt x="0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3" y="8"/>
                      <a:pt x="4" y="8"/>
                      <a:pt x="5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9" name="Freeform 271"/>
              <p:cNvSpPr>
                <a:spLocks/>
              </p:cNvSpPr>
              <p:nvPr/>
            </p:nvSpPr>
            <p:spPr bwMode="auto">
              <a:xfrm>
                <a:off x="3824" y="1317"/>
                <a:ext cx="43" cy="92"/>
              </a:xfrm>
              <a:custGeom>
                <a:avLst/>
                <a:gdLst>
                  <a:gd name="T0" fmla="*/ 2147483647 w 4"/>
                  <a:gd name="T1" fmla="*/ 2147483647 h 8"/>
                  <a:gd name="T2" fmla="*/ 2147483647 w 4"/>
                  <a:gd name="T3" fmla="*/ 2147483647 h 8"/>
                  <a:gd name="T4" fmla="*/ 0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2147483647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4" y="8"/>
                    </a:moveTo>
                    <a:cubicBezTo>
                      <a:pt x="4" y="7"/>
                      <a:pt x="4" y="5"/>
                      <a:pt x="3" y="3"/>
                    </a:cubicBez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2" y="7"/>
                      <a:pt x="3" y="7"/>
                      <a:pt x="4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0" name="Freeform 272"/>
              <p:cNvSpPr>
                <a:spLocks/>
              </p:cNvSpPr>
              <p:nvPr/>
            </p:nvSpPr>
            <p:spPr bwMode="auto">
              <a:xfrm>
                <a:off x="3800" y="1317"/>
                <a:ext cx="43" cy="80"/>
              </a:xfrm>
              <a:custGeom>
                <a:avLst/>
                <a:gdLst>
                  <a:gd name="T0" fmla="*/ 2147483647 w 4"/>
                  <a:gd name="T1" fmla="*/ 2147483647 h 7"/>
                  <a:gd name="T2" fmla="*/ 2147483647 w 4"/>
                  <a:gd name="T3" fmla="*/ 2147483647 h 7"/>
                  <a:gd name="T4" fmla="*/ 0 w 4"/>
                  <a:gd name="T5" fmla="*/ 0 h 7"/>
                  <a:gd name="T6" fmla="*/ 2147483647 w 4"/>
                  <a:gd name="T7" fmla="*/ 2147483647 h 7"/>
                  <a:gd name="T8" fmla="*/ 2147483647 w 4"/>
                  <a:gd name="T9" fmla="*/ 2147483647 h 7"/>
                  <a:gd name="T10" fmla="*/ 2147483647 w 4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7"/>
                  <a:gd name="T20" fmla="*/ 4 w 4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7">
                    <a:moveTo>
                      <a:pt x="3" y="7"/>
                    </a:moveTo>
                    <a:cubicBezTo>
                      <a:pt x="4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1" y="3"/>
                      <a:pt x="1" y="4"/>
                      <a:pt x="1" y="5"/>
                    </a:cubicBezTo>
                    <a:cubicBezTo>
                      <a:pt x="1" y="6"/>
                      <a:pt x="2" y="6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1" name="Freeform 273"/>
              <p:cNvSpPr>
                <a:spLocks/>
              </p:cNvSpPr>
              <p:nvPr/>
            </p:nvSpPr>
            <p:spPr bwMode="auto">
              <a:xfrm>
                <a:off x="3776" y="1306"/>
                <a:ext cx="34" cy="80"/>
              </a:xfrm>
              <a:custGeom>
                <a:avLst/>
                <a:gdLst>
                  <a:gd name="T0" fmla="*/ 2147483647 w 3"/>
                  <a:gd name="T1" fmla="*/ 2147483647 h 7"/>
                  <a:gd name="T2" fmla="*/ 2147483647 w 3"/>
                  <a:gd name="T3" fmla="*/ 2147483647 h 7"/>
                  <a:gd name="T4" fmla="*/ 0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2147483647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3" y="7"/>
                    </a:moveTo>
                    <a:cubicBezTo>
                      <a:pt x="3" y="7"/>
                      <a:pt x="3" y="5"/>
                      <a:pt x="3" y="3"/>
                    </a:cubicBezTo>
                    <a:cubicBezTo>
                      <a:pt x="2" y="2"/>
                      <a:pt x="1" y="0"/>
                      <a:pt x="0" y="1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2" y="6"/>
                      <a:pt x="2" y="7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2" name="Freeform 274"/>
              <p:cNvSpPr>
                <a:spLocks/>
              </p:cNvSpPr>
              <p:nvPr/>
            </p:nvSpPr>
            <p:spPr bwMode="auto">
              <a:xfrm>
                <a:off x="375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4"/>
                      <a:pt x="2" y="4"/>
                      <a:pt x="2" y="5"/>
                    </a:cubicBezTo>
                    <a:cubicBezTo>
                      <a:pt x="2" y="6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3" name="Freeform 275"/>
              <p:cNvSpPr>
                <a:spLocks/>
              </p:cNvSpPr>
              <p:nvPr/>
            </p:nvSpPr>
            <p:spPr bwMode="auto">
              <a:xfrm>
                <a:off x="374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4" name="Freeform 276"/>
              <p:cNvSpPr>
                <a:spLocks/>
              </p:cNvSpPr>
              <p:nvPr/>
            </p:nvSpPr>
            <p:spPr bwMode="auto">
              <a:xfrm>
                <a:off x="3732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5" name="Freeform 277"/>
              <p:cNvSpPr>
                <a:spLocks/>
              </p:cNvSpPr>
              <p:nvPr/>
            </p:nvSpPr>
            <p:spPr bwMode="auto">
              <a:xfrm>
                <a:off x="3718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6" name="Freeform 278"/>
              <p:cNvSpPr>
                <a:spLocks/>
              </p:cNvSpPr>
              <p:nvPr/>
            </p:nvSpPr>
            <p:spPr bwMode="auto">
              <a:xfrm>
                <a:off x="3703" y="1306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7" name="Freeform 279"/>
              <p:cNvSpPr>
                <a:spLocks/>
              </p:cNvSpPr>
              <p:nvPr/>
            </p:nvSpPr>
            <p:spPr bwMode="auto">
              <a:xfrm>
                <a:off x="3699" y="1306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8" name="Freeform 280"/>
              <p:cNvSpPr>
                <a:spLocks/>
              </p:cNvSpPr>
              <p:nvPr/>
            </p:nvSpPr>
            <p:spPr bwMode="auto">
              <a:xfrm>
                <a:off x="3684" y="1306"/>
                <a:ext cx="1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2"/>
                      <a:pt x="2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2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9" name="Freeform 281"/>
              <p:cNvSpPr>
                <a:spLocks/>
              </p:cNvSpPr>
              <p:nvPr/>
            </p:nvSpPr>
            <p:spPr bwMode="auto">
              <a:xfrm>
                <a:off x="3858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0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6" y="4"/>
                      <a:pt x="5" y="2"/>
                    </a:cubicBezTo>
                    <a:cubicBezTo>
                      <a:pt x="4" y="1"/>
                      <a:pt x="4" y="0"/>
                      <a:pt x="3" y="0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1" y="2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0" name="Freeform 282"/>
              <p:cNvSpPr>
                <a:spLocks/>
              </p:cNvSpPr>
              <p:nvPr/>
            </p:nvSpPr>
            <p:spPr bwMode="auto">
              <a:xfrm>
                <a:off x="3824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0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5" y="4"/>
                      <a:pt x="4" y="3"/>
                    </a:cubicBezTo>
                    <a:cubicBezTo>
                      <a:pt x="4" y="1"/>
                      <a:pt x="2" y="0"/>
                      <a:pt x="0" y="1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1" name="Freeform 283"/>
              <p:cNvSpPr>
                <a:spLocks/>
              </p:cNvSpPr>
              <p:nvPr/>
            </p:nvSpPr>
            <p:spPr bwMode="auto">
              <a:xfrm>
                <a:off x="3800" y="1271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2147483647 w 5"/>
                  <a:gd name="T3" fmla="*/ 2147483647 h 6"/>
                  <a:gd name="T4" fmla="*/ 0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2147483647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5" y="6"/>
                    </a:moveTo>
                    <a:cubicBezTo>
                      <a:pt x="5" y="5"/>
                      <a:pt x="5" y="3"/>
                      <a:pt x="4" y="2"/>
                    </a:cubicBezTo>
                    <a:cubicBezTo>
                      <a:pt x="3" y="0"/>
                      <a:pt x="2" y="0"/>
                      <a:pt x="0" y="1"/>
                    </a:cubicBezTo>
                    <a:cubicBezTo>
                      <a:pt x="1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3" y="5"/>
                    </a:cubicBezTo>
                    <a:cubicBezTo>
                      <a:pt x="3" y="5"/>
                      <a:pt x="4" y="6"/>
                      <a:pt x="5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2" name="Freeform 284"/>
              <p:cNvSpPr>
                <a:spLocks/>
              </p:cNvSpPr>
              <p:nvPr/>
            </p:nvSpPr>
            <p:spPr bwMode="auto">
              <a:xfrm>
                <a:off x="3790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3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3" name="Freeform 285"/>
              <p:cNvSpPr>
                <a:spLocks/>
              </p:cNvSpPr>
              <p:nvPr/>
            </p:nvSpPr>
            <p:spPr bwMode="auto">
              <a:xfrm>
                <a:off x="3766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4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4" name="Freeform 286"/>
              <p:cNvSpPr>
                <a:spLocks/>
              </p:cNvSpPr>
              <p:nvPr/>
            </p:nvSpPr>
            <p:spPr bwMode="auto">
              <a:xfrm>
                <a:off x="3752" y="1271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2"/>
                      <a:pt x="1" y="2"/>
                      <a:pt x="1" y="3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2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5" name="Freeform 287"/>
              <p:cNvSpPr>
                <a:spLocks/>
              </p:cNvSpPr>
              <p:nvPr/>
            </p:nvSpPr>
            <p:spPr bwMode="auto">
              <a:xfrm>
                <a:off x="3742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0 h 5"/>
                  <a:gd name="T6" fmla="*/ 0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6" name="Freeform 288"/>
              <p:cNvSpPr>
                <a:spLocks/>
              </p:cNvSpPr>
              <p:nvPr/>
            </p:nvSpPr>
            <p:spPr bwMode="auto">
              <a:xfrm>
                <a:off x="3718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7" name="Freeform 289"/>
              <p:cNvSpPr>
                <a:spLocks/>
              </p:cNvSpPr>
              <p:nvPr/>
            </p:nvSpPr>
            <p:spPr bwMode="auto">
              <a:xfrm>
                <a:off x="3703" y="1283"/>
                <a:ext cx="39" cy="46"/>
              </a:xfrm>
              <a:custGeom>
                <a:avLst/>
                <a:gdLst>
                  <a:gd name="T0" fmla="*/ 2147483647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2147483647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3"/>
                      <a:pt x="2" y="3"/>
                      <a:pt x="2" y="4"/>
                    </a:cubicBezTo>
                    <a:cubicBezTo>
                      <a:pt x="2" y="4"/>
                      <a:pt x="2" y="4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8" name="Freeform 290"/>
              <p:cNvSpPr>
                <a:spLocks/>
              </p:cNvSpPr>
              <p:nvPr/>
            </p:nvSpPr>
            <p:spPr bwMode="auto">
              <a:xfrm>
                <a:off x="3703" y="1283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9" name="Freeform 291"/>
              <p:cNvSpPr>
                <a:spLocks/>
              </p:cNvSpPr>
              <p:nvPr/>
            </p:nvSpPr>
            <p:spPr bwMode="auto">
              <a:xfrm>
                <a:off x="3699" y="1283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0" name="Freeform 292"/>
              <p:cNvSpPr>
                <a:spLocks/>
              </p:cNvSpPr>
              <p:nvPr/>
            </p:nvSpPr>
            <p:spPr bwMode="auto">
              <a:xfrm>
                <a:off x="3684" y="1294"/>
                <a:ext cx="19" cy="34"/>
              </a:xfrm>
              <a:custGeom>
                <a:avLst/>
                <a:gdLst>
                  <a:gd name="T0" fmla="*/ 2147483647 w 2"/>
                  <a:gd name="T1" fmla="*/ 2147483647 h 3"/>
                  <a:gd name="T2" fmla="*/ 2147483647 w 2"/>
                  <a:gd name="T3" fmla="*/ 2147483647 h 3"/>
                  <a:gd name="T4" fmla="*/ 0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2147483647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2" y="3"/>
                    </a:moveTo>
                    <a:cubicBezTo>
                      <a:pt x="2" y="3"/>
                      <a:pt x="2" y="2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1" name="Freeform 29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2" name="Freeform 29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3" name="Freeform 29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4" name="Freeform 29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5" name="Freeform 29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6" name="Freeform 29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7" name="Freeform 29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8" name="Freeform 30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9" name="Freeform 30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0" name="Freeform 30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1" name="Freeform 30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2" name="Freeform 30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3" name="Freeform 30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4" name="Freeform 30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5" name="Freeform 30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6" name="Freeform 30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7" name="Freeform 30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8" name="Freeform 31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9" name="Freeform 31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0" name="Freeform 31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1" name="Freeform 31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2" name="Freeform 31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3" name="Freeform 31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4" name="Freeform 316"/>
              <p:cNvSpPr>
                <a:spLocks/>
              </p:cNvSpPr>
              <p:nvPr/>
            </p:nvSpPr>
            <p:spPr bwMode="auto">
              <a:xfrm>
                <a:off x="3834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2" y="0"/>
                    </a:moveTo>
                    <a:cubicBezTo>
                      <a:pt x="3" y="1"/>
                      <a:pt x="4" y="2"/>
                      <a:pt x="5" y="4"/>
                    </a:cubicBezTo>
                    <a:cubicBezTo>
                      <a:pt x="4" y="4"/>
                      <a:pt x="3" y="4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5" name="Freeform 317"/>
              <p:cNvSpPr>
                <a:spLocks/>
              </p:cNvSpPr>
              <p:nvPr/>
            </p:nvSpPr>
            <p:spPr bwMode="auto">
              <a:xfrm>
                <a:off x="3824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4"/>
                    </a:cubicBezTo>
                    <a:cubicBezTo>
                      <a:pt x="3" y="4"/>
                      <a:pt x="2" y="4"/>
                      <a:pt x="1" y="3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6" name="Freeform 318"/>
              <p:cNvSpPr>
                <a:spLocks/>
              </p:cNvSpPr>
              <p:nvPr/>
            </p:nvSpPr>
            <p:spPr bwMode="auto">
              <a:xfrm>
                <a:off x="3800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3"/>
                    </a:cubicBezTo>
                    <a:cubicBezTo>
                      <a:pt x="3" y="4"/>
                      <a:pt x="2" y="3"/>
                      <a:pt x="1" y="2"/>
                    </a:cubicBezTo>
                    <a:cubicBezTo>
                      <a:pt x="1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7" name="Freeform 319"/>
              <p:cNvSpPr>
                <a:spLocks/>
              </p:cNvSpPr>
              <p:nvPr/>
            </p:nvSpPr>
            <p:spPr bwMode="auto">
              <a:xfrm>
                <a:off x="3790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cubicBezTo>
                      <a:pt x="2" y="0"/>
                      <a:pt x="2" y="1"/>
                      <a:pt x="3" y="2"/>
                    </a:cubicBezTo>
                    <a:cubicBezTo>
                      <a:pt x="2" y="3"/>
                      <a:pt x="2" y="2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8" name="Freeform 32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9" name="Freeform 32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0" name="Freeform 32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1" name="Freeform 32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2" name="Freeform 32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3" name="Freeform 32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4" name="Freeform 32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5" name="Freeform 32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6" name="Freeform 32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7" name="Freeform 32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8" name="Freeform 33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9" name="Freeform 33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0" name="Freeform 33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1" name="Freeform 33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2" name="Freeform 33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3" name="Freeform 33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4" name="Freeform 33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5" name="Freeform 33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6" name="Freeform 33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7" name="Freeform 33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8" name="Freeform 34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9" name="Freeform 34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0" name="Freeform 34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1" name="Freeform 343"/>
              <p:cNvSpPr>
                <a:spLocks/>
              </p:cNvSpPr>
              <p:nvPr/>
            </p:nvSpPr>
            <p:spPr bwMode="auto">
              <a:xfrm>
                <a:off x="3809" y="1203"/>
                <a:ext cx="48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w 4"/>
                  <a:gd name="T5" fmla="*/ 2147483647 h 2"/>
                  <a:gd name="T6" fmla="*/ 2147483647 w 4"/>
                  <a:gd name="T7" fmla="*/ 2147483647 h 2"/>
                  <a:gd name="T8" fmla="*/ 2147483647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1"/>
                      <a:pt x="0" y="0"/>
                    </a:cubicBezTo>
                    <a:lnTo>
                      <a:pt x="0" y="1"/>
                    </a:lnTo>
                    <a:cubicBezTo>
                      <a:pt x="1" y="2"/>
                      <a:pt x="1" y="2"/>
                      <a:pt x="2" y="2"/>
                    </a:cubicBezTo>
                    <a:cubicBezTo>
                      <a:pt x="3" y="2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2" name="Freeform 344"/>
              <p:cNvSpPr>
                <a:spLocks/>
              </p:cNvSpPr>
              <p:nvPr/>
            </p:nvSpPr>
            <p:spPr bwMode="auto">
              <a:xfrm>
                <a:off x="3800" y="1214"/>
                <a:ext cx="34" cy="23"/>
              </a:xfrm>
              <a:custGeom>
                <a:avLst/>
                <a:gdLst>
                  <a:gd name="T0" fmla="*/ 2147483647 w 3"/>
                  <a:gd name="T1" fmla="*/ 2147483647 h 2"/>
                  <a:gd name="T2" fmla="*/ 0 w 3"/>
                  <a:gd name="T3" fmla="*/ 0 h 2"/>
                  <a:gd name="T4" fmla="*/ 0 w 3"/>
                  <a:gd name="T5" fmla="*/ 2147483647 h 2"/>
                  <a:gd name="T6" fmla="*/ 2147483647 w 3"/>
                  <a:gd name="T7" fmla="*/ 2147483647 h 2"/>
                  <a:gd name="T8" fmla="*/ 2147483647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3" y="1"/>
                    </a:moveTo>
                    <a:cubicBezTo>
                      <a:pt x="2" y="1"/>
                      <a:pt x="1" y="0"/>
                      <a:pt x="0" y="0"/>
                    </a:cubicBezTo>
                    <a:lnTo>
                      <a:pt x="0" y="1"/>
                    </a:lnTo>
                    <a:cubicBezTo>
                      <a:pt x="0" y="1"/>
                      <a:pt x="1" y="2"/>
                      <a:pt x="2" y="2"/>
                    </a:cubicBezTo>
                    <a:cubicBezTo>
                      <a:pt x="2" y="2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3" name="Freeform 345"/>
              <p:cNvSpPr>
                <a:spLocks/>
              </p:cNvSpPr>
              <p:nvPr/>
            </p:nvSpPr>
            <p:spPr bwMode="auto">
              <a:xfrm>
                <a:off x="3790" y="1226"/>
                <a:ext cx="34" cy="11"/>
              </a:xfrm>
              <a:custGeom>
                <a:avLst/>
                <a:gdLst>
                  <a:gd name="T0" fmla="*/ 2147483647 w 3"/>
                  <a:gd name="T1" fmla="*/ 2147483647 h 1"/>
                  <a:gd name="T2" fmla="*/ 2147483647 w 3"/>
                  <a:gd name="T3" fmla="*/ 0 h 1"/>
                  <a:gd name="T4" fmla="*/ 0 w 3"/>
                  <a:gd name="T5" fmla="*/ 2147483647 h 1"/>
                  <a:gd name="T6" fmla="*/ 2147483647 w 3"/>
                  <a:gd name="T7" fmla="*/ 2147483647 h 1"/>
                  <a:gd name="T8" fmla="*/ 2147483647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1" y="0"/>
                      <a:pt x="1" y="0"/>
                    </a:cubicBezTo>
                    <a:lnTo>
                      <a:pt x="0" y="1"/>
                    </a:ln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4" name="Freeform 346"/>
              <p:cNvSpPr>
                <a:spLocks/>
              </p:cNvSpPr>
              <p:nvPr/>
            </p:nvSpPr>
            <p:spPr bwMode="auto">
              <a:xfrm>
                <a:off x="3752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2147483647 w 3"/>
                  <a:gd name="T3" fmla="*/ 2147483647 h 2"/>
                  <a:gd name="T4" fmla="*/ 0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2" y="0"/>
                    </a:moveTo>
                    <a:cubicBezTo>
                      <a:pt x="2" y="1"/>
                      <a:pt x="2" y="1"/>
                      <a:pt x="3" y="2"/>
                    </a:cubicBezTo>
                    <a:cubicBezTo>
                      <a:pt x="2" y="2"/>
                      <a:pt x="1" y="2"/>
                      <a:pt x="0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5" name="Freeform 347"/>
              <p:cNvSpPr>
                <a:spLocks/>
              </p:cNvSpPr>
              <p:nvPr/>
            </p:nvSpPr>
            <p:spPr bwMode="auto">
              <a:xfrm>
                <a:off x="3752" y="1191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2147483647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6" y="1"/>
                    </a:moveTo>
                    <a:lnTo>
                      <a:pt x="6" y="1"/>
                    </a:lnTo>
                    <a:cubicBezTo>
                      <a:pt x="5" y="2"/>
                      <a:pt x="4" y="2"/>
                      <a:pt x="4" y="3"/>
                    </a:cubicBezTo>
                    <a:cubicBezTo>
                      <a:pt x="4" y="4"/>
                      <a:pt x="4" y="5"/>
                      <a:pt x="3" y="5"/>
                    </a:cubicBezTo>
                    <a:cubicBezTo>
                      <a:pt x="3" y="6"/>
                      <a:pt x="2" y="7"/>
                      <a:pt x="1" y="7"/>
                    </a:cubicBezTo>
                    <a:lnTo>
                      <a:pt x="0" y="6"/>
                    </a:lnTo>
                    <a:cubicBezTo>
                      <a:pt x="1" y="6"/>
                      <a:pt x="2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6" y="0"/>
                      <a:pt x="6" y="1"/>
                      <a:pt x="6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6" name="Freeform 348"/>
              <p:cNvSpPr>
                <a:spLocks/>
              </p:cNvSpPr>
              <p:nvPr/>
            </p:nvSpPr>
            <p:spPr bwMode="auto">
              <a:xfrm>
                <a:off x="3400" y="1363"/>
                <a:ext cx="178" cy="241"/>
              </a:xfrm>
              <a:custGeom>
                <a:avLst/>
                <a:gdLst>
                  <a:gd name="T0" fmla="*/ 2147483647 w 16"/>
                  <a:gd name="T1" fmla="*/ 2147483647 h 21"/>
                  <a:gd name="T2" fmla="*/ 2147483647 w 16"/>
                  <a:gd name="T3" fmla="*/ 2147483647 h 21"/>
                  <a:gd name="T4" fmla="*/ 2147483647 w 16"/>
                  <a:gd name="T5" fmla="*/ 2147483647 h 21"/>
                  <a:gd name="T6" fmla="*/ 2147483647 w 16"/>
                  <a:gd name="T7" fmla="*/ 2147483647 h 21"/>
                  <a:gd name="T8" fmla="*/ 2147483647 w 16"/>
                  <a:gd name="T9" fmla="*/ 2147483647 h 21"/>
                  <a:gd name="T10" fmla="*/ 2147483647 w 16"/>
                  <a:gd name="T11" fmla="*/ 2147483647 h 21"/>
                  <a:gd name="T12" fmla="*/ 2147483647 w 16"/>
                  <a:gd name="T13" fmla="*/ 2147483647 h 21"/>
                  <a:gd name="T14" fmla="*/ 2147483647 w 16"/>
                  <a:gd name="T15" fmla="*/ 2147483647 h 21"/>
                  <a:gd name="T16" fmla="*/ 2147483647 w 16"/>
                  <a:gd name="T17" fmla="*/ 2147483647 h 21"/>
                  <a:gd name="T18" fmla="*/ 2147483647 w 16"/>
                  <a:gd name="T19" fmla="*/ 2147483647 h 21"/>
                  <a:gd name="T20" fmla="*/ 2147483647 w 16"/>
                  <a:gd name="T21" fmla="*/ 2147483647 h 21"/>
                  <a:gd name="T22" fmla="*/ 2147483647 w 16"/>
                  <a:gd name="T23" fmla="*/ 2147483647 h 21"/>
                  <a:gd name="T24" fmla="*/ 2147483647 w 16"/>
                  <a:gd name="T25" fmla="*/ 2147483647 h 21"/>
                  <a:gd name="T26" fmla="*/ 2147483647 w 16"/>
                  <a:gd name="T27" fmla="*/ 2147483647 h 21"/>
                  <a:gd name="T28" fmla="*/ 2147483647 w 16"/>
                  <a:gd name="T29" fmla="*/ 2147483647 h 21"/>
                  <a:gd name="T30" fmla="*/ 2147483647 w 16"/>
                  <a:gd name="T31" fmla="*/ 2147483647 h 21"/>
                  <a:gd name="T32" fmla="*/ 2147483647 w 16"/>
                  <a:gd name="T33" fmla="*/ 2147483647 h 21"/>
                  <a:gd name="T34" fmla="*/ 2147483647 w 16"/>
                  <a:gd name="T35" fmla="*/ 2147483647 h 21"/>
                  <a:gd name="T36" fmla="*/ 2147483647 w 16"/>
                  <a:gd name="T37" fmla="*/ 2147483647 h 21"/>
                  <a:gd name="T38" fmla="*/ 2147483647 w 16"/>
                  <a:gd name="T39" fmla="*/ 2147483647 h 21"/>
                  <a:gd name="T40" fmla="*/ 2147483647 w 16"/>
                  <a:gd name="T41" fmla="*/ 2147483647 h 21"/>
                  <a:gd name="T42" fmla="*/ 2147483647 w 16"/>
                  <a:gd name="T43" fmla="*/ 2147483647 h 21"/>
                  <a:gd name="T44" fmla="*/ 2147483647 w 16"/>
                  <a:gd name="T45" fmla="*/ 2147483647 h 21"/>
                  <a:gd name="T46" fmla="*/ 2147483647 w 16"/>
                  <a:gd name="T47" fmla="*/ 2147483647 h 21"/>
                  <a:gd name="T48" fmla="*/ 2147483647 w 16"/>
                  <a:gd name="T49" fmla="*/ 2147483647 h 21"/>
                  <a:gd name="T50" fmla="*/ 2147483647 w 16"/>
                  <a:gd name="T51" fmla="*/ 2147483647 h 21"/>
                  <a:gd name="T52" fmla="*/ 2147483647 w 16"/>
                  <a:gd name="T53" fmla="*/ 2147483647 h 21"/>
                  <a:gd name="T54" fmla="*/ 2147483647 w 16"/>
                  <a:gd name="T55" fmla="*/ 2147483647 h 21"/>
                  <a:gd name="T56" fmla="*/ 2147483647 w 16"/>
                  <a:gd name="T57" fmla="*/ 2147483647 h 21"/>
                  <a:gd name="T58" fmla="*/ 2147483647 w 16"/>
                  <a:gd name="T59" fmla="*/ 2147483647 h 21"/>
                  <a:gd name="T60" fmla="*/ 2147483647 w 16"/>
                  <a:gd name="T61" fmla="*/ 2147483647 h 21"/>
                  <a:gd name="T62" fmla="*/ 2147483647 w 16"/>
                  <a:gd name="T63" fmla="*/ 2147483647 h 21"/>
                  <a:gd name="T64" fmla="*/ 0 w 16"/>
                  <a:gd name="T65" fmla="*/ 2147483647 h 21"/>
                  <a:gd name="T66" fmla="*/ 0 w 16"/>
                  <a:gd name="T67" fmla="*/ 2147483647 h 21"/>
                  <a:gd name="T68" fmla="*/ 0 w 16"/>
                  <a:gd name="T69" fmla="*/ 2147483647 h 21"/>
                  <a:gd name="T70" fmla="*/ 2147483647 w 16"/>
                  <a:gd name="T71" fmla="*/ 2147483647 h 21"/>
                  <a:gd name="T72" fmla="*/ 0 w 16"/>
                  <a:gd name="T73" fmla="*/ 2147483647 h 21"/>
                  <a:gd name="T74" fmla="*/ 2147483647 w 16"/>
                  <a:gd name="T75" fmla="*/ 0 h 21"/>
                  <a:gd name="T76" fmla="*/ 2147483647 w 16"/>
                  <a:gd name="T77" fmla="*/ 2147483647 h 21"/>
                  <a:gd name="T78" fmla="*/ 2147483647 w 16"/>
                  <a:gd name="T79" fmla="*/ 2147483647 h 21"/>
                  <a:gd name="T80" fmla="*/ 2147483647 w 16"/>
                  <a:gd name="T81" fmla="*/ 2147483647 h 21"/>
                  <a:gd name="T82" fmla="*/ 2147483647 w 16"/>
                  <a:gd name="T83" fmla="*/ 2147483647 h 21"/>
                  <a:gd name="T84" fmla="*/ 2147483647 w 16"/>
                  <a:gd name="T85" fmla="*/ 2147483647 h 21"/>
                  <a:gd name="T86" fmla="*/ 2147483647 w 16"/>
                  <a:gd name="T87" fmla="*/ 2147483647 h 21"/>
                  <a:gd name="T88" fmla="*/ 2147483647 w 16"/>
                  <a:gd name="T89" fmla="*/ 2147483647 h 21"/>
                  <a:gd name="T90" fmla="*/ 2147483647 w 16"/>
                  <a:gd name="T91" fmla="*/ 2147483647 h 21"/>
                  <a:gd name="T92" fmla="*/ 2147483647 w 16"/>
                  <a:gd name="T93" fmla="*/ 2147483647 h 21"/>
                  <a:gd name="T94" fmla="*/ 2147483647 w 16"/>
                  <a:gd name="T95" fmla="*/ 2147483647 h 21"/>
                  <a:gd name="T96" fmla="*/ 2147483647 w 16"/>
                  <a:gd name="T97" fmla="*/ 2147483647 h 21"/>
                  <a:gd name="T98" fmla="*/ 2147483647 w 16"/>
                  <a:gd name="T99" fmla="*/ 2147483647 h 21"/>
                  <a:gd name="T100" fmla="*/ 2147483647 w 16"/>
                  <a:gd name="T101" fmla="*/ 2147483647 h 21"/>
                  <a:gd name="T102" fmla="*/ 2147483647 w 16"/>
                  <a:gd name="T103" fmla="*/ 2147483647 h 21"/>
                  <a:gd name="T104" fmla="*/ 2147483647 w 16"/>
                  <a:gd name="T105" fmla="*/ 2147483647 h 21"/>
                  <a:gd name="T106" fmla="*/ 2147483647 w 16"/>
                  <a:gd name="T107" fmla="*/ 2147483647 h 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16"/>
                  <a:gd name="T163" fmla="*/ 0 h 21"/>
                  <a:gd name="T164" fmla="*/ 16 w 16"/>
                  <a:gd name="T165" fmla="*/ 21 h 2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16" h="21">
                    <a:moveTo>
                      <a:pt x="12" y="13"/>
                    </a:moveTo>
                    <a:lnTo>
                      <a:pt x="14" y="12"/>
                    </a:lnTo>
                    <a:lnTo>
                      <a:pt x="14" y="14"/>
                    </a:lnTo>
                    <a:lnTo>
                      <a:pt x="15" y="14"/>
                    </a:lnTo>
                    <a:lnTo>
                      <a:pt x="16" y="15"/>
                    </a:lnTo>
                    <a:lnTo>
                      <a:pt x="15" y="16"/>
                    </a:lnTo>
                    <a:lnTo>
                      <a:pt x="14" y="16"/>
                    </a:lnTo>
                    <a:lnTo>
                      <a:pt x="13" y="15"/>
                    </a:lnTo>
                    <a:lnTo>
                      <a:pt x="11" y="15"/>
                    </a:lnTo>
                    <a:lnTo>
                      <a:pt x="10" y="17"/>
                    </a:lnTo>
                    <a:lnTo>
                      <a:pt x="10" y="18"/>
                    </a:lnTo>
                    <a:lnTo>
                      <a:pt x="11" y="19"/>
                    </a:lnTo>
                    <a:lnTo>
                      <a:pt x="11" y="21"/>
                    </a:lnTo>
                    <a:lnTo>
                      <a:pt x="10" y="21"/>
                    </a:lnTo>
                    <a:lnTo>
                      <a:pt x="9" y="20"/>
                    </a:lnTo>
                    <a:lnTo>
                      <a:pt x="8" y="19"/>
                    </a:lnTo>
                    <a:lnTo>
                      <a:pt x="7" y="19"/>
                    </a:lnTo>
                    <a:lnTo>
                      <a:pt x="7" y="18"/>
                    </a:lnTo>
                    <a:lnTo>
                      <a:pt x="7" y="17"/>
                    </a:lnTo>
                    <a:lnTo>
                      <a:pt x="6" y="17"/>
                    </a:lnTo>
                    <a:lnTo>
                      <a:pt x="7" y="16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5" y="14"/>
                    </a:lnTo>
                    <a:lnTo>
                      <a:pt x="5" y="12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3" y="4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6" y="12"/>
                    </a:lnTo>
                    <a:lnTo>
                      <a:pt x="7" y="13"/>
                    </a:lnTo>
                    <a:lnTo>
                      <a:pt x="8" y="14"/>
                    </a:lnTo>
                    <a:lnTo>
                      <a:pt x="10" y="15"/>
                    </a:lnTo>
                    <a:lnTo>
                      <a:pt x="13" y="14"/>
                    </a:lnTo>
                    <a:lnTo>
                      <a:pt x="13" y="13"/>
                    </a:lnTo>
                    <a:lnTo>
                      <a:pt x="12" y="13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7" name="Line 349"/>
              <p:cNvSpPr>
                <a:spLocks noChangeShapeType="1"/>
              </p:cNvSpPr>
              <p:nvPr/>
            </p:nvSpPr>
            <p:spPr bwMode="auto">
              <a:xfrm flipH="1">
                <a:off x="3477" y="1524"/>
                <a:ext cx="14" cy="11"/>
              </a:xfrm>
              <a:prstGeom prst="line">
                <a:avLst/>
              </a:pr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8" name="Freeform 350"/>
              <p:cNvSpPr>
                <a:spLocks/>
              </p:cNvSpPr>
              <p:nvPr/>
            </p:nvSpPr>
            <p:spPr bwMode="auto">
              <a:xfrm>
                <a:off x="3477" y="153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1"/>
                  <a:gd name="T14" fmla="*/ 3 w 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1">
                    <a:moveTo>
                      <a:pt x="0" y="1"/>
                    </a:moveTo>
                    <a:lnTo>
                      <a:pt x="1" y="0"/>
                    </a:lnTo>
                    <a:lnTo>
                      <a:pt x="2" y="1"/>
                    </a:lnTo>
                    <a:lnTo>
                      <a:pt x="3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9" name="Freeform 351"/>
              <p:cNvSpPr>
                <a:spLocks/>
              </p:cNvSpPr>
              <p:nvPr/>
            </p:nvSpPr>
            <p:spPr bwMode="auto">
              <a:xfrm>
                <a:off x="3477" y="1536"/>
                <a:ext cx="24" cy="11"/>
              </a:xfrm>
              <a:custGeom>
                <a:avLst/>
                <a:gdLst>
                  <a:gd name="T0" fmla="*/ 0 w 2"/>
                  <a:gd name="T1" fmla="*/ 0 h 1"/>
                  <a:gd name="T2" fmla="*/ 2147483647 w 2"/>
                  <a:gd name="T3" fmla="*/ 2147483647 h 1"/>
                  <a:gd name="T4" fmla="*/ 2147483647 w 2"/>
                  <a:gd name="T5" fmla="*/ 2147483647 h 1"/>
                  <a:gd name="T6" fmla="*/ 0 w 2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"/>
                  <a:gd name="T13" fmla="*/ 0 h 1"/>
                  <a:gd name="T14" fmla="*/ 2 w 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1"/>
                    </a:lnTo>
                    <a:lnTo>
                      <a:pt x="0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0" name="Freeform 352"/>
              <p:cNvSpPr>
                <a:spLocks/>
              </p:cNvSpPr>
              <p:nvPr/>
            </p:nvSpPr>
            <p:spPr bwMode="auto">
              <a:xfrm>
                <a:off x="3477" y="1547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2147483647 h 1"/>
                  <a:gd name="T6" fmla="*/ 2147483647 w 3"/>
                  <a:gd name="T7" fmla="*/ 0 h 1"/>
                  <a:gd name="T8" fmla="*/ 2147483647 w 3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1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1" name="Freeform 353"/>
              <p:cNvSpPr>
                <a:spLocks/>
              </p:cNvSpPr>
              <p:nvPr/>
            </p:nvSpPr>
            <p:spPr bwMode="auto">
              <a:xfrm>
                <a:off x="3477" y="1559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1"/>
                  <a:gd name="T11" fmla="*/ 3 w 3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1">
                    <a:moveTo>
                      <a:pt x="0" y="1"/>
                    </a:moveTo>
                    <a:lnTo>
                      <a:pt x="2" y="1"/>
                    </a:lnTo>
                    <a:lnTo>
                      <a:pt x="3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2" name="Freeform 354"/>
              <p:cNvSpPr>
                <a:spLocks/>
              </p:cNvSpPr>
              <p:nvPr/>
            </p:nvSpPr>
            <p:spPr bwMode="auto">
              <a:xfrm>
                <a:off x="3491" y="1570"/>
                <a:ext cx="19" cy="11"/>
              </a:xfrm>
              <a:custGeom>
                <a:avLst/>
                <a:gdLst>
                  <a:gd name="T0" fmla="*/ 0 w 2"/>
                  <a:gd name="T1" fmla="*/ 2147483647 h 1"/>
                  <a:gd name="T2" fmla="*/ 2147483647 w 2"/>
                  <a:gd name="T3" fmla="*/ 2147483647 h 1"/>
                  <a:gd name="T4" fmla="*/ 2147483647 w 2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2"/>
                  <a:gd name="T10" fmla="*/ 0 h 1"/>
                  <a:gd name="T11" fmla="*/ 2 w 2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" h="1">
                    <a:moveTo>
                      <a:pt x="0" y="1"/>
                    </a:moveTo>
                    <a:lnTo>
                      <a:pt x="1" y="1"/>
                    </a:lnTo>
                    <a:lnTo>
                      <a:pt x="2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3" name="Freeform 355"/>
              <p:cNvSpPr>
                <a:spLocks/>
              </p:cNvSpPr>
              <p:nvPr/>
            </p:nvSpPr>
            <p:spPr bwMode="auto">
              <a:xfrm>
                <a:off x="3858" y="1455"/>
                <a:ext cx="10" cy="23"/>
              </a:xfrm>
              <a:custGeom>
                <a:avLst/>
                <a:gdLst>
                  <a:gd name="T0" fmla="*/ 0 w 1"/>
                  <a:gd name="T1" fmla="*/ 2147483647 h 2"/>
                  <a:gd name="T2" fmla="*/ 0 w 1"/>
                  <a:gd name="T3" fmla="*/ 0 h 2"/>
                  <a:gd name="T4" fmla="*/ 2147483647 w 1"/>
                  <a:gd name="T5" fmla="*/ 2147483647 h 2"/>
                  <a:gd name="T6" fmla="*/ 2147483647 w 1"/>
                  <a:gd name="T7" fmla="*/ 2147483647 h 2"/>
                  <a:gd name="T8" fmla="*/ 0 w 1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2"/>
                  <a:gd name="T17" fmla="*/ 1 w 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2">
                    <a:moveTo>
                      <a:pt x="0" y="1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4" name="Oval 356"/>
              <p:cNvSpPr>
                <a:spLocks noChangeArrowheads="1"/>
              </p:cNvSpPr>
              <p:nvPr/>
            </p:nvSpPr>
            <p:spPr bwMode="auto">
              <a:xfrm>
                <a:off x="3809" y="1467"/>
                <a:ext cx="82" cy="80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5" name="Freeform 357"/>
              <p:cNvSpPr>
                <a:spLocks/>
              </p:cNvSpPr>
              <p:nvPr/>
            </p:nvSpPr>
            <p:spPr bwMode="auto">
              <a:xfrm>
                <a:off x="3809" y="1490"/>
                <a:ext cx="82" cy="34"/>
              </a:xfrm>
              <a:custGeom>
                <a:avLst/>
                <a:gdLst>
                  <a:gd name="T0" fmla="*/ 2147483647 w 7"/>
                  <a:gd name="T1" fmla="*/ 0 h 3"/>
                  <a:gd name="T2" fmla="*/ 2147483647 w 7"/>
                  <a:gd name="T3" fmla="*/ 2147483647 h 3"/>
                  <a:gd name="T4" fmla="*/ 2147483647 w 7"/>
                  <a:gd name="T5" fmla="*/ 2147483647 h 3"/>
                  <a:gd name="T6" fmla="*/ 0 w 7"/>
                  <a:gd name="T7" fmla="*/ 2147483647 h 3"/>
                  <a:gd name="T8" fmla="*/ 2147483647 w 7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3"/>
                  <a:gd name="T17" fmla="*/ 7 w 7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3">
                    <a:moveTo>
                      <a:pt x="1" y="0"/>
                    </a:moveTo>
                    <a:lnTo>
                      <a:pt x="7" y="2"/>
                    </a:lnTo>
                    <a:lnTo>
                      <a:pt x="7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6" name="Freeform 358"/>
              <p:cNvSpPr>
                <a:spLocks/>
              </p:cNvSpPr>
              <p:nvPr/>
            </p:nvSpPr>
            <p:spPr bwMode="auto">
              <a:xfrm>
                <a:off x="3843" y="1432"/>
                <a:ext cx="34" cy="34"/>
              </a:xfrm>
              <a:custGeom>
                <a:avLst/>
                <a:gdLst>
                  <a:gd name="T0" fmla="*/ 2147483647 w 3"/>
                  <a:gd name="T1" fmla="*/ 2147483647 h 3"/>
                  <a:gd name="T2" fmla="*/ 2147483647 w 3"/>
                  <a:gd name="T3" fmla="*/ 2147483647 h 3"/>
                  <a:gd name="T4" fmla="*/ 0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2147483647 h 3"/>
                  <a:gd name="T10" fmla="*/ 2147483647 w 3"/>
                  <a:gd name="T11" fmla="*/ 0 h 3"/>
                  <a:gd name="T12" fmla="*/ 2147483647 w 3"/>
                  <a:gd name="T13" fmla="*/ 0 h 3"/>
                  <a:gd name="T14" fmla="*/ 2147483647 w 3"/>
                  <a:gd name="T15" fmla="*/ 2147483647 h 3"/>
                  <a:gd name="T16" fmla="*/ 2147483647 w 3"/>
                  <a:gd name="T17" fmla="*/ 2147483647 h 3"/>
                  <a:gd name="T18" fmla="*/ 2147483647 w 3"/>
                  <a:gd name="T19" fmla="*/ 2147483647 h 3"/>
                  <a:gd name="T20" fmla="*/ 2147483647 w 3"/>
                  <a:gd name="T21" fmla="*/ 2147483647 h 3"/>
                  <a:gd name="T22" fmla="*/ 2147483647 w 3"/>
                  <a:gd name="T23" fmla="*/ 2147483647 h 3"/>
                  <a:gd name="T24" fmla="*/ 2147483647 w 3"/>
                  <a:gd name="T25" fmla="*/ 2147483647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"/>
                  <a:gd name="T40" fmla="*/ 0 h 3"/>
                  <a:gd name="T41" fmla="*/ 3 w 3"/>
                  <a:gd name="T42" fmla="*/ 3 h 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" h="3">
                    <a:moveTo>
                      <a:pt x="1" y="2"/>
                    </a:moveTo>
                    <a:lnTo>
                      <a:pt x="1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7" name="Freeform 359"/>
              <p:cNvSpPr>
                <a:spLocks/>
              </p:cNvSpPr>
              <p:nvPr/>
            </p:nvSpPr>
            <p:spPr bwMode="auto">
              <a:xfrm>
                <a:off x="3752" y="1501"/>
                <a:ext cx="140" cy="57"/>
              </a:xfrm>
              <a:custGeom>
                <a:avLst/>
                <a:gdLst>
                  <a:gd name="T0" fmla="*/ 2147483647 w 12"/>
                  <a:gd name="T1" fmla="*/ 0 h 5"/>
                  <a:gd name="T2" fmla="*/ 2147483647 w 12"/>
                  <a:gd name="T3" fmla="*/ 2147483647 h 5"/>
                  <a:gd name="T4" fmla="*/ 2147483647 w 12"/>
                  <a:gd name="T5" fmla="*/ 2147483647 h 5"/>
                  <a:gd name="T6" fmla="*/ 0 w 12"/>
                  <a:gd name="T7" fmla="*/ 2147483647 h 5"/>
                  <a:gd name="T8" fmla="*/ 2147483647 w 12"/>
                  <a:gd name="T9" fmla="*/ 2147483647 h 5"/>
                  <a:gd name="T10" fmla="*/ 2147483647 w 12"/>
                  <a:gd name="T11" fmla="*/ 2147483647 h 5"/>
                  <a:gd name="T12" fmla="*/ 2147483647 w 12"/>
                  <a:gd name="T13" fmla="*/ 2147483647 h 5"/>
                  <a:gd name="T14" fmla="*/ 2147483647 w 12"/>
                  <a:gd name="T15" fmla="*/ 2147483647 h 5"/>
                  <a:gd name="T16" fmla="*/ 2147483647 w 12"/>
                  <a:gd name="T17" fmla="*/ 2147483647 h 5"/>
                  <a:gd name="T18" fmla="*/ 2147483647 w 12"/>
                  <a:gd name="T19" fmla="*/ 2147483647 h 5"/>
                  <a:gd name="T20" fmla="*/ 2147483647 w 12"/>
                  <a:gd name="T21" fmla="*/ 2147483647 h 5"/>
                  <a:gd name="T22" fmla="*/ 2147483647 w 12"/>
                  <a:gd name="T23" fmla="*/ 2147483647 h 5"/>
                  <a:gd name="T24" fmla="*/ 2147483647 w 12"/>
                  <a:gd name="T25" fmla="*/ 2147483647 h 5"/>
                  <a:gd name="T26" fmla="*/ 2147483647 w 12"/>
                  <a:gd name="T27" fmla="*/ 2147483647 h 5"/>
                  <a:gd name="T28" fmla="*/ 2147483647 w 12"/>
                  <a:gd name="T29" fmla="*/ 2147483647 h 5"/>
                  <a:gd name="T30" fmla="*/ 2147483647 w 12"/>
                  <a:gd name="T31" fmla="*/ 2147483647 h 5"/>
                  <a:gd name="T32" fmla="*/ 2147483647 w 12"/>
                  <a:gd name="T33" fmla="*/ 2147483647 h 5"/>
                  <a:gd name="T34" fmla="*/ 2147483647 w 12"/>
                  <a:gd name="T35" fmla="*/ 2147483647 h 5"/>
                  <a:gd name="T36" fmla="*/ 2147483647 w 12"/>
                  <a:gd name="T37" fmla="*/ 2147483647 h 5"/>
                  <a:gd name="T38" fmla="*/ 2147483647 w 12"/>
                  <a:gd name="T39" fmla="*/ 2147483647 h 5"/>
                  <a:gd name="T40" fmla="*/ 2147483647 w 12"/>
                  <a:gd name="T41" fmla="*/ 2147483647 h 5"/>
                  <a:gd name="T42" fmla="*/ 2147483647 w 12"/>
                  <a:gd name="T43" fmla="*/ 2147483647 h 5"/>
                  <a:gd name="T44" fmla="*/ 2147483647 w 12"/>
                  <a:gd name="T45" fmla="*/ 2147483647 h 5"/>
                  <a:gd name="T46" fmla="*/ 2147483647 w 12"/>
                  <a:gd name="T47" fmla="*/ 2147483647 h 5"/>
                  <a:gd name="T48" fmla="*/ 2147483647 w 12"/>
                  <a:gd name="T49" fmla="*/ 2147483647 h 5"/>
                  <a:gd name="T50" fmla="*/ 2147483647 w 12"/>
                  <a:gd name="T51" fmla="*/ 2147483647 h 5"/>
                  <a:gd name="T52" fmla="*/ 2147483647 w 12"/>
                  <a:gd name="T53" fmla="*/ 2147483647 h 5"/>
                  <a:gd name="T54" fmla="*/ 2147483647 w 12"/>
                  <a:gd name="T55" fmla="*/ 0 h 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2"/>
                  <a:gd name="T85" fmla="*/ 0 h 5"/>
                  <a:gd name="T86" fmla="*/ 12 w 12"/>
                  <a:gd name="T87" fmla="*/ 5 h 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2" h="5">
                    <a:moveTo>
                      <a:pt x="2" y="0"/>
                    </a:moveTo>
                    <a:lnTo>
                      <a:pt x="1" y="1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5" y="4"/>
                    </a:lnTo>
                    <a:lnTo>
                      <a:pt x="7" y="5"/>
                    </a:lnTo>
                    <a:lnTo>
                      <a:pt x="9" y="5"/>
                    </a:lnTo>
                    <a:lnTo>
                      <a:pt x="11" y="5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10" y="2"/>
                    </a:lnTo>
                    <a:lnTo>
                      <a:pt x="10" y="3"/>
                    </a:lnTo>
                    <a:lnTo>
                      <a:pt x="10" y="4"/>
                    </a:lnTo>
                    <a:lnTo>
                      <a:pt x="9" y="4"/>
                    </a:lnTo>
                    <a:lnTo>
                      <a:pt x="9" y="3"/>
                    </a:lnTo>
                    <a:lnTo>
                      <a:pt x="9" y="2"/>
                    </a:lnTo>
                    <a:lnTo>
                      <a:pt x="7" y="1"/>
                    </a:lnTo>
                    <a:lnTo>
                      <a:pt x="8" y="2"/>
                    </a:lnTo>
                    <a:lnTo>
                      <a:pt x="7" y="4"/>
                    </a:lnTo>
                    <a:lnTo>
                      <a:pt x="6" y="3"/>
                    </a:lnTo>
                    <a:lnTo>
                      <a:pt x="5" y="2"/>
                    </a:lnTo>
                    <a:lnTo>
                      <a:pt x="4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8" name="Oval 360"/>
              <p:cNvSpPr>
                <a:spLocks noChangeArrowheads="1"/>
              </p:cNvSpPr>
              <p:nvPr/>
            </p:nvSpPr>
            <p:spPr bwMode="auto">
              <a:xfrm>
                <a:off x="3612" y="1099"/>
                <a:ext cx="106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9" name="Freeform 361"/>
              <p:cNvSpPr>
                <a:spLocks/>
              </p:cNvSpPr>
              <p:nvPr/>
            </p:nvSpPr>
            <p:spPr bwMode="auto">
              <a:xfrm>
                <a:off x="3593" y="996"/>
                <a:ext cx="149" cy="115"/>
              </a:xfrm>
              <a:custGeom>
                <a:avLst/>
                <a:gdLst>
                  <a:gd name="T0" fmla="*/ 2147483647 w 13"/>
                  <a:gd name="T1" fmla="*/ 2147483647 h 10"/>
                  <a:gd name="T2" fmla="*/ 2147483647 w 13"/>
                  <a:gd name="T3" fmla="*/ 2147483647 h 10"/>
                  <a:gd name="T4" fmla="*/ 2147483647 w 13"/>
                  <a:gd name="T5" fmla="*/ 2147483647 h 10"/>
                  <a:gd name="T6" fmla="*/ 2147483647 w 13"/>
                  <a:gd name="T7" fmla="*/ 0 h 10"/>
                  <a:gd name="T8" fmla="*/ 2147483647 w 13"/>
                  <a:gd name="T9" fmla="*/ 2147483647 h 10"/>
                  <a:gd name="T10" fmla="*/ 2147483647 w 13"/>
                  <a:gd name="T11" fmla="*/ 0 h 10"/>
                  <a:gd name="T12" fmla="*/ 0 w 13"/>
                  <a:gd name="T13" fmla="*/ 2147483647 h 10"/>
                  <a:gd name="T14" fmla="*/ 2147483647 w 13"/>
                  <a:gd name="T15" fmla="*/ 2147483647 h 10"/>
                  <a:gd name="T16" fmla="*/ 2147483647 w 13"/>
                  <a:gd name="T17" fmla="*/ 2147483647 h 10"/>
                  <a:gd name="T18" fmla="*/ 2147483647 w 13"/>
                  <a:gd name="T19" fmla="*/ 2147483647 h 10"/>
                  <a:gd name="T20" fmla="*/ 2147483647 w 13"/>
                  <a:gd name="T21" fmla="*/ 2147483647 h 10"/>
                  <a:gd name="T22" fmla="*/ 2147483647 w 13"/>
                  <a:gd name="T23" fmla="*/ 2147483647 h 1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3"/>
                  <a:gd name="T37" fmla="*/ 0 h 10"/>
                  <a:gd name="T38" fmla="*/ 13 w 13"/>
                  <a:gd name="T39" fmla="*/ 10 h 1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3" h="10">
                    <a:moveTo>
                      <a:pt x="11" y="10"/>
                    </a:moveTo>
                    <a:lnTo>
                      <a:pt x="11" y="9"/>
                    </a:lnTo>
                    <a:cubicBezTo>
                      <a:pt x="13" y="6"/>
                      <a:pt x="13" y="4"/>
                      <a:pt x="13" y="2"/>
                    </a:cubicBezTo>
                    <a:cubicBezTo>
                      <a:pt x="12" y="0"/>
                      <a:pt x="10" y="0"/>
                      <a:pt x="9" y="0"/>
                    </a:cubicBezTo>
                    <a:lnTo>
                      <a:pt x="7" y="7"/>
                    </a:lnTo>
                    <a:lnTo>
                      <a:pt x="4" y="0"/>
                    </a:lnTo>
                    <a:cubicBezTo>
                      <a:pt x="3" y="0"/>
                      <a:pt x="1" y="0"/>
                      <a:pt x="0" y="2"/>
                    </a:cubicBezTo>
                    <a:cubicBezTo>
                      <a:pt x="0" y="4"/>
                      <a:pt x="0" y="6"/>
                      <a:pt x="2" y="9"/>
                    </a:cubicBezTo>
                    <a:lnTo>
                      <a:pt x="2" y="10"/>
                    </a:lnTo>
                    <a:cubicBezTo>
                      <a:pt x="2" y="9"/>
                      <a:pt x="4" y="9"/>
                      <a:pt x="7" y="9"/>
                    </a:cubicBezTo>
                    <a:cubicBezTo>
                      <a:pt x="9" y="9"/>
                      <a:pt x="11" y="9"/>
                      <a:pt x="11" y="1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0" name="Freeform 362"/>
              <p:cNvSpPr>
                <a:spLocks/>
              </p:cNvSpPr>
              <p:nvPr/>
            </p:nvSpPr>
            <p:spPr bwMode="auto">
              <a:xfrm>
                <a:off x="3646" y="927"/>
                <a:ext cx="39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0 w 3"/>
                  <a:gd name="T7" fmla="*/ 2147483647 h 4"/>
                  <a:gd name="T8" fmla="*/ 0 w 3"/>
                  <a:gd name="T9" fmla="*/ 2147483647 h 4"/>
                  <a:gd name="T10" fmla="*/ 0 w 3"/>
                  <a:gd name="T11" fmla="*/ 2147483647 h 4"/>
                  <a:gd name="T12" fmla="*/ 2147483647 w 3"/>
                  <a:gd name="T13" fmla="*/ 2147483647 h 4"/>
                  <a:gd name="T14" fmla="*/ 0 w 3"/>
                  <a:gd name="T15" fmla="*/ 0 h 4"/>
                  <a:gd name="T16" fmla="*/ 2147483647 w 3"/>
                  <a:gd name="T17" fmla="*/ 0 h 4"/>
                  <a:gd name="T18" fmla="*/ 2147483647 w 3"/>
                  <a:gd name="T19" fmla="*/ 2147483647 h 4"/>
                  <a:gd name="T20" fmla="*/ 2147483647 w 3"/>
                  <a:gd name="T21" fmla="*/ 2147483647 h 4"/>
                  <a:gd name="T22" fmla="*/ 2147483647 w 3"/>
                  <a:gd name="T23" fmla="*/ 2147483647 h 4"/>
                  <a:gd name="T24" fmla="*/ 2147483647 w 3"/>
                  <a:gd name="T25" fmla="*/ 2147483647 h 4"/>
                  <a:gd name="T26" fmla="*/ 2147483647 w 3"/>
                  <a:gd name="T27" fmla="*/ 2147483647 h 4"/>
                  <a:gd name="T28" fmla="*/ 2147483647 w 3"/>
                  <a:gd name="T29" fmla="*/ 2147483647 h 4"/>
                  <a:gd name="T30" fmla="*/ 2147483647 w 3"/>
                  <a:gd name="T31" fmla="*/ 2147483647 h 4"/>
                  <a:gd name="T32" fmla="*/ 0 w 3"/>
                  <a:gd name="T33" fmla="*/ 2147483647 h 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"/>
                  <a:gd name="T52" fmla="*/ 0 h 4"/>
                  <a:gd name="T53" fmla="*/ 3 w 3"/>
                  <a:gd name="T54" fmla="*/ 4 h 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" h="4">
                    <a:moveTo>
                      <a:pt x="0" y="4"/>
                    </a:moveTo>
                    <a:lnTo>
                      <a:pt x="1" y="2"/>
                    </a:lnTo>
                    <a:lnTo>
                      <a:pt x="0" y="3"/>
                    </a:lnTo>
                    <a:lnTo>
                      <a:pt x="0" y="2"/>
                    </a:ln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lnTo>
                      <a:pt x="1" y="2"/>
                    </a:lnTo>
                    <a:lnTo>
                      <a:pt x="0" y="0"/>
                    </a:lnTo>
                    <a:cubicBezTo>
                      <a:pt x="1" y="0"/>
                      <a:pt x="2" y="0"/>
                      <a:pt x="3" y="0"/>
                    </a:cubicBez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cubicBezTo>
                      <a:pt x="3" y="2"/>
                      <a:pt x="3" y="2"/>
                      <a:pt x="3" y="2"/>
                    </a:cubicBezTo>
                    <a:lnTo>
                      <a:pt x="3" y="3"/>
                    </a:lnTo>
                    <a:lnTo>
                      <a:pt x="2" y="2"/>
                    </a:lnTo>
                    <a:lnTo>
                      <a:pt x="3" y="4"/>
                    </a:lnTo>
                    <a:cubicBezTo>
                      <a:pt x="2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1" name="Freeform 363"/>
              <p:cNvSpPr>
                <a:spLocks/>
              </p:cNvSpPr>
              <p:nvPr/>
            </p:nvSpPr>
            <p:spPr bwMode="auto">
              <a:xfrm>
                <a:off x="3593" y="1030"/>
                <a:ext cx="149" cy="57"/>
              </a:xfrm>
              <a:custGeom>
                <a:avLst/>
                <a:gdLst>
                  <a:gd name="T0" fmla="*/ 2147483647 w 13"/>
                  <a:gd name="T1" fmla="*/ 2147483647 h 5"/>
                  <a:gd name="T2" fmla="*/ 0 w 13"/>
                  <a:gd name="T3" fmla="*/ 0 h 5"/>
                  <a:gd name="T4" fmla="*/ 2147483647 w 13"/>
                  <a:gd name="T5" fmla="*/ 2147483647 h 5"/>
                  <a:gd name="T6" fmla="*/ 2147483647 w 13"/>
                  <a:gd name="T7" fmla="*/ 2147483647 h 5"/>
                  <a:gd name="T8" fmla="*/ 2147483647 w 13"/>
                  <a:gd name="T9" fmla="*/ 2147483647 h 5"/>
                  <a:gd name="T10" fmla="*/ 2147483647 w 13"/>
                  <a:gd name="T11" fmla="*/ 2147483647 h 5"/>
                  <a:gd name="T12" fmla="*/ 2147483647 w 13"/>
                  <a:gd name="T13" fmla="*/ 2147483647 h 5"/>
                  <a:gd name="T14" fmla="*/ 2147483647 w 13"/>
                  <a:gd name="T15" fmla="*/ 2147483647 h 5"/>
                  <a:gd name="T16" fmla="*/ 2147483647 w 13"/>
                  <a:gd name="T17" fmla="*/ 2147483647 h 5"/>
                  <a:gd name="T18" fmla="*/ 2147483647 w 13"/>
                  <a:gd name="T19" fmla="*/ 2147483647 h 5"/>
                  <a:gd name="T20" fmla="*/ 2147483647 w 13"/>
                  <a:gd name="T21" fmla="*/ 2147483647 h 5"/>
                  <a:gd name="T22" fmla="*/ 2147483647 w 13"/>
                  <a:gd name="T23" fmla="*/ 2147483647 h 5"/>
                  <a:gd name="T24" fmla="*/ 2147483647 w 13"/>
                  <a:gd name="T25" fmla="*/ 2147483647 h 5"/>
                  <a:gd name="T26" fmla="*/ 2147483647 w 13"/>
                  <a:gd name="T27" fmla="*/ 2147483647 h 5"/>
                  <a:gd name="T28" fmla="*/ 2147483647 w 13"/>
                  <a:gd name="T29" fmla="*/ 2147483647 h 5"/>
                  <a:gd name="T30" fmla="*/ 2147483647 w 13"/>
                  <a:gd name="T31" fmla="*/ 0 h 5"/>
                  <a:gd name="T32" fmla="*/ 2147483647 w 13"/>
                  <a:gd name="T33" fmla="*/ 2147483647 h 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3"/>
                  <a:gd name="T52" fmla="*/ 0 h 5"/>
                  <a:gd name="T53" fmla="*/ 13 w 13"/>
                  <a:gd name="T54" fmla="*/ 5 h 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3" h="5">
                    <a:moveTo>
                      <a:pt x="7" y="4"/>
                    </a:moveTo>
                    <a:cubicBezTo>
                      <a:pt x="5" y="2"/>
                      <a:pt x="3" y="0"/>
                      <a:pt x="0" y="0"/>
                    </a:cubicBezTo>
                    <a:cubicBezTo>
                      <a:pt x="1" y="1"/>
                      <a:pt x="2" y="2"/>
                      <a:pt x="3" y="2"/>
                    </a:cubicBezTo>
                    <a:lnTo>
                      <a:pt x="1" y="2"/>
                    </a:lnTo>
                    <a:cubicBezTo>
                      <a:pt x="2" y="3"/>
                      <a:pt x="3" y="3"/>
                      <a:pt x="4" y="3"/>
                    </a:cubicBezTo>
                    <a:lnTo>
                      <a:pt x="2" y="4"/>
                    </a:lnTo>
                    <a:cubicBezTo>
                      <a:pt x="4" y="3"/>
                      <a:pt x="5" y="4"/>
                      <a:pt x="6" y="5"/>
                    </a:cubicBezTo>
                    <a:cubicBezTo>
                      <a:pt x="6" y="5"/>
                      <a:pt x="6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4"/>
                      <a:pt x="9" y="3"/>
                      <a:pt x="11" y="4"/>
                    </a:cubicBezTo>
                    <a:lnTo>
                      <a:pt x="9" y="3"/>
                    </a:lnTo>
                    <a:cubicBezTo>
                      <a:pt x="10" y="3"/>
                      <a:pt x="11" y="3"/>
                      <a:pt x="12" y="2"/>
                    </a:cubicBezTo>
                    <a:lnTo>
                      <a:pt x="11" y="2"/>
                    </a:lnTo>
                    <a:cubicBezTo>
                      <a:pt x="11" y="2"/>
                      <a:pt x="12" y="1"/>
                      <a:pt x="13" y="0"/>
                    </a:cubicBezTo>
                    <a:cubicBezTo>
                      <a:pt x="10" y="0"/>
                      <a:pt x="8" y="2"/>
                      <a:pt x="7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2" name="Freeform 364"/>
              <p:cNvSpPr>
                <a:spLocks noEditPoints="1"/>
              </p:cNvSpPr>
              <p:nvPr/>
            </p:nvSpPr>
            <p:spPr bwMode="auto">
              <a:xfrm>
                <a:off x="3670" y="996"/>
                <a:ext cx="63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0 w 5"/>
                  <a:gd name="T3" fmla="*/ 2147483647 h 5"/>
                  <a:gd name="T4" fmla="*/ 2147483647 w 5"/>
                  <a:gd name="T5" fmla="*/ 2147483647 h 5"/>
                  <a:gd name="T6" fmla="*/ 2147483647 w 5"/>
                  <a:gd name="T7" fmla="*/ 0 h 5"/>
                  <a:gd name="T8" fmla="*/ 2147483647 w 5"/>
                  <a:gd name="T9" fmla="*/ 2147483647 h 5"/>
                  <a:gd name="T10" fmla="*/ 2147483647 w 5"/>
                  <a:gd name="T11" fmla="*/ 0 h 5"/>
                  <a:gd name="T12" fmla="*/ 2147483647 w 5"/>
                  <a:gd name="T13" fmla="*/ 2147483647 h 5"/>
                  <a:gd name="T14" fmla="*/ 2147483647 w 5"/>
                  <a:gd name="T15" fmla="*/ 2147483647 h 5"/>
                  <a:gd name="T16" fmla="*/ 2147483647 w 5"/>
                  <a:gd name="T17" fmla="*/ 2147483647 h 5"/>
                  <a:gd name="T18" fmla="*/ 2147483647 w 5"/>
                  <a:gd name="T19" fmla="*/ 2147483647 h 5"/>
                  <a:gd name="T20" fmla="*/ 2147483647 w 5"/>
                  <a:gd name="T21" fmla="*/ 2147483647 h 5"/>
                  <a:gd name="T22" fmla="*/ 2147483647 w 5"/>
                  <a:gd name="T23" fmla="*/ 2147483647 h 5"/>
                  <a:gd name="T24" fmla="*/ 2147483647 w 5"/>
                  <a:gd name="T25" fmla="*/ 2147483647 h 5"/>
                  <a:gd name="T26" fmla="*/ 2147483647 w 5"/>
                  <a:gd name="T27" fmla="*/ 2147483647 h 5"/>
                  <a:gd name="T28" fmla="*/ 2147483647 w 5"/>
                  <a:gd name="T29" fmla="*/ 2147483647 h 5"/>
                  <a:gd name="T30" fmla="*/ 2147483647 w 5"/>
                  <a:gd name="T31" fmla="*/ 2147483647 h 5"/>
                  <a:gd name="T32" fmla="*/ 2147483647 w 5"/>
                  <a:gd name="T33" fmla="*/ 2147483647 h 5"/>
                  <a:gd name="T34" fmla="*/ 2147483647 w 5"/>
                  <a:gd name="T35" fmla="*/ 2147483647 h 5"/>
                  <a:gd name="T36" fmla="*/ 2147483647 w 5"/>
                  <a:gd name="T37" fmla="*/ 2147483647 h 5"/>
                  <a:gd name="T38" fmla="*/ 2147483647 w 5"/>
                  <a:gd name="T39" fmla="*/ 2147483647 h 5"/>
                  <a:gd name="T40" fmla="*/ 2147483647 w 5"/>
                  <a:gd name="T41" fmla="*/ 2147483647 h 5"/>
                  <a:gd name="T42" fmla="*/ 2147483647 w 5"/>
                  <a:gd name="T43" fmla="*/ 2147483647 h 5"/>
                  <a:gd name="T44" fmla="*/ 2147483647 w 5"/>
                  <a:gd name="T45" fmla="*/ 0 h 5"/>
                  <a:gd name="T46" fmla="*/ 2147483647 w 5"/>
                  <a:gd name="T47" fmla="*/ 2147483647 h 5"/>
                  <a:gd name="T48" fmla="*/ 2147483647 w 5"/>
                  <a:gd name="T49" fmla="*/ 2147483647 h 5"/>
                  <a:gd name="T50" fmla="*/ 2147483647 w 5"/>
                  <a:gd name="T51" fmla="*/ 0 h 5"/>
                  <a:gd name="T52" fmla="*/ 2147483647 w 5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"/>
                  <a:gd name="T82" fmla="*/ 0 h 5"/>
                  <a:gd name="T83" fmla="*/ 5 w 5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" h="5">
                    <a:moveTo>
                      <a:pt x="1" y="5"/>
                    </a:moveTo>
                    <a:lnTo>
                      <a:pt x="0" y="4"/>
                    </a:lnTo>
                    <a:lnTo>
                      <a:pt x="1" y="5"/>
                    </a:lnTo>
                    <a:close/>
                    <a:moveTo>
                      <a:pt x="2" y="0"/>
                    </a:moveTo>
                    <a:lnTo>
                      <a:pt x="5" y="3"/>
                    </a:lnTo>
                    <a:lnTo>
                      <a:pt x="2" y="0"/>
                    </a:lnTo>
                    <a:close/>
                    <a:moveTo>
                      <a:pt x="4" y="3"/>
                    </a:moveTo>
                    <a:lnTo>
                      <a:pt x="1" y="1"/>
                    </a:lnTo>
                    <a:lnTo>
                      <a:pt x="4" y="3"/>
                    </a:lnTo>
                    <a:close/>
                    <a:moveTo>
                      <a:pt x="3" y="4"/>
                    </a:moveTo>
                    <a:lnTo>
                      <a:pt x="1" y="2"/>
                    </a:lnTo>
                    <a:lnTo>
                      <a:pt x="3" y="4"/>
                    </a:lnTo>
                    <a:close/>
                    <a:moveTo>
                      <a:pt x="2" y="4"/>
                    </a:moveTo>
                    <a:lnTo>
                      <a:pt x="1" y="3"/>
                    </a:lnTo>
                    <a:lnTo>
                      <a:pt x="2" y="4"/>
                    </a:lnTo>
                    <a:close/>
                    <a:moveTo>
                      <a:pt x="5" y="3"/>
                    </a:moveTo>
                    <a:lnTo>
                      <a:pt x="5" y="1"/>
                    </a:lnTo>
                    <a:lnTo>
                      <a:pt x="5" y="3"/>
                    </a:lnTo>
                    <a:close/>
                    <a:moveTo>
                      <a:pt x="4" y="4"/>
                    </a:moveTo>
                    <a:lnTo>
                      <a:pt x="5" y="1"/>
                    </a:lnTo>
                    <a:lnTo>
                      <a:pt x="4" y="4"/>
                    </a:lnTo>
                    <a:close/>
                    <a:moveTo>
                      <a:pt x="1" y="5"/>
                    </a:moveTo>
                    <a:lnTo>
                      <a:pt x="3" y="0"/>
                    </a:lnTo>
                    <a:lnTo>
                      <a:pt x="1" y="5"/>
                    </a:lnTo>
                    <a:close/>
                    <a:moveTo>
                      <a:pt x="2" y="4"/>
                    </a:moveTo>
                    <a:lnTo>
                      <a:pt x="4" y="0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3" name="Freeform 365"/>
              <p:cNvSpPr>
                <a:spLocks noEditPoints="1"/>
              </p:cNvSpPr>
              <p:nvPr/>
            </p:nvSpPr>
            <p:spPr bwMode="auto">
              <a:xfrm>
                <a:off x="3593" y="996"/>
                <a:ext cx="72" cy="57"/>
              </a:xfrm>
              <a:custGeom>
                <a:avLst/>
                <a:gdLst>
                  <a:gd name="T0" fmla="*/ 2147483647 w 6"/>
                  <a:gd name="T1" fmla="*/ 2147483647 h 5"/>
                  <a:gd name="T2" fmla="*/ 2147483647 w 6"/>
                  <a:gd name="T3" fmla="*/ 2147483647 h 5"/>
                  <a:gd name="T4" fmla="*/ 2147483647 w 6"/>
                  <a:gd name="T5" fmla="*/ 2147483647 h 5"/>
                  <a:gd name="T6" fmla="*/ 2147483647 w 6"/>
                  <a:gd name="T7" fmla="*/ 0 h 5"/>
                  <a:gd name="T8" fmla="*/ 0 w 6"/>
                  <a:gd name="T9" fmla="*/ 2147483647 h 5"/>
                  <a:gd name="T10" fmla="*/ 2147483647 w 6"/>
                  <a:gd name="T11" fmla="*/ 0 h 5"/>
                  <a:gd name="T12" fmla="*/ 2147483647 w 6"/>
                  <a:gd name="T13" fmla="*/ 2147483647 h 5"/>
                  <a:gd name="T14" fmla="*/ 2147483647 w 6"/>
                  <a:gd name="T15" fmla="*/ 2147483647 h 5"/>
                  <a:gd name="T16" fmla="*/ 2147483647 w 6"/>
                  <a:gd name="T17" fmla="*/ 2147483647 h 5"/>
                  <a:gd name="T18" fmla="*/ 2147483647 w 6"/>
                  <a:gd name="T19" fmla="*/ 2147483647 h 5"/>
                  <a:gd name="T20" fmla="*/ 2147483647 w 6"/>
                  <a:gd name="T21" fmla="*/ 2147483647 h 5"/>
                  <a:gd name="T22" fmla="*/ 2147483647 w 6"/>
                  <a:gd name="T23" fmla="*/ 2147483647 h 5"/>
                  <a:gd name="T24" fmla="*/ 2147483647 w 6"/>
                  <a:gd name="T25" fmla="*/ 2147483647 h 5"/>
                  <a:gd name="T26" fmla="*/ 2147483647 w 6"/>
                  <a:gd name="T27" fmla="*/ 2147483647 h 5"/>
                  <a:gd name="T28" fmla="*/ 2147483647 w 6"/>
                  <a:gd name="T29" fmla="*/ 2147483647 h 5"/>
                  <a:gd name="T30" fmla="*/ 2147483647 w 6"/>
                  <a:gd name="T31" fmla="*/ 2147483647 h 5"/>
                  <a:gd name="T32" fmla="*/ 2147483647 w 6"/>
                  <a:gd name="T33" fmla="*/ 2147483647 h 5"/>
                  <a:gd name="T34" fmla="*/ 2147483647 w 6"/>
                  <a:gd name="T35" fmla="*/ 2147483647 h 5"/>
                  <a:gd name="T36" fmla="*/ 2147483647 w 6"/>
                  <a:gd name="T37" fmla="*/ 2147483647 h 5"/>
                  <a:gd name="T38" fmla="*/ 2147483647 w 6"/>
                  <a:gd name="T39" fmla="*/ 2147483647 h 5"/>
                  <a:gd name="T40" fmla="*/ 2147483647 w 6"/>
                  <a:gd name="T41" fmla="*/ 2147483647 h 5"/>
                  <a:gd name="T42" fmla="*/ 2147483647 w 6"/>
                  <a:gd name="T43" fmla="*/ 2147483647 h 5"/>
                  <a:gd name="T44" fmla="*/ 2147483647 w 6"/>
                  <a:gd name="T45" fmla="*/ 0 h 5"/>
                  <a:gd name="T46" fmla="*/ 2147483647 w 6"/>
                  <a:gd name="T47" fmla="*/ 2147483647 h 5"/>
                  <a:gd name="T48" fmla="*/ 2147483647 w 6"/>
                  <a:gd name="T49" fmla="*/ 2147483647 h 5"/>
                  <a:gd name="T50" fmla="*/ 2147483647 w 6"/>
                  <a:gd name="T51" fmla="*/ 0 h 5"/>
                  <a:gd name="T52" fmla="*/ 2147483647 w 6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6"/>
                  <a:gd name="T82" fmla="*/ 0 h 5"/>
                  <a:gd name="T83" fmla="*/ 6 w 6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6" h="5">
                    <a:moveTo>
                      <a:pt x="5" y="5"/>
                    </a:moveTo>
                    <a:lnTo>
                      <a:pt x="6" y="4"/>
                    </a:lnTo>
                    <a:lnTo>
                      <a:pt x="5" y="5"/>
                    </a:lnTo>
                    <a:close/>
                    <a:moveTo>
                      <a:pt x="4" y="0"/>
                    </a:moveTo>
                    <a:lnTo>
                      <a:pt x="0" y="3"/>
                    </a:lnTo>
                    <a:lnTo>
                      <a:pt x="4" y="0"/>
                    </a:lnTo>
                    <a:close/>
                    <a:moveTo>
                      <a:pt x="2" y="3"/>
                    </a:moveTo>
                    <a:lnTo>
                      <a:pt x="5" y="1"/>
                    </a:lnTo>
                    <a:lnTo>
                      <a:pt x="2" y="3"/>
                    </a:lnTo>
                    <a:close/>
                    <a:moveTo>
                      <a:pt x="3" y="4"/>
                    </a:moveTo>
                    <a:lnTo>
                      <a:pt x="5" y="2"/>
                    </a:lnTo>
                    <a:lnTo>
                      <a:pt x="3" y="4"/>
                    </a:lnTo>
                    <a:close/>
                    <a:moveTo>
                      <a:pt x="4" y="4"/>
                    </a:moveTo>
                    <a:lnTo>
                      <a:pt x="5" y="3"/>
                    </a:lnTo>
                    <a:lnTo>
                      <a:pt x="4" y="4"/>
                    </a:lnTo>
                    <a:close/>
                    <a:moveTo>
                      <a:pt x="1" y="3"/>
                    </a:moveTo>
                    <a:lnTo>
                      <a:pt x="1" y="1"/>
                    </a:lnTo>
                    <a:lnTo>
                      <a:pt x="1" y="3"/>
                    </a:lnTo>
                    <a:close/>
                    <a:moveTo>
                      <a:pt x="2" y="4"/>
                    </a:moveTo>
                    <a:lnTo>
                      <a:pt x="1" y="1"/>
                    </a:lnTo>
                    <a:lnTo>
                      <a:pt x="2" y="4"/>
                    </a:lnTo>
                    <a:close/>
                    <a:moveTo>
                      <a:pt x="5" y="5"/>
                    </a:moveTo>
                    <a:lnTo>
                      <a:pt x="3" y="0"/>
                    </a:lnTo>
                    <a:lnTo>
                      <a:pt x="5" y="5"/>
                    </a:lnTo>
                    <a:close/>
                    <a:moveTo>
                      <a:pt x="4" y="4"/>
                    </a:moveTo>
                    <a:lnTo>
                      <a:pt x="2" y="0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4" name="Freeform 366"/>
              <p:cNvSpPr>
                <a:spLocks/>
              </p:cNvSpPr>
              <p:nvPr/>
            </p:nvSpPr>
            <p:spPr bwMode="auto">
              <a:xfrm>
                <a:off x="3646" y="973"/>
                <a:ext cx="39" cy="103"/>
              </a:xfrm>
              <a:custGeom>
                <a:avLst/>
                <a:gdLst>
                  <a:gd name="T0" fmla="*/ 2147483647 w 3"/>
                  <a:gd name="T1" fmla="*/ 2147483647 h 9"/>
                  <a:gd name="T2" fmla="*/ 0 w 3"/>
                  <a:gd name="T3" fmla="*/ 0 h 9"/>
                  <a:gd name="T4" fmla="*/ 2147483647 w 3"/>
                  <a:gd name="T5" fmla="*/ 0 h 9"/>
                  <a:gd name="T6" fmla="*/ 2147483647 w 3"/>
                  <a:gd name="T7" fmla="*/ 2147483647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9"/>
                  <a:gd name="T14" fmla="*/ 3 w 3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9">
                    <a:moveTo>
                      <a:pt x="2" y="9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2" y="9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5" name="Oval 367"/>
              <p:cNvSpPr>
                <a:spLocks noChangeArrowheads="1"/>
              </p:cNvSpPr>
              <p:nvPr/>
            </p:nvSpPr>
            <p:spPr bwMode="auto">
              <a:xfrm>
                <a:off x="3626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6" name="Oval 368"/>
              <p:cNvSpPr>
                <a:spLocks noChangeArrowheads="1"/>
              </p:cNvSpPr>
              <p:nvPr/>
            </p:nvSpPr>
            <p:spPr bwMode="auto">
              <a:xfrm>
                <a:off x="3612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7" name="Oval 369"/>
              <p:cNvSpPr>
                <a:spLocks noChangeArrowheads="1"/>
              </p:cNvSpPr>
              <p:nvPr/>
            </p:nvSpPr>
            <p:spPr bwMode="auto">
              <a:xfrm>
                <a:off x="3684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8" name="Oval 370"/>
              <p:cNvSpPr>
                <a:spLocks noChangeArrowheads="1"/>
              </p:cNvSpPr>
              <p:nvPr/>
            </p:nvSpPr>
            <p:spPr bwMode="auto">
              <a:xfrm>
                <a:off x="3703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9" name="Oval 371"/>
              <p:cNvSpPr>
                <a:spLocks noChangeArrowheads="1"/>
              </p:cNvSpPr>
              <p:nvPr/>
            </p:nvSpPr>
            <p:spPr bwMode="auto">
              <a:xfrm>
                <a:off x="3665" y="1076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0" name="Oval 372"/>
              <p:cNvSpPr>
                <a:spLocks noChangeArrowheads="1"/>
              </p:cNvSpPr>
              <p:nvPr/>
            </p:nvSpPr>
            <p:spPr bwMode="auto">
              <a:xfrm>
                <a:off x="3602" y="1065"/>
                <a:ext cx="10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1" name="Oval 373"/>
              <p:cNvSpPr>
                <a:spLocks noChangeArrowheads="1"/>
              </p:cNvSpPr>
              <p:nvPr/>
            </p:nvSpPr>
            <p:spPr bwMode="auto">
              <a:xfrm>
                <a:off x="3612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2" name="Oval 374"/>
              <p:cNvSpPr>
                <a:spLocks noChangeArrowheads="1"/>
              </p:cNvSpPr>
              <p:nvPr/>
            </p:nvSpPr>
            <p:spPr bwMode="auto">
              <a:xfrm>
                <a:off x="3718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3" name="Oval 375"/>
              <p:cNvSpPr>
                <a:spLocks noChangeArrowheads="1"/>
              </p:cNvSpPr>
              <p:nvPr/>
            </p:nvSpPr>
            <p:spPr bwMode="auto">
              <a:xfrm>
                <a:off x="3703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4" name="Freeform 376"/>
              <p:cNvSpPr>
                <a:spLocks/>
              </p:cNvSpPr>
              <p:nvPr/>
            </p:nvSpPr>
            <p:spPr bwMode="auto">
              <a:xfrm>
                <a:off x="3593" y="1042"/>
                <a:ext cx="10" cy="23"/>
              </a:xfrm>
              <a:custGeom>
                <a:avLst/>
                <a:gdLst>
                  <a:gd name="T0" fmla="*/ 0 w 1"/>
                  <a:gd name="T1" fmla="*/ 0 h 2"/>
                  <a:gd name="T2" fmla="*/ 2147483647 w 1"/>
                  <a:gd name="T3" fmla="*/ 2147483647 h 2"/>
                  <a:gd name="T4" fmla="*/ 0 w 1"/>
                  <a:gd name="T5" fmla="*/ 2147483647 h 2"/>
                  <a:gd name="T6" fmla="*/ 2147483647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0" y="0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1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5" name="Freeform 377"/>
              <p:cNvSpPr>
                <a:spLocks/>
              </p:cNvSpPr>
              <p:nvPr/>
            </p:nvSpPr>
            <p:spPr bwMode="auto">
              <a:xfrm>
                <a:off x="3732" y="1042"/>
                <a:ext cx="10" cy="23"/>
              </a:xfrm>
              <a:custGeom>
                <a:avLst/>
                <a:gdLst>
                  <a:gd name="T0" fmla="*/ 2147483647 w 1"/>
                  <a:gd name="T1" fmla="*/ 0 h 2"/>
                  <a:gd name="T2" fmla="*/ 0 w 1"/>
                  <a:gd name="T3" fmla="*/ 2147483647 h 2"/>
                  <a:gd name="T4" fmla="*/ 2147483647 w 1"/>
                  <a:gd name="T5" fmla="*/ 2147483647 h 2"/>
                  <a:gd name="T6" fmla="*/ 0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0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6" name="Oval 378"/>
              <p:cNvSpPr>
                <a:spLocks noChangeArrowheads="1"/>
              </p:cNvSpPr>
              <p:nvPr/>
            </p:nvSpPr>
            <p:spPr bwMode="auto">
              <a:xfrm>
                <a:off x="3646" y="973"/>
                <a:ext cx="39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7" name="Oval 379"/>
              <p:cNvSpPr>
                <a:spLocks noChangeArrowheads="1"/>
              </p:cNvSpPr>
              <p:nvPr/>
            </p:nvSpPr>
            <p:spPr bwMode="auto">
              <a:xfrm>
                <a:off x="3665" y="996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8" name="Oval 380"/>
              <p:cNvSpPr>
                <a:spLocks noChangeArrowheads="1"/>
              </p:cNvSpPr>
              <p:nvPr/>
            </p:nvSpPr>
            <p:spPr bwMode="auto">
              <a:xfrm>
                <a:off x="3665" y="1007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9" name="Oval 381"/>
              <p:cNvSpPr>
                <a:spLocks noChangeArrowheads="1"/>
              </p:cNvSpPr>
              <p:nvPr/>
            </p:nvSpPr>
            <p:spPr bwMode="auto">
              <a:xfrm>
                <a:off x="3665" y="1019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0" name="Freeform 382"/>
              <p:cNvSpPr>
                <a:spLocks/>
              </p:cNvSpPr>
              <p:nvPr/>
            </p:nvSpPr>
            <p:spPr bwMode="auto">
              <a:xfrm>
                <a:off x="3458" y="1203"/>
                <a:ext cx="53" cy="23"/>
              </a:xfrm>
              <a:custGeom>
                <a:avLst/>
                <a:gdLst>
                  <a:gd name="T0" fmla="*/ 0 w 5"/>
                  <a:gd name="T1" fmla="*/ 2147483647 h 2"/>
                  <a:gd name="T2" fmla="*/ 2147483647 w 5"/>
                  <a:gd name="T3" fmla="*/ 0 h 2"/>
                  <a:gd name="T4" fmla="*/ 2147483647 w 5"/>
                  <a:gd name="T5" fmla="*/ 0 h 2"/>
                  <a:gd name="T6" fmla="*/ 2147483647 w 5"/>
                  <a:gd name="T7" fmla="*/ 2147483647 h 2"/>
                  <a:gd name="T8" fmla="*/ 0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0" y="2"/>
                    </a:moveTo>
                    <a:cubicBezTo>
                      <a:pt x="2" y="1"/>
                      <a:pt x="3" y="0"/>
                      <a:pt x="5" y="0"/>
                    </a:cubicBezTo>
                    <a:cubicBezTo>
                      <a:pt x="4" y="1"/>
                      <a:pt x="4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1" name="Freeform 383"/>
              <p:cNvSpPr>
                <a:spLocks/>
              </p:cNvSpPr>
              <p:nvPr/>
            </p:nvSpPr>
            <p:spPr bwMode="auto">
              <a:xfrm>
                <a:off x="3491" y="1134"/>
                <a:ext cx="101" cy="23"/>
              </a:xfrm>
              <a:custGeom>
                <a:avLst/>
                <a:gdLst>
                  <a:gd name="T0" fmla="*/ 0 w 9"/>
                  <a:gd name="T1" fmla="*/ 0 h 2"/>
                  <a:gd name="T2" fmla="*/ 2147483647 w 9"/>
                  <a:gd name="T3" fmla="*/ 0 h 2"/>
                  <a:gd name="T4" fmla="*/ 2147483647 w 9"/>
                  <a:gd name="T5" fmla="*/ 2147483647 h 2"/>
                  <a:gd name="T6" fmla="*/ 0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0" y="0"/>
                    </a:moveTo>
                    <a:cubicBezTo>
                      <a:pt x="3" y="1"/>
                      <a:pt x="5" y="1"/>
                      <a:pt x="8" y="0"/>
                    </a:cubicBezTo>
                    <a:lnTo>
                      <a:pt x="9" y="2"/>
                    </a:lnTo>
                    <a:cubicBezTo>
                      <a:pt x="5" y="2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2" name="Freeform 384"/>
              <p:cNvSpPr>
                <a:spLocks/>
              </p:cNvSpPr>
              <p:nvPr/>
            </p:nvSpPr>
            <p:spPr bwMode="auto">
              <a:xfrm>
                <a:off x="3544" y="1134"/>
                <a:ext cx="58" cy="46"/>
              </a:xfrm>
              <a:custGeom>
                <a:avLst/>
                <a:gdLst>
                  <a:gd name="T0" fmla="*/ 0 w 5"/>
                  <a:gd name="T1" fmla="*/ 2147483647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0" y="4"/>
                    </a:moveTo>
                    <a:cubicBezTo>
                      <a:pt x="1" y="2"/>
                      <a:pt x="2" y="2"/>
                      <a:pt x="5" y="4"/>
                    </a:cubicBezTo>
                    <a:lnTo>
                      <a:pt x="4" y="1"/>
                    </a:lnTo>
                    <a:cubicBezTo>
                      <a:pt x="1" y="0"/>
                      <a:pt x="0" y="1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3" name="Freeform 385"/>
              <p:cNvSpPr>
                <a:spLocks/>
              </p:cNvSpPr>
              <p:nvPr/>
            </p:nvSpPr>
            <p:spPr bwMode="auto">
              <a:xfrm>
                <a:off x="3559" y="1053"/>
                <a:ext cx="111" cy="80"/>
              </a:xfrm>
              <a:custGeom>
                <a:avLst/>
                <a:gdLst>
                  <a:gd name="T0" fmla="*/ 2147483647 w 10"/>
                  <a:gd name="T1" fmla="*/ 2147483647 h 7"/>
                  <a:gd name="T2" fmla="*/ 0 w 10"/>
                  <a:gd name="T3" fmla="*/ 2147483647 h 7"/>
                  <a:gd name="T4" fmla="*/ 2147483647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10" y="6"/>
                    </a:moveTo>
                    <a:cubicBezTo>
                      <a:pt x="6" y="6"/>
                      <a:pt x="0" y="6"/>
                      <a:pt x="0" y="4"/>
                    </a:cubicBezTo>
                    <a:cubicBezTo>
                      <a:pt x="0" y="0"/>
                      <a:pt x="5" y="7"/>
                      <a:pt x="1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4" name="Freeform 386"/>
              <p:cNvSpPr>
                <a:spLocks/>
              </p:cNvSpPr>
              <p:nvPr/>
            </p:nvSpPr>
            <p:spPr bwMode="auto">
              <a:xfrm>
                <a:off x="3544" y="1099"/>
                <a:ext cx="58" cy="80"/>
              </a:xfrm>
              <a:custGeom>
                <a:avLst/>
                <a:gdLst>
                  <a:gd name="T0" fmla="*/ 2147483647 w 5"/>
                  <a:gd name="T1" fmla="*/ 2147483647 h 7"/>
                  <a:gd name="T2" fmla="*/ 2147483647 w 5"/>
                  <a:gd name="T3" fmla="*/ 2147483647 h 7"/>
                  <a:gd name="T4" fmla="*/ 0 w 5"/>
                  <a:gd name="T5" fmla="*/ 0 h 7"/>
                  <a:gd name="T6" fmla="*/ 2147483647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5" y="7"/>
                    </a:moveTo>
                    <a:lnTo>
                      <a:pt x="3" y="2"/>
                    </a:ln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3" y="3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5" name="Freeform 387"/>
              <p:cNvSpPr>
                <a:spLocks/>
              </p:cNvSpPr>
              <p:nvPr/>
            </p:nvSpPr>
            <p:spPr bwMode="auto">
              <a:xfrm>
                <a:off x="3511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2147483647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1" y="4"/>
                    </a:moveTo>
                    <a:cubicBezTo>
                      <a:pt x="1" y="2"/>
                      <a:pt x="1" y="2"/>
                      <a:pt x="2" y="2"/>
                    </a:cubicBezTo>
                    <a:lnTo>
                      <a:pt x="7" y="4"/>
                    </a:lnTo>
                    <a:cubicBezTo>
                      <a:pt x="6" y="3"/>
                      <a:pt x="5" y="2"/>
                      <a:pt x="3" y="0"/>
                    </a:cubicBezTo>
                    <a:cubicBezTo>
                      <a:pt x="0" y="0"/>
                      <a:pt x="0" y="1"/>
                      <a:pt x="1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6" name="Freeform 388"/>
              <p:cNvSpPr>
                <a:spLocks/>
              </p:cNvSpPr>
              <p:nvPr/>
            </p:nvSpPr>
            <p:spPr bwMode="auto">
              <a:xfrm>
                <a:off x="3578" y="1122"/>
                <a:ext cx="87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0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2147483647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2" y="7"/>
                    </a:moveTo>
                    <a:lnTo>
                      <a:pt x="0" y="0"/>
                    </a:lnTo>
                    <a:cubicBezTo>
                      <a:pt x="1" y="0"/>
                      <a:pt x="2" y="0"/>
                      <a:pt x="3" y="1"/>
                    </a:cubicBezTo>
                    <a:lnTo>
                      <a:pt x="5" y="1"/>
                    </a:lnTo>
                    <a:lnTo>
                      <a:pt x="7" y="4"/>
                    </a:lnTo>
                    <a:lnTo>
                      <a:pt x="5" y="3"/>
                    </a:lnTo>
                    <a:cubicBezTo>
                      <a:pt x="5" y="4"/>
                      <a:pt x="5" y="5"/>
                      <a:pt x="5" y="6"/>
                    </a:cubicBezTo>
                    <a:cubicBezTo>
                      <a:pt x="5" y="5"/>
                      <a:pt x="4" y="4"/>
                      <a:pt x="3" y="3"/>
                    </a:cubicBezTo>
                    <a:cubicBezTo>
                      <a:pt x="3" y="5"/>
                      <a:pt x="3" y="6"/>
                      <a:pt x="2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7" name="Freeform 389"/>
              <p:cNvSpPr>
                <a:spLocks/>
              </p:cNvSpPr>
              <p:nvPr/>
            </p:nvSpPr>
            <p:spPr bwMode="auto">
              <a:xfrm>
                <a:off x="3593" y="1111"/>
                <a:ext cx="77" cy="34"/>
              </a:xfrm>
              <a:custGeom>
                <a:avLst/>
                <a:gdLst>
                  <a:gd name="T0" fmla="*/ 2147483647 w 7"/>
                  <a:gd name="T1" fmla="*/ 2147483647 h 3"/>
                  <a:gd name="T2" fmla="*/ 0 w 7"/>
                  <a:gd name="T3" fmla="*/ 2147483647 h 3"/>
                  <a:gd name="T4" fmla="*/ 2147483647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7" y="3"/>
                    </a:moveTo>
                    <a:cubicBezTo>
                      <a:pt x="4" y="1"/>
                      <a:pt x="0" y="0"/>
                      <a:pt x="0" y="1"/>
                    </a:cubicBezTo>
                    <a:cubicBezTo>
                      <a:pt x="0" y="2"/>
                      <a:pt x="5" y="3"/>
                      <a:pt x="7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8" name="Freeform 390"/>
              <p:cNvSpPr>
                <a:spLocks/>
              </p:cNvSpPr>
              <p:nvPr/>
            </p:nvSpPr>
            <p:spPr bwMode="auto">
              <a:xfrm>
                <a:off x="3569" y="1111"/>
                <a:ext cx="34" cy="23"/>
              </a:xfrm>
              <a:custGeom>
                <a:avLst/>
                <a:gdLst>
                  <a:gd name="T0" fmla="*/ 0 w 3"/>
                  <a:gd name="T1" fmla="*/ 0 h 2"/>
                  <a:gd name="T2" fmla="*/ 2147483647 w 3"/>
                  <a:gd name="T3" fmla="*/ 2147483647 h 2"/>
                  <a:gd name="T4" fmla="*/ 0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0" y="0"/>
                    </a:moveTo>
                    <a:cubicBezTo>
                      <a:pt x="0" y="1"/>
                      <a:pt x="2" y="2"/>
                      <a:pt x="3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9" name="Freeform 391"/>
              <p:cNvSpPr>
                <a:spLocks/>
              </p:cNvSpPr>
              <p:nvPr/>
            </p:nvSpPr>
            <p:spPr bwMode="auto">
              <a:xfrm>
                <a:off x="3824" y="1203"/>
                <a:ext cx="53" cy="23"/>
              </a:xfrm>
              <a:custGeom>
                <a:avLst/>
                <a:gdLst>
                  <a:gd name="T0" fmla="*/ 2147483647 w 5"/>
                  <a:gd name="T1" fmla="*/ 2147483647 h 2"/>
                  <a:gd name="T2" fmla="*/ 0 w 5"/>
                  <a:gd name="T3" fmla="*/ 0 h 2"/>
                  <a:gd name="T4" fmla="*/ 0 w 5"/>
                  <a:gd name="T5" fmla="*/ 0 h 2"/>
                  <a:gd name="T6" fmla="*/ 2147483647 w 5"/>
                  <a:gd name="T7" fmla="*/ 2147483647 h 2"/>
                  <a:gd name="T8" fmla="*/ 2147483647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5" y="2"/>
                    </a:moveTo>
                    <a:cubicBezTo>
                      <a:pt x="3" y="1"/>
                      <a:pt x="2" y="0"/>
                      <a:pt x="0" y="0"/>
                    </a:cubicBezTo>
                    <a:cubicBezTo>
                      <a:pt x="1" y="1"/>
                      <a:pt x="1" y="2"/>
                      <a:pt x="3" y="2"/>
                    </a:cubicBezTo>
                    <a:cubicBezTo>
                      <a:pt x="4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0" name="Freeform 392"/>
              <p:cNvSpPr>
                <a:spLocks/>
              </p:cNvSpPr>
              <p:nvPr/>
            </p:nvSpPr>
            <p:spPr bwMode="auto">
              <a:xfrm>
                <a:off x="3742" y="1134"/>
                <a:ext cx="101" cy="23"/>
              </a:xfrm>
              <a:custGeom>
                <a:avLst/>
                <a:gdLst>
                  <a:gd name="T0" fmla="*/ 2147483647 w 9"/>
                  <a:gd name="T1" fmla="*/ 0 h 2"/>
                  <a:gd name="T2" fmla="*/ 2147483647 w 9"/>
                  <a:gd name="T3" fmla="*/ 0 h 2"/>
                  <a:gd name="T4" fmla="*/ 0 w 9"/>
                  <a:gd name="T5" fmla="*/ 2147483647 h 2"/>
                  <a:gd name="T6" fmla="*/ 2147483647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9" y="0"/>
                    </a:moveTo>
                    <a:cubicBezTo>
                      <a:pt x="6" y="1"/>
                      <a:pt x="4" y="1"/>
                      <a:pt x="1" y="0"/>
                    </a:cubicBezTo>
                    <a:lnTo>
                      <a:pt x="0" y="2"/>
                    </a:lnTo>
                    <a:cubicBezTo>
                      <a:pt x="4" y="2"/>
                      <a:pt x="8" y="2"/>
                      <a:pt x="9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1" name="Freeform 393"/>
              <p:cNvSpPr>
                <a:spLocks/>
              </p:cNvSpPr>
              <p:nvPr/>
            </p:nvSpPr>
            <p:spPr bwMode="auto">
              <a:xfrm>
                <a:off x="3732" y="1134"/>
                <a:ext cx="58" cy="46"/>
              </a:xfrm>
              <a:custGeom>
                <a:avLst/>
                <a:gdLst>
                  <a:gd name="T0" fmla="*/ 2147483647 w 5"/>
                  <a:gd name="T1" fmla="*/ 2147483647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5" y="4"/>
                    </a:moveTo>
                    <a:cubicBezTo>
                      <a:pt x="4" y="2"/>
                      <a:pt x="3" y="2"/>
                      <a:pt x="0" y="4"/>
                    </a:cubicBezTo>
                    <a:lnTo>
                      <a:pt x="1" y="1"/>
                    </a:lnTo>
                    <a:cubicBezTo>
                      <a:pt x="4" y="0"/>
                      <a:pt x="5" y="1"/>
                      <a:pt x="5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2" name="Freeform 394"/>
              <p:cNvSpPr>
                <a:spLocks/>
              </p:cNvSpPr>
              <p:nvPr/>
            </p:nvSpPr>
            <p:spPr bwMode="auto">
              <a:xfrm>
                <a:off x="3665" y="1053"/>
                <a:ext cx="111" cy="80"/>
              </a:xfrm>
              <a:custGeom>
                <a:avLst/>
                <a:gdLst>
                  <a:gd name="T0" fmla="*/ 0 w 10"/>
                  <a:gd name="T1" fmla="*/ 2147483647 h 7"/>
                  <a:gd name="T2" fmla="*/ 2147483647 w 10"/>
                  <a:gd name="T3" fmla="*/ 2147483647 h 7"/>
                  <a:gd name="T4" fmla="*/ 0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0" y="6"/>
                    </a:moveTo>
                    <a:cubicBezTo>
                      <a:pt x="4" y="6"/>
                      <a:pt x="10" y="6"/>
                      <a:pt x="10" y="4"/>
                    </a:cubicBezTo>
                    <a:cubicBezTo>
                      <a:pt x="10" y="0"/>
                      <a:pt x="5" y="7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3" name="Freeform 395"/>
              <p:cNvSpPr>
                <a:spLocks/>
              </p:cNvSpPr>
              <p:nvPr/>
            </p:nvSpPr>
            <p:spPr bwMode="auto">
              <a:xfrm>
                <a:off x="3732" y="1099"/>
                <a:ext cx="58" cy="80"/>
              </a:xfrm>
              <a:custGeom>
                <a:avLst/>
                <a:gdLst>
                  <a:gd name="T0" fmla="*/ 0 w 5"/>
                  <a:gd name="T1" fmla="*/ 2147483647 h 7"/>
                  <a:gd name="T2" fmla="*/ 2147483647 w 5"/>
                  <a:gd name="T3" fmla="*/ 2147483647 h 7"/>
                  <a:gd name="T4" fmla="*/ 2147483647 w 5"/>
                  <a:gd name="T5" fmla="*/ 0 h 7"/>
                  <a:gd name="T6" fmla="*/ 0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0" y="7"/>
                    </a:moveTo>
                    <a:lnTo>
                      <a:pt x="2" y="2"/>
                    </a:lnTo>
                    <a:cubicBezTo>
                      <a:pt x="2" y="1"/>
                      <a:pt x="4" y="0"/>
                      <a:pt x="5" y="0"/>
                    </a:cubicBezTo>
                    <a:cubicBezTo>
                      <a:pt x="5" y="1"/>
                      <a:pt x="2" y="3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4" name="Freeform 396"/>
              <p:cNvSpPr>
                <a:spLocks/>
              </p:cNvSpPr>
              <p:nvPr/>
            </p:nvSpPr>
            <p:spPr bwMode="auto">
              <a:xfrm>
                <a:off x="3742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0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6" y="4"/>
                    </a:moveTo>
                    <a:cubicBezTo>
                      <a:pt x="6" y="2"/>
                      <a:pt x="6" y="2"/>
                      <a:pt x="5" y="2"/>
                    </a:cubicBezTo>
                    <a:lnTo>
                      <a:pt x="0" y="4"/>
                    </a:lnTo>
                    <a:cubicBezTo>
                      <a:pt x="1" y="3"/>
                      <a:pt x="2" y="2"/>
                      <a:pt x="4" y="0"/>
                    </a:cubicBezTo>
                    <a:cubicBezTo>
                      <a:pt x="7" y="0"/>
                      <a:pt x="7" y="1"/>
                      <a:pt x="6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5" name="Freeform 397"/>
              <p:cNvSpPr>
                <a:spLocks/>
              </p:cNvSpPr>
              <p:nvPr/>
            </p:nvSpPr>
            <p:spPr bwMode="auto">
              <a:xfrm>
                <a:off x="3670" y="1122"/>
                <a:ext cx="82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2147483647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0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5" y="7"/>
                    </a:moveTo>
                    <a:lnTo>
                      <a:pt x="7" y="0"/>
                    </a:lnTo>
                    <a:cubicBezTo>
                      <a:pt x="6" y="0"/>
                      <a:pt x="5" y="0"/>
                      <a:pt x="4" y="1"/>
                    </a:cubicBezTo>
                    <a:lnTo>
                      <a:pt x="2" y="1"/>
                    </a:lnTo>
                    <a:lnTo>
                      <a:pt x="0" y="4"/>
                    </a:lnTo>
                    <a:lnTo>
                      <a:pt x="2" y="3"/>
                    </a:lnTo>
                    <a:cubicBezTo>
                      <a:pt x="2" y="4"/>
                      <a:pt x="2" y="5"/>
                      <a:pt x="2" y="6"/>
                    </a:cubicBezTo>
                    <a:cubicBezTo>
                      <a:pt x="2" y="5"/>
                      <a:pt x="3" y="4"/>
                      <a:pt x="4" y="3"/>
                    </a:cubicBezTo>
                    <a:cubicBezTo>
                      <a:pt x="4" y="5"/>
                      <a:pt x="4" y="6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6" name="Freeform 398"/>
              <p:cNvSpPr>
                <a:spLocks/>
              </p:cNvSpPr>
              <p:nvPr/>
            </p:nvSpPr>
            <p:spPr bwMode="auto">
              <a:xfrm>
                <a:off x="3665" y="1111"/>
                <a:ext cx="77" cy="34"/>
              </a:xfrm>
              <a:custGeom>
                <a:avLst/>
                <a:gdLst>
                  <a:gd name="T0" fmla="*/ 0 w 7"/>
                  <a:gd name="T1" fmla="*/ 2147483647 h 3"/>
                  <a:gd name="T2" fmla="*/ 2147483647 w 7"/>
                  <a:gd name="T3" fmla="*/ 2147483647 h 3"/>
                  <a:gd name="T4" fmla="*/ 0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0" y="3"/>
                    </a:moveTo>
                    <a:cubicBezTo>
                      <a:pt x="3" y="1"/>
                      <a:pt x="7" y="0"/>
                      <a:pt x="7" y="1"/>
                    </a:cubicBezTo>
                    <a:cubicBezTo>
                      <a:pt x="7" y="2"/>
                      <a:pt x="2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7" name="Freeform 399"/>
              <p:cNvSpPr>
                <a:spLocks/>
              </p:cNvSpPr>
              <p:nvPr/>
            </p:nvSpPr>
            <p:spPr bwMode="auto">
              <a:xfrm>
                <a:off x="3732" y="1111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3" y="0"/>
                    </a:moveTo>
                    <a:cubicBezTo>
                      <a:pt x="3" y="1"/>
                      <a:pt x="1" y="2"/>
                      <a:pt x="0" y="1"/>
                    </a:cubicBez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8" name="Freeform 400"/>
              <p:cNvSpPr>
                <a:spLocks/>
              </p:cNvSpPr>
              <p:nvPr/>
            </p:nvSpPr>
            <p:spPr bwMode="auto">
              <a:xfrm>
                <a:off x="3458" y="1134"/>
                <a:ext cx="410" cy="517"/>
              </a:xfrm>
              <a:custGeom>
                <a:avLst/>
                <a:gdLst>
                  <a:gd name="T0" fmla="*/ 2147483647 w 36"/>
                  <a:gd name="T1" fmla="*/ 2147483647 h 45"/>
                  <a:gd name="T2" fmla="*/ 2147483647 w 36"/>
                  <a:gd name="T3" fmla="*/ 2147483647 h 45"/>
                  <a:gd name="T4" fmla="*/ 0 w 36"/>
                  <a:gd name="T5" fmla="*/ 2147483647 h 45"/>
                  <a:gd name="T6" fmla="*/ 2147483647 w 36"/>
                  <a:gd name="T7" fmla="*/ 2147483647 h 45"/>
                  <a:gd name="T8" fmla="*/ 2147483647 w 36"/>
                  <a:gd name="T9" fmla="*/ 2147483647 h 45"/>
                  <a:gd name="T10" fmla="*/ 2147483647 w 36"/>
                  <a:gd name="T11" fmla="*/ 2147483647 h 45"/>
                  <a:gd name="T12" fmla="*/ 2147483647 w 36"/>
                  <a:gd name="T13" fmla="*/ 2147483647 h 45"/>
                  <a:gd name="T14" fmla="*/ 2147483647 w 36"/>
                  <a:gd name="T15" fmla="*/ 2147483647 h 45"/>
                  <a:gd name="T16" fmla="*/ 2147483647 w 36"/>
                  <a:gd name="T17" fmla="*/ 2147483647 h 45"/>
                  <a:gd name="T18" fmla="*/ 2147483647 w 36"/>
                  <a:gd name="T19" fmla="*/ 2147483647 h 45"/>
                  <a:gd name="T20" fmla="*/ 2147483647 w 36"/>
                  <a:gd name="T21" fmla="*/ 2147483647 h 45"/>
                  <a:gd name="T22" fmla="*/ 2147483647 w 36"/>
                  <a:gd name="T23" fmla="*/ 2147483647 h 45"/>
                  <a:gd name="T24" fmla="*/ 2147483647 w 36"/>
                  <a:gd name="T25" fmla="*/ 2147483647 h 45"/>
                  <a:gd name="T26" fmla="*/ 2147483647 w 36"/>
                  <a:gd name="T27" fmla="*/ 2147483647 h 45"/>
                  <a:gd name="T28" fmla="*/ 2147483647 w 36"/>
                  <a:gd name="T29" fmla="*/ 0 h 45"/>
                  <a:gd name="T30" fmla="*/ 2147483647 w 36"/>
                  <a:gd name="T31" fmla="*/ 2147483647 h 45"/>
                  <a:gd name="T32" fmla="*/ 2147483647 w 36"/>
                  <a:gd name="T33" fmla="*/ 2147483647 h 4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45"/>
                  <a:gd name="T53" fmla="*/ 36 w 36"/>
                  <a:gd name="T54" fmla="*/ 45 h 4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45">
                    <a:moveTo>
                      <a:pt x="10" y="14"/>
                    </a:moveTo>
                    <a:lnTo>
                      <a:pt x="13" y="20"/>
                    </a:lnTo>
                    <a:lnTo>
                      <a:pt x="0" y="23"/>
                    </a:lnTo>
                    <a:lnTo>
                      <a:pt x="13" y="25"/>
                    </a:lnTo>
                    <a:lnTo>
                      <a:pt x="10" y="32"/>
                    </a:lnTo>
                    <a:lnTo>
                      <a:pt x="16" y="28"/>
                    </a:lnTo>
                    <a:lnTo>
                      <a:pt x="18" y="45"/>
                    </a:lnTo>
                    <a:lnTo>
                      <a:pt x="21" y="28"/>
                    </a:lnTo>
                    <a:lnTo>
                      <a:pt x="27" y="32"/>
                    </a:lnTo>
                    <a:lnTo>
                      <a:pt x="24" y="25"/>
                    </a:lnTo>
                    <a:lnTo>
                      <a:pt x="36" y="23"/>
                    </a:lnTo>
                    <a:lnTo>
                      <a:pt x="24" y="20"/>
                    </a:lnTo>
                    <a:lnTo>
                      <a:pt x="27" y="14"/>
                    </a:lnTo>
                    <a:lnTo>
                      <a:pt x="21" y="17"/>
                    </a:lnTo>
                    <a:lnTo>
                      <a:pt x="18" y="0"/>
                    </a:lnTo>
                    <a:lnTo>
                      <a:pt x="16" y="17"/>
                    </a:lnTo>
                    <a:lnTo>
                      <a:pt x="10" y="14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9" name="Oval 401"/>
              <p:cNvSpPr>
                <a:spLocks noChangeArrowheads="1"/>
              </p:cNvSpPr>
              <p:nvPr/>
            </p:nvSpPr>
            <p:spPr bwMode="auto">
              <a:xfrm>
                <a:off x="3602" y="1329"/>
                <a:ext cx="130" cy="126"/>
              </a:xfrm>
              <a:prstGeom prst="ellipse">
                <a:avLst/>
              </a:prstGeom>
              <a:solidFill>
                <a:srgbClr val="F480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0" name="Freeform 402"/>
              <p:cNvSpPr>
                <a:spLocks/>
              </p:cNvSpPr>
              <p:nvPr/>
            </p:nvSpPr>
            <p:spPr bwMode="auto">
              <a:xfrm>
                <a:off x="3612" y="1340"/>
                <a:ext cx="92" cy="80"/>
              </a:xfrm>
              <a:custGeom>
                <a:avLst/>
                <a:gdLst>
                  <a:gd name="T0" fmla="*/ 2147483647 w 8"/>
                  <a:gd name="T1" fmla="*/ 0 h 7"/>
                  <a:gd name="T2" fmla="*/ 0 w 8"/>
                  <a:gd name="T3" fmla="*/ 2147483647 h 7"/>
                  <a:gd name="T4" fmla="*/ 2147483647 w 8"/>
                  <a:gd name="T5" fmla="*/ 2147483647 h 7"/>
                  <a:gd name="T6" fmla="*/ 2147483647 w 8"/>
                  <a:gd name="T7" fmla="*/ 2147483647 h 7"/>
                  <a:gd name="T8" fmla="*/ 2147483647 w 8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7"/>
                  <a:gd name="T17" fmla="*/ 8 w 8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7">
                    <a:moveTo>
                      <a:pt x="4" y="0"/>
                    </a:moveTo>
                    <a:lnTo>
                      <a:pt x="0" y="7"/>
                    </a:lnTo>
                    <a:lnTo>
                      <a:pt x="4" y="7"/>
                    </a:lnTo>
                    <a:lnTo>
                      <a:pt x="8" y="7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74C5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3" name="Freeform 403"/>
            <p:cNvSpPr>
              <a:spLocks noEditPoints="1"/>
            </p:cNvSpPr>
            <p:nvPr/>
          </p:nvSpPr>
          <p:spPr bwMode="auto">
            <a:xfrm>
              <a:off x="9765151" y="411178"/>
              <a:ext cx="364753" cy="84931"/>
            </a:xfrm>
            <a:custGeom>
              <a:avLst/>
              <a:gdLst>
                <a:gd name="T0" fmla="*/ 2147483647 w 116"/>
                <a:gd name="T1" fmla="*/ 2147483647 h 32"/>
                <a:gd name="T2" fmla="*/ 2147483647 w 116"/>
                <a:gd name="T3" fmla="*/ 2147483647 h 32"/>
                <a:gd name="T4" fmla="*/ 2147483647 w 116"/>
                <a:gd name="T5" fmla="*/ 2147483647 h 32"/>
                <a:gd name="T6" fmla="*/ 2147483647 w 116"/>
                <a:gd name="T7" fmla="*/ 2147483647 h 32"/>
                <a:gd name="T8" fmla="*/ 2147483647 w 116"/>
                <a:gd name="T9" fmla="*/ 2147483647 h 32"/>
                <a:gd name="T10" fmla="*/ 2147483647 w 116"/>
                <a:gd name="T11" fmla="*/ 2147483647 h 32"/>
                <a:gd name="T12" fmla="*/ 2147483647 w 116"/>
                <a:gd name="T13" fmla="*/ 2147483647 h 32"/>
                <a:gd name="T14" fmla="*/ 2147483647 w 116"/>
                <a:gd name="T15" fmla="*/ 2147483647 h 32"/>
                <a:gd name="T16" fmla="*/ 2147483647 w 116"/>
                <a:gd name="T17" fmla="*/ 2147483647 h 32"/>
                <a:gd name="T18" fmla="*/ 2147483647 w 116"/>
                <a:gd name="T19" fmla="*/ 2147483647 h 32"/>
                <a:gd name="T20" fmla="*/ 2147483647 w 116"/>
                <a:gd name="T21" fmla="*/ 2147483647 h 32"/>
                <a:gd name="T22" fmla="*/ 2147483647 w 116"/>
                <a:gd name="T23" fmla="*/ 2147483647 h 32"/>
                <a:gd name="T24" fmla="*/ 2147483647 w 116"/>
                <a:gd name="T25" fmla="*/ 2147483647 h 32"/>
                <a:gd name="T26" fmla="*/ 2147483647 w 116"/>
                <a:gd name="T27" fmla="*/ 2147483647 h 32"/>
                <a:gd name="T28" fmla="*/ 2147483647 w 116"/>
                <a:gd name="T29" fmla="*/ 2147483647 h 32"/>
                <a:gd name="T30" fmla="*/ 2147483647 w 116"/>
                <a:gd name="T31" fmla="*/ 2147483647 h 32"/>
                <a:gd name="T32" fmla="*/ 2147483647 w 116"/>
                <a:gd name="T33" fmla="*/ 2147483647 h 32"/>
                <a:gd name="T34" fmla="*/ 2147483647 w 116"/>
                <a:gd name="T35" fmla="*/ 2147483647 h 32"/>
                <a:gd name="T36" fmla="*/ 2147483647 w 116"/>
                <a:gd name="T37" fmla="*/ 2147483647 h 32"/>
                <a:gd name="T38" fmla="*/ 2147483647 w 116"/>
                <a:gd name="T39" fmla="*/ 2147483647 h 32"/>
                <a:gd name="T40" fmla="*/ 2147483647 w 116"/>
                <a:gd name="T41" fmla="*/ 2147483647 h 32"/>
                <a:gd name="T42" fmla="*/ 2147483647 w 116"/>
                <a:gd name="T43" fmla="*/ 2147483647 h 32"/>
                <a:gd name="T44" fmla="*/ 2147483647 w 116"/>
                <a:gd name="T45" fmla="*/ 2147483647 h 32"/>
                <a:gd name="T46" fmla="*/ 2147483647 w 116"/>
                <a:gd name="T47" fmla="*/ 2147483647 h 32"/>
                <a:gd name="T48" fmla="*/ 2147483647 w 116"/>
                <a:gd name="T49" fmla="*/ 2147483647 h 32"/>
                <a:gd name="T50" fmla="*/ 2147483647 w 116"/>
                <a:gd name="T51" fmla="*/ 2147483647 h 32"/>
                <a:gd name="T52" fmla="*/ 2147483647 w 116"/>
                <a:gd name="T53" fmla="*/ 2147483647 h 32"/>
                <a:gd name="T54" fmla="*/ 2147483647 w 116"/>
                <a:gd name="T55" fmla="*/ 2147483647 h 32"/>
                <a:gd name="T56" fmla="*/ 2147483647 w 116"/>
                <a:gd name="T57" fmla="*/ 2147483647 h 32"/>
                <a:gd name="T58" fmla="*/ 2147483647 w 116"/>
                <a:gd name="T59" fmla="*/ 2147483647 h 32"/>
                <a:gd name="T60" fmla="*/ 2147483647 w 116"/>
                <a:gd name="T61" fmla="*/ 2147483647 h 32"/>
                <a:gd name="T62" fmla="*/ 2147483647 w 116"/>
                <a:gd name="T63" fmla="*/ 2147483647 h 32"/>
                <a:gd name="T64" fmla="*/ 2147483647 w 116"/>
                <a:gd name="T65" fmla="*/ 2147483647 h 32"/>
                <a:gd name="T66" fmla="*/ 2147483647 w 116"/>
                <a:gd name="T67" fmla="*/ 2147483647 h 32"/>
                <a:gd name="T68" fmla="*/ 2147483647 w 116"/>
                <a:gd name="T69" fmla="*/ 2147483647 h 32"/>
                <a:gd name="T70" fmla="*/ 2147483647 w 116"/>
                <a:gd name="T71" fmla="*/ 2147483647 h 32"/>
                <a:gd name="T72" fmla="*/ 2147483647 w 116"/>
                <a:gd name="T73" fmla="*/ 2147483647 h 32"/>
                <a:gd name="T74" fmla="*/ 2147483647 w 116"/>
                <a:gd name="T75" fmla="*/ 2147483647 h 32"/>
                <a:gd name="T76" fmla="*/ 2147483647 w 116"/>
                <a:gd name="T77" fmla="*/ 2147483647 h 32"/>
                <a:gd name="T78" fmla="*/ 2147483647 w 116"/>
                <a:gd name="T79" fmla="*/ 2147483647 h 32"/>
                <a:gd name="T80" fmla="*/ 2147483647 w 116"/>
                <a:gd name="T81" fmla="*/ 2147483647 h 32"/>
                <a:gd name="T82" fmla="*/ 2147483647 w 116"/>
                <a:gd name="T83" fmla="*/ 2147483647 h 32"/>
                <a:gd name="T84" fmla="*/ 2147483647 w 116"/>
                <a:gd name="T85" fmla="*/ 2147483647 h 32"/>
                <a:gd name="T86" fmla="*/ 2147483647 w 116"/>
                <a:gd name="T87" fmla="*/ 2147483647 h 32"/>
                <a:gd name="T88" fmla="*/ 2147483647 w 116"/>
                <a:gd name="T89" fmla="*/ 2147483647 h 32"/>
                <a:gd name="T90" fmla="*/ 2147483647 w 116"/>
                <a:gd name="T91" fmla="*/ 2147483647 h 32"/>
                <a:gd name="T92" fmla="*/ 2147483647 w 116"/>
                <a:gd name="T93" fmla="*/ 2147483647 h 32"/>
                <a:gd name="T94" fmla="*/ 2147483647 w 116"/>
                <a:gd name="T95" fmla="*/ 2147483647 h 32"/>
                <a:gd name="T96" fmla="*/ 2147483647 w 116"/>
                <a:gd name="T97" fmla="*/ 2147483647 h 32"/>
                <a:gd name="T98" fmla="*/ 2147483647 w 116"/>
                <a:gd name="T99" fmla="*/ 2147483647 h 32"/>
                <a:gd name="T100" fmla="*/ 2147483647 w 116"/>
                <a:gd name="T101" fmla="*/ 2147483647 h 32"/>
                <a:gd name="T102" fmla="*/ 2147483647 w 116"/>
                <a:gd name="T103" fmla="*/ 2147483647 h 3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16"/>
                <a:gd name="T157" fmla="*/ 0 h 32"/>
                <a:gd name="T158" fmla="*/ 116 w 116"/>
                <a:gd name="T159" fmla="*/ 32 h 3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16" h="32">
                  <a:moveTo>
                    <a:pt x="16" y="6"/>
                  </a:moveTo>
                  <a:cubicBezTo>
                    <a:pt x="18" y="7"/>
                    <a:pt x="20" y="8"/>
                    <a:pt x="20" y="9"/>
                  </a:cubicBezTo>
                  <a:cubicBezTo>
                    <a:pt x="21" y="10"/>
                    <a:pt x="21" y="11"/>
                    <a:pt x="21" y="12"/>
                  </a:cubicBezTo>
                  <a:cubicBezTo>
                    <a:pt x="21" y="12"/>
                    <a:pt x="21" y="12"/>
                    <a:pt x="20" y="12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4"/>
                    <a:pt x="19" y="14"/>
                    <a:pt x="18" y="14"/>
                  </a:cubicBezTo>
                  <a:cubicBezTo>
                    <a:pt x="18" y="14"/>
                    <a:pt x="17" y="14"/>
                    <a:pt x="16" y="14"/>
                  </a:cubicBezTo>
                  <a:lnTo>
                    <a:pt x="17" y="18"/>
                  </a:ln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lnTo>
                    <a:pt x="16" y="22"/>
                  </a:lnTo>
                  <a:lnTo>
                    <a:pt x="9" y="17"/>
                  </a:lnTo>
                  <a:lnTo>
                    <a:pt x="10" y="15"/>
                  </a:ln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4"/>
                    <a:pt x="11" y="14"/>
                  </a:cubicBezTo>
                  <a:lnTo>
                    <a:pt x="11" y="13"/>
                  </a:lnTo>
                  <a:lnTo>
                    <a:pt x="10" y="12"/>
                  </a:lnTo>
                  <a:lnTo>
                    <a:pt x="9" y="13"/>
                  </a:ln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lnTo>
                    <a:pt x="8" y="17"/>
                  </a:lnTo>
                  <a:lnTo>
                    <a:pt x="0" y="12"/>
                  </a:lnTo>
                  <a:lnTo>
                    <a:pt x="2" y="10"/>
                  </a:lnTo>
                  <a:lnTo>
                    <a:pt x="3" y="10"/>
                  </a:lnTo>
                  <a:cubicBezTo>
                    <a:pt x="3" y="10"/>
                    <a:pt x="3" y="10"/>
                    <a:pt x="3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lnTo>
                    <a:pt x="7" y="5"/>
                  </a:lnTo>
                  <a:cubicBezTo>
                    <a:pt x="7" y="5"/>
                    <a:pt x="7" y="4"/>
                    <a:pt x="7" y="4"/>
                  </a:cubicBezTo>
                  <a:cubicBezTo>
                    <a:pt x="7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3"/>
                    <a:pt x="7" y="3"/>
                  </a:cubicBezTo>
                  <a:lnTo>
                    <a:pt x="8" y="0"/>
                  </a:lnTo>
                  <a:lnTo>
                    <a:pt x="16" y="6"/>
                  </a:lnTo>
                  <a:close/>
                  <a:moveTo>
                    <a:pt x="11" y="9"/>
                  </a:moveTo>
                  <a:lnTo>
                    <a:pt x="12" y="9"/>
                  </a:lnTo>
                  <a:cubicBezTo>
                    <a:pt x="12" y="10"/>
                    <a:pt x="13" y="10"/>
                    <a:pt x="13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lnTo>
                    <a:pt x="11" y="9"/>
                  </a:lnTo>
                  <a:close/>
                  <a:moveTo>
                    <a:pt x="40" y="26"/>
                  </a:moveTo>
                  <a:cubicBezTo>
                    <a:pt x="40" y="26"/>
                    <a:pt x="40" y="27"/>
                    <a:pt x="40" y="27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7"/>
                    <a:pt x="40" y="27"/>
                    <a:pt x="41" y="28"/>
                  </a:cubicBezTo>
                  <a:cubicBezTo>
                    <a:pt x="41" y="28"/>
                    <a:pt x="41" y="28"/>
                    <a:pt x="41" y="28"/>
                  </a:cubicBezTo>
                  <a:lnTo>
                    <a:pt x="42" y="28"/>
                  </a:lnTo>
                  <a:lnTo>
                    <a:pt x="41" y="31"/>
                  </a:lnTo>
                  <a:lnTo>
                    <a:pt x="33" y="28"/>
                  </a:lnTo>
                  <a:lnTo>
                    <a:pt x="33" y="26"/>
                  </a:lnTo>
                  <a:lnTo>
                    <a:pt x="34" y="26"/>
                  </a:lnTo>
                  <a:cubicBezTo>
                    <a:pt x="34" y="26"/>
                    <a:pt x="34" y="26"/>
                    <a:pt x="34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lnTo>
                    <a:pt x="35" y="25"/>
                  </a:lnTo>
                  <a:lnTo>
                    <a:pt x="29" y="24"/>
                  </a:ln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5"/>
                    <a:pt x="29" y="25"/>
                    <a:pt x="30" y="25"/>
                  </a:cubicBezTo>
                  <a:lnTo>
                    <a:pt x="29" y="27"/>
                  </a:lnTo>
                  <a:lnTo>
                    <a:pt x="22" y="26"/>
                  </a:lnTo>
                  <a:lnTo>
                    <a:pt x="23" y="23"/>
                  </a:lnTo>
                  <a:lnTo>
                    <a:pt x="24" y="23"/>
                  </a:lnTo>
                  <a:cubicBezTo>
                    <a:pt x="24" y="23"/>
                    <a:pt x="24" y="23"/>
                    <a:pt x="25" y="23"/>
                  </a:cubicBezTo>
                  <a:cubicBezTo>
                    <a:pt x="25" y="23"/>
                    <a:pt x="25" y="23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lnTo>
                    <a:pt x="30" y="17"/>
                  </a:ln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lnTo>
                    <a:pt x="29" y="16"/>
                  </a:lnTo>
                  <a:lnTo>
                    <a:pt x="30" y="13"/>
                  </a:lnTo>
                  <a:lnTo>
                    <a:pt x="39" y="16"/>
                  </a:lnTo>
                  <a:lnTo>
                    <a:pt x="40" y="26"/>
                  </a:lnTo>
                  <a:close/>
                  <a:moveTo>
                    <a:pt x="34" y="18"/>
                  </a:moveTo>
                  <a:lnTo>
                    <a:pt x="34" y="18"/>
                  </a:lnTo>
                  <a:lnTo>
                    <a:pt x="31" y="21"/>
                  </a:lnTo>
                  <a:lnTo>
                    <a:pt x="34" y="22"/>
                  </a:lnTo>
                  <a:lnTo>
                    <a:pt x="34" y="18"/>
                  </a:lnTo>
                  <a:close/>
                  <a:moveTo>
                    <a:pt x="58" y="18"/>
                  </a:moveTo>
                  <a:cubicBezTo>
                    <a:pt x="61" y="18"/>
                    <a:pt x="63" y="19"/>
                    <a:pt x="65" y="20"/>
                  </a:cubicBezTo>
                  <a:cubicBezTo>
                    <a:pt x="67" y="21"/>
                    <a:pt x="67" y="23"/>
                    <a:pt x="67" y="26"/>
                  </a:cubicBezTo>
                  <a:cubicBezTo>
                    <a:pt x="67" y="27"/>
                    <a:pt x="67" y="28"/>
                    <a:pt x="66" y="29"/>
                  </a:cubicBezTo>
                  <a:cubicBezTo>
                    <a:pt x="66" y="30"/>
                    <a:pt x="65" y="30"/>
                    <a:pt x="65" y="31"/>
                  </a:cubicBezTo>
                  <a:cubicBezTo>
                    <a:pt x="64" y="32"/>
                    <a:pt x="62" y="32"/>
                    <a:pt x="61" y="32"/>
                  </a:cubicBezTo>
                  <a:cubicBezTo>
                    <a:pt x="60" y="32"/>
                    <a:pt x="58" y="32"/>
                    <a:pt x="56" y="32"/>
                  </a:cubicBezTo>
                  <a:lnTo>
                    <a:pt x="49" y="32"/>
                  </a:lnTo>
                  <a:lnTo>
                    <a:pt x="49" y="29"/>
                  </a:lnTo>
                  <a:lnTo>
                    <a:pt x="50" y="29"/>
                  </a:lnTo>
                  <a:cubicBezTo>
                    <a:pt x="50" y="29"/>
                    <a:pt x="50" y="29"/>
                    <a:pt x="50" y="29"/>
                  </a:cubicBezTo>
                  <a:cubicBezTo>
                    <a:pt x="50" y="29"/>
                    <a:pt x="51" y="29"/>
                    <a:pt x="51" y="29"/>
                  </a:cubicBezTo>
                  <a:cubicBezTo>
                    <a:pt x="51" y="29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lnTo>
                    <a:pt x="51" y="22"/>
                  </a:ln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0" y="21"/>
                    <a:pt x="50" y="21"/>
                  </a:cubicBezTo>
                  <a:lnTo>
                    <a:pt x="49" y="21"/>
                  </a:lnTo>
                  <a:lnTo>
                    <a:pt x="49" y="18"/>
                  </a:lnTo>
                  <a:lnTo>
                    <a:pt x="58" y="18"/>
                  </a:lnTo>
                  <a:close/>
                  <a:moveTo>
                    <a:pt x="56" y="28"/>
                  </a:move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9"/>
                    <a:pt x="56" y="29"/>
                    <a:pt x="57" y="29"/>
                  </a:cubicBezTo>
                  <a:cubicBezTo>
                    <a:pt x="57" y="29"/>
                    <a:pt x="57" y="29"/>
                    <a:pt x="57" y="29"/>
                  </a:cubicBezTo>
                  <a:lnTo>
                    <a:pt x="58" y="29"/>
                  </a:lnTo>
                  <a:cubicBezTo>
                    <a:pt x="59" y="29"/>
                    <a:pt x="60" y="29"/>
                    <a:pt x="60" y="28"/>
                  </a:cubicBezTo>
                  <a:cubicBezTo>
                    <a:pt x="60" y="28"/>
                    <a:pt x="60" y="27"/>
                    <a:pt x="60" y="26"/>
                  </a:cubicBezTo>
                  <a:lnTo>
                    <a:pt x="60" y="25"/>
                  </a:lnTo>
                  <a:cubicBezTo>
                    <a:pt x="60" y="24"/>
                    <a:pt x="60" y="23"/>
                    <a:pt x="60" y="23"/>
                  </a:cubicBezTo>
                  <a:cubicBezTo>
                    <a:pt x="60" y="22"/>
                    <a:pt x="59" y="22"/>
                    <a:pt x="58" y="22"/>
                  </a:cubicBezTo>
                  <a:cubicBezTo>
                    <a:pt x="57" y="21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lnTo>
                    <a:pt x="56" y="28"/>
                  </a:lnTo>
                  <a:close/>
                  <a:moveTo>
                    <a:pt x="74" y="28"/>
                  </a:moveTo>
                  <a:lnTo>
                    <a:pt x="75" y="28"/>
                  </a:ln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6" y="28"/>
                    <a:pt x="76" y="28"/>
                  </a:cubicBezTo>
                  <a:cubicBezTo>
                    <a:pt x="76" y="28"/>
                    <a:pt x="76" y="28"/>
                    <a:pt x="76" y="27"/>
                  </a:cubicBezTo>
                  <a:lnTo>
                    <a:pt x="74" y="21"/>
                  </a:lnTo>
                  <a:cubicBezTo>
                    <a:pt x="74" y="20"/>
                    <a:pt x="74" y="20"/>
                    <a:pt x="74" y="20"/>
                  </a:cubicBezTo>
                  <a:cubicBezTo>
                    <a:pt x="73" y="20"/>
                    <a:pt x="73" y="20"/>
                    <a:pt x="73" y="20"/>
                  </a:cubicBezTo>
                  <a:lnTo>
                    <a:pt x="72" y="20"/>
                  </a:lnTo>
                  <a:lnTo>
                    <a:pt x="71" y="18"/>
                  </a:lnTo>
                  <a:lnTo>
                    <a:pt x="85" y="14"/>
                  </a:lnTo>
                  <a:lnTo>
                    <a:pt x="87" y="18"/>
                  </a:lnTo>
                  <a:lnTo>
                    <a:pt x="84" y="19"/>
                  </a:lnTo>
                  <a:lnTo>
                    <a:pt x="84" y="18"/>
                  </a:lnTo>
                  <a:cubicBezTo>
                    <a:pt x="83" y="18"/>
                    <a:pt x="83" y="18"/>
                    <a:pt x="83" y="18"/>
                  </a:cubicBezTo>
                  <a:cubicBezTo>
                    <a:pt x="83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lnTo>
                    <a:pt x="79" y="19"/>
                  </a:lnTo>
                  <a:lnTo>
                    <a:pt x="80" y="21"/>
                  </a:lnTo>
                  <a:lnTo>
                    <a:pt x="84" y="20"/>
                  </a:lnTo>
                  <a:lnTo>
                    <a:pt x="85" y="23"/>
                  </a:lnTo>
                  <a:lnTo>
                    <a:pt x="81" y="24"/>
                  </a:lnTo>
                  <a:lnTo>
                    <a:pt x="82" y="26"/>
                  </a:lnTo>
                  <a:lnTo>
                    <a:pt x="84" y="25"/>
                  </a:lnTo>
                  <a:cubicBezTo>
                    <a:pt x="84" y="25"/>
                    <a:pt x="84" y="25"/>
                    <a:pt x="84" y="25"/>
                  </a:cubicBezTo>
                  <a:cubicBezTo>
                    <a:pt x="84" y="25"/>
                    <a:pt x="84" y="25"/>
                    <a:pt x="85" y="25"/>
                  </a:cubicBezTo>
                  <a:cubicBezTo>
                    <a:pt x="85" y="25"/>
                    <a:pt x="85" y="25"/>
                    <a:pt x="85" y="25"/>
                  </a:cubicBezTo>
                  <a:cubicBezTo>
                    <a:pt x="85" y="24"/>
                    <a:pt x="85" y="24"/>
                    <a:pt x="85" y="24"/>
                  </a:cubicBezTo>
                  <a:lnTo>
                    <a:pt x="86" y="23"/>
                  </a:lnTo>
                  <a:lnTo>
                    <a:pt x="88" y="22"/>
                  </a:lnTo>
                  <a:lnTo>
                    <a:pt x="89" y="27"/>
                  </a:lnTo>
                  <a:lnTo>
                    <a:pt x="75" y="31"/>
                  </a:lnTo>
                  <a:lnTo>
                    <a:pt x="74" y="28"/>
                  </a:lnTo>
                  <a:close/>
                  <a:moveTo>
                    <a:pt x="96" y="8"/>
                  </a:moveTo>
                  <a:lnTo>
                    <a:pt x="102" y="11"/>
                  </a:lnTo>
                  <a:lnTo>
                    <a:pt x="102" y="5"/>
                  </a:lnTo>
                  <a:lnTo>
                    <a:pt x="109" y="0"/>
                  </a:lnTo>
                  <a:lnTo>
                    <a:pt x="110" y="2"/>
                  </a:lnTo>
                  <a:lnTo>
                    <a:pt x="109" y="3"/>
                  </a:lnTo>
                  <a:cubicBezTo>
                    <a:pt x="109" y="3"/>
                    <a:pt x="109" y="3"/>
                    <a:pt x="109" y="4"/>
                  </a:cubicBezTo>
                  <a:cubicBezTo>
                    <a:pt x="109" y="4"/>
                    <a:pt x="109" y="4"/>
                    <a:pt x="109" y="4"/>
                  </a:cubicBezTo>
                  <a:lnTo>
                    <a:pt x="113" y="10"/>
                  </a:lnTo>
                  <a:cubicBezTo>
                    <a:pt x="113" y="10"/>
                    <a:pt x="113" y="10"/>
                    <a:pt x="113" y="10"/>
                  </a:cubicBezTo>
                  <a:cubicBezTo>
                    <a:pt x="114" y="10"/>
                    <a:pt x="114" y="10"/>
                    <a:pt x="114" y="10"/>
                  </a:cubicBezTo>
                  <a:lnTo>
                    <a:pt x="115" y="9"/>
                  </a:lnTo>
                  <a:lnTo>
                    <a:pt x="116" y="12"/>
                  </a:lnTo>
                  <a:lnTo>
                    <a:pt x="109" y="17"/>
                  </a:lnTo>
                  <a:lnTo>
                    <a:pt x="107" y="15"/>
                  </a:lnTo>
                  <a:lnTo>
                    <a:pt x="108" y="14"/>
                  </a:lnTo>
                  <a:cubicBezTo>
                    <a:pt x="108" y="14"/>
                    <a:pt x="108" y="14"/>
                    <a:pt x="108" y="14"/>
                  </a:cubicBezTo>
                  <a:cubicBezTo>
                    <a:pt x="108" y="14"/>
                    <a:pt x="108" y="13"/>
                    <a:pt x="108" y="13"/>
                  </a:cubicBezTo>
                  <a:lnTo>
                    <a:pt x="106" y="9"/>
                  </a:lnTo>
                  <a:lnTo>
                    <a:pt x="106" y="16"/>
                  </a:lnTo>
                  <a:lnTo>
                    <a:pt x="104" y="18"/>
                  </a:lnTo>
                  <a:lnTo>
                    <a:pt x="98" y="15"/>
                  </a:lnTo>
                  <a:lnTo>
                    <a:pt x="97" y="15"/>
                  </a:lnTo>
                  <a:lnTo>
                    <a:pt x="100" y="19"/>
                  </a:lnTo>
                  <a:cubicBezTo>
                    <a:pt x="100" y="19"/>
                    <a:pt x="100" y="19"/>
                    <a:pt x="101" y="19"/>
                  </a:cubicBezTo>
                  <a:cubicBezTo>
                    <a:pt x="101" y="19"/>
                    <a:pt x="101" y="19"/>
                    <a:pt x="101" y="19"/>
                  </a:cubicBezTo>
                  <a:lnTo>
                    <a:pt x="102" y="18"/>
                  </a:lnTo>
                  <a:lnTo>
                    <a:pt x="103" y="21"/>
                  </a:lnTo>
                  <a:lnTo>
                    <a:pt x="98" y="24"/>
                  </a:lnTo>
                  <a:lnTo>
                    <a:pt x="96" y="22"/>
                  </a:lnTo>
                  <a:lnTo>
                    <a:pt x="97" y="22"/>
                  </a:lnTo>
                  <a:cubicBezTo>
                    <a:pt x="97" y="21"/>
                    <a:pt x="97" y="21"/>
                    <a:pt x="98" y="21"/>
                  </a:cubicBezTo>
                  <a:cubicBezTo>
                    <a:pt x="98" y="21"/>
                    <a:pt x="97" y="21"/>
                    <a:pt x="97" y="20"/>
                  </a:cubicBezTo>
                  <a:lnTo>
                    <a:pt x="93" y="15"/>
                  </a:lnTo>
                  <a:cubicBezTo>
                    <a:pt x="93" y="14"/>
                    <a:pt x="93" y="14"/>
                    <a:pt x="93" y="14"/>
                  </a:cubicBezTo>
                  <a:cubicBezTo>
                    <a:pt x="93" y="14"/>
                    <a:pt x="93" y="14"/>
                    <a:pt x="92" y="15"/>
                  </a:cubicBezTo>
                  <a:lnTo>
                    <a:pt x="90" y="13"/>
                  </a:lnTo>
                  <a:lnTo>
                    <a:pt x="96" y="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101780" tIns="50892" rIns="101780" bIns="50892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14" name="Group 404"/>
            <p:cNvGrpSpPr>
              <a:grpSpLocks/>
            </p:cNvGrpSpPr>
            <p:nvPr/>
          </p:nvGrpSpPr>
          <p:grpSpPr bwMode="auto">
            <a:xfrm>
              <a:off x="9740375" y="139769"/>
              <a:ext cx="399990" cy="272794"/>
              <a:chOff x="4423" y="1252"/>
              <a:chExt cx="1453" cy="1182"/>
            </a:xfrm>
          </p:grpSpPr>
          <p:sp>
            <p:nvSpPr>
              <p:cNvPr id="17" name="Freeform 405"/>
              <p:cNvSpPr>
                <a:spLocks noEditPoints="1"/>
              </p:cNvSpPr>
              <p:nvPr/>
            </p:nvSpPr>
            <p:spPr bwMode="auto">
              <a:xfrm>
                <a:off x="4421" y="1250"/>
                <a:ext cx="1455" cy="1126"/>
              </a:xfrm>
              <a:custGeom>
                <a:avLst/>
                <a:gdLst>
                  <a:gd name="T0" fmla="*/ 2147483647 w 127"/>
                  <a:gd name="T1" fmla="*/ 2147483647 h 98"/>
                  <a:gd name="T2" fmla="*/ 2147483647 w 127"/>
                  <a:gd name="T3" fmla="*/ 2147483647 h 98"/>
                  <a:gd name="T4" fmla="*/ 2147483647 w 127"/>
                  <a:gd name="T5" fmla="*/ 2147483647 h 98"/>
                  <a:gd name="T6" fmla="*/ 2147483647 w 127"/>
                  <a:gd name="T7" fmla="*/ 2147483647 h 98"/>
                  <a:gd name="T8" fmla="*/ 2147483647 w 127"/>
                  <a:gd name="T9" fmla="*/ 0 h 98"/>
                  <a:gd name="T10" fmla="*/ 2147483647 w 127"/>
                  <a:gd name="T11" fmla="*/ 2147483647 h 98"/>
                  <a:gd name="T12" fmla="*/ 2147483647 w 127"/>
                  <a:gd name="T13" fmla="*/ 2147483647 h 98"/>
                  <a:gd name="T14" fmla="*/ 2147483647 w 127"/>
                  <a:gd name="T15" fmla="*/ 2147483647 h 98"/>
                  <a:gd name="T16" fmla="*/ 2147483647 w 127"/>
                  <a:gd name="T17" fmla="*/ 2147483647 h 98"/>
                  <a:gd name="T18" fmla="*/ 2147483647 w 127"/>
                  <a:gd name="T19" fmla="*/ 2147483647 h 98"/>
                  <a:gd name="T20" fmla="*/ 2147483647 w 127"/>
                  <a:gd name="T21" fmla="*/ 2147483647 h 98"/>
                  <a:gd name="T22" fmla="*/ 0 w 127"/>
                  <a:gd name="T23" fmla="*/ 2147483647 h 98"/>
                  <a:gd name="T24" fmla="*/ 2147483647 w 127"/>
                  <a:gd name="T25" fmla="*/ 0 h 98"/>
                  <a:gd name="T26" fmla="*/ 2147483647 w 127"/>
                  <a:gd name="T27" fmla="*/ 2147483647 h 9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27"/>
                  <a:gd name="T43" fmla="*/ 0 h 98"/>
                  <a:gd name="T44" fmla="*/ 127 w 127"/>
                  <a:gd name="T45" fmla="*/ 98 h 98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27" h="98">
                    <a:moveTo>
                      <a:pt x="111" y="89"/>
                    </a:moveTo>
                    <a:cubicBezTo>
                      <a:pt x="108" y="93"/>
                      <a:pt x="104" y="96"/>
                      <a:pt x="100" y="98"/>
                    </a:cubicBezTo>
                    <a:cubicBezTo>
                      <a:pt x="113" y="88"/>
                      <a:pt x="122" y="71"/>
                      <a:pt x="122" y="53"/>
                    </a:cubicBezTo>
                    <a:cubicBezTo>
                      <a:pt x="122" y="35"/>
                      <a:pt x="113" y="19"/>
                      <a:pt x="100" y="8"/>
                    </a:cubicBezTo>
                    <a:lnTo>
                      <a:pt x="104" y="0"/>
                    </a:lnTo>
                    <a:cubicBezTo>
                      <a:pt x="118" y="11"/>
                      <a:pt x="127" y="29"/>
                      <a:pt x="127" y="48"/>
                    </a:cubicBezTo>
                    <a:cubicBezTo>
                      <a:pt x="127" y="64"/>
                      <a:pt x="121" y="78"/>
                      <a:pt x="111" y="89"/>
                    </a:cubicBezTo>
                    <a:close/>
                    <a:moveTo>
                      <a:pt x="27" y="8"/>
                    </a:moveTo>
                    <a:cubicBezTo>
                      <a:pt x="14" y="19"/>
                      <a:pt x="5" y="35"/>
                      <a:pt x="5" y="53"/>
                    </a:cubicBezTo>
                    <a:cubicBezTo>
                      <a:pt x="5" y="71"/>
                      <a:pt x="14" y="88"/>
                      <a:pt x="27" y="98"/>
                    </a:cubicBezTo>
                    <a:cubicBezTo>
                      <a:pt x="23" y="96"/>
                      <a:pt x="19" y="93"/>
                      <a:pt x="16" y="89"/>
                    </a:cubicBezTo>
                    <a:cubicBezTo>
                      <a:pt x="6" y="78"/>
                      <a:pt x="0" y="64"/>
                      <a:pt x="0" y="48"/>
                    </a:cubicBezTo>
                    <a:cubicBezTo>
                      <a:pt x="0" y="29"/>
                      <a:pt x="9" y="11"/>
                      <a:pt x="23" y="0"/>
                    </a:cubicBezTo>
                    <a:lnTo>
                      <a:pt x="27" y="8"/>
                    </a:lnTo>
                    <a:close/>
                  </a:path>
                </a:pathLst>
              </a:custGeom>
              <a:solidFill>
                <a:srgbClr val="FFFFFF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" name="Freeform 406"/>
              <p:cNvSpPr>
                <a:spLocks noEditPoints="1"/>
              </p:cNvSpPr>
              <p:nvPr/>
            </p:nvSpPr>
            <p:spPr bwMode="auto">
              <a:xfrm>
                <a:off x="4474" y="1330"/>
                <a:ext cx="1339" cy="1086"/>
              </a:xfrm>
              <a:custGeom>
                <a:avLst/>
                <a:gdLst>
                  <a:gd name="T0" fmla="*/ 2147483647 w 117"/>
                  <a:gd name="T1" fmla="*/ 2147483647 h 94"/>
                  <a:gd name="T2" fmla="*/ 2147483647 w 117"/>
                  <a:gd name="T3" fmla="*/ 2147483647 h 94"/>
                  <a:gd name="T4" fmla="*/ 2147483647 w 117"/>
                  <a:gd name="T5" fmla="*/ 2147483647 h 94"/>
                  <a:gd name="T6" fmla="*/ 2147483647 w 117"/>
                  <a:gd name="T7" fmla="*/ 2147483647 h 94"/>
                  <a:gd name="T8" fmla="*/ 2147483647 w 117"/>
                  <a:gd name="T9" fmla="*/ 0 h 94"/>
                  <a:gd name="T10" fmla="*/ 2147483647 w 117"/>
                  <a:gd name="T11" fmla="*/ 2147483647 h 94"/>
                  <a:gd name="T12" fmla="*/ 2147483647 w 117"/>
                  <a:gd name="T13" fmla="*/ 2147483647 h 94"/>
                  <a:gd name="T14" fmla="*/ 2147483647 w 117"/>
                  <a:gd name="T15" fmla="*/ 2147483647 h 94"/>
                  <a:gd name="T16" fmla="*/ 2147483647 w 117"/>
                  <a:gd name="T17" fmla="*/ 2147483647 h 94"/>
                  <a:gd name="T18" fmla="*/ 2147483647 w 117"/>
                  <a:gd name="T19" fmla="*/ 2147483647 h 94"/>
                  <a:gd name="T20" fmla="*/ 2147483647 w 117"/>
                  <a:gd name="T21" fmla="*/ 2147483647 h 94"/>
                  <a:gd name="T22" fmla="*/ 0 w 117"/>
                  <a:gd name="T23" fmla="*/ 2147483647 h 94"/>
                  <a:gd name="T24" fmla="*/ 2147483647 w 117"/>
                  <a:gd name="T25" fmla="*/ 0 h 94"/>
                  <a:gd name="T26" fmla="*/ 2147483647 w 117"/>
                  <a:gd name="T27" fmla="*/ 2147483647 h 9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17"/>
                  <a:gd name="T43" fmla="*/ 0 h 94"/>
                  <a:gd name="T44" fmla="*/ 117 w 117"/>
                  <a:gd name="T45" fmla="*/ 94 h 9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17" h="94">
                    <a:moveTo>
                      <a:pt x="95" y="90"/>
                    </a:moveTo>
                    <a:cubicBezTo>
                      <a:pt x="93" y="92"/>
                      <a:pt x="91" y="93"/>
                      <a:pt x="88" y="94"/>
                    </a:cubicBezTo>
                    <a:cubicBezTo>
                      <a:pt x="102" y="84"/>
                      <a:pt x="111" y="68"/>
                      <a:pt x="111" y="50"/>
                    </a:cubicBezTo>
                    <a:cubicBezTo>
                      <a:pt x="111" y="34"/>
                      <a:pt x="103" y="18"/>
                      <a:pt x="91" y="9"/>
                    </a:cubicBezTo>
                    <a:lnTo>
                      <a:pt x="95" y="0"/>
                    </a:lnTo>
                    <a:cubicBezTo>
                      <a:pt x="108" y="11"/>
                      <a:pt x="117" y="27"/>
                      <a:pt x="117" y="45"/>
                    </a:cubicBezTo>
                    <a:cubicBezTo>
                      <a:pt x="117" y="63"/>
                      <a:pt x="108" y="80"/>
                      <a:pt x="95" y="90"/>
                    </a:cubicBezTo>
                    <a:close/>
                    <a:moveTo>
                      <a:pt x="26" y="9"/>
                    </a:moveTo>
                    <a:cubicBezTo>
                      <a:pt x="14" y="19"/>
                      <a:pt x="6" y="34"/>
                      <a:pt x="6" y="50"/>
                    </a:cubicBezTo>
                    <a:cubicBezTo>
                      <a:pt x="6" y="68"/>
                      <a:pt x="15" y="84"/>
                      <a:pt x="29" y="94"/>
                    </a:cubicBezTo>
                    <a:cubicBezTo>
                      <a:pt x="26" y="93"/>
                      <a:pt x="24" y="92"/>
                      <a:pt x="22" y="90"/>
                    </a:cubicBezTo>
                    <a:cubicBezTo>
                      <a:pt x="9" y="80"/>
                      <a:pt x="0" y="63"/>
                      <a:pt x="0" y="45"/>
                    </a:cubicBezTo>
                    <a:cubicBezTo>
                      <a:pt x="0" y="27"/>
                      <a:pt x="9" y="11"/>
                      <a:pt x="22" y="0"/>
                    </a:cubicBezTo>
                    <a:lnTo>
                      <a:pt x="26" y="9"/>
                    </a:lnTo>
                    <a:close/>
                  </a:path>
                </a:pathLst>
              </a:custGeom>
              <a:solidFill>
                <a:srgbClr val="0074C5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" name="Freeform 407"/>
              <p:cNvSpPr>
                <a:spLocks noEditPoints="1"/>
              </p:cNvSpPr>
              <p:nvPr/>
            </p:nvSpPr>
            <p:spPr bwMode="auto">
              <a:xfrm>
                <a:off x="4537" y="1434"/>
                <a:ext cx="1204" cy="1000"/>
              </a:xfrm>
              <a:custGeom>
                <a:avLst/>
                <a:gdLst>
                  <a:gd name="T0" fmla="*/ 2147483647 w 105"/>
                  <a:gd name="T1" fmla="*/ 2147483647 h 87"/>
                  <a:gd name="T2" fmla="*/ 2147483647 w 105"/>
                  <a:gd name="T3" fmla="*/ 2147483647 h 87"/>
                  <a:gd name="T4" fmla="*/ 2147483647 w 105"/>
                  <a:gd name="T5" fmla="*/ 2147483647 h 87"/>
                  <a:gd name="T6" fmla="*/ 2147483647 w 105"/>
                  <a:gd name="T7" fmla="*/ 2147483647 h 87"/>
                  <a:gd name="T8" fmla="*/ 2147483647 w 105"/>
                  <a:gd name="T9" fmla="*/ 0 h 87"/>
                  <a:gd name="T10" fmla="*/ 2147483647 w 105"/>
                  <a:gd name="T11" fmla="*/ 2147483647 h 87"/>
                  <a:gd name="T12" fmla="*/ 2147483647 w 105"/>
                  <a:gd name="T13" fmla="*/ 2147483647 h 87"/>
                  <a:gd name="T14" fmla="*/ 2147483647 w 105"/>
                  <a:gd name="T15" fmla="*/ 2147483647 h 87"/>
                  <a:gd name="T16" fmla="*/ 2147483647 w 105"/>
                  <a:gd name="T17" fmla="*/ 2147483647 h 87"/>
                  <a:gd name="T18" fmla="*/ 2147483647 w 105"/>
                  <a:gd name="T19" fmla="*/ 2147483647 h 87"/>
                  <a:gd name="T20" fmla="*/ 2147483647 w 105"/>
                  <a:gd name="T21" fmla="*/ 2147483647 h 87"/>
                  <a:gd name="T22" fmla="*/ 0 w 105"/>
                  <a:gd name="T23" fmla="*/ 2147483647 h 87"/>
                  <a:gd name="T24" fmla="*/ 2147483647 w 105"/>
                  <a:gd name="T25" fmla="*/ 0 h 87"/>
                  <a:gd name="T26" fmla="*/ 2147483647 w 105"/>
                  <a:gd name="T27" fmla="*/ 2147483647 h 8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05"/>
                  <a:gd name="T43" fmla="*/ 0 h 87"/>
                  <a:gd name="T44" fmla="*/ 105 w 105"/>
                  <a:gd name="T45" fmla="*/ 87 h 8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05" h="87">
                    <a:moveTo>
                      <a:pt x="82" y="85"/>
                    </a:moveTo>
                    <a:cubicBezTo>
                      <a:pt x="81" y="86"/>
                      <a:pt x="79" y="86"/>
                      <a:pt x="78" y="87"/>
                    </a:cubicBezTo>
                    <a:cubicBezTo>
                      <a:pt x="91" y="79"/>
                      <a:pt x="100" y="64"/>
                      <a:pt x="100" y="47"/>
                    </a:cubicBezTo>
                    <a:cubicBezTo>
                      <a:pt x="100" y="31"/>
                      <a:pt x="93" y="17"/>
                      <a:pt x="81" y="8"/>
                    </a:cubicBezTo>
                    <a:lnTo>
                      <a:pt x="85" y="0"/>
                    </a:lnTo>
                    <a:cubicBezTo>
                      <a:pt x="97" y="9"/>
                      <a:pt x="105" y="25"/>
                      <a:pt x="105" y="41"/>
                    </a:cubicBezTo>
                    <a:cubicBezTo>
                      <a:pt x="105" y="59"/>
                      <a:pt x="96" y="75"/>
                      <a:pt x="82" y="85"/>
                    </a:cubicBezTo>
                    <a:close/>
                    <a:moveTo>
                      <a:pt x="24" y="8"/>
                    </a:moveTo>
                    <a:cubicBezTo>
                      <a:pt x="12" y="17"/>
                      <a:pt x="5" y="31"/>
                      <a:pt x="5" y="47"/>
                    </a:cubicBezTo>
                    <a:cubicBezTo>
                      <a:pt x="5" y="64"/>
                      <a:pt x="14" y="79"/>
                      <a:pt x="27" y="87"/>
                    </a:cubicBezTo>
                    <a:cubicBezTo>
                      <a:pt x="26" y="86"/>
                      <a:pt x="24" y="86"/>
                      <a:pt x="23" y="85"/>
                    </a:cubicBezTo>
                    <a:cubicBezTo>
                      <a:pt x="9" y="75"/>
                      <a:pt x="0" y="59"/>
                      <a:pt x="0" y="41"/>
                    </a:cubicBezTo>
                    <a:cubicBezTo>
                      <a:pt x="0" y="25"/>
                      <a:pt x="8" y="10"/>
                      <a:pt x="20" y="0"/>
                    </a:cubicBezTo>
                    <a:lnTo>
                      <a:pt x="24" y="8"/>
                    </a:lnTo>
                    <a:close/>
                  </a:path>
                </a:pathLst>
              </a:custGeom>
              <a:solidFill>
                <a:srgbClr val="EB3D00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5" name="Oval 408"/>
            <p:cNvSpPr>
              <a:spLocks noChangeArrowheads="1"/>
            </p:cNvSpPr>
            <p:nvPr/>
          </p:nvSpPr>
          <p:spPr bwMode="auto">
            <a:xfrm>
              <a:off x="10180281" y="267857"/>
              <a:ext cx="34411" cy="29080"/>
            </a:xfrm>
            <a:prstGeom prst="ellipse">
              <a:avLst/>
            </a:prstGeom>
            <a:solidFill>
              <a:srgbClr val="FDFA0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6" name="Oval 409"/>
            <p:cNvSpPr>
              <a:spLocks noChangeArrowheads="1"/>
            </p:cNvSpPr>
            <p:nvPr/>
          </p:nvSpPr>
          <p:spPr bwMode="auto">
            <a:xfrm>
              <a:off x="9653660" y="265319"/>
              <a:ext cx="33034" cy="29080"/>
            </a:xfrm>
            <a:prstGeom prst="ellipse">
              <a:avLst/>
            </a:prstGeom>
            <a:solidFill>
              <a:srgbClr val="EFEC5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sp>
        <p:nvSpPr>
          <p:cNvPr id="372" name="Text Box 2"/>
          <p:cNvSpPr txBox="1">
            <a:spLocks noChangeArrowheads="1"/>
          </p:cNvSpPr>
          <p:nvPr/>
        </p:nvSpPr>
        <p:spPr bwMode="auto">
          <a:xfrm>
            <a:off x="-7936" y="-117"/>
            <a:ext cx="12193178" cy="723106"/>
          </a:xfrm>
          <a:prstGeom prst="rect">
            <a:avLst/>
          </a:prstGeom>
          <a:solidFill>
            <a:srgbClr val="204D84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7855" tIns="38928" rIns="77855" bIns="38928" anchor="ctr"/>
          <a:lstStyle>
            <a:defPPr>
              <a:defRPr lang="ru-RU"/>
            </a:defPPr>
            <a:lvl1pPr algn="ctr" defTabSz="778206" fontAlgn="base">
              <a:spcBef>
                <a:spcPct val="0"/>
              </a:spcBef>
              <a:spcAft>
                <a:spcPct val="0"/>
              </a:spcAft>
              <a:defRPr sz="1400" kern="0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389626" defTabSz="779252" fontAlgn="base">
              <a:spcBef>
                <a:spcPct val="0"/>
              </a:spcBef>
              <a:spcAft>
                <a:spcPct val="0"/>
              </a:spcAft>
              <a:defRPr sz="1500"/>
            </a:lvl2pPr>
            <a:lvl3pPr marL="779252" defTabSz="779252" fontAlgn="base">
              <a:spcBef>
                <a:spcPct val="0"/>
              </a:spcBef>
              <a:spcAft>
                <a:spcPct val="0"/>
              </a:spcAft>
              <a:defRPr sz="1500"/>
            </a:lvl3pPr>
            <a:lvl4pPr marL="1168878" defTabSz="779252" fontAlgn="base">
              <a:spcBef>
                <a:spcPct val="0"/>
              </a:spcBef>
              <a:spcAft>
                <a:spcPct val="0"/>
              </a:spcAft>
              <a:defRPr sz="1500"/>
            </a:lvl4pPr>
            <a:lvl5pPr marL="1558503" defTabSz="779252" fontAlgn="base">
              <a:spcBef>
                <a:spcPct val="0"/>
              </a:spcBef>
              <a:spcAft>
                <a:spcPct val="0"/>
              </a:spcAft>
              <a:defRPr sz="1500"/>
            </a:lvl5pPr>
            <a:lvl6pPr marL="1948129" defTabSz="779252">
              <a:defRPr sz="1500"/>
            </a:lvl6pPr>
            <a:lvl7pPr marL="2337755" defTabSz="779252">
              <a:defRPr sz="1500"/>
            </a:lvl7pPr>
            <a:lvl8pPr marL="2727381" defTabSz="779252">
              <a:defRPr sz="1500"/>
            </a:lvl8pPr>
            <a:lvl9pPr marL="3117007" defTabSz="779252">
              <a:defRPr sz="1500"/>
            </a:lvl9pPr>
          </a:lstStyle>
          <a:p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ИНФОРМАЦИОННЫЕ МАТЕРИАЛЫ ПО ОСАДКАМ И </a:t>
            </a:r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УСИЛЕНИЮ </a:t>
            </a:r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ВЕТРА</a:t>
            </a:r>
          </a:p>
          <a:p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 </a:t>
            </a:r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ТЕРРИТОРИИ  КРАСНОДАРСКОГО КРАЯ</a:t>
            </a:r>
          </a:p>
          <a:p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(РИСК НАРУШЕНИЯ ЭЛЕКТРОСНАБЖЕНИЯ </a:t>
            </a:r>
            <a:r>
              <a:rPr lang="ru-RU" alt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 </a:t>
            </a:r>
            <a:r>
              <a:rPr lang="ru-RU" alt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05.11.2024</a:t>
            </a:r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) </a:t>
            </a:r>
            <a:endParaRPr lang="ru-RU" kern="12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74" name="Прямоугольная выноска 4"/>
          <p:cNvSpPr>
            <a:spLocks noChangeArrowheads="1"/>
          </p:cNvSpPr>
          <p:nvPr/>
        </p:nvSpPr>
        <p:spPr bwMode="auto">
          <a:xfrm>
            <a:off x="3092689" y="5666"/>
            <a:ext cx="5966643" cy="701733"/>
          </a:xfrm>
          <a:prstGeom prst="wedgeRectCallout">
            <a:avLst>
              <a:gd name="adj1" fmla="val 57307"/>
              <a:gd name="adj2" fmla="val -18442"/>
            </a:avLst>
          </a:prstGeom>
          <a:noFill/>
          <a:ln w="9525" algn="ctr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ru-RU" altLang="ru-RU" dirty="0"/>
          </a:p>
        </p:txBody>
      </p:sp>
      <p:grpSp>
        <p:nvGrpSpPr>
          <p:cNvPr id="435" name="Группа 434"/>
          <p:cNvGrpSpPr/>
          <p:nvPr/>
        </p:nvGrpSpPr>
        <p:grpSpPr>
          <a:xfrm>
            <a:off x="9476045" y="2373019"/>
            <a:ext cx="3131213" cy="3743622"/>
            <a:chOff x="7765301" y="4457439"/>
            <a:chExt cx="2974026" cy="3743622"/>
          </a:xfrm>
        </p:grpSpPr>
        <p:grpSp>
          <p:nvGrpSpPr>
            <p:cNvPr id="436" name="Группа 435"/>
            <p:cNvGrpSpPr/>
            <p:nvPr/>
          </p:nvGrpSpPr>
          <p:grpSpPr>
            <a:xfrm>
              <a:off x="7765301" y="4457439"/>
              <a:ext cx="2974026" cy="3743622"/>
              <a:chOff x="6897578" y="4082211"/>
              <a:chExt cx="2644738" cy="2764039"/>
            </a:xfrm>
          </p:grpSpPr>
          <p:sp>
            <p:nvSpPr>
              <p:cNvPr id="439" name="Text Box 97"/>
              <p:cNvSpPr txBox="1">
                <a:spLocks noChangeArrowheads="1"/>
              </p:cNvSpPr>
              <p:nvPr/>
            </p:nvSpPr>
            <p:spPr bwMode="auto">
              <a:xfrm>
                <a:off x="7066917" y="6209278"/>
                <a:ext cx="1460939" cy="15222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127982" tIns="63992" rIns="127982" bIns="63992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endParaRPr lang="ru-RU" altLang="ru-RU" sz="500" b="0" dirty="0">
                  <a:solidFill>
                    <a:srgbClr val="000000"/>
                  </a:solidFill>
                  <a:cs typeface="Arial" panose="020B0604020202020204" pitchFamily="34" charset="0"/>
                </a:endParaRPr>
              </a:p>
            </p:txBody>
          </p:sp>
          <p:grpSp>
            <p:nvGrpSpPr>
              <p:cNvPr id="440" name="Группа 439"/>
              <p:cNvGrpSpPr/>
              <p:nvPr/>
            </p:nvGrpSpPr>
            <p:grpSpPr>
              <a:xfrm>
                <a:off x="6897578" y="4082211"/>
                <a:ext cx="2644738" cy="2764039"/>
                <a:chOff x="9401428" y="1559479"/>
                <a:chExt cx="3026400" cy="5253681"/>
              </a:xfrm>
            </p:grpSpPr>
            <p:grpSp>
              <p:nvGrpSpPr>
                <p:cNvPr id="445" name="Группа 444"/>
                <p:cNvGrpSpPr/>
                <p:nvPr/>
              </p:nvGrpSpPr>
              <p:grpSpPr>
                <a:xfrm>
                  <a:off x="9401428" y="1559479"/>
                  <a:ext cx="3026400" cy="5253681"/>
                  <a:chOff x="6759623" y="3727167"/>
                  <a:chExt cx="2464767" cy="3113013"/>
                </a:xfrm>
              </p:grpSpPr>
              <p:sp>
                <p:nvSpPr>
                  <p:cNvPr id="450" name="Rectangle 93"/>
                  <p:cNvSpPr>
                    <a:spLocks noChangeArrowheads="1"/>
                  </p:cNvSpPr>
                  <p:nvPr/>
                </p:nvSpPr>
                <p:spPr bwMode="auto">
                  <a:xfrm>
                    <a:off x="6759623" y="3767481"/>
                    <a:ext cx="2134158" cy="3072699"/>
                  </a:xfrm>
                  <a:prstGeom prst="rect">
                    <a:avLst/>
                  </a:prstGeom>
                  <a:solidFill>
                    <a:schemeClr val="bg1"/>
                  </a:solidFill>
                  <a:ln w="19050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defTabSz="912321">
                      <a:defRPr/>
                    </a:pPr>
                    <a:endParaRPr lang="ru-RU" altLang="ru-RU" sz="800" dirty="0">
                      <a:solidFill>
                        <a:srgbClr val="000000"/>
                      </a:solidFill>
                      <a:latin typeface="Calibri" panose="020F050202020403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51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165774" y="5712496"/>
                    <a:ext cx="1833906" cy="363400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- прогноз нарушения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ЛЭП </a:t>
                    </a:r>
                    <a:r>
                      <a:rPr lang="ru-RU" altLang="ru-RU" sz="1000" b="0" kern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(УГМС)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2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74325" y="3727167"/>
                    <a:ext cx="1606383" cy="241833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Условные обозначения</a:t>
                    </a:r>
                  </a:p>
                </p:txBody>
              </p:sp>
              <p:sp>
                <p:nvSpPr>
                  <p:cNvPr id="453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187581" y="6232909"/>
                    <a:ext cx="1609849" cy="209841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endParaRPr lang="ru-RU" altLang="ru-RU" sz="800" b="0" dirty="0">
                      <a:solidFill>
                        <a:srgbClr val="000000"/>
                      </a:solidFill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54" name="TextBox 10"/>
                  <p:cNvSpPr txBox="1"/>
                  <p:nvPr/>
                </p:nvSpPr>
                <p:spPr>
                  <a:xfrm>
                    <a:off x="6844151" y="6597757"/>
                    <a:ext cx="591514" cy="204745"/>
                  </a:xfrm>
                  <a:prstGeom prst="rect">
                    <a:avLst/>
                  </a:prstGeom>
                  <a:solidFill>
                    <a:schemeClr val="bg1"/>
                  </a:solidFill>
                  <a:effectLst>
                    <a:softEdge rad="63500"/>
                  </a:effectLst>
                </p:spPr>
                <p:txBody>
                  <a:bodyPr wrap="square" rtlCol="0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l" defTabSz="912321">
                      <a:defRPr/>
                    </a:pPr>
                    <a:r>
                      <a:rPr lang="ru-RU" sz="1000" dirty="0" smtClean="0">
                        <a:solidFill>
                          <a:prstClr val="black"/>
                        </a:solidFill>
                        <a:latin typeface="Arial" pitchFamily="34" charset="0"/>
                        <a:cs typeface="Arial" pitchFamily="34" charset="0"/>
                      </a:rPr>
                      <a:t>Город</a:t>
                    </a:r>
                    <a:endParaRPr lang="ru-RU" sz="1000" dirty="0">
                      <a:solidFill>
                        <a:prstClr val="black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5" name="Полилиния 454"/>
                  <p:cNvSpPr/>
                  <p:nvPr/>
                </p:nvSpPr>
                <p:spPr>
                  <a:xfrm>
                    <a:off x="6881233" y="5740396"/>
                    <a:ext cx="324905" cy="204788"/>
                  </a:xfrm>
                  <a:custGeom>
                    <a:avLst/>
                    <a:gdLst>
                      <a:gd name="connsiteX0" fmla="*/ 42863 w 324905"/>
                      <a:gd name="connsiteY0" fmla="*/ 28575 h 204788"/>
                      <a:gd name="connsiteX1" fmla="*/ 47625 w 324905"/>
                      <a:gd name="connsiteY1" fmla="*/ 4763 h 204788"/>
                      <a:gd name="connsiteX2" fmla="*/ 61913 w 324905"/>
                      <a:gd name="connsiteY2" fmla="*/ 0 h 204788"/>
                      <a:gd name="connsiteX3" fmla="*/ 95250 w 324905"/>
                      <a:gd name="connsiteY3" fmla="*/ 4763 h 204788"/>
                      <a:gd name="connsiteX4" fmla="*/ 200025 w 324905"/>
                      <a:gd name="connsiteY4" fmla="*/ 9525 h 204788"/>
                      <a:gd name="connsiteX5" fmla="*/ 252413 w 324905"/>
                      <a:gd name="connsiteY5" fmla="*/ 14288 h 204788"/>
                      <a:gd name="connsiteX6" fmla="*/ 280988 w 324905"/>
                      <a:gd name="connsiteY6" fmla="*/ 23813 h 204788"/>
                      <a:gd name="connsiteX7" fmla="*/ 285750 w 324905"/>
                      <a:gd name="connsiteY7" fmla="*/ 52388 h 204788"/>
                      <a:gd name="connsiteX8" fmla="*/ 300038 w 324905"/>
                      <a:gd name="connsiteY8" fmla="*/ 57150 h 204788"/>
                      <a:gd name="connsiteX9" fmla="*/ 314325 w 324905"/>
                      <a:gd name="connsiteY9" fmla="*/ 66675 h 204788"/>
                      <a:gd name="connsiteX10" fmla="*/ 323850 w 324905"/>
                      <a:gd name="connsiteY10" fmla="*/ 80963 h 204788"/>
                      <a:gd name="connsiteX11" fmla="*/ 319088 w 324905"/>
                      <a:gd name="connsiteY11" fmla="*/ 180975 h 204788"/>
                      <a:gd name="connsiteX12" fmla="*/ 300038 w 324905"/>
                      <a:gd name="connsiteY12" fmla="*/ 185738 h 204788"/>
                      <a:gd name="connsiteX13" fmla="*/ 228600 w 324905"/>
                      <a:gd name="connsiteY13" fmla="*/ 190500 h 204788"/>
                      <a:gd name="connsiteX14" fmla="*/ 209550 w 324905"/>
                      <a:gd name="connsiteY14" fmla="*/ 195263 h 204788"/>
                      <a:gd name="connsiteX15" fmla="*/ 185738 w 324905"/>
                      <a:gd name="connsiteY15" fmla="*/ 200025 h 204788"/>
                      <a:gd name="connsiteX16" fmla="*/ 171450 w 324905"/>
                      <a:gd name="connsiteY16" fmla="*/ 204788 h 204788"/>
                      <a:gd name="connsiteX17" fmla="*/ 152400 w 324905"/>
                      <a:gd name="connsiteY17" fmla="*/ 190500 h 204788"/>
                      <a:gd name="connsiteX18" fmla="*/ 138113 w 324905"/>
                      <a:gd name="connsiteY18" fmla="*/ 180975 h 204788"/>
                      <a:gd name="connsiteX19" fmla="*/ 123825 w 324905"/>
                      <a:gd name="connsiteY19" fmla="*/ 166688 h 204788"/>
                      <a:gd name="connsiteX20" fmla="*/ 95250 w 324905"/>
                      <a:gd name="connsiteY20" fmla="*/ 152400 h 204788"/>
                      <a:gd name="connsiteX21" fmla="*/ 42863 w 324905"/>
                      <a:gd name="connsiteY21" fmla="*/ 147638 h 204788"/>
                      <a:gd name="connsiteX22" fmla="*/ 14288 w 324905"/>
                      <a:gd name="connsiteY22" fmla="*/ 133350 h 204788"/>
                      <a:gd name="connsiteX23" fmla="*/ 4763 w 324905"/>
                      <a:gd name="connsiteY23" fmla="*/ 119063 h 204788"/>
                      <a:gd name="connsiteX24" fmla="*/ 0 w 324905"/>
                      <a:gd name="connsiteY24" fmla="*/ 104775 h 204788"/>
                      <a:gd name="connsiteX25" fmla="*/ 19050 w 324905"/>
                      <a:gd name="connsiteY25" fmla="*/ 42863 h 204788"/>
                      <a:gd name="connsiteX26" fmla="*/ 42863 w 324905"/>
                      <a:gd name="connsiteY26" fmla="*/ 28575 h 204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</a:cxnLst>
                    <a:rect l="l" t="t" r="r" b="b"/>
                    <a:pathLst>
                      <a:path w="324905" h="204788">
                        <a:moveTo>
                          <a:pt x="42863" y="28575"/>
                        </a:moveTo>
                        <a:cubicBezTo>
                          <a:pt x="44450" y="20638"/>
                          <a:pt x="43135" y="11498"/>
                          <a:pt x="47625" y="4763"/>
                        </a:cubicBezTo>
                        <a:cubicBezTo>
                          <a:pt x="50410" y="586"/>
                          <a:pt x="56893" y="0"/>
                          <a:pt x="61913" y="0"/>
                        </a:cubicBezTo>
                        <a:cubicBezTo>
                          <a:pt x="73138" y="0"/>
                          <a:pt x="84138" y="3175"/>
                          <a:pt x="95250" y="4763"/>
                        </a:cubicBezTo>
                        <a:cubicBezTo>
                          <a:pt x="147969" y="22336"/>
                          <a:pt x="113804" y="14914"/>
                          <a:pt x="200025" y="9525"/>
                        </a:cubicBezTo>
                        <a:cubicBezTo>
                          <a:pt x="217488" y="11113"/>
                          <a:pt x="235145" y="11241"/>
                          <a:pt x="252413" y="14288"/>
                        </a:cubicBezTo>
                        <a:cubicBezTo>
                          <a:pt x="262300" y="16033"/>
                          <a:pt x="280988" y="23813"/>
                          <a:pt x="280988" y="23813"/>
                        </a:cubicBezTo>
                        <a:cubicBezTo>
                          <a:pt x="282575" y="33338"/>
                          <a:pt x="280959" y="44004"/>
                          <a:pt x="285750" y="52388"/>
                        </a:cubicBezTo>
                        <a:cubicBezTo>
                          <a:pt x="288241" y="56747"/>
                          <a:pt x="295548" y="54905"/>
                          <a:pt x="300038" y="57150"/>
                        </a:cubicBezTo>
                        <a:cubicBezTo>
                          <a:pt x="305157" y="59710"/>
                          <a:pt x="309563" y="63500"/>
                          <a:pt x="314325" y="66675"/>
                        </a:cubicBezTo>
                        <a:cubicBezTo>
                          <a:pt x="317500" y="71438"/>
                          <a:pt x="323612" y="75244"/>
                          <a:pt x="323850" y="80963"/>
                        </a:cubicBezTo>
                        <a:cubicBezTo>
                          <a:pt x="325240" y="114309"/>
                          <a:pt x="326484" y="148430"/>
                          <a:pt x="319088" y="180975"/>
                        </a:cubicBezTo>
                        <a:cubicBezTo>
                          <a:pt x="317637" y="187358"/>
                          <a:pt x="306548" y="185053"/>
                          <a:pt x="300038" y="185738"/>
                        </a:cubicBezTo>
                        <a:cubicBezTo>
                          <a:pt x="276304" y="188236"/>
                          <a:pt x="252413" y="188913"/>
                          <a:pt x="228600" y="190500"/>
                        </a:cubicBezTo>
                        <a:cubicBezTo>
                          <a:pt x="222250" y="192088"/>
                          <a:pt x="215940" y="193843"/>
                          <a:pt x="209550" y="195263"/>
                        </a:cubicBezTo>
                        <a:cubicBezTo>
                          <a:pt x="201648" y="197019"/>
                          <a:pt x="193591" y="198062"/>
                          <a:pt x="185738" y="200025"/>
                        </a:cubicBezTo>
                        <a:cubicBezTo>
                          <a:pt x="180868" y="201243"/>
                          <a:pt x="176213" y="203200"/>
                          <a:pt x="171450" y="204788"/>
                        </a:cubicBezTo>
                        <a:cubicBezTo>
                          <a:pt x="165100" y="200025"/>
                          <a:pt x="158859" y="195114"/>
                          <a:pt x="152400" y="190500"/>
                        </a:cubicBezTo>
                        <a:cubicBezTo>
                          <a:pt x="147743" y="187173"/>
                          <a:pt x="142510" y="184639"/>
                          <a:pt x="138113" y="180975"/>
                        </a:cubicBezTo>
                        <a:cubicBezTo>
                          <a:pt x="132939" y="176663"/>
                          <a:pt x="128999" y="171000"/>
                          <a:pt x="123825" y="166688"/>
                        </a:cubicBezTo>
                        <a:cubicBezTo>
                          <a:pt x="116019" y="160183"/>
                          <a:pt x="105619" y="153881"/>
                          <a:pt x="95250" y="152400"/>
                        </a:cubicBezTo>
                        <a:cubicBezTo>
                          <a:pt x="77892" y="149920"/>
                          <a:pt x="60325" y="149225"/>
                          <a:pt x="42863" y="147638"/>
                        </a:cubicBezTo>
                        <a:cubicBezTo>
                          <a:pt x="31242" y="143764"/>
                          <a:pt x="23520" y="142582"/>
                          <a:pt x="14288" y="133350"/>
                        </a:cubicBezTo>
                        <a:cubicBezTo>
                          <a:pt x="10241" y="129303"/>
                          <a:pt x="7323" y="124182"/>
                          <a:pt x="4763" y="119063"/>
                        </a:cubicBezTo>
                        <a:cubicBezTo>
                          <a:pt x="2518" y="114573"/>
                          <a:pt x="1588" y="109538"/>
                          <a:pt x="0" y="104775"/>
                        </a:cubicBezTo>
                        <a:cubicBezTo>
                          <a:pt x="5433" y="50448"/>
                          <a:pt x="-6518" y="68431"/>
                          <a:pt x="19050" y="42863"/>
                        </a:cubicBezTo>
                        <a:lnTo>
                          <a:pt x="42863" y="28575"/>
                        </a:lnTo>
                        <a:close/>
                      </a:path>
                    </a:pathLst>
                  </a:custGeom>
                  <a:solidFill>
                    <a:srgbClr val="FF0000">
                      <a:alpha val="40000"/>
                    </a:srgbClr>
                  </a:solidFill>
                  <a:ln>
                    <a:solidFill>
                      <a:srgbClr val="FF0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912321">
                      <a:defRPr/>
                    </a:pPr>
                    <a:endParaRPr lang="ru-RU" sz="800" dirty="0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456" name="Прямоугольник 455"/>
                  <p:cNvSpPr/>
                  <p:nvPr/>
                </p:nvSpPr>
                <p:spPr>
                  <a:xfrm>
                    <a:off x="6789967" y="6011515"/>
                    <a:ext cx="527227" cy="138165"/>
                  </a:xfrm>
                  <a:prstGeom prst="rect">
                    <a:avLst/>
                  </a:prstGeom>
                  <a:solidFill>
                    <a:srgbClr val="FFFF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912321">
                      <a:defRPr/>
                    </a:pPr>
                    <a:r>
                      <a:rPr lang="ru-RU" sz="800" dirty="0">
                        <a:solidFill>
                          <a:prstClr val="black"/>
                        </a:solidFill>
                        <a:latin typeface="Times New Roman" panose="02020603050405020304" pitchFamily="18" charset="0"/>
                        <a:cs typeface="Times New Roman" panose="02020603050405020304" pitchFamily="18" charset="0"/>
                      </a:rPr>
                      <a:t>321/20</a:t>
                    </a:r>
                  </a:p>
                </p:txBody>
              </p:sp>
              <p:sp>
                <p:nvSpPr>
                  <p:cNvPr id="457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49111" y="6567185"/>
                    <a:ext cx="1831079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- муниципальное образование</a:t>
                    </a:r>
                  </a:p>
                </p:txBody>
              </p:sp>
              <p:sp>
                <p:nvSpPr>
                  <p:cNvPr id="458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327897" y="4656852"/>
                    <a:ext cx="1896493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- линии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электропередач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9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66267" y="5973077"/>
                    <a:ext cx="1898652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kern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- </a:t>
                    </a:r>
                    <a:r>
                      <a:rPr lang="ru-RU" altLang="ru-RU" sz="100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протяженность ЛЭП/ТП (шт.)</a:t>
                    </a:r>
                  </a:p>
                </p:txBody>
              </p:sp>
              <p:sp>
                <p:nvSpPr>
                  <p:cNvPr id="460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429220" y="4063712"/>
                    <a:ext cx="873125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осадки, мм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  <p:sp>
              <p:nvSpPr>
                <p:cNvPr id="446" name="Скругленный прямоугольник 445"/>
                <p:cNvSpPr/>
                <p:nvPr/>
              </p:nvSpPr>
              <p:spPr>
                <a:xfrm>
                  <a:off x="9637258" y="6127238"/>
                  <a:ext cx="282820" cy="225201"/>
                </a:xfrm>
                <a:prstGeom prst="roundRect">
                  <a:avLst/>
                </a:prstGeom>
                <a:solidFill>
                  <a:schemeClr val="accent6">
                    <a:lumMod val="20000"/>
                    <a:lumOff val="80000"/>
                  </a:schemeClr>
                </a:solidFill>
                <a:ln>
                  <a:solidFill>
                    <a:schemeClr val="tx1"/>
                  </a:solidFill>
                </a:ln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0" tIns="0" rIns="0" bIns="0" rtlCol="0" anchor="ctr"/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912321"/>
                  <a:r>
                    <a:rPr lang="ru-RU" sz="800" b="1" dirty="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60%</a:t>
                  </a:r>
                </a:p>
              </p:txBody>
            </p:sp>
            <p:sp>
              <p:nvSpPr>
                <p:cNvPr id="447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10008980" y="5925488"/>
                  <a:ext cx="2202328" cy="545576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80200" tIns="40101" rIns="80200" bIns="40101">
                  <a:spAutoFit/>
                </a:bodyPr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defTabSz="955471">
                    <a:defRPr/>
                  </a:pPr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 - </a:t>
                  </a:r>
                  <a:r>
                    <a:rPr lang="ru-RU" altLang="ru-RU" sz="1000" b="0" dirty="0" smtClean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износ электроэнергетических </a:t>
                  </a:r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систем </a:t>
                  </a:r>
                </a:p>
              </p:txBody>
            </p:sp>
            <p:sp>
              <p:nvSpPr>
                <p:cNvPr id="448" name="Прямоугольник 447"/>
                <p:cNvSpPr/>
                <p:nvPr/>
              </p:nvSpPr>
              <p:spPr>
                <a:xfrm>
                  <a:off x="9438681" y="5747122"/>
                  <a:ext cx="658385" cy="230603"/>
                </a:xfrm>
                <a:prstGeom prst="rect">
                  <a:avLst/>
                </a:prstGeom>
                <a:solidFill>
                  <a:srgbClr val="92D050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lIns="68571" tIns="34286" rIns="68571" bIns="34286" anchor="ctr"/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912321"/>
                  <a:r>
                    <a:rPr lang="ru-RU" sz="800" kern="0" dirty="0">
                      <a:solidFill>
                        <a:prstClr val="black"/>
                      </a:solidFill>
                      <a:cs typeface="Times New Roman" panose="02020603050405020304" pitchFamily="18" charset="0"/>
                    </a:rPr>
                    <a:t>19/330</a:t>
                  </a:r>
                </a:p>
              </p:txBody>
            </p:sp>
            <p:sp>
              <p:nvSpPr>
                <p:cNvPr id="449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10025082" y="5647837"/>
                  <a:ext cx="1868848" cy="397313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127973" tIns="63988" rIns="127973" bIns="63988">
                  <a:spAutoFit/>
                </a:bodyPr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- кол-во домов /населения</a:t>
                  </a:r>
                </a:p>
              </p:txBody>
            </p:sp>
          </p:grpSp>
          <p:sp>
            <p:nvSpPr>
              <p:cNvPr id="441" name="Text Box 97"/>
              <p:cNvSpPr txBox="1">
                <a:spLocks noChangeArrowheads="1"/>
              </p:cNvSpPr>
              <p:nvPr/>
            </p:nvSpPr>
            <p:spPr bwMode="auto">
              <a:xfrm>
                <a:off x="7335606" y="5464351"/>
                <a:ext cx="1948620" cy="18518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95989" tIns="47996" rIns="95989" bIns="47996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- количество </a:t>
                </a:r>
                <a:r>
                  <a:rPr lang="ru-RU" altLang="ru-RU" sz="1000" b="0" kern="0" dirty="0" smtClean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осадков (УГМС), </a:t>
                </a: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мм</a:t>
                </a:r>
              </a:p>
            </p:txBody>
          </p:sp>
          <p:sp>
            <p:nvSpPr>
              <p:cNvPr id="442" name="TextBox 23"/>
              <p:cNvSpPr txBox="1"/>
              <p:nvPr/>
            </p:nvSpPr>
            <p:spPr>
              <a:xfrm>
                <a:off x="7029503" y="5479167"/>
                <a:ext cx="383894" cy="181793"/>
              </a:xfrm>
              <a:prstGeom prst="rect">
                <a:avLst/>
              </a:prstGeom>
              <a:solidFill>
                <a:srgbClr val="4F81BD">
                  <a:lumMod val="75000"/>
                </a:srgbClr>
              </a:solidFill>
              <a:effectLst>
                <a:softEdge rad="63500"/>
              </a:effectLst>
            </p:spPr>
            <p:txBody>
              <a:bodyPr wrap="square" rtlCol="0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2321">
                  <a:defRPr/>
                </a:pPr>
                <a:r>
                  <a:rPr lang="ru-RU" sz="1000" dirty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2</a:t>
                </a:r>
                <a:r>
                  <a:rPr lang="ru-RU" sz="1000" kern="0" dirty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0</a:t>
                </a:r>
              </a:p>
            </p:txBody>
          </p:sp>
          <p:sp>
            <p:nvSpPr>
              <p:cNvPr id="443" name="TextBox 23"/>
              <p:cNvSpPr txBox="1"/>
              <p:nvPr/>
            </p:nvSpPr>
            <p:spPr>
              <a:xfrm>
                <a:off x="7041092" y="5647261"/>
                <a:ext cx="372305" cy="181793"/>
              </a:xfrm>
              <a:prstGeom prst="rect">
                <a:avLst/>
              </a:prstGeom>
              <a:solidFill>
                <a:srgbClr val="FF9900"/>
              </a:solidFill>
              <a:effectLst>
                <a:softEdge rad="63500"/>
              </a:effectLst>
            </p:spPr>
            <p:txBody>
              <a:bodyPr wrap="square" rtlCol="0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2321">
                  <a:defRPr/>
                </a:pPr>
                <a:r>
                  <a:rPr lang="ru-RU" sz="1000" kern="0" dirty="0" smtClean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15</a:t>
                </a:r>
                <a:endParaRPr lang="ru-RU" sz="1000" kern="0" dirty="0">
                  <a:solidFill>
                    <a:prstClr val="black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4" name="Text Box 97"/>
              <p:cNvSpPr txBox="1">
                <a:spLocks noChangeArrowheads="1"/>
              </p:cNvSpPr>
              <p:nvPr/>
            </p:nvSpPr>
            <p:spPr bwMode="auto">
              <a:xfrm>
                <a:off x="7449857" y="5637358"/>
                <a:ext cx="1659776" cy="18518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95989" tIns="47996" rIns="95989" bIns="47996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- порывы ветра (УГМС), м/с</a:t>
                </a:r>
              </a:p>
            </p:txBody>
          </p:sp>
        </p:grpSp>
        <p:pic>
          <p:nvPicPr>
            <p:cNvPr id="437" name="Рисунок 436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7899635" y="5141222"/>
              <a:ext cx="649048" cy="1206564"/>
            </a:xfrm>
            <a:prstGeom prst="rect">
              <a:avLst/>
            </a:prstGeom>
          </p:spPr>
        </p:pic>
        <p:pic>
          <p:nvPicPr>
            <p:cNvPr id="438" name="Рисунок 437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7897604" y="4711550"/>
              <a:ext cx="2310493" cy="215263"/>
            </a:xfrm>
            <a:prstGeom prst="rect">
              <a:avLst/>
            </a:prstGeom>
          </p:spPr>
        </p:pic>
      </p:grpSp>
      <p:sp>
        <p:nvSpPr>
          <p:cNvPr id="471" name="Rectangle 152"/>
          <p:cNvSpPr>
            <a:spLocks noChangeArrowheads="1"/>
          </p:cNvSpPr>
          <p:nvPr/>
        </p:nvSpPr>
        <p:spPr bwMode="auto">
          <a:xfrm>
            <a:off x="10435750" y="6254882"/>
            <a:ext cx="1728000" cy="538609"/>
          </a:xfrm>
          <a:prstGeom prst="rect">
            <a:avLst/>
          </a:prstGeom>
          <a:solidFill>
            <a:schemeClr val="bg1">
              <a:alpha val="96861"/>
            </a:schemeClr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square" lIns="22554" tIns="0" rIns="22554" bIns="0" anchor="ctr">
            <a:spAutoFit/>
          </a:bodyPr>
          <a:lstStyle/>
          <a:p>
            <a:pPr defTabSz="1727942">
              <a:spcBef>
                <a:spcPct val="0"/>
              </a:spcBef>
            </a:pPr>
            <a:r>
              <a:rPr lang="ru-RU" altLang="ru-RU" sz="7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ГУ МЧС России по Краснодарскому краю</a:t>
            </a:r>
            <a:r>
              <a:rPr lang="ru-RU" altLang="ru-RU" sz="700" i="1" u="sng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</a:p>
          <a:p>
            <a:pPr defTabSz="1727942">
              <a:spcBef>
                <a:spcPct val="0"/>
              </a:spcBef>
            </a:pPr>
            <a:r>
              <a:rPr lang="ru-RU" altLang="ru-RU" sz="7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АРМ № 7 </a:t>
            </a:r>
          </a:p>
          <a:p>
            <a:pPr defTabSz="1727942">
              <a:spcBef>
                <a:spcPct val="0"/>
              </a:spcBef>
            </a:pPr>
            <a:r>
              <a:rPr lang="ru-RU" alt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15:00 </a:t>
            </a:r>
            <a:r>
              <a:rPr lang="ru-RU" altLang="ru-RU" sz="7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alt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04.11.2024</a:t>
            </a:r>
          </a:p>
          <a:p>
            <a:pPr defTabSz="1727942">
              <a:spcBef>
                <a:spcPct val="0"/>
              </a:spcBef>
            </a:pPr>
            <a:r>
              <a:rPr lang="ru-RU" alt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Исп</a:t>
            </a:r>
            <a:r>
              <a:rPr lang="ru-RU" altLang="ru-RU" sz="7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. </a:t>
            </a:r>
            <a:r>
              <a:rPr lang="ru-RU" alt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Л.А. Давиденко</a:t>
            </a:r>
            <a:endParaRPr lang="ru-RU" altLang="ru-RU" sz="7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defTabSz="1727942">
              <a:spcBef>
                <a:spcPct val="0"/>
              </a:spcBef>
            </a:pPr>
            <a:r>
              <a:rPr 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Тел</a:t>
            </a:r>
            <a:r>
              <a:rPr lang="ru-RU" sz="7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. 3220-5507</a:t>
            </a:r>
          </a:p>
        </p:txBody>
      </p:sp>
      <p:grpSp>
        <p:nvGrpSpPr>
          <p:cNvPr id="399" name="Группа 398"/>
          <p:cNvGrpSpPr/>
          <p:nvPr/>
        </p:nvGrpSpPr>
        <p:grpSpPr>
          <a:xfrm>
            <a:off x="4589043" y="2301957"/>
            <a:ext cx="1581368" cy="723767"/>
            <a:chOff x="406713" y="1180365"/>
            <a:chExt cx="1581368" cy="723767"/>
          </a:xfrm>
        </p:grpSpPr>
        <p:cxnSp>
          <p:nvCxnSpPr>
            <p:cNvPr id="400" name="Прямая соединительная линия 399"/>
            <p:cNvCxnSpPr/>
            <p:nvPr/>
          </p:nvCxnSpPr>
          <p:spPr>
            <a:xfrm>
              <a:off x="1484224" y="1515603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1" name="Прямая соединительная линия 400"/>
            <p:cNvCxnSpPr/>
            <p:nvPr/>
          </p:nvCxnSpPr>
          <p:spPr>
            <a:xfrm>
              <a:off x="1594082" y="1662606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02" name="Скругленный прямоугольник 401"/>
            <p:cNvSpPr/>
            <p:nvPr/>
          </p:nvSpPr>
          <p:spPr>
            <a:xfrm>
              <a:off x="640108" y="1561908"/>
              <a:ext cx="250314" cy="147532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ru-RU" sz="800" b="1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40%</a:t>
              </a:r>
            </a:p>
          </p:txBody>
        </p:sp>
        <p:sp>
          <p:nvSpPr>
            <p:cNvPr id="403" name="TextBox 23"/>
            <p:cNvSpPr txBox="1">
              <a:spLocks noChangeAspect="1"/>
            </p:cNvSpPr>
            <p:nvPr/>
          </p:nvSpPr>
          <p:spPr>
            <a:xfrm>
              <a:off x="892969" y="1704077"/>
              <a:ext cx="392468" cy="200055"/>
            </a:xfrm>
            <a:prstGeom prst="rect">
              <a:avLst/>
            </a:prstGeom>
            <a:solidFill>
              <a:srgbClr val="4F81BD">
                <a:lumMod val="75000"/>
              </a:srgb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>
                  <a:solidFill>
                    <a:prstClr val="black"/>
                  </a:solidFill>
                </a:rPr>
                <a:t>2</a:t>
              </a:r>
            </a:p>
          </p:txBody>
        </p:sp>
        <p:sp>
          <p:nvSpPr>
            <p:cNvPr id="404" name="Прямоугольник 403"/>
            <p:cNvSpPr/>
            <p:nvPr/>
          </p:nvSpPr>
          <p:spPr>
            <a:xfrm>
              <a:off x="895333" y="1552996"/>
              <a:ext cx="780208" cy="156444"/>
            </a:xfrm>
            <a:prstGeom prst="rect">
              <a:avLst/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9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488/270</a:t>
              </a:r>
              <a:endParaRPr lang="ru-RU" sz="9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05" name="Прямоугольник 404"/>
            <p:cNvSpPr/>
            <p:nvPr/>
          </p:nvSpPr>
          <p:spPr bwMode="auto">
            <a:xfrm>
              <a:off x="895333" y="1411197"/>
              <a:ext cx="780208" cy="141799"/>
            </a:xfrm>
            <a:prstGeom prst="rect">
              <a:avLst/>
            </a:prstGeom>
            <a:solidFill>
              <a:srgbClr val="00B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4459/59147</a:t>
              </a:r>
            </a:p>
          </p:txBody>
        </p:sp>
        <p:sp>
          <p:nvSpPr>
            <p:cNvPr id="406" name="TextBox 10"/>
            <p:cNvSpPr txBox="1"/>
            <p:nvPr/>
          </p:nvSpPr>
          <p:spPr>
            <a:xfrm>
              <a:off x="406713" y="1180365"/>
              <a:ext cx="1581368" cy="230832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sz="900" dirty="0"/>
                <a:t>г. Анапа</a:t>
              </a:r>
            </a:p>
          </p:txBody>
        </p:sp>
        <p:sp>
          <p:nvSpPr>
            <p:cNvPr id="407" name="TextBox 23"/>
            <p:cNvSpPr txBox="1">
              <a:spLocks noChangeAspect="1"/>
            </p:cNvSpPr>
            <p:nvPr/>
          </p:nvSpPr>
          <p:spPr>
            <a:xfrm>
              <a:off x="1302123" y="1704077"/>
              <a:ext cx="392468" cy="200055"/>
            </a:xfrm>
            <a:prstGeom prst="rect">
              <a:avLst/>
            </a:prstGeom>
            <a:solidFill>
              <a:schemeClr val="accent4">
                <a:lumMod val="75000"/>
              </a:scheme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18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73024218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Рисунок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722989"/>
            <a:ext cx="12192000" cy="6135011"/>
          </a:xfrm>
          <a:prstGeom prst="rect">
            <a:avLst/>
          </a:prstGeom>
        </p:spPr>
      </p:pic>
      <p:grpSp>
        <p:nvGrpSpPr>
          <p:cNvPr id="4" name="Группа 3"/>
          <p:cNvGrpSpPr/>
          <p:nvPr/>
        </p:nvGrpSpPr>
        <p:grpSpPr>
          <a:xfrm>
            <a:off x="11461411" y="76626"/>
            <a:ext cx="625999" cy="526433"/>
            <a:chOff x="9625856" y="4064"/>
            <a:chExt cx="625999" cy="526433"/>
          </a:xfrm>
        </p:grpSpPr>
        <p:sp>
          <p:nvSpPr>
            <p:cNvPr id="5" name="Oval 44"/>
            <p:cNvSpPr>
              <a:spLocks noChangeArrowheads="1"/>
            </p:cNvSpPr>
            <p:nvPr/>
          </p:nvSpPr>
          <p:spPr bwMode="auto">
            <a:xfrm>
              <a:off x="9625856" y="4064"/>
              <a:ext cx="625999" cy="52643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" name="Oval 45"/>
            <p:cNvSpPr>
              <a:spLocks noChangeArrowheads="1"/>
            </p:cNvSpPr>
            <p:nvPr/>
          </p:nvSpPr>
          <p:spPr bwMode="auto">
            <a:xfrm>
              <a:off x="9640446" y="10526"/>
              <a:ext cx="600673" cy="505200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" name="Oval 46"/>
            <p:cNvSpPr>
              <a:spLocks noChangeArrowheads="1"/>
            </p:cNvSpPr>
            <p:nvPr/>
          </p:nvSpPr>
          <p:spPr bwMode="auto">
            <a:xfrm>
              <a:off x="9715875" y="76994"/>
              <a:ext cx="454772" cy="38334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" name="Oval 47"/>
            <p:cNvSpPr>
              <a:spLocks noChangeArrowheads="1"/>
            </p:cNvSpPr>
            <p:nvPr/>
          </p:nvSpPr>
          <p:spPr bwMode="auto">
            <a:xfrm>
              <a:off x="9727987" y="87610"/>
              <a:ext cx="437704" cy="368803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9" name="Freeform 48"/>
            <p:cNvSpPr>
              <a:spLocks noEditPoints="1"/>
            </p:cNvSpPr>
            <p:nvPr/>
          </p:nvSpPr>
          <p:spPr bwMode="auto">
            <a:xfrm>
              <a:off x="9765151" y="25297"/>
              <a:ext cx="362001" cy="84931"/>
            </a:xfrm>
            <a:custGeom>
              <a:avLst/>
              <a:gdLst>
                <a:gd name="T0" fmla="*/ 2147483647 w 115"/>
                <a:gd name="T1" fmla="*/ 2147483647 h 32"/>
                <a:gd name="T2" fmla="*/ 2147483647 w 115"/>
                <a:gd name="T3" fmla="*/ 2147483647 h 32"/>
                <a:gd name="T4" fmla="*/ 2147483647 w 115"/>
                <a:gd name="T5" fmla="*/ 2147483647 h 32"/>
                <a:gd name="T6" fmla="*/ 2147483647 w 115"/>
                <a:gd name="T7" fmla="*/ 2147483647 h 32"/>
                <a:gd name="T8" fmla="*/ 2147483647 w 115"/>
                <a:gd name="T9" fmla="*/ 2147483647 h 32"/>
                <a:gd name="T10" fmla="*/ 2147483647 w 115"/>
                <a:gd name="T11" fmla="*/ 2147483647 h 32"/>
                <a:gd name="T12" fmla="*/ 2147483647 w 115"/>
                <a:gd name="T13" fmla="*/ 2147483647 h 32"/>
                <a:gd name="T14" fmla="*/ 2147483647 w 115"/>
                <a:gd name="T15" fmla="*/ 2147483647 h 32"/>
                <a:gd name="T16" fmla="*/ 2147483647 w 115"/>
                <a:gd name="T17" fmla="*/ 2147483647 h 32"/>
                <a:gd name="T18" fmla="*/ 2147483647 w 115"/>
                <a:gd name="T19" fmla="*/ 2147483647 h 32"/>
                <a:gd name="T20" fmla="*/ 2147483647 w 115"/>
                <a:gd name="T21" fmla="*/ 2147483647 h 32"/>
                <a:gd name="T22" fmla="*/ 2147483647 w 115"/>
                <a:gd name="T23" fmla="*/ 2147483647 h 32"/>
                <a:gd name="T24" fmla="*/ 2147483647 w 115"/>
                <a:gd name="T25" fmla="*/ 2147483647 h 32"/>
                <a:gd name="T26" fmla="*/ 2147483647 w 115"/>
                <a:gd name="T27" fmla="*/ 2147483647 h 32"/>
                <a:gd name="T28" fmla="*/ 2147483647 w 115"/>
                <a:gd name="T29" fmla="*/ 2147483647 h 32"/>
                <a:gd name="T30" fmla="*/ 2147483647 w 115"/>
                <a:gd name="T31" fmla="*/ 2147483647 h 32"/>
                <a:gd name="T32" fmla="*/ 2147483647 w 115"/>
                <a:gd name="T33" fmla="*/ 2147483647 h 32"/>
                <a:gd name="T34" fmla="*/ 2147483647 w 115"/>
                <a:gd name="T35" fmla="*/ 2147483647 h 32"/>
                <a:gd name="T36" fmla="*/ 2147483647 w 115"/>
                <a:gd name="T37" fmla="*/ 2147483647 h 32"/>
                <a:gd name="T38" fmla="*/ 2147483647 w 115"/>
                <a:gd name="T39" fmla="*/ 2147483647 h 32"/>
                <a:gd name="T40" fmla="*/ 2147483647 w 115"/>
                <a:gd name="T41" fmla="*/ 2147483647 h 32"/>
                <a:gd name="T42" fmla="*/ 2147483647 w 115"/>
                <a:gd name="T43" fmla="*/ 0 h 32"/>
                <a:gd name="T44" fmla="*/ 2147483647 w 115"/>
                <a:gd name="T45" fmla="*/ 2147483647 h 32"/>
                <a:gd name="T46" fmla="*/ 2147483647 w 115"/>
                <a:gd name="T47" fmla="*/ 2147483647 h 32"/>
                <a:gd name="T48" fmla="*/ 2147483647 w 115"/>
                <a:gd name="T49" fmla="*/ 2147483647 h 32"/>
                <a:gd name="T50" fmla="*/ 2147483647 w 115"/>
                <a:gd name="T51" fmla="*/ 0 h 32"/>
                <a:gd name="T52" fmla="*/ 2147483647 w 115"/>
                <a:gd name="T53" fmla="*/ 2147483647 h 32"/>
                <a:gd name="T54" fmla="*/ 2147483647 w 115"/>
                <a:gd name="T55" fmla="*/ 2147483647 h 32"/>
                <a:gd name="T56" fmla="*/ 2147483647 w 115"/>
                <a:gd name="T57" fmla="*/ 2147483647 h 32"/>
                <a:gd name="T58" fmla="*/ 2147483647 w 115"/>
                <a:gd name="T59" fmla="*/ 2147483647 h 32"/>
                <a:gd name="T60" fmla="*/ 2147483647 w 115"/>
                <a:gd name="T61" fmla="*/ 2147483647 h 32"/>
                <a:gd name="T62" fmla="*/ 2147483647 w 115"/>
                <a:gd name="T63" fmla="*/ 2147483647 h 32"/>
                <a:gd name="T64" fmla="*/ 2147483647 w 115"/>
                <a:gd name="T65" fmla="*/ 2147483647 h 32"/>
                <a:gd name="T66" fmla="*/ 2147483647 w 115"/>
                <a:gd name="T67" fmla="*/ 2147483647 h 32"/>
                <a:gd name="T68" fmla="*/ 2147483647 w 115"/>
                <a:gd name="T69" fmla="*/ 2147483647 h 32"/>
                <a:gd name="T70" fmla="*/ 2147483647 w 115"/>
                <a:gd name="T71" fmla="*/ 2147483647 h 32"/>
                <a:gd name="T72" fmla="*/ 2147483647 w 115"/>
                <a:gd name="T73" fmla="*/ 2147483647 h 32"/>
                <a:gd name="T74" fmla="*/ 2147483647 w 115"/>
                <a:gd name="T75" fmla="*/ 2147483647 h 32"/>
                <a:gd name="T76" fmla="*/ 2147483647 w 115"/>
                <a:gd name="T77" fmla="*/ 2147483647 h 32"/>
                <a:gd name="T78" fmla="*/ 2147483647 w 115"/>
                <a:gd name="T79" fmla="*/ 2147483647 h 32"/>
                <a:gd name="T80" fmla="*/ 2147483647 w 115"/>
                <a:gd name="T81" fmla="*/ 2147483647 h 32"/>
                <a:gd name="T82" fmla="*/ 2147483647 w 115"/>
                <a:gd name="T83" fmla="*/ 2147483647 h 32"/>
                <a:gd name="T84" fmla="*/ 2147483647 w 115"/>
                <a:gd name="T85" fmla="*/ 2147483647 h 32"/>
                <a:gd name="T86" fmla="*/ 2147483647 w 115"/>
                <a:gd name="T87" fmla="*/ 2147483647 h 32"/>
                <a:gd name="T88" fmla="*/ 2147483647 w 115"/>
                <a:gd name="T89" fmla="*/ 2147483647 h 32"/>
                <a:gd name="T90" fmla="*/ 2147483647 w 115"/>
                <a:gd name="T91" fmla="*/ 2147483647 h 32"/>
                <a:gd name="T92" fmla="*/ 2147483647 w 115"/>
                <a:gd name="T93" fmla="*/ 2147483647 h 32"/>
                <a:gd name="T94" fmla="*/ 2147483647 w 115"/>
                <a:gd name="T95" fmla="*/ 2147483647 h 32"/>
                <a:gd name="T96" fmla="*/ 2147483647 w 115"/>
                <a:gd name="T97" fmla="*/ 2147483647 h 32"/>
                <a:gd name="T98" fmla="*/ 2147483647 w 115"/>
                <a:gd name="T99" fmla="*/ 2147483647 h 32"/>
                <a:gd name="T100" fmla="*/ 2147483647 w 115"/>
                <a:gd name="T101" fmla="*/ 2147483647 h 32"/>
                <a:gd name="T102" fmla="*/ 2147483647 w 115"/>
                <a:gd name="T103" fmla="*/ 2147483647 h 32"/>
                <a:gd name="T104" fmla="*/ 2147483647 w 115"/>
                <a:gd name="T105" fmla="*/ 2147483647 h 3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15"/>
                <a:gd name="T160" fmla="*/ 0 h 32"/>
                <a:gd name="T161" fmla="*/ 115 w 115"/>
                <a:gd name="T162" fmla="*/ 32 h 3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15" h="32">
                  <a:moveTo>
                    <a:pt x="6" y="29"/>
                  </a:moveTo>
                  <a:lnTo>
                    <a:pt x="7" y="29"/>
                  </a:lnTo>
                  <a:cubicBezTo>
                    <a:pt x="7" y="29"/>
                    <a:pt x="7" y="29"/>
                    <a:pt x="8" y="28"/>
                  </a:cubicBezTo>
                  <a:cubicBezTo>
                    <a:pt x="8" y="28"/>
                    <a:pt x="8" y="28"/>
                    <a:pt x="7" y="28"/>
                  </a:cubicBezTo>
                  <a:lnTo>
                    <a:pt x="4" y="22"/>
                  </a:lnTo>
                  <a:cubicBezTo>
                    <a:pt x="4" y="22"/>
                    <a:pt x="3" y="22"/>
                    <a:pt x="3" y="22"/>
                  </a:cubicBezTo>
                  <a:cubicBezTo>
                    <a:pt x="3" y="22"/>
                    <a:pt x="3" y="22"/>
                    <a:pt x="2" y="22"/>
                  </a:cubicBezTo>
                  <a:lnTo>
                    <a:pt x="0" y="20"/>
                  </a:lnTo>
                  <a:lnTo>
                    <a:pt x="8" y="15"/>
                  </a:lnTo>
                  <a:lnTo>
                    <a:pt x="9" y="18"/>
                  </a:lnTo>
                  <a:cubicBezTo>
                    <a:pt x="9" y="18"/>
                    <a:pt x="8" y="18"/>
                    <a:pt x="8" y="18"/>
                  </a:cubicBezTo>
                  <a:cubicBezTo>
                    <a:pt x="8" y="18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lnTo>
                    <a:pt x="9" y="20"/>
                  </a:lnTo>
                  <a:lnTo>
                    <a:pt x="13" y="18"/>
                  </a:lnTo>
                  <a:lnTo>
                    <a:pt x="12" y="17"/>
                  </a:lnTo>
                  <a:cubicBezTo>
                    <a:pt x="12" y="17"/>
                    <a:pt x="12" y="16"/>
                    <a:pt x="12" y="16"/>
                  </a:cubicBezTo>
                  <a:cubicBezTo>
                    <a:pt x="11" y="16"/>
                    <a:pt x="11" y="16"/>
                    <a:pt x="11" y="17"/>
                  </a:cubicBezTo>
                  <a:lnTo>
                    <a:pt x="9" y="14"/>
                  </a:lnTo>
                  <a:lnTo>
                    <a:pt x="16" y="10"/>
                  </a:lnTo>
                  <a:lnTo>
                    <a:pt x="18" y="12"/>
                  </a:lnTo>
                  <a:lnTo>
                    <a:pt x="17" y="13"/>
                  </a:ln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7" y="14"/>
                    <a:pt x="17" y="14"/>
                  </a:cubicBezTo>
                  <a:lnTo>
                    <a:pt x="20" y="20"/>
                  </a:lnTo>
                  <a:lnTo>
                    <a:pt x="21" y="20"/>
                  </a:ln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2" y="20"/>
                  </a:cubicBezTo>
                  <a:lnTo>
                    <a:pt x="22" y="19"/>
                  </a:lnTo>
                  <a:lnTo>
                    <a:pt x="24" y="22"/>
                  </a:lnTo>
                  <a:lnTo>
                    <a:pt x="17" y="26"/>
                  </a:lnTo>
                  <a:lnTo>
                    <a:pt x="15" y="24"/>
                  </a:lnTo>
                  <a:cubicBezTo>
                    <a:pt x="16" y="24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lnTo>
                    <a:pt x="14" y="21"/>
                  </a:lnTo>
                  <a:lnTo>
                    <a:pt x="11" y="23"/>
                  </a:lnTo>
                  <a:lnTo>
                    <a:pt x="12" y="25"/>
                  </a:lnTo>
                  <a:cubicBezTo>
                    <a:pt x="12" y="25"/>
                    <a:pt x="12" y="25"/>
                    <a:pt x="13" y="25"/>
                  </a:cubicBezTo>
                  <a:cubicBezTo>
                    <a:pt x="13" y="25"/>
                    <a:pt x="13" y="25"/>
                    <a:pt x="13" y="25"/>
                  </a:cubicBezTo>
                  <a:lnTo>
                    <a:pt x="14" y="25"/>
                  </a:lnTo>
                  <a:lnTo>
                    <a:pt x="15" y="27"/>
                  </a:lnTo>
                  <a:lnTo>
                    <a:pt x="8" y="32"/>
                  </a:lnTo>
                  <a:lnTo>
                    <a:pt x="6" y="29"/>
                  </a:lnTo>
                  <a:close/>
                  <a:moveTo>
                    <a:pt x="33" y="3"/>
                  </a:moveTo>
                  <a:lnTo>
                    <a:pt x="34" y="6"/>
                  </a:lnTo>
                  <a:lnTo>
                    <a:pt x="33" y="6"/>
                  </a:lnTo>
                  <a:cubicBezTo>
                    <a:pt x="33" y="6"/>
                    <a:pt x="33" y="6"/>
                    <a:pt x="33" y="6"/>
                  </a:cubicBezTo>
                  <a:cubicBezTo>
                    <a:pt x="33" y="7"/>
                    <a:pt x="33" y="7"/>
                    <a:pt x="33" y="7"/>
                  </a:cubicBezTo>
                  <a:lnTo>
                    <a:pt x="35" y="14"/>
                  </a:lnTo>
                  <a:lnTo>
                    <a:pt x="38" y="13"/>
                  </a:lnTo>
                  <a:lnTo>
                    <a:pt x="37" y="6"/>
                  </a:lnTo>
                  <a:cubicBezTo>
                    <a:pt x="37" y="6"/>
                    <a:pt x="36" y="6"/>
                    <a:pt x="36" y="6"/>
                  </a:cubicBezTo>
                  <a:cubicBezTo>
                    <a:pt x="36" y="5"/>
                    <a:pt x="36" y="5"/>
                    <a:pt x="36" y="6"/>
                  </a:cubicBezTo>
                  <a:lnTo>
                    <a:pt x="35" y="6"/>
                  </a:lnTo>
                  <a:lnTo>
                    <a:pt x="35" y="3"/>
                  </a:lnTo>
                  <a:lnTo>
                    <a:pt x="43" y="1"/>
                  </a:lnTo>
                  <a:lnTo>
                    <a:pt x="44" y="3"/>
                  </a:lnTo>
                  <a:lnTo>
                    <a:pt x="43" y="4"/>
                  </a:lnTo>
                  <a:cubicBezTo>
                    <a:pt x="42" y="4"/>
                    <a:pt x="42" y="4"/>
                    <a:pt x="42" y="4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lnTo>
                    <a:pt x="44" y="10"/>
                  </a:lnTo>
                  <a:cubicBezTo>
                    <a:pt x="44" y="10"/>
                    <a:pt x="44" y="10"/>
                    <a:pt x="44" y="10"/>
                  </a:cubicBezTo>
                  <a:cubicBezTo>
                    <a:pt x="44" y="10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5" y="11"/>
                  </a:cubicBezTo>
                  <a:lnTo>
                    <a:pt x="46" y="11"/>
                  </a:lnTo>
                  <a:lnTo>
                    <a:pt x="48" y="17"/>
                  </a:lnTo>
                  <a:lnTo>
                    <a:pt x="45" y="18"/>
                  </a:lnTo>
                  <a:lnTo>
                    <a:pt x="44" y="17"/>
                  </a:ln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5"/>
                    <a:pt x="44" y="15"/>
                  </a:cubicBezTo>
                  <a:cubicBezTo>
                    <a:pt x="43" y="15"/>
                    <a:pt x="43" y="15"/>
                    <a:pt x="42" y="15"/>
                  </a:cubicBezTo>
                  <a:lnTo>
                    <a:pt x="28" y="19"/>
                  </a:lnTo>
                  <a:lnTo>
                    <a:pt x="27" y="16"/>
                  </a:lnTo>
                  <a:lnTo>
                    <a:pt x="28" y="16"/>
                  </a:lnTo>
                  <a:cubicBezTo>
                    <a:pt x="29" y="16"/>
                    <a:pt x="29" y="16"/>
                    <a:pt x="29" y="16"/>
                  </a:cubicBezTo>
                  <a:cubicBezTo>
                    <a:pt x="29" y="16"/>
                    <a:pt x="29" y="16"/>
                    <a:pt x="29" y="15"/>
                  </a:cubicBezTo>
                  <a:lnTo>
                    <a:pt x="27" y="9"/>
                  </a:ln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6" y="8"/>
                    <a:pt x="26" y="8"/>
                  </a:cubicBezTo>
                  <a:lnTo>
                    <a:pt x="25" y="8"/>
                  </a:lnTo>
                  <a:lnTo>
                    <a:pt x="25" y="6"/>
                  </a:lnTo>
                  <a:lnTo>
                    <a:pt x="33" y="3"/>
                  </a:lnTo>
                  <a:close/>
                  <a:moveTo>
                    <a:pt x="61" y="0"/>
                  </a:moveTo>
                  <a:lnTo>
                    <a:pt x="61" y="3"/>
                  </a:lnTo>
                  <a:cubicBezTo>
                    <a:pt x="61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4"/>
                  </a:cubicBezTo>
                  <a:lnTo>
                    <a:pt x="62" y="6"/>
                  </a:lnTo>
                  <a:lnTo>
                    <a:pt x="63" y="4"/>
                  </a:ln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3" y="3"/>
                  </a:cubicBezTo>
                  <a:cubicBezTo>
                    <a:pt x="63" y="3"/>
                    <a:pt x="63" y="3"/>
                    <a:pt x="63" y="3"/>
                  </a:cubicBezTo>
                  <a:lnTo>
                    <a:pt x="63" y="0"/>
                  </a:lnTo>
                  <a:lnTo>
                    <a:pt x="70" y="0"/>
                  </a:lnTo>
                  <a:lnTo>
                    <a:pt x="70" y="3"/>
                  </a:lnTo>
                  <a:lnTo>
                    <a:pt x="69" y="3"/>
                  </a:lnTo>
                  <a:cubicBezTo>
                    <a:pt x="69" y="3"/>
                    <a:pt x="68" y="3"/>
                    <a:pt x="68" y="3"/>
                  </a:cubicBezTo>
                  <a:cubicBezTo>
                    <a:pt x="68" y="3"/>
                    <a:pt x="68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lnTo>
                    <a:pt x="65" y="8"/>
                  </a:lnTo>
                  <a:cubicBezTo>
                    <a:pt x="65" y="9"/>
                    <a:pt x="64" y="11"/>
                    <a:pt x="64" y="11"/>
                  </a:cubicBezTo>
                  <a:cubicBezTo>
                    <a:pt x="63" y="12"/>
                    <a:pt x="62" y="13"/>
                    <a:pt x="62" y="13"/>
                  </a:cubicBezTo>
                  <a:cubicBezTo>
                    <a:pt x="61" y="14"/>
                    <a:pt x="61" y="14"/>
                    <a:pt x="60" y="14"/>
                  </a:cubicBezTo>
                  <a:cubicBezTo>
                    <a:pt x="59" y="14"/>
                    <a:pt x="58" y="14"/>
                    <a:pt x="58" y="14"/>
                  </a:cubicBezTo>
                  <a:cubicBezTo>
                    <a:pt x="57" y="14"/>
                    <a:pt x="57" y="14"/>
                    <a:pt x="56" y="14"/>
                  </a:cubicBezTo>
                  <a:cubicBezTo>
                    <a:pt x="56" y="14"/>
                    <a:pt x="55" y="14"/>
                    <a:pt x="54" y="14"/>
                  </a:cubicBezTo>
                  <a:lnTo>
                    <a:pt x="54" y="10"/>
                  </a:lnTo>
                  <a:cubicBezTo>
                    <a:pt x="55" y="10"/>
                    <a:pt x="55" y="10"/>
                    <a:pt x="56" y="10"/>
                  </a:cubicBezTo>
                  <a:cubicBezTo>
                    <a:pt x="56" y="10"/>
                    <a:pt x="57" y="10"/>
                    <a:pt x="57" y="10"/>
                  </a:cubicBezTo>
                  <a:cubicBezTo>
                    <a:pt x="57" y="10"/>
                    <a:pt x="57" y="10"/>
                    <a:pt x="58" y="10"/>
                  </a:cubicBezTo>
                  <a:cubicBezTo>
                    <a:pt x="58" y="10"/>
                    <a:pt x="58" y="10"/>
                    <a:pt x="58" y="10"/>
                  </a:cubicBezTo>
                  <a:lnTo>
                    <a:pt x="54" y="4"/>
                  </a:lnTo>
                  <a:cubicBezTo>
                    <a:pt x="54" y="4"/>
                    <a:pt x="54" y="3"/>
                    <a:pt x="54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3"/>
                    <a:pt x="53" y="3"/>
                    <a:pt x="53" y="2"/>
                  </a:cubicBezTo>
                  <a:cubicBezTo>
                    <a:pt x="52" y="2"/>
                    <a:pt x="52" y="2"/>
                    <a:pt x="52" y="2"/>
                  </a:cubicBezTo>
                  <a:lnTo>
                    <a:pt x="51" y="2"/>
                  </a:lnTo>
                  <a:lnTo>
                    <a:pt x="52" y="0"/>
                  </a:lnTo>
                  <a:lnTo>
                    <a:pt x="61" y="0"/>
                  </a:lnTo>
                  <a:close/>
                  <a:moveTo>
                    <a:pt x="86" y="7"/>
                  </a:moveTo>
                  <a:lnTo>
                    <a:pt x="85" y="7"/>
                  </a:lnTo>
                  <a:cubicBezTo>
                    <a:pt x="85" y="7"/>
                    <a:pt x="85" y="7"/>
                    <a:pt x="84" y="7"/>
                  </a:cubicBezTo>
                  <a:cubicBezTo>
                    <a:pt x="84" y="7"/>
                    <a:pt x="84" y="7"/>
                    <a:pt x="84" y="7"/>
                  </a:cubicBezTo>
                  <a:lnTo>
                    <a:pt x="84" y="9"/>
                  </a:ln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5" y="9"/>
                    <a:pt x="85" y="9"/>
                  </a:cubicBezTo>
                  <a:cubicBezTo>
                    <a:pt x="85" y="9"/>
                    <a:pt x="85" y="9"/>
                    <a:pt x="85" y="8"/>
                  </a:cubicBezTo>
                  <a:cubicBezTo>
                    <a:pt x="86" y="8"/>
                    <a:pt x="86" y="8"/>
                    <a:pt x="86" y="8"/>
                  </a:cubicBezTo>
                  <a:cubicBezTo>
                    <a:pt x="86" y="8"/>
                    <a:pt x="86" y="8"/>
                    <a:pt x="86" y="7"/>
                  </a:cubicBezTo>
                  <a:cubicBezTo>
                    <a:pt x="87" y="7"/>
                    <a:pt x="87" y="7"/>
                    <a:pt x="87" y="7"/>
                  </a:cubicBezTo>
                  <a:cubicBezTo>
                    <a:pt x="87" y="7"/>
                    <a:pt x="87" y="7"/>
                    <a:pt x="87" y="6"/>
                  </a:cubicBezTo>
                  <a:cubicBezTo>
                    <a:pt x="88" y="6"/>
                    <a:pt x="88" y="6"/>
                    <a:pt x="89" y="5"/>
                  </a:cubicBezTo>
                  <a:cubicBezTo>
                    <a:pt x="90" y="5"/>
                    <a:pt x="91" y="5"/>
                    <a:pt x="92" y="6"/>
                  </a:cubicBezTo>
                  <a:cubicBezTo>
                    <a:pt x="92" y="6"/>
                    <a:pt x="92" y="6"/>
                    <a:pt x="93" y="6"/>
                  </a:cubicBezTo>
                  <a:cubicBezTo>
                    <a:pt x="93" y="6"/>
                    <a:pt x="93" y="6"/>
                    <a:pt x="93" y="6"/>
                  </a:cubicBezTo>
                  <a:cubicBezTo>
                    <a:pt x="94" y="6"/>
                    <a:pt x="94" y="6"/>
                    <a:pt x="94" y="6"/>
                  </a:cubicBezTo>
                  <a:cubicBezTo>
                    <a:pt x="94" y="6"/>
                    <a:pt x="94" y="7"/>
                    <a:pt x="94" y="7"/>
                  </a:cubicBezTo>
                  <a:lnTo>
                    <a:pt x="93" y="10"/>
                  </a:ln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2" y="10"/>
                    <a:pt x="92" y="10"/>
                  </a:cubicBezTo>
                  <a:cubicBezTo>
                    <a:pt x="92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1"/>
                  </a:cubicBezTo>
                  <a:cubicBezTo>
                    <a:pt x="90" y="11"/>
                    <a:pt x="90" y="11"/>
                    <a:pt x="89" y="11"/>
                  </a:cubicBezTo>
                  <a:cubicBezTo>
                    <a:pt x="89" y="11"/>
                    <a:pt x="88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8" y="12"/>
                    <a:pt x="89" y="12"/>
                    <a:pt x="89" y="13"/>
                  </a:cubicBezTo>
                  <a:cubicBezTo>
                    <a:pt x="90" y="13"/>
                    <a:pt x="90" y="14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6"/>
                  </a:cubicBezTo>
                  <a:cubicBezTo>
                    <a:pt x="90" y="16"/>
                    <a:pt x="90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2" y="16"/>
                  </a:cubicBezTo>
                  <a:lnTo>
                    <a:pt x="90" y="20"/>
                  </a:lnTo>
                  <a:cubicBezTo>
                    <a:pt x="90" y="20"/>
                    <a:pt x="90" y="20"/>
                    <a:pt x="90" y="20"/>
                  </a:cubicBezTo>
                  <a:cubicBezTo>
                    <a:pt x="89" y="20"/>
                    <a:pt x="89" y="20"/>
                    <a:pt x="89" y="20"/>
                  </a:cubicBezTo>
                  <a:cubicBezTo>
                    <a:pt x="89" y="20"/>
                    <a:pt x="89" y="20"/>
                    <a:pt x="88" y="20"/>
                  </a:cubicBezTo>
                  <a:cubicBezTo>
                    <a:pt x="88" y="20"/>
                    <a:pt x="88" y="20"/>
                    <a:pt x="88" y="20"/>
                  </a:cubicBezTo>
                  <a:cubicBezTo>
                    <a:pt x="87" y="19"/>
                    <a:pt x="86" y="19"/>
                    <a:pt x="85" y="18"/>
                  </a:cubicBezTo>
                  <a:cubicBezTo>
                    <a:pt x="85" y="18"/>
                    <a:pt x="84" y="17"/>
                    <a:pt x="84" y="15"/>
                  </a:cubicBezTo>
                  <a:cubicBezTo>
                    <a:pt x="84" y="15"/>
                    <a:pt x="84" y="15"/>
                    <a:pt x="84" y="15"/>
                  </a:cubicBezTo>
                  <a:cubicBezTo>
                    <a:pt x="84" y="14"/>
                    <a:pt x="84" y="14"/>
                    <a:pt x="84" y="14"/>
                  </a:cubicBezTo>
                  <a:cubicBezTo>
                    <a:pt x="84" y="14"/>
                    <a:pt x="84" y="14"/>
                    <a:pt x="84" y="13"/>
                  </a:cubicBezTo>
                  <a:cubicBezTo>
                    <a:pt x="84" y="13"/>
                    <a:pt x="84" y="13"/>
                    <a:pt x="84" y="13"/>
                  </a:cubicBezTo>
                  <a:cubicBezTo>
                    <a:pt x="84" y="13"/>
                    <a:pt x="84" y="12"/>
                    <a:pt x="84" y="12"/>
                  </a:cubicBezTo>
                  <a:cubicBezTo>
                    <a:pt x="83" y="12"/>
                    <a:pt x="83" y="12"/>
                    <a:pt x="83" y="12"/>
                  </a:cubicBezTo>
                  <a:lnTo>
                    <a:pt x="82" y="14"/>
                  </a:lnTo>
                  <a:cubicBezTo>
                    <a:pt x="82" y="14"/>
                    <a:pt x="82" y="14"/>
                    <a:pt x="82" y="14"/>
                  </a:cubicBezTo>
                  <a:cubicBezTo>
                    <a:pt x="82" y="14"/>
                    <a:pt x="82" y="15"/>
                    <a:pt x="83" y="15"/>
                  </a:cubicBezTo>
                  <a:lnTo>
                    <a:pt x="82" y="18"/>
                  </a:lnTo>
                  <a:lnTo>
                    <a:pt x="74" y="15"/>
                  </a:lnTo>
                  <a:lnTo>
                    <a:pt x="75" y="12"/>
                  </a:lnTo>
                  <a:cubicBezTo>
                    <a:pt x="76" y="12"/>
                    <a:pt x="76" y="12"/>
                    <a:pt x="76" y="12"/>
                  </a:cubicBezTo>
                  <a:cubicBezTo>
                    <a:pt x="76" y="12"/>
                    <a:pt x="76" y="12"/>
                    <a:pt x="77" y="12"/>
                  </a:cubicBezTo>
                  <a:lnTo>
                    <a:pt x="79" y="5"/>
                  </a:lnTo>
                  <a:cubicBezTo>
                    <a:pt x="79" y="5"/>
                    <a:pt x="79" y="5"/>
                    <a:pt x="79" y="5"/>
                  </a:cubicBezTo>
                  <a:cubicBezTo>
                    <a:pt x="79" y="5"/>
                    <a:pt x="78" y="4"/>
                    <a:pt x="78" y="4"/>
                  </a:cubicBezTo>
                  <a:lnTo>
                    <a:pt x="77" y="4"/>
                  </a:lnTo>
                  <a:lnTo>
                    <a:pt x="78" y="1"/>
                  </a:lnTo>
                  <a:lnTo>
                    <a:pt x="87" y="4"/>
                  </a:lnTo>
                  <a:lnTo>
                    <a:pt x="86" y="7"/>
                  </a:lnTo>
                  <a:close/>
                  <a:moveTo>
                    <a:pt x="112" y="28"/>
                  </a:moveTo>
                  <a:cubicBezTo>
                    <a:pt x="111" y="29"/>
                    <a:pt x="110" y="30"/>
                    <a:pt x="108" y="30"/>
                  </a:cubicBezTo>
                  <a:cubicBezTo>
                    <a:pt x="106" y="30"/>
                    <a:pt x="104" y="29"/>
                    <a:pt x="102" y="28"/>
                  </a:cubicBezTo>
                  <a:cubicBezTo>
                    <a:pt x="101" y="27"/>
                    <a:pt x="101" y="27"/>
                    <a:pt x="101" y="27"/>
                  </a:cubicBezTo>
                  <a:cubicBezTo>
                    <a:pt x="100" y="27"/>
                    <a:pt x="100" y="26"/>
                    <a:pt x="100" y="26"/>
                  </a:cubicBezTo>
                  <a:cubicBezTo>
                    <a:pt x="99" y="25"/>
                    <a:pt x="99" y="25"/>
                    <a:pt x="98" y="24"/>
                  </a:cubicBezTo>
                  <a:cubicBezTo>
                    <a:pt x="98" y="23"/>
                    <a:pt x="97" y="22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0"/>
                    <a:pt x="97" y="20"/>
                    <a:pt x="97" y="19"/>
                  </a:cubicBezTo>
                  <a:cubicBezTo>
                    <a:pt x="98" y="18"/>
                    <a:pt x="98" y="17"/>
                    <a:pt x="99" y="16"/>
                  </a:cubicBezTo>
                  <a:cubicBezTo>
                    <a:pt x="99" y="16"/>
                    <a:pt x="99" y="15"/>
                    <a:pt x="100" y="15"/>
                  </a:cubicBezTo>
                  <a:cubicBezTo>
                    <a:pt x="101" y="14"/>
                    <a:pt x="101" y="14"/>
                    <a:pt x="101" y="14"/>
                  </a:cubicBezTo>
                  <a:cubicBezTo>
                    <a:pt x="102" y="14"/>
                    <a:pt x="102" y="14"/>
                    <a:pt x="102" y="14"/>
                  </a:cubicBezTo>
                  <a:cubicBezTo>
                    <a:pt x="103" y="14"/>
                    <a:pt x="103" y="14"/>
                    <a:pt x="103" y="14"/>
                  </a:cubicBezTo>
                  <a:cubicBezTo>
                    <a:pt x="104" y="13"/>
                    <a:pt x="105" y="13"/>
                    <a:pt x="105" y="14"/>
                  </a:cubicBezTo>
                  <a:cubicBezTo>
                    <a:pt x="106" y="14"/>
                    <a:pt x="107" y="14"/>
                    <a:pt x="108" y="14"/>
                  </a:cubicBezTo>
                  <a:cubicBezTo>
                    <a:pt x="108" y="14"/>
                    <a:pt x="109" y="15"/>
                    <a:pt x="109" y="15"/>
                  </a:cubicBezTo>
                  <a:cubicBezTo>
                    <a:pt x="109" y="15"/>
                    <a:pt x="110" y="15"/>
                    <a:pt x="110" y="15"/>
                  </a:cubicBezTo>
                  <a:cubicBezTo>
                    <a:pt x="112" y="17"/>
                    <a:pt x="113" y="18"/>
                    <a:pt x="114" y="20"/>
                  </a:cubicBezTo>
                  <a:cubicBezTo>
                    <a:pt x="115" y="22"/>
                    <a:pt x="115" y="24"/>
                    <a:pt x="114" y="25"/>
                  </a:cubicBezTo>
                  <a:lnTo>
                    <a:pt x="109" y="21"/>
                  </a:lnTo>
                  <a:cubicBezTo>
                    <a:pt x="109" y="21"/>
                    <a:pt x="109" y="20"/>
                    <a:pt x="109" y="20"/>
                  </a:cubicBezTo>
                  <a:cubicBezTo>
                    <a:pt x="109" y="19"/>
                    <a:pt x="109" y="19"/>
                    <a:pt x="109" y="19"/>
                  </a:cubicBezTo>
                  <a:cubicBezTo>
                    <a:pt x="109" y="19"/>
                    <a:pt x="109" y="19"/>
                    <a:pt x="109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7" y="18"/>
                    <a:pt x="107" y="18"/>
                    <a:pt x="107" y="18"/>
                  </a:cubicBezTo>
                  <a:cubicBezTo>
                    <a:pt x="106" y="18"/>
                    <a:pt x="105" y="19"/>
                    <a:pt x="105" y="20"/>
                  </a:cubicBezTo>
                  <a:lnTo>
                    <a:pt x="104" y="21"/>
                  </a:lnTo>
                  <a:cubicBezTo>
                    <a:pt x="103" y="22"/>
                    <a:pt x="103" y="22"/>
                    <a:pt x="103" y="23"/>
                  </a:cubicBezTo>
                  <a:cubicBezTo>
                    <a:pt x="103" y="24"/>
                    <a:pt x="103" y="24"/>
                    <a:pt x="104" y="25"/>
                  </a:cubicBezTo>
                  <a:cubicBezTo>
                    <a:pt x="104" y="25"/>
                    <a:pt x="105" y="25"/>
                    <a:pt x="105" y="25"/>
                  </a:cubicBezTo>
                  <a:cubicBezTo>
                    <a:pt x="106" y="25"/>
                    <a:pt x="106" y="25"/>
                    <a:pt x="107" y="24"/>
                  </a:cubicBezTo>
                  <a:lnTo>
                    <a:pt x="112" y="2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101780" tIns="50892" rIns="101780" bIns="50892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pic>
          <p:nvPicPr>
            <p:cNvPr id="10" name="Picture 49" descr="original_metal_w"/>
            <p:cNvPicPr>
              <a:picLocks noChangeAspect="1" noChangeArrowheads="1" noCrop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750010" y="193774"/>
              <a:ext cx="374664" cy="2617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" name="AutoShape 50"/>
            <p:cNvSpPr>
              <a:spLocks noChangeArrowheads="1"/>
            </p:cNvSpPr>
            <p:nvPr/>
          </p:nvSpPr>
          <p:spPr bwMode="auto">
            <a:xfrm>
              <a:off x="9677610" y="119459"/>
              <a:ext cx="523868" cy="40849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w 21600"/>
                <a:gd name="T9" fmla="*/ 0 h 21600"/>
                <a:gd name="T10" fmla="*/ 0 w 21600"/>
                <a:gd name="T11" fmla="*/ 0 h 21600"/>
                <a:gd name="T12" fmla="*/ 0 w 21600"/>
                <a:gd name="T13" fmla="*/ 0 h 21600"/>
                <a:gd name="T14" fmla="*/ 0 w 21600"/>
                <a:gd name="T15" fmla="*/ 0 h 2160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3163 w 21600"/>
                <a:gd name="T25" fmla="*/ 3161 h 21600"/>
                <a:gd name="T26" fmla="*/ 18437 w 21600"/>
                <a:gd name="T27" fmla="*/ 18439 h 2160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1600" h="21600">
                  <a:moveTo>
                    <a:pt x="0" y="10800"/>
                  </a:moveTo>
                  <a:cubicBezTo>
                    <a:pt x="0" y="4835"/>
                    <a:pt x="4835" y="0"/>
                    <a:pt x="10800" y="0"/>
                  </a:cubicBezTo>
                  <a:cubicBezTo>
                    <a:pt x="16765" y="0"/>
                    <a:pt x="21600" y="4835"/>
                    <a:pt x="21600" y="10800"/>
                  </a:cubicBez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lose/>
                  <a:moveTo>
                    <a:pt x="5400" y="10800"/>
                  </a:moveTo>
                  <a:cubicBezTo>
                    <a:pt x="5400" y="13782"/>
                    <a:pt x="7818" y="16200"/>
                    <a:pt x="10800" y="16200"/>
                  </a:cubicBezTo>
                  <a:cubicBezTo>
                    <a:pt x="13782" y="16200"/>
                    <a:pt x="16200" y="13782"/>
                    <a:pt x="16200" y="10800"/>
                  </a:cubicBezTo>
                  <a:cubicBezTo>
                    <a:pt x="16200" y="7818"/>
                    <a:pt x="13782" y="5400"/>
                    <a:pt x="10800" y="5400"/>
                  </a:cubicBezTo>
                  <a:cubicBezTo>
                    <a:pt x="7818" y="5400"/>
                    <a:pt x="5400" y="7818"/>
                    <a:pt x="5400" y="10800"/>
                  </a:cubicBezTo>
                  <a:close/>
                </a:path>
              </a:pathLst>
            </a:custGeom>
            <a:solidFill>
              <a:srgbClr val="0000FF">
                <a:alpha val="70195"/>
              </a:srgbClr>
            </a:solidFill>
            <a:ln w="9525">
              <a:noFill/>
              <a:miter lim="800000"/>
              <a:headEnd/>
              <a:tailEnd/>
            </a:ln>
          </p:spPr>
          <p:txBody>
            <a:bodyPr wrap="none" lIns="101780" tIns="50892" rIns="101780" bIns="50892" anchor="ctr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12" name="Group 51"/>
            <p:cNvGrpSpPr>
              <a:grpSpLocks/>
            </p:cNvGrpSpPr>
            <p:nvPr/>
          </p:nvGrpSpPr>
          <p:grpSpPr bwMode="auto">
            <a:xfrm>
              <a:off x="9857371" y="76763"/>
              <a:ext cx="161042" cy="177940"/>
              <a:chOff x="3374" y="926"/>
              <a:chExt cx="585" cy="771"/>
            </a:xfrm>
          </p:grpSpPr>
          <p:sp>
            <p:nvSpPr>
              <p:cNvPr id="20" name="Freeform 52"/>
              <p:cNvSpPr>
                <a:spLocks/>
              </p:cNvSpPr>
              <p:nvPr/>
            </p:nvSpPr>
            <p:spPr bwMode="auto">
              <a:xfrm>
                <a:off x="3511" y="1317"/>
                <a:ext cx="313" cy="379"/>
              </a:xfrm>
              <a:custGeom>
                <a:avLst/>
                <a:gdLst>
                  <a:gd name="T0" fmla="*/ 2147483647 w 27"/>
                  <a:gd name="T1" fmla="*/ 0 h 33"/>
                  <a:gd name="T2" fmla="*/ 2147483647 w 27"/>
                  <a:gd name="T3" fmla="*/ 0 h 33"/>
                  <a:gd name="T4" fmla="*/ 2147483647 w 27"/>
                  <a:gd name="T5" fmla="*/ 2147483647 h 33"/>
                  <a:gd name="T6" fmla="*/ 2147483647 w 27"/>
                  <a:gd name="T7" fmla="*/ 2147483647 h 33"/>
                  <a:gd name="T8" fmla="*/ 2147483647 w 27"/>
                  <a:gd name="T9" fmla="*/ 2147483647 h 33"/>
                  <a:gd name="T10" fmla="*/ 2147483647 w 27"/>
                  <a:gd name="T11" fmla="*/ 2147483647 h 33"/>
                  <a:gd name="T12" fmla="*/ 2147483647 w 27"/>
                  <a:gd name="T13" fmla="*/ 2147483647 h 33"/>
                  <a:gd name="T14" fmla="*/ 2147483647 w 27"/>
                  <a:gd name="T15" fmla="*/ 2147483647 h 33"/>
                  <a:gd name="T16" fmla="*/ 2147483647 w 27"/>
                  <a:gd name="T17" fmla="*/ 2147483647 h 33"/>
                  <a:gd name="T18" fmla="*/ 2147483647 w 27"/>
                  <a:gd name="T19" fmla="*/ 2147483647 h 33"/>
                  <a:gd name="T20" fmla="*/ 2147483647 w 27"/>
                  <a:gd name="T21" fmla="*/ 2147483647 h 33"/>
                  <a:gd name="T22" fmla="*/ 2147483647 w 27"/>
                  <a:gd name="T23" fmla="*/ 2147483647 h 33"/>
                  <a:gd name="T24" fmla="*/ 2147483647 w 27"/>
                  <a:gd name="T25" fmla="*/ 2147483647 h 33"/>
                  <a:gd name="T26" fmla="*/ 2147483647 w 27"/>
                  <a:gd name="T27" fmla="*/ 2147483647 h 33"/>
                  <a:gd name="T28" fmla="*/ 2147483647 w 27"/>
                  <a:gd name="T29" fmla="*/ 2147483647 h 33"/>
                  <a:gd name="T30" fmla="*/ 2147483647 w 27"/>
                  <a:gd name="T31" fmla="*/ 2147483647 h 33"/>
                  <a:gd name="T32" fmla="*/ 2147483647 w 27"/>
                  <a:gd name="T33" fmla="*/ 2147483647 h 33"/>
                  <a:gd name="T34" fmla="*/ 2147483647 w 27"/>
                  <a:gd name="T35" fmla="*/ 2147483647 h 33"/>
                  <a:gd name="T36" fmla="*/ 2147483647 w 27"/>
                  <a:gd name="T37" fmla="*/ 2147483647 h 33"/>
                  <a:gd name="T38" fmla="*/ 2147483647 w 27"/>
                  <a:gd name="T39" fmla="*/ 2147483647 h 33"/>
                  <a:gd name="T40" fmla="*/ 2147483647 w 27"/>
                  <a:gd name="T41" fmla="*/ 2147483647 h 33"/>
                  <a:gd name="T42" fmla="*/ 2147483647 w 27"/>
                  <a:gd name="T43" fmla="*/ 2147483647 h 33"/>
                  <a:gd name="T44" fmla="*/ 2147483647 w 27"/>
                  <a:gd name="T45" fmla="*/ 2147483647 h 33"/>
                  <a:gd name="T46" fmla="*/ 2147483647 w 27"/>
                  <a:gd name="T47" fmla="*/ 2147483647 h 33"/>
                  <a:gd name="T48" fmla="*/ 2147483647 w 27"/>
                  <a:gd name="T49" fmla="*/ 2147483647 h 33"/>
                  <a:gd name="T50" fmla="*/ 2147483647 w 27"/>
                  <a:gd name="T51" fmla="*/ 2147483647 h 33"/>
                  <a:gd name="T52" fmla="*/ 0 w 27"/>
                  <a:gd name="T53" fmla="*/ 2147483647 h 33"/>
                  <a:gd name="T54" fmla="*/ 2147483647 w 27"/>
                  <a:gd name="T55" fmla="*/ 2147483647 h 33"/>
                  <a:gd name="T56" fmla="*/ 0 w 27"/>
                  <a:gd name="T57" fmla="*/ 2147483647 h 33"/>
                  <a:gd name="T58" fmla="*/ 2147483647 w 27"/>
                  <a:gd name="T59" fmla="*/ 2147483647 h 33"/>
                  <a:gd name="T60" fmla="*/ 2147483647 w 27"/>
                  <a:gd name="T61" fmla="*/ 2147483647 h 33"/>
                  <a:gd name="T62" fmla="*/ 2147483647 w 27"/>
                  <a:gd name="T63" fmla="*/ 0 h 33"/>
                  <a:gd name="T64" fmla="*/ 2147483647 w 27"/>
                  <a:gd name="T65" fmla="*/ 0 h 33"/>
                  <a:gd name="T66" fmla="*/ 2147483647 w 27"/>
                  <a:gd name="T67" fmla="*/ 0 h 3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7"/>
                  <a:gd name="T103" fmla="*/ 0 h 33"/>
                  <a:gd name="T104" fmla="*/ 27 w 27"/>
                  <a:gd name="T105" fmla="*/ 33 h 3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7" h="33">
                    <a:moveTo>
                      <a:pt x="14" y="0"/>
                    </a:moveTo>
                    <a:lnTo>
                      <a:pt x="14" y="0"/>
                    </a:lnTo>
                    <a:lnTo>
                      <a:pt x="21" y="6"/>
                    </a:lnTo>
                    <a:cubicBezTo>
                      <a:pt x="22" y="8"/>
                      <a:pt x="22" y="9"/>
                      <a:pt x="21" y="10"/>
                    </a:cubicBezTo>
                    <a:cubicBezTo>
                      <a:pt x="24" y="10"/>
                      <a:pt x="27" y="11"/>
                      <a:pt x="27" y="14"/>
                    </a:cubicBezTo>
                    <a:lnTo>
                      <a:pt x="26" y="14"/>
                    </a:lnTo>
                    <a:lnTo>
                      <a:pt x="27" y="15"/>
                    </a:lnTo>
                    <a:lnTo>
                      <a:pt x="25" y="16"/>
                    </a:lnTo>
                    <a:lnTo>
                      <a:pt x="26" y="17"/>
                    </a:lnTo>
                    <a:cubicBezTo>
                      <a:pt x="25" y="17"/>
                      <a:pt x="24" y="17"/>
                      <a:pt x="24" y="16"/>
                    </a:cubicBezTo>
                    <a:cubicBezTo>
                      <a:pt x="24" y="17"/>
                      <a:pt x="23" y="18"/>
                      <a:pt x="22" y="18"/>
                    </a:cubicBezTo>
                    <a:cubicBezTo>
                      <a:pt x="22" y="16"/>
                      <a:pt x="21" y="15"/>
                      <a:pt x="19" y="15"/>
                    </a:cubicBezTo>
                    <a:cubicBezTo>
                      <a:pt x="17" y="16"/>
                      <a:pt x="16" y="16"/>
                      <a:pt x="16" y="14"/>
                    </a:cubicBezTo>
                    <a:lnTo>
                      <a:pt x="16" y="21"/>
                    </a:lnTo>
                    <a:cubicBezTo>
                      <a:pt x="18" y="28"/>
                      <a:pt x="16" y="31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1" y="31"/>
                      <a:pt x="9" y="28"/>
                      <a:pt x="11" y="21"/>
                    </a:cubicBezTo>
                    <a:lnTo>
                      <a:pt x="11" y="14"/>
                    </a:lnTo>
                    <a:cubicBezTo>
                      <a:pt x="11" y="16"/>
                      <a:pt x="10" y="16"/>
                      <a:pt x="8" y="15"/>
                    </a:cubicBezTo>
                    <a:cubicBezTo>
                      <a:pt x="6" y="15"/>
                      <a:pt x="5" y="16"/>
                      <a:pt x="5" y="18"/>
                    </a:cubicBezTo>
                    <a:cubicBezTo>
                      <a:pt x="4" y="18"/>
                      <a:pt x="4" y="17"/>
                      <a:pt x="3" y="16"/>
                    </a:cubicBezTo>
                    <a:cubicBezTo>
                      <a:pt x="3" y="17"/>
                      <a:pt x="2" y="17"/>
                      <a:pt x="1" y="17"/>
                    </a:cubicBezTo>
                    <a:lnTo>
                      <a:pt x="2" y="16"/>
                    </a:lnTo>
                    <a:lnTo>
                      <a:pt x="0" y="15"/>
                    </a:lnTo>
                    <a:lnTo>
                      <a:pt x="1" y="14"/>
                    </a:lnTo>
                    <a:lnTo>
                      <a:pt x="0" y="14"/>
                    </a:lnTo>
                    <a:cubicBezTo>
                      <a:pt x="0" y="11"/>
                      <a:pt x="3" y="10"/>
                      <a:pt x="6" y="10"/>
                    </a:cubicBezTo>
                    <a:cubicBezTo>
                      <a:pt x="5" y="9"/>
                      <a:pt x="5" y="8"/>
                      <a:pt x="6" y="6"/>
                    </a:cubicBez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" name="Freeform 53"/>
              <p:cNvSpPr>
                <a:spLocks/>
              </p:cNvSpPr>
              <p:nvPr/>
            </p:nvSpPr>
            <p:spPr bwMode="auto">
              <a:xfrm>
                <a:off x="3569" y="1226"/>
                <a:ext cx="198" cy="92"/>
              </a:xfrm>
              <a:custGeom>
                <a:avLst/>
                <a:gdLst>
                  <a:gd name="T0" fmla="*/ 0 w 17"/>
                  <a:gd name="T1" fmla="*/ 2147483647 h 8"/>
                  <a:gd name="T2" fmla="*/ 2147483647 w 17"/>
                  <a:gd name="T3" fmla="*/ 2147483647 h 8"/>
                  <a:gd name="T4" fmla="*/ 2147483647 w 17"/>
                  <a:gd name="T5" fmla="*/ 0 h 8"/>
                  <a:gd name="T6" fmla="*/ 2147483647 w 17"/>
                  <a:gd name="T7" fmla="*/ 0 h 8"/>
                  <a:gd name="T8" fmla="*/ 2147483647 w 17"/>
                  <a:gd name="T9" fmla="*/ 0 h 8"/>
                  <a:gd name="T10" fmla="*/ 2147483647 w 17"/>
                  <a:gd name="T11" fmla="*/ 2147483647 h 8"/>
                  <a:gd name="T12" fmla="*/ 2147483647 w 17"/>
                  <a:gd name="T13" fmla="*/ 2147483647 h 8"/>
                  <a:gd name="T14" fmla="*/ 2147483647 w 17"/>
                  <a:gd name="T15" fmla="*/ 2147483647 h 8"/>
                  <a:gd name="T16" fmla="*/ 2147483647 w 17"/>
                  <a:gd name="T17" fmla="*/ 2147483647 h 8"/>
                  <a:gd name="T18" fmla="*/ 2147483647 w 17"/>
                  <a:gd name="T19" fmla="*/ 2147483647 h 8"/>
                  <a:gd name="T20" fmla="*/ 2147483647 w 17"/>
                  <a:gd name="T21" fmla="*/ 2147483647 h 8"/>
                  <a:gd name="T22" fmla="*/ 2147483647 w 17"/>
                  <a:gd name="T23" fmla="*/ 2147483647 h 8"/>
                  <a:gd name="T24" fmla="*/ 2147483647 w 17"/>
                  <a:gd name="T25" fmla="*/ 2147483647 h 8"/>
                  <a:gd name="T26" fmla="*/ 2147483647 w 17"/>
                  <a:gd name="T27" fmla="*/ 2147483647 h 8"/>
                  <a:gd name="T28" fmla="*/ 2147483647 w 17"/>
                  <a:gd name="T29" fmla="*/ 2147483647 h 8"/>
                  <a:gd name="T30" fmla="*/ 2147483647 w 17"/>
                  <a:gd name="T31" fmla="*/ 2147483647 h 8"/>
                  <a:gd name="T32" fmla="*/ 2147483647 w 17"/>
                  <a:gd name="T33" fmla="*/ 2147483647 h 8"/>
                  <a:gd name="T34" fmla="*/ 2147483647 w 17"/>
                  <a:gd name="T35" fmla="*/ 2147483647 h 8"/>
                  <a:gd name="T36" fmla="*/ 2147483647 w 17"/>
                  <a:gd name="T37" fmla="*/ 2147483647 h 8"/>
                  <a:gd name="T38" fmla="*/ 2147483647 w 17"/>
                  <a:gd name="T39" fmla="*/ 2147483647 h 8"/>
                  <a:gd name="T40" fmla="*/ 2147483647 w 17"/>
                  <a:gd name="T41" fmla="*/ 2147483647 h 8"/>
                  <a:gd name="T42" fmla="*/ 2147483647 w 17"/>
                  <a:gd name="T43" fmla="*/ 2147483647 h 8"/>
                  <a:gd name="T44" fmla="*/ 2147483647 w 17"/>
                  <a:gd name="T45" fmla="*/ 2147483647 h 8"/>
                  <a:gd name="T46" fmla="*/ 2147483647 w 17"/>
                  <a:gd name="T47" fmla="*/ 2147483647 h 8"/>
                  <a:gd name="T48" fmla="*/ 0 w 17"/>
                  <a:gd name="T49" fmla="*/ 2147483647 h 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7"/>
                  <a:gd name="T76" fmla="*/ 0 h 8"/>
                  <a:gd name="T77" fmla="*/ 17 w 17"/>
                  <a:gd name="T78" fmla="*/ 8 h 8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7" h="8">
                    <a:moveTo>
                      <a:pt x="0" y="3"/>
                    </a:moveTo>
                    <a:cubicBezTo>
                      <a:pt x="2" y="3"/>
                      <a:pt x="3" y="3"/>
                      <a:pt x="2" y="1"/>
                    </a:cubicBezTo>
                    <a:lnTo>
                      <a:pt x="8" y="0"/>
                    </a:lnTo>
                    <a:lnTo>
                      <a:pt x="15" y="1"/>
                    </a:lnTo>
                    <a:cubicBezTo>
                      <a:pt x="14" y="3"/>
                      <a:pt x="15" y="3"/>
                      <a:pt x="17" y="3"/>
                    </a:cubicBezTo>
                    <a:cubicBezTo>
                      <a:pt x="16" y="4"/>
                      <a:pt x="15" y="5"/>
                      <a:pt x="14" y="4"/>
                    </a:cubicBezTo>
                    <a:cubicBezTo>
                      <a:pt x="14" y="5"/>
                      <a:pt x="14" y="6"/>
                      <a:pt x="15" y="7"/>
                    </a:cubicBezTo>
                    <a:cubicBezTo>
                      <a:pt x="14" y="6"/>
                      <a:pt x="13" y="6"/>
                      <a:pt x="13" y="5"/>
                    </a:cubicBezTo>
                    <a:lnTo>
                      <a:pt x="13" y="8"/>
                    </a:lnTo>
                    <a:cubicBezTo>
                      <a:pt x="12" y="7"/>
                      <a:pt x="12" y="6"/>
                      <a:pt x="11" y="5"/>
                    </a:cubicBezTo>
                    <a:lnTo>
                      <a:pt x="11" y="8"/>
                    </a:lnTo>
                    <a:lnTo>
                      <a:pt x="10" y="6"/>
                    </a:lnTo>
                    <a:lnTo>
                      <a:pt x="8" y="8"/>
                    </a:lnTo>
                    <a:lnTo>
                      <a:pt x="7" y="6"/>
                    </a:lnTo>
                    <a:lnTo>
                      <a:pt x="6" y="8"/>
                    </a:lnTo>
                    <a:lnTo>
                      <a:pt x="6" y="5"/>
                    </a:lnTo>
                    <a:cubicBezTo>
                      <a:pt x="5" y="6"/>
                      <a:pt x="5" y="7"/>
                      <a:pt x="4" y="8"/>
                    </a:cubicBezTo>
                    <a:lnTo>
                      <a:pt x="4" y="5"/>
                    </a:lnTo>
                    <a:cubicBezTo>
                      <a:pt x="4" y="6"/>
                      <a:pt x="3" y="6"/>
                      <a:pt x="2" y="7"/>
                    </a:cubicBezTo>
                    <a:cubicBezTo>
                      <a:pt x="3" y="6"/>
                      <a:pt x="3" y="5"/>
                      <a:pt x="3" y="4"/>
                    </a:cubicBezTo>
                    <a:cubicBezTo>
                      <a:pt x="2" y="5"/>
                      <a:pt x="1" y="4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" name="Freeform 54"/>
              <p:cNvSpPr>
                <a:spLocks/>
              </p:cNvSpPr>
              <p:nvPr/>
            </p:nvSpPr>
            <p:spPr bwMode="auto">
              <a:xfrm>
                <a:off x="3569" y="1180"/>
                <a:ext cx="198" cy="103"/>
              </a:xfrm>
              <a:custGeom>
                <a:avLst/>
                <a:gdLst>
                  <a:gd name="T0" fmla="*/ 2147483647 w 17"/>
                  <a:gd name="T1" fmla="*/ 2147483647 h 9"/>
                  <a:gd name="T2" fmla="*/ 2147483647 w 17"/>
                  <a:gd name="T3" fmla="*/ 0 h 9"/>
                  <a:gd name="T4" fmla="*/ 2147483647 w 17"/>
                  <a:gd name="T5" fmla="*/ 0 h 9"/>
                  <a:gd name="T6" fmla="*/ 2147483647 w 17"/>
                  <a:gd name="T7" fmla="*/ 0 h 9"/>
                  <a:gd name="T8" fmla="*/ 2147483647 w 17"/>
                  <a:gd name="T9" fmla="*/ 0 h 9"/>
                  <a:gd name="T10" fmla="*/ 2147483647 w 17"/>
                  <a:gd name="T11" fmla="*/ 0 h 9"/>
                  <a:gd name="T12" fmla="*/ 2147483647 w 17"/>
                  <a:gd name="T13" fmla="*/ 2147483647 h 9"/>
                  <a:gd name="T14" fmla="*/ 0 w 17"/>
                  <a:gd name="T15" fmla="*/ 2147483647 h 9"/>
                  <a:gd name="T16" fmla="*/ 2147483647 w 17"/>
                  <a:gd name="T17" fmla="*/ 2147483647 h 9"/>
                  <a:gd name="T18" fmla="*/ 2147483647 w 17"/>
                  <a:gd name="T19" fmla="*/ 2147483647 h 9"/>
                  <a:gd name="T20" fmla="*/ 2147483647 w 17"/>
                  <a:gd name="T21" fmla="*/ 2147483647 h 9"/>
                  <a:gd name="T22" fmla="*/ 2147483647 w 17"/>
                  <a:gd name="T23" fmla="*/ 2147483647 h 9"/>
                  <a:gd name="T24" fmla="*/ 2147483647 w 17"/>
                  <a:gd name="T25" fmla="*/ 2147483647 h 9"/>
                  <a:gd name="T26" fmla="*/ 2147483647 w 17"/>
                  <a:gd name="T27" fmla="*/ 2147483647 h 9"/>
                  <a:gd name="T28" fmla="*/ 2147483647 w 17"/>
                  <a:gd name="T29" fmla="*/ 2147483647 h 9"/>
                  <a:gd name="T30" fmla="*/ 2147483647 w 17"/>
                  <a:gd name="T31" fmla="*/ 2147483647 h 9"/>
                  <a:gd name="T32" fmla="*/ 2147483647 w 17"/>
                  <a:gd name="T33" fmla="*/ 2147483647 h 9"/>
                  <a:gd name="T34" fmla="*/ 2147483647 w 17"/>
                  <a:gd name="T35" fmla="*/ 2147483647 h 9"/>
                  <a:gd name="T36" fmla="*/ 2147483647 w 17"/>
                  <a:gd name="T37" fmla="*/ 2147483647 h 9"/>
                  <a:gd name="T38" fmla="*/ 2147483647 w 17"/>
                  <a:gd name="T39" fmla="*/ 2147483647 h 9"/>
                  <a:gd name="T40" fmla="*/ 2147483647 w 17"/>
                  <a:gd name="T41" fmla="*/ 2147483647 h 9"/>
                  <a:gd name="T42" fmla="*/ 2147483647 w 17"/>
                  <a:gd name="T43" fmla="*/ 2147483647 h 9"/>
                  <a:gd name="T44" fmla="*/ 2147483647 w 17"/>
                  <a:gd name="T45" fmla="*/ 2147483647 h 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7"/>
                  <a:gd name="T70" fmla="*/ 0 h 9"/>
                  <a:gd name="T71" fmla="*/ 17 w 17"/>
                  <a:gd name="T72" fmla="*/ 9 h 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7" h="9">
                    <a:moveTo>
                      <a:pt x="14" y="2"/>
                    </a:moveTo>
                    <a:lnTo>
                      <a:pt x="12" y="0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3" y="2"/>
                    </a:lnTo>
                    <a:cubicBezTo>
                      <a:pt x="4" y="4"/>
                      <a:pt x="3" y="5"/>
                      <a:pt x="0" y="6"/>
                    </a:cubicBezTo>
                    <a:cubicBezTo>
                      <a:pt x="1" y="7"/>
                      <a:pt x="2" y="7"/>
                      <a:pt x="4" y="6"/>
                    </a:cubicBezTo>
                    <a:lnTo>
                      <a:pt x="2" y="8"/>
                    </a:lnTo>
                    <a:cubicBezTo>
                      <a:pt x="4" y="8"/>
                      <a:pt x="5" y="7"/>
                      <a:pt x="6" y="5"/>
                    </a:cubicBezTo>
                    <a:lnTo>
                      <a:pt x="6" y="9"/>
                    </a:lnTo>
                    <a:cubicBezTo>
                      <a:pt x="7" y="8"/>
                      <a:pt x="8" y="6"/>
                      <a:pt x="7" y="4"/>
                    </a:cubicBezTo>
                    <a:lnTo>
                      <a:pt x="9" y="7"/>
                    </a:lnTo>
                    <a:lnTo>
                      <a:pt x="10" y="4"/>
                    </a:lnTo>
                    <a:cubicBezTo>
                      <a:pt x="9" y="6"/>
                      <a:pt x="10" y="8"/>
                      <a:pt x="11" y="9"/>
                    </a:cubicBezTo>
                    <a:lnTo>
                      <a:pt x="11" y="5"/>
                    </a:lnTo>
                    <a:cubicBezTo>
                      <a:pt x="12" y="7"/>
                      <a:pt x="13" y="8"/>
                      <a:pt x="15" y="8"/>
                    </a:cubicBezTo>
                    <a:lnTo>
                      <a:pt x="13" y="6"/>
                    </a:lnTo>
                    <a:cubicBezTo>
                      <a:pt x="15" y="7"/>
                      <a:pt x="16" y="7"/>
                      <a:pt x="17" y="6"/>
                    </a:cubicBezTo>
                    <a:cubicBezTo>
                      <a:pt x="14" y="5"/>
                      <a:pt x="13" y="4"/>
                      <a:pt x="1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" name="Freeform 55"/>
              <p:cNvSpPr>
                <a:spLocks/>
              </p:cNvSpPr>
              <p:nvPr/>
            </p:nvSpPr>
            <p:spPr bwMode="auto">
              <a:xfrm>
                <a:off x="3559" y="1260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2147483647 w 5"/>
                  <a:gd name="T5" fmla="*/ 2147483647 h 3"/>
                  <a:gd name="T6" fmla="*/ 2147483647 w 5"/>
                  <a:gd name="T7" fmla="*/ 2147483647 h 3"/>
                  <a:gd name="T8" fmla="*/ 0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0" y="2"/>
                    </a:moveTo>
                    <a:lnTo>
                      <a:pt x="2" y="0"/>
                    </a:lnTo>
                    <a:lnTo>
                      <a:pt x="5" y="1"/>
                    </a:lnTo>
                    <a:lnTo>
                      <a:pt x="4" y="3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" name="Freeform 56"/>
              <p:cNvSpPr>
                <a:spLocks/>
              </p:cNvSpPr>
              <p:nvPr/>
            </p:nvSpPr>
            <p:spPr bwMode="auto">
              <a:xfrm>
                <a:off x="3718" y="1260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2147483647 w 5"/>
                  <a:gd name="T3" fmla="*/ 0 h 3"/>
                  <a:gd name="T4" fmla="*/ 0 w 5"/>
                  <a:gd name="T5" fmla="*/ 2147483647 h 3"/>
                  <a:gd name="T6" fmla="*/ 2147483647 w 5"/>
                  <a:gd name="T7" fmla="*/ 2147483647 h 3"/>
                  <a:gd name="T8" fmla="*/ 2147483647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5" y="2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" name="Freeform 57"/>
              <p:cNvSpPr>
                <a:spLocks/>
              </p:cNvSpPr>
              <p:nvPr/>
            </p:nvSpPr>
            <p:spPr bwMode="auto">
              <a:xfrm>
                <a:off x="3544" y="1478"/>
                <a:ext cx="92" cy="149"/>
              </a:xfrm>
              <a:custGeom>
                <a:avLst/>
                <a:gdLst>
                  <a:gd name="T0" fmla="*/ 2147483647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2147483647 w 8"/>
                  <a:gd name="T11" fmla="*/ 0 h 13"/>
                  <a:gd name="T12" fmla="*/ 2147483647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8" y="4"/>
                    </a:moveTo>
                    <a:cubicBezTo>
                      <a:pt x="5" y="6"/>
                      <a:pt x="4" y="9"/>
                      <a:pt x="5" y="13"/>
                    </a:cubicBezTo>
                    <a:cubicBezTo>
                      <a:pt x="2" y="13"/>
                      <a:pt x="2" y="12"/>
                      <a:pt x="2" y="10"/>
                    </a:cubicBezTo>
                    <a:cubicBezTo>
                      <a:pt x="0" y="9"/>
                      <a:pt x="0" y="8"/>
                      <a:pt x="1" y="7"/>
                    </a:cubicBezTo>
                    <a:cubicBezTo>
                      <a:pt x="1" y="7"/>
                      <a:pt x="3" y="7"/>
                      <a:pt x="4" y="5"/>
                    </a:cubicBezTo>
                    <a:cubicBezTo>
                      <a:pt x="7" y="4"/>
                      <a:pt x="8" y="2"/>
                      <a:pt x="8" y="0"/>
                    </a:cubicBez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" name="Freeform 58"/>
              <p:cNvSpPr>
                <a:spLocks/>
              </p:cNvSpPr>
              <p:nvPr/>
            </p:nvSpPr>
            <p:spPr bwMode="auto">
              <a:xfrm>
                <a:off x="3593" y="1524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0 w 4"/>
                  <a:gd name="T7" fmla="*/ 2147483647 h 13"/>
                  <a:gd name="T8" fmla="*/ 2147483647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4" y="13"/>
                    </a:moveTo>
                    <a:cubicBezTo>
                      <a:pt x="3" y="10"/>
                      <a:pt x="3" y="7"/>
                      <a:pt x="4" y="3"/>
                    </a:cubicBezTo>
                    <a:lnTo>
                      <a:pt x="4" y="0"/>
                    </a:lnTo>
                    <a:cubicBezTo>
                      <a:pt x="1" y="2"/>
                      <a:pt x="0" y="5"/>
                      <a:pt x="0" y="9"/>
                    </a:cubicBezTo>
                    <a:cubicBezTo>
                      <a:pt x="1" y="12"/>
                      <a:pt x="3" y="13"/>
                      <a:pt x="4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" name="Freeform 59"/>
              <p:cNvSpPr>
                <a:spLocks/>
              </p:cNvSpPr>
              <p:nvPr/>
            </p:nvSpPr>
            <p:spPr bwMode="auto">
              <a:xfrm>
                <a:off x="3535" y="1432"/>
                <a:ext cx="67" cy="69"/>
              </a:xfrm>
              <a:custGeom>
                <a:avLst/>
                <a:gdLst>
                  <a:gd name="T0" fmla="*/ 0 w 6"/>
                  <a:gd name="T1" fmla="*/ 2147483647 h 6"/>
                  <a:gd name="T2" fmla="*/ 2147483647 w 6"/>
                  <a:gd name="T3" fmla="*/ 0 h 6"/>
                  <a:gd name="T4" fmla="*/ 0 60000 65536"/>
                  <a:gd name="T5" fmla="*/ 0 60000 65536"/>
                  <a:gd name="T6" fmla="*/ 0 w 6"/>
                  <a:gd name="T7" fmla="*/ 0 h 6"/>
                  <a:gd name="T8" fmla="*/ 6 w 6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6" h="6">
                    <a:moveTo>
                      <a:pt x="0" y="6"/>
                    </a:moveTo>
                    <a:cubicBezTo>
                      <a:pt x="1" y="5"/>
                      <a:pt x="2" y="0"/>
                      <a:pt x="6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" name="Freeform 60"/>
              <p:cNvSpPr>
                <a:spLocks/>
              </p:cNvSpPr>
              <p:nvPr/>
            </p:nvSpPr>
            <p:spPr bwMode="auto">
              <a:xfrm>
                <a:off x="3544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2147483647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2" y="8"/>
                    </a:moveTo>
                    <a:cubicBezTo>
                      <a:pt x="0" y="5"/>
                      <a:pt x="2" y="3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" name="Freeform 61"/>
              <p:cNvSpPr>
                <a:spLocks/>
              </p:cNvSpPr>
              <p:nvPr/>
            </p:nvSpPr>
            <p:spPr bwMode="auto">
              <a:xfrm>
                <a:off x="3578" y="1432"/>
                <a:ext cx="58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2147483647 w 5"/>
                  <a:gd name="T3" fmla="*/ 0 h 5"/>
                  <a:gd name="T4" fmla="*/ 0 60000 65536"/>
                  <a:gd name="T5" fmla="*/ 0 60000 65536"/>
                  <a:gd name="T6" fmla="*/ 0 w 5"/>
                  <a:gd name="T7" fmla="*/ 0 h 5"/>
                  <a:gd name="T8" fmla="*/ 5 w 5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5">
                    <a:moveTo>
                      <a:pt x="1" y="5"/>
                    </a:moveTo>
                    <a:cubicBezTo>
                      <a:pt x="0" y="4"/>
                      <a:pt x="2" y="2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" name="Freeform 62"/>
              <p:cNvSpPr>
                <a:spLocks/>
              </p:cNvSpPr>
              <p:nvPr/>
            </p:nvSpPr>
            <p:spPr bwMode="auto">
              <a:xfrm>
                <a:off x="3593" y="1467"/>
                <a:ext cx="43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0" y="2"/>
                    </a:moveTo>
                    <a:cubicBezTo>
                      <a:pt x="1" y="1"/>
                      <a:pt x="3" y="0"/>
                      <a:pt x="4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" name="Freeform 63"/>
              <p:cNvSpPr>
                <a:spLocks/>
              </p:cNvSpPr>
              <p:nvPr/>
            </p:nvSpPr>
            <p:spPr bwMode="auto">
              <a:xfrm>
                <a:off x="3525" y="1444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0" y="3"/>
                    </a:moveTo>
                    <a:cubicBezTo>
                      <a:pt x="0" y="2"/>
                      <a:pt x="2" y="0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" name="Freeform 64"/>
              <p:cNvSpPr>
                <a:spLocks/>
              </p:cNvSpPr>
              <p:nvPr/>
            </p:nvSpPr>
            <p:spPr bwMode="auto">
              <a:xfrm>
                <a:off x="3544" y="1432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0" y="6"/>
                    </a:moveTo>
                    <a:cubicBezTo>
                      <a:pt x="1" y="3"/>
                      <a:pt x="2" y="1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" name="Freeform 65"/>
              <p:cNvSpPr>
                <a:spLocks/>
              </p:cNvSpPr>
              <p:nvPr/>
            </p:nvSpPr>
            <p:spPr bwMode="auto">
              <a:xfrm>
                <a:off x="3559" y="1513"/>
                <a:ext cx="77" cy="57"/>
              </a:xfrm>
              <a:custGeom>
                <a:avLst/>
                <a:gdLst>
                  <a:gd name="T0" fmla="*/ 0 w 7"/>
                  <a:gd name="T1" fmla="*/ 2147483647 h 5"/>
                  <a:gd name="T2" fmla="*/ 2147483647 w 7"/>
                  <a:gd name="T3" fmla="*/ 2147483647 h 5"/>
                  <a:gd name="T4" fmla="*/ 2147483647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0" y="5"/>
                    </a:moveTo>
                    <a:cubicBezTo>
                      <a:pt x="1" y="5"/>
                      <a:pt x="2" y="5"/>
                      <a:pt x="3" y="4"/>
                    </a:cubicBezTo>
                    <a:lnTo>
                      <a:pt x="7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" name="Freeform 66"/>
              <p:cNvSpPr>
                <a:spLocks/>
              </p:cNvSpPr>
              <p:nvPr/>
            </p:nvSpPr>
            <p:spPr bwMode="auto">
              <a:xfrm>
                <a:off x="3569" y="1559"/>
                <a:ext cx="24" cy="57"/>
              </a:xfrm>
              <a:custGeom>
                <a:avLst/>
                <a:gdLst>
                  <a:gd name="T0" fmla="*/ 2147483647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2" y="0"/>
                    </a:moveTo>
                    <a:cubicBezTo>
                      <a:pt x="1" y="2"/>
                      <a:pt x="0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" name="Freeform 67"/>
              <p:cNvSpPr>
                <a:spLocks/>
              </p:cNvSpPr>
              <p:nvPr/>
            </p:nvSpPr>
            <p:spPr bwMode="auto">
              <a:xfrm>
                <a:off x="3602" y="1536"/>
                <a:ext cx="34" cy="115"/>
              </a:xfrm>
              <a:custGeom>
                <a:avLst/>
                <a:gdLst>
                  <a:gd name="T0" fmla="*/ 2147483647 w 3"/>
                  <a:gd name="T1" fmla="*/ 0 h 10"/>
                  <a:gd name="T2" fmla="*/ 2147483647 w 3"/>
                  <a:gd name="T3" fmla="*/ 2147483647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0"/>
                    </a:moveTo>
                    <a:cubicBezTo>
                      <a:pt x="0" y="2"/>
                      <a:pt x="0" y="6"/>
                      <a:pt x="1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" name="Freeform 68"/>
              <p:cNvSpPr>
                <a:spLocks/>
              </p:cNvSpPr>
              <p:nvPr/>
            </p:nvSpPr>
            <p:spPr bwMode="auto">
              <a:xfrm>
                <a:off x="3602" y="1547"/>
                <a:ext cx="34" cy="115"/>
              </a:xfrm>
              <a:custGeom>
                <a:avLst/>
                <a:gdLst>
                  <a:gd name="T0" fmla="*/ 2147483647 w 3"/>
                  <a:gd name="T1" fmla="*/ 2147483647 h 10"/>
                  <a:gd name="T2" fmla="*/ 2147483647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10"/>
                    </a:moveTo>
                    <a:cubicBezTo>
                      <a:pt x="0" y="8"/>
                      <a:pt x="1" y="4"/>
                      <a:pt x="3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" name="Freeform 69"/>
              <p:cNvSpPr>
                <a:spLocks/>
              </p:cNvSpPr>
              <p:nvPr/>
            </p:nvSpPr>
            <p:spPr bwMode="auto">
              <a:xfrm>
                <a:off x="3636" y="1559"/>
                <a:ext cx="34" cy="126"/>
              </a:xfrm>
              <a:custGeom>
                <a:avLst/>
                <a:gdLst>
                  <a:gd name="T0" fmla="*/ 2147483647 w 3"/>
                  <a:gd name="T1" fmla="*/ 0 h 11"/>
                  <a:gd name="T2" fmla="*/ 2147483647 w 3"/>
                  <a:gd name="T3" fmla="*/ 2147483647 h 11"/>
                  <a:gd name="T4" fmla="*/ 0 60000 65536"/>
                  <a:gd name="T5" fmla="*/ 0 60000 65536"/>
                  <a:gd name="T6" fmla="*/ 0 w 3"/>
                  <a:gd name="T7" fmla="*/ 0 h 11"/>
                  <a:gd name="T8" fmla="*/ 3 w 3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1">
                    <a:moveTo>
                      <a:pt x="3" y="0"/>
                    </a:moveTo>
                    <a:cubicBezTo>
                      <a:pt x="0" y="6"/>
                      <a:pt x="1" y="9"/>
                      <a:pt x="3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" name="Freeform 70"/>
              <p:cNvSpPr>
                <a:spLocks/>
              </p:cNvSpPr>
              <p:nvPr/>
            </p:nvSpPr>
            <p:spPr bwMode="auto">
              <a:xfrm>
                <a:off x="3699" y="1478"/>
                <a:ext cx="92" cy="149"/>
              </a:xfrm>
              <a:custGeom>
                <a:avLst/>
                <a:gdLst>
                  <a:gd name="T0" fmla="*/ 0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0 w 8"/>
                  <a:gd name="T11" fmla="*/ 0 h 13"/>
                  <a:gd name="T12" fmla="*/ 0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0" y="4"/>
                    </a:moveTo>
                    <a:cubicBezTo>
                      <a:pt x="3" y="6"/>
                      <a:pt x="4" y="9"/>
                      <a:pt x="4" y="13"/>
                    </a:cubicBezTo>
                    <a:cubicBezTo>
                      <a:pt x="6" y="13"/>
                      <a:pt x="7" y="12"/>
                      <a:pt x="6" y="10"/>
                    </a:cubicBezTo>
                    <a:cubicBezTo>
                      <a:pt x="8" y="9"/>
                      <a:pt x="8" y="8"/>
                      <a:pt x="8" y="7"/>
                    </a:cubicBezTo>
                    <a:cubicBezTo>
                      <a:pt x="7" y="7"/>
                      <a:pt x="5" y="7"/>
                      <a:pt x="4" y="5"/>
                    </a:cubicBezTo>
                    <a:cubicBezTo>
                      <a:pt x="1" y="4"/>
                      <a:pt x="0" y="2"/>
                      <a:pt x="0" y="0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" name="Freeform 71"/>
              <p:cNvSpPr>
                <a:spLocks/>
              </p:cNvSpPr>
              <p:nvPr/>
            </p:nvSpPr>
            <p:spPr bwMode="auto">
              <a:xfrm>
                <a:off x="3699" y="1524"/>
                <a:ext cx="43" cy="149"/>
              </a:xfrm>
              <a:custGeom>
                <a:avLst/>
                <a:gdLst>
                  <a:gd name="T0" fmla="*/ 0 w 4"/>
                  <a:gd name="T1" fmla="*/ 2147483647 h 13"/>
                  <a:gd name="T2" fmla="*/ 0 w 4"/>
                  <a:gd name="T3" fmla="*/ 2147483647 h 13"/>
                  <a:gd name="T4" fmla="*/ 0 w 4"/>
                  <a:gd name="T5" fmla="*/ 0 h 13"/>
                  <a:gd name="T6" fmla="*/ 2147483647 w 4"/>
                  <a:gd name="T7" fmla="*/ 2147483647 h 13"/>
                  <a:gd name="T8" fmla="*/ 0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0" y="13"/>
                    </a:moveTo>
                    <a:cubicBezTo>
                      <a:pt x="1" y="10"/>
                      <a:pt x="1" y="7"/>
                      <a:pt x="0" y="3"/>
                    </a:cubicBezTo>
                    <a:lnTo>
                      <a:pt x="0" y="0"/>
                    </a:lnTo>
                    <a:cubicBezTo>
                      <a:pt x="3" y="2"/>
                      <a:pt x="4" y="5"/>
                      <a:pt x="4" y="9"/>
                    </a:cubicBezTo>
                    <a:cubicBezTo>
                      <a:pt x="3" y="12"/>
                      <a:pt x="2" y="13"/>
                      <a:pt x="0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" name="Freeform 72"/>
              <p:cNvSpPr>
                <a:spLocks/>
              </p:cNvSpPr>
              <p:nvPr/>
            </p:nvSpPr>
            <p:spPr bwMode="auto">
              <a:xfrm>
                <a:off x="3732" y="1432"/>
                <a:ext cx="77" cy="69"/>
              </a:xfrm>
              <a:custGeom>
                <a:avLst/>
                <a:gdLst>
                  <a:gd name="T0" fmla="*/ 2147483647 w 7"/>
                  <a:gd name="T1" fmla="*/ 2147483647 h 6"/>
                  <a:gd name="T2" fmla="*/ 0 w 7"/>
                  <a:gd name="T3" fmla="*/ 0 h 6"/>
                  <a:gd name="T4" fmla="*/ 0 60000 65536"/>
                  <a:gd name="T5" fmla="*/ 0 60000 65536"/>
                  <a:gd name="T6" fmla="*/ 0 w 7"/>
                  <a:gd name="T7" fmla="*/ 0 h 6"/>
                  <a:gd name="T8" fmla="*/ 7 w 7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7" h="6">
                    <a:moveTo>
                      <a:pt x="7" y="6"/>
                    </a:moveTo>
                    <a:cubicBezTo>
                      <a:pt x="5" y="5"/>
                      <a:pt x="5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" name="Freeform 73"/>
              <p:cNvSpPr>
                <a:spLocks/>
              </p:cNvSpPr>
              <p:nvPr/>
            </p:nvSpPr>
            <p:spPr bwMode="auto">
              <a:xfrm>
                <a:off x="3732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0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3" y="8"/>
                    </a:moveTo>
                    <a:cubicBezTo>
                      <a:pt x="5" y="5"/>
                      <a:pt x="3" y="3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2" name="Freeform 74"/>
              <p:cNvSpPr>
                <a:spLocks/>
              </p:cNvSpPr>
              <p:nvPr/>
            </p:nvSpPr>
            <p:spPr bwMode="auto">
              <a:xfrm>
                <a:off x="3703" y="1432"/>
                <a:ext cx="48" cy="57"/>
              </a:xfrm>
              <a:custGeom>
                <a:avLst/>
                <a:gdLst>
                  <a:gd name="T0" fmla="*/ 2147483647 w 4"/>
                  <a:gd name="T1" fmla="*/ 2147483647 h 5"/>
                  <a:gd name="T2" fmla="*/ 0 w 4"/>
                  <a:gd name="T3" fmla="*/ 0 h 5"/>
                  <a:gd name="T4" fmla="*/ 0 60000 65536"/>
                  <a:gd name="T5" fmla="*/ 0 60000 65536"/>
                  <a:gd name="T6" fmla="*/ 0 w 4"/>
                  <a:gd name="T7" fmla="*/ 0 h 5"/>
                  <a:gd name="T8" fmla="*/ 4 w 4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5">
                    <a:moveTo>
                      <a:pt x="4" y="5"/>
                    </a:moveTo>
                    <a:cubicBezTo>
                      <a:pt x="4" y="4"/>
                      <a:pt x="2" y="2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3" name="Freeform 75"/>
              <p:cNvSpPr>
                <a:spLocks/>
              </p:cNvSpPr>
              <p:nvPr/>
            </p:nvSpPr>
            <p:spPr bwMode="auto">
              <a:xfrm>
                <a:off x="3699" y="1467"/>
                <a:ext cx="43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4" name="Freeform 76"/>
              <p:cNvSpPr>
                <a:spLocks/>
              </p:cNvSpPr>
              <p:nvPr/>
            </p:nvSpPr>
            <p:spPr bwMode="auto">
              <a:xfrm>
                <a:off x="3752" y="1444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0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5" y="3"/>
                    </a:moveTo>
                    <a:cubicBezTo>
                      <a:pt x="5" y="2"/>
                      <a:pt x="3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5" name="Freeform 77"/>
              <p:cNvSpPr>
                <a:spLocks/>
              </p:cNvSpPr>
              <p:nvPr/>
            </p:nvSpPr>
            <p:spPr bwMode="auto">
              <a:xfrm>
                <a:off x="3732" y="1432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0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5" y="6"/>
                    </a:moveTo>
                    <a:cubicBezTo>
                      <a:pt x="4" y="3"/>
                      <a:pt x="3" y="1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6" name="Freeform 78"/>
              <p:cNvSpPr>
                <a:spLocks/>
              </p:cNvSpPr>
              <p:nvPr/>
            </p:nvSpPr>
            <p:spPr bwMode="auto">
              <a:xfrm>
                <a:off x="3699" y="1513"/>
                <a:ext cx="77" cy="57"/>
              </a:xfrm>
              <a:custGeom>
                <a:avLst/>
                <a:gdLst>
                  <a:gd name="T0" fmla="*/ 2147483647 w 7"/>
                  <a:gd name="T1" fmla="*/ 2147483647 h 5"/>
                  <a:gd name="T2" fmla="*/ 2147483647 w 7"/>
                  <a:gd name="T3" fmla="*/ 2147483647 h 5"/>
                  <a:gd name="T4" fmla="*/ 0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7" y="5"/>
                    </a:moveTo>
                    <a:cubicBezTo>
                      <a:pt x="6" y="5"/>
                      <a:pt x="5" y="5"/>
                      <a:pt x="4" y="4"/>
                    </a:cubicBez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7" name="Freeform 79"/>
              <p:cNvSpPr>
                <a:spLocks/>
              </p:cNvSpPr>
              <p:nvPr/>
            </p:nvSpPr>
            <p:spPr bwMode="auto">
              <a:xfrm>
                <a:off x="3742" y="1559"/>
                <a:ext cx="24" cy="57"/>
              </a:xfrm>
              <a:custGeom>
                <a:avLst/>
                <a:gdLst>
                  <a:gd name="T0" fmla="*/ 0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0" y="0"/>
                    </a:moveTo>
                    <a:cubicBezTo>
                      <a:pt x="1" y="2"/>
                      <a:pt x="2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8" name="Freeform 80"/>
              <p:cNvSpPr>
                <a:spLocks/>
              </p:cNvSpPr>
              <p:nvPr/>
            </p:nvSpPr>
            <p:spPr bwMode="auto">
              <a:xfrm>
                <a:off x="3699" y="1536"/>
                <a:ext cx="43" cy="115"/>
              </a:xfrm>
              <a:custGeom>
                <a:avLst/>
                <a:gdLst>
                  <a:gd name="T0" fmla="*/ 0 w 4"/>
                  <a:gd name="T1" fmla="*/ 0 h 10"/>
                  <a:gd name="T2" fmla="*/ 2147483647 w 4"/>
                  <a:gd name="T3" fmla="*/ 2147483647 h 10"/>
                  <a:gd name="T4" fmla="*/ 0 60000 65536"/>
                  <a:gd name="T5" fmla="*/ 0 60000 65536"/>
                  <a:gd name="T6" fmla="*/ 0 w 4"/>
                  <a:gd name="T7" fmla="*/ 0 h 10"/>
                  <a:gd name="T8" fmla="*/ 4 w 4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10">
                    <a:moveTo>
                      <a:pt x="0" y="0"/>
                    </a:moveTo>
                    <a:cubicBezTo>
                      <a:pt x="3" y="2"/>
                      <a:pt x="4" y="6"/>
                      <a:pt x="2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9" name="Freeform 81"/>
              <p:cNvSpPr>
                <a:spLocks/>
              </p:cNvSpPr>
              <p:nvPr/>
            </p:nvSpPr>
            <p:spPr bwMode="auto">
              <a:xfrm>
                <a:off x="3699" y="1547"/>
                <a:ext cx="34" cy="115"/>
              </a:xfrm>
              <a:custGeom>
                <a:avLst/>
                <a:gdLst>
                  <a:gd name="T0" fmla="*/ 0 w 3"/>
                  <a:gd name="T1" fmla="*/ 2147483647 h 10"/>
                  <a:gd name="T2" fmla="*/ 0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0" y="10"/>
                    </a:moveTo>
                    <a:cubicBezTo>
                      <a:pt x="3" y="8"/>
                      <a:pt x="2" y="4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0" name="Freeform 82"/>
              <p:cNvSpPr>
                <a:spLocks/>
              </p:cNvSpPr>
              <p:nvPr/>
            </p:nvSpPr>
            <p:spPr bwMode="auto">
              <a:xfrm>
                <a:off x="3670" y="1559"/>
                <a:ext cx="29" cy="126"/>
              </a:xfrm>
              <a:custGeom>
                <a:avLst/>
                <a:gdLst>
                  <a:gd name="T0" fmla="*/ 0 w 2"/>
                  <a:gd name="T1" fmla="*/ 0 h 11"/>
                  <a:gd name="T2" fmla="*/ 0 w 2"/>
                  <a:gd name="T3" fmla="*/ 2147483647 h 11"/>
                  <a:gd name="T4" fmla="*/ 0 60000 65536"/>
                  <a:gd name="T5" fmla="*/ 0 60000 65536"/>
                  <a:gd name="T6" fmla="*/ 0 w 2"/>
                  <a:gd name="T7" fmla="*/ 0 h 11"/>
                  <a:gd name="T8" fmla="*/ 2 w 2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11">
                    <a:moveTo>
                      <a:pt x="0" y="0"/>
                    </a:moveTo>
                    <a:cubicBezTo>
                      <a:pt x="2" y="6"/>
                      <a:pt x="1" y="9"/>
                      <a:pt x="0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1" name="Freeform 8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2" name="Freeform 8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3" name="Freeform 8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4" name="Freeform 8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5" name="Freeform 8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6" name="Freeform 8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7" name="Freeform 8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8" name="Freeform 9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9" name="Freeform 9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0" name="Freeform 9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1" name="Freeform 9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2" name="Freeform 9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3" name="Freeform 9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4" name="Freeform 9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5" name="Freeform 9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6" name="Freeform 9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7" name="Freeform 9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8" name="Freeform 10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9" name="Freeform 10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0" name="Freeform 10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1" name="Freeform 10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2" name="Freeform 10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3" name="Freeform 10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4" name="Freeform 106"/>
              <p:cNvSpPr>
                <a:spLocks/>
              </p:cNvSpPr>
              <p:nvPr/>
            </p:nvSpPr>
            <p:spPr bwMode="auto">
              <a:xfrm>
                <a:off x="3410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1" y="1"/>
                    </a:moveTo>
                    <a:cubicBezTo>
                      <a:pt x="0" y="7"/>
                      <a:pt x="0" y="12"/>
                      <a:pt x="2" y="16"/>
                    </a:cubicBezTo>
                    <a:cubicBezTo>
                      <a:pt x="3" y="10"/>
                      <a:pt x="4" y="5"/>
                      <a:pt x="3" y="0"/>
                    </a:cubicBezTo>
                    <a:cubicBezTo>
                      <a:pt x="2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5" name="Freeform 107"/>
              <p:cNvSpPr>
                <a:spLocks/>
              </p:cNvSpPr>
              <p:nvPr/>
            </p:nvSpPr>
            <p:spPr bwMode="auto">
              <a:xfrm>
                <a:off x="3434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1" y="1"/>
                    </a:moveTo>
                    <a:cubicBezTo>
                      <a:pt x="0" y="6"/>
                      <a:pt x="0" y="11"/>
                      <a:pt x="2" y="15"/>
                    </a:cubicBezTo>
                    <a:cubicBezTo>
                      <a:pt x="4" y="9"/>
                      <a:pt x="4" y="4"/>
                      <a:pt x="3" y="0"/>
                    </a:cubicBezTo>
                    <a:cubicBezTo>
                      <a:pt x="3" y="0"/>
                      <a:pt x="2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6" name="Freeform 108"/>
              <p:cNvSpPr>
                <a:spLocks/>
              </p:cNvSpPr>
              <p:nvPr/>
            </p:nvSpPr>
            <p:spPr bwMode="auto">
              <a:xfrm>
                <a:off x="3458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2147483647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1" y="6"/>
                      <a:pt x="0" y="11"/>
                      <a:pt x="2" y="14"/>
                    </a:cubicBezTo>
                    <a:cubicBezTo>
                      <a:pt x="4" y="9"/>
                      <a:pt x="4" y="4"/>
                      <a:pt x="4" y="0"/>
                    </a:cubicBezTo>
                    <a:cubicBezTo>
                      <a:pt x="3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7" name="Freeform 109"/>
              <p:cNvSpPr>
                <a:spLocks/>
              </p:cNvSpPr>
              <p:nvPr/>
            </p:nvSpPr>
            <p:spPr bwMode="auto">
              <a:xfrm>
                <a:off x="3491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1" y="1"/>
                    </a:moveTo>
                    <a:cubicBezTo>
                      <a:pt x="0" y="5"/>
                      <a:pt x="0" y="10"/>
                      <a:pt x="2" y="13"/>
                    </a:cubicBezTo>
                    <a:cubicBezTo>
                      <a:pt x="3" y="8"/>
                      <a:pt x="4" y="4"/>
                      <a:pt x="3" y="0"/>
                    </a:cubicBezTo>
                    <a:cubicBezTo>
                      <a:pt x="2" y="0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8" name="Freeform 110"/>
              <p:cNvSpPr>
                <a:spLocks/>
              </p:cNvSpPr>
              <p:nvPr/>
            </p:nvSpPr>
            <p:spPr bwMode="auto">
              <a:xfrm>
                <a:off x="3511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1" y="5"/>
                      <a:pt x="0" y="9"/>
                      <a:pt x="2" y="12"/>
                    </a:cubicBezTo>
                    <a:cubicBezTo>
                      <a:pt x="4" y="7"/>
                      <a:pt x="4" y="3"/>
                      <a:pt x="3" y="0"/>
                    </a:cubicBezTo>
                    <a:cubicBezTo>
                      <a:pt x="3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9" name="Freeform 111"/>
              <p:cNvSpPr>
                <a:spLocks/>
              </p:cNvSpPr>
              <p:nvPr/>
            </p:nvSpPr>
            <p:spPr bwMode="auto">
              <a:xfrm>
                <a:off x="3535" y="1306"/>
                <a:ext cx="43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2147483647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1" y="5"/>
                      <a:pt x="0" y="9"/>
                      <a:pt x="2" y="11"/>
                    </a:cubicBezTo>
                    <a:cubicBezTo>
                      <a:pt x="4" y="7"/>
                      <a:pt x="4" y="4"/>
                      <a:pt x="4" y="0"/>
                    </a:cubicBezTo>
                    <a:cubicBezTo>
                      <a:pt x="3" y="1"/>
                      <a:pt x="3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0" name="Freeform 112"/>
              <p:cNvSpPr>
                <a:spLocks/>
              </p:cNvSpPr>
              <p:nvPr/>
            </p:nvSpPr>
            <p:spPr bwMode="auto">
              <a:xfrm>
                <a:off x="3559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2147483647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3" y="1"/>
                    </a:moveTo>
                    <a:cubicBezTo>
                      <a:pt x="2" y="4"/>
                      <a:pt x="0" y="8"/>
                      <a:pt x="2" y="10"/>
                    </a:cubicBezTo>
                    <a:cubicBezTo>
                      <a:pt x="4" y="7"/>
                      <a:pt x="4" y="3"/>
                      <a:pt x="4" y="0"/>
                    </a:cubicBezTo>
                    <a:cubicBezTo>
                      <a:pt x="4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1" name="Freeform 11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2" name="Freeform 11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3" name="Freeform 11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4" name="Freeform 11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5" name="Freeform 11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6" name="Freeform 11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7" name="Freeform 11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8" name="Freeform 12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9" name="Freeform 12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0" name="Freeform 12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1" name="Freeform 12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2" name="Freeform 12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3" name="Freeform 12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4" name="Freeform 12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5" name="Freeform 12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6" name="Freeform 12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7" name="Freeform 12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8" name="Freeform 13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9" name="Freeform 13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0" name="Freeform 13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1" name="Freeform 13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2" name="Freeform 13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3" name="Freeform 13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4" name="Freeform 136"/>
              <p:cNvSpPr>
                <a:spLocks/>
              </p:cNvSpPr>
              <p:nvPr/>
            </p:nvSpPr>
            <p:spPr bwMode="auto">
              <a:xfrm>
                <a:off x="3386" y="1329"/>
                <a:ext cx="72" cy="103"/>
              </a:xfrm>
              <a:custGeom>
                <a:avLst/>
                <a:gdLst>
                  <a:gd name="T0" fmla="*/ 0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0" y="9"/>
                    </a:moveTo>
                    <a:cubicBezTo>
                      <a:pt x="0" y="9"/>
                      <a:pt x="0" y="6"/>
                      <a:pt x="1" y="3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3" y="0"/>
                      <a:pt x="5" y="0"/>
                      <a:pt x="6" y="0"/>
                    </a:cubicBezTo>
                    <a:cubicBezTo>
                      <a:pt x="6" y="1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8"/>
                      <a:pt x="2" y="9"/>
                      <a:pt x="0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5" name="Freeform 137"/>
              <p:cNvSpPr>
                <a:spLocks/>
              </p:cNvSpPr>
              <p:nvPr/>
            </p:nvSpPr>
            <p:spPr bwMode="auto">
              <a:xfrm>
                <a:off x="3424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1" y="9"/>
                    </a:moveTo>
                    <a:cubicBezTo>
                      <a:pt x="0" y="8"/>
                      <a:pt x="1" y="6"/>
                      <a:pt x="2" y="4"/>
                    </a:cubicBezTo>
                    <a:cubicBezTo>
                      <a:pt x="3" y="2"/>
                      <a:pt x="4" y="0"/>
                      <a:pt x="6" y="1"/>
                    </a:cubicBezTo>
                    <a:cubicBezTo>
                      <a:pt x="5" y="2"/>
                      <a:pt x="5" y="3"/>
                      <a:pt x="5" y="4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8"/>
                      <a:pt x="2" y="8"/>
                      <a:pt x="1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6" name="Freeform 138"/>
              <p:cNvSpPr>
                <a:spLocks/>
              </p:cNvSpPr>
              <p:nvPr/>
            </p:nvSpPr>
            <p:spPr bwMode="auto">
              <a:xfrm>
                <a:off x="3467" y="1317"/>
                <a:ext cx="43" cy="92"/>
              </a:xfrm>
              <a:custGeom>
                <a:avLst/>
                <a:gdLst>
                  <a:gd name="T0" fmla="*/ 0 w 4"/>
                  <a:gd name="T1" fmla="*/ 2147483647 h 8"/>
                  <a:gd name="T2" fmla="*/ 2147483647 w 4"/>
                  <a:gd name="T3" fmla="*/ 2147483647 h 8"/>
                  <a:gd name="T4" fmla="*/ 2147483647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0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0" y="8"/>
                    </a:moveTo>
                    <a:cubicBezTo>
                      <a:pt x="0" y="7"/>
                      <a:pt x="0" y="5"/>
                      <a:pt x="1" y="3"/>
                    </a:cubicBezTo>
                    <a:cubicBezTo>
                      <a:pt x="1" y="1"/>
                      <a:pt x="3" y="0"/>
                      <a:pt x="4" y="0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4"/>
                      <a:pt x="3" y="5"/>
                      <a:pt x="3" y="6"/>
                    </a:cubicBezTo>
                    <a:cubicBezTo>
                      <a:pt x="2" y="7"/>
                      <a:pt x="1" y="7"/>
                      <a:pt x="0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7" name="Freeform 139"/>
              <p:cNvSpPr>
                <a:spLocks/>
              </p:cNvSpPr>
              <p:nvPr/>
            </p:nvSpPr>
            <p:spPr bwMode="auto">
              <a:xfrm>
                <a:off x="3501" y="1317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0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3" y="1"/>
                      <a:pt x="3" y="2"/>
                      <a:pt x="2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6"/>
                      <a:pt x="1" y="6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8" name="Freeform 140"/>
              <p:cNvSpPr>
                <a:spLocks/>
              </p:cNvSpPr>
              <p:nvPr/>
            </p:nvSpPr>
            <p:spPr bwMode="auto">
              <a:xfrm>
                <a:off x="3525" y="1306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7"/>
                      <a:pt x="0" y="5"/>
                      <a:pt x="0" y="3"/>
                    </a:cubicBezTo>
                    <a:cubicBezTo>
                      <a:pt x="1" y="2"/>
                      <a:pt x="2" y="0"/>
                      <a:pt x="3" y="1"/>
                    </a:cubicBezTo>
                    <a:cubicBezTo>
                      <a:pt x="3" y="2"/>
                      <a:pt x="2" y="3"/>
                      <a:pt x="2" y="3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9" name="Freeform 141"/>
              <p:cNvSpPr>
                <a:spLocks/>
              </p:cNvSpPr>
              <p:nvPr/>
            </p:nvSpPr>
            <p:spPr bwMode="auto">
              <a:xfrm>
                <a:off x="3544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0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6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0" name="Freeform 142"/>
              <p:cNvSpPr>
                <a:spLocks/>
              </p:cNvSpPr>
              <p:nvPr/>
            </p:nvSpPr>
            <p:spPr bwMode="auto">
              <a:xfrm>
                <a:off x="3559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1" name="Freeform 143"/>
              <p:cNvSpPr>
                <a:spLocks/>
              </p:cNvSpPr>
              <p:nvPr/>
            </p:nvSpPr>
            <p:spPr bwMode="auto">
              <a:xfrm>
                <a:off x="3578" y="1306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2" name="Freeform 144"/>
              <p:cNvSpPr>
                <a:spLocks/>
              </p:cNvSpPr>
              <p:nvPr/>
            </p:nvSpPr>
            <p:spPr bwMode="auto">
              <a:xfrm>
                <a:off x="3593" y="1306"/>
                <a:ext cx="19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3" name="Freeform 145"/>
              <p:cNvSpPr>
                <a:spLocks/>
              </p:cNvSpPr>
              <p:nvPr/>
            </p:nvSpPr>
            <p:spPr bwMode="auto">
              <a:xfrm>
                <a:off x="360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4" name="Freeform 146"/>
              <p:cNvSpPr>
                <a:spLocks/>
              </p:cNvSpPr>
              <p:nvPr/>
            </p:nvSpPr>
            <p:spPr bwMode="auto">
              <a:xfrm>
                <a:off x="361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5" name="Freeform 147"/>
              <p:cNvSpPr>
                <a:spLocks/>
              </p:cNvSpPr>
              <p:nvPr/>
            </p:nvSpPr>
            <p:spPr bwMode="auto">
              <a:xfrm>
                <a:off x="3626" y="1306"/>
                <a:ext cx="19" cy="46"/>
              </a:xfrm>
              <a:custGeom>
                <a:avLst/>
                <a:gdLst>
                  <a:gd name="T0" fmla="*/ 0 w 2"/>
                  <a:gd name="T1" fmla="*/ 2147483647 h 4"/>
                  <a:gd name="T2" fmla="*/ 0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0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6" name="Freeform 148"/>
              <p:cNvSpPr>
                <a:spLocks/>
              </p:cNvSpPr>
              <p:nvPr/>
            </p:nvSpPr>
            <p:spPr bwMode="auto">
              <a:xfrm>
                <a:off x="3410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0" y="4"/>
                      <a:pt x="1" y="2"/>
                    </a:cubicBezTo>
                    <a:cubicBezTo>
                      <a:pt x="2" y="1"/>
                      <a:pt x="2" y="0"/>
                      <a:pt x="3" y="0"/>
                    </a:cubicBezTo>
                    <a:cubicBezTo>
                      <a:pt x="4" y="0"/>
                      <a:pt x="5" y="0"/>
                      <a:pt x="6" y="1"/>
                    </a:cubicBezTo>
                    <a:cubicBezTo>
                      <a:pt x="5" y="2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7" name="Freeform 149"/>
              <p:cNvSpPr>
                <a:spLocks/>
              </p:cNvSpPr>
              <p:nvPr/>
            </p:nvSpPr>
            <p:spPr bwMode="auto">
              <a:xfrm>
                <a:off x="3443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1" y="4"/>
                      <a:pt x="2" y="3"/>
                    </a:cubicBezTo>
                    <a:cubicBezTo>
                      <a:pt x="3" y="1"/>
                      <a:pt x="4" y="0"/>
                      <a:pt x="6" y="1"/>
                    </a:cubicBezTo>
                    <a:cubicBezTo>
                      <a:pt x="5" y="2"/>
                      <a:pt x="4" y="3"/>
                      <a:pt x="4" y="3"/>
                    </a:cubicBezTo>
                    <a:cubicBezTo>
                      <a:pt x="4" y="4"/>
                      <a:pt x="3" y="5"/>
                      <a:pt x="3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8" name="Freeform 150"/>
              <p:cNvSpPr>
                <a:spLocks/>
              </p:cNvSpPr>
              <p:nvPr/>
            </p:nvSpPr>
            <p:spPr bwMode="auto">
              <a:xfrm>
                <a:off x="3477" y="1271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2147483647 h 6"/>
                  <a:gd name="T4" fmla="*/ 2147483647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0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0" y="6"/>
                    </a:moveTo>
                    <a:cubicBezTo>
                      <a:pt x="0" y="5"/>
                      <a:pt x="0" y="3"/>
                      <a:pt x="1" y="2"/>
                    </a:cubicBezTo>
                    <a:cubicBezTo>
                      <a:pt x="2" y="0"/>
                      <a:pt x="3" y="0"/>
                      <a:pt x="5" y="1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9" name="Freeform 151"/>
              <p:cNvSpPr>
                <a:spLocks/>
              </p:cNvSpPr>
              <p:nvPr/>
            </p:nvSpPr>
            <p:spPr bwMode="auto">
              <a:xfrm>
                <a:off x="3501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3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4" y="1"/>
                      <a:pt x="3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0" name="Freeform 152"/>
              <p:cNvSpPr>
                <a:spLocks/>
              </p:cNvSpPr>
              <p:nvPr/>
            </p:nvSpPr>
            <p:spPr bwMode="auto">
              <a:xfrm>
                <a:off x="3525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4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1" name="Freeform 153"/>
              <p:cNvSpPr>
                <a:spLocks/>
              </p:cNvSpPr>
              <p:nvPr/>
            </p:nvSpPr>
            <p:spPr bwMode="auto">
              <a:xfrm>
                <a:off x="3544" y="1271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2"/>
                      <a:pt x="3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2" name="Freeform 154"/>
              <p:cNvSpPr>
                <a:spLocks/>
              </p:cNvSpPr>
              <p:nvPr/>
            </p:nvSpPr>
            <p:spPr bwMode="auto">
              <a:xfrm>
                <a:off x="3569" y="1283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4"/>
                    </a:moveTo>
                    <a:cubicBezTo>
                      <a:pt x="0" y="4"/>
                      <a:pt x="0" y="3"/>
                      <a:pt x="0" y="2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0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3" name="Freeform 155"/>
              <p:cNvSpPr>
                <a:spLocks/>
              </p:cNvSpPr>
              <p:nvPr/>
            </p:nvSpPr>
            <p:spPr bwMode="auto">
              <a:xfrm>
                <a:off x="3578" y="1283"/>
                <a:ext cx="34" cy="57"/>
              </a:xfrm>
              <a:custGeom>
                <a:avLst/>
                <a:gdLst>
                  <a:gd name="T0" fmla="*/ 0 w 3"/>
                  <a:gd name="T1" fmla="*/ 2147483647 h 5"/>
                  <a:gd name="T2" fmla="*/ 2147483647 w 3"/>
                  <a:gd name="T3" fmla="*/ 2147483647 h 5"/>
                  <a:gd name="T4" fmla="*/ 2147483647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0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4" name="Freeform 156"/>
              <p:cNvSpPr>
                <a:spLocks/>
              </p:cNvSpPr>
              <p:nvPr/>
            </p:nvSpPr>
            <p:spPr bwMode="auto">
              <a:xfrm>
                <a:off x="3593" y="1283"/>
                <a:ext cx="34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2147483647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0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5" name="Freeform 157"/>
              <p:cNvSpPr>
                <a:spLocks/>
              </p:cNvSpPr>
              <p:nvPr/>
            </p:nvSpPr>
            <p:spPr bwMode="auto">
              <a:xfrm>
                <a:off x="360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6" name="Freeform 158"/>
              <p:cNvSpPr>
                <a:spLocks/>
              </p:cNvSpPr>
              <p:nvPr/>
            </p:nvSpPr>
            <p:spPr bwMode="auto">
              <a:xfrm>
                <a:off x="361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7" name="Freeform 159"/>
              <p:cNvSpPr>
                <a:spLocks/>
              </p:cNvSpPr>
              <p:nvPr/>
            </p:nvSpPr>
            <p:spPr bwMode="auto">
              <a:xfrm>
                <a:off x="3626" y="1294"/>
                <a:ext cx="19" cy="34"/>
              </a:xfrm>
              <a:custGeom>
                <a:avLst/>
                <a:gdLst>
                  <a:gd name="T0" fmla="*/ 0 w 2"/>
                  <a:gd name="T1" fmla="*/ 2147483647 h 3"/>
                  <a:gd name="T2" fmla="*/ 2147483647 w 2"/>
                  <a:gd name="T3" fmla="*/ 2147483647 h 3"/>
                  <a:gd name="T4" fmla="*/ 2147483647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0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0" y="3"/>
                    </a:moveTo>
                    <a:cubicBezTo>
                      <a:pt x="0" y="3"/>
                      <a:pt x="0" y="2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8" name="Freeform 16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9" name="Freeform 16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0" name="Freeform 16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1" name="Freeform 16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2" name="Freeform 16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3" name="Freeform 16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4" name="Freeform 16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5" name="Freeform 16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6" name="Freeform 16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7" name="Freeform 16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8" name="Freeform 17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9" name="Freeform 17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0" name="Freeform 17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1" name="Freeform 17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2" name="Freeform 17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3" name="Freeform 17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4" name="Freeform 17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5" name="Freeform 17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6" name="Freeform 17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7" name="Freeform 17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8" name="Freeform 18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9" name="Freeform 18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0" name="Freeform 18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1" name="Freeform 183"/>
              <p:cNvSpPr>
                <a:spLocks/>
              </p:cNvSpPr>
              <p:nvPr/>
            </p:nvSpPr>
            <p:spPr bwMode="auto">
              <a:xfrm>
                <a:off x="3443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1"/>
                      <a:pt x="5" y="0"/>
                    </a:cubicBezTo>
                    <a:cubicBezTo>
                      <a:pt x="4" y="0"/>
                      <a:pt x="4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2" name="Freeform 184"/>
              <p:cNvSpPr>
                <a:spLocks/>
              </p:cNvSpPr>
              <p:nvPr/>
            </p:nvSpPr>
            <p:spPr bwMode="auto">
              <a:xfrm>
                <a:off x="3467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2"/>
                      <a:pt x="4" y="1"/>
                    </a:cubicBezTo>
                    <a:cubicBezTo>
                      <a:pt x="4" y="1"/>
                      <a:pt x="3" y="1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3" name="Freeform 185"/>
              <p:cNvSpPr>
                <a:spLocks/>
              </p:cNvSpPr>
              <p:nvPr/>
            </p:nvSpPr>
            <p:spPr bwMode="auto">
              <a:xfrm>
                <a:off x="3491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2"/>
                      <a:pt x="3" y="1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4" name="Freeform 186"/>
              <p:cNvSpPr>
                <a:spLocks/>
              </p:cNvSpPr>
              <p:nvPr/>
            </p:nvSpPr>
            <p:spPr bwMode="auto">
              <a:xfrm>
                <a:off x="3511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1" y="3"/>
                      <a:pt x="1" y="2"/>
                      <a:pt x="2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5" name="Freeform 18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6" name="Freeform 18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7" name="Freeform 18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8" name="Freeform 19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9" name="Freeform 19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0" name="Freeform 19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1" name="Freeform 19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2" name="Freeform 19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3" name="Freeform 19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4" name="Freeform 19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5" name="Freeform 19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6" name="Freeform 19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7" name="Freeform 19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8" name="Freeform 20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9" name="Freeform 20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0" name="Freeform 20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1" name="Freeform 20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2" name="Freeform 20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3" name="Freeform 20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4" name="Freeform 20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5" name="Freeform 20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6" name="Freeform 20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7" name="Freeform 20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8" name="Freeform 210"/>
              <p:cNvSpPr>
                <a:spLocks/>
              </p:cNvSpPr>
              <p:nvPr/>
            </p:nvSpPr>
            <p:spPr bwMode="auto">
              <a:xfrm>
                <a:off x="3477" y="1203"/>
                <a:ext cx="48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2147483647 w 4"/>
                  <a:gd name="T5" fmla="*/ 2147483647 h 2"/>
                  <a:gd name="T6" fmla="*/ 2147483647 w 4"/>
                  <a:gd name="T7" fmla="*/ 2147483647 h 2"/>
                  <a:gd name="T8" fmla="*/ 0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0" y="2"/>
                    </a:moveTo>
                    <a:cubicBezTo>
                      <a:pt x="2" y="1"/>
                      <a:pt x="3" y="1"/>
                      <a:pt x="4" y="0"/>
                    </a:cubicBezTo>
                    <a:lnTo>
                      <a:pt x="4" y="1"/>
                    </a:lnTo>
                    <a:cubicBezTo>
                      <a:pt x="4" y="2"/>
                      <a:pt x="3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9" name="Freeform 211"/>
              <p:cNvSpPr>
                <a:spLocks/>
              </p:cNvSpPr>
              <p:nvPr/>
            </p:nvSpPr>
            <p:spPr bwMode="auto">
              <a:xfrm>
                <a:off x="3501" y="1214"/>
                <a:ext cx="34" cy="23"/>
              </a:xfrm>
              <a:custGeom>
                <a:avLst/>
                <a:gdLst>
                  <a:gd name="T0" fmla="*/ 0 w 3"/>
                  <a:gd name="T1" fmla="*/ 2147483647 h 2"/>
                  <a:gd name="T2" fmla="*/ 2147483647 w 3"/>
                  <a:gd name="T3" fmla="*/ 0 h 2"/>
                  <a:gd name="T4" fmla="*/ 2147483647 w 3"/>
                  <a:gd name="T5" fmla="*/ 2147483647 h 2"/>
                  <a:gd name="T6" fmla="*/ 2147483647 w 3"/>
                  <a:gd name="T7" fmla="*/ 2147483647 h 2"/>
                  <a:gd name="T8" fmla="*/ 0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0" y="1"/>
                    </a:moveTo>
                    <a:cubicBezTo>
                      <a:pt x="1" y="1"/>
                      <a:pt x="2" y="0"/>
                      <a:pt x="3" y="0"/>
                    </a:cubicBezTo>
                    <a:lnTo>
                      <a:pt x="3" y="1"/>
                    </a:lnTo>
                    <a:cubicBezTo>
                      <a:pt x="3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0" name="Freeform 212"/>
              <p:cNvSpPr>
                <a:spLocks/>
              </p:cNvSpPr>
              <p:nvPr/>
            </p:nvSpPr>
            <p:spPr bwMode="auto">
              <a:xfrm>
                <a:off x="3511" y="122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cubicBezTo>
                      <a:pt x="1" y="1"/>
                      <a:pt x="2" y="0"/>
                      <a:pt x="2" y="0"/>
                    </a:cubicBezTo>
                    <a:lnTo>
                      <a:pt x="3" y="1"/>
                    </a:ln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1" name="Freeform 213"/>
              <p:cNvSpPr>
                <a:spLocks/>
              </p:cNvSpPr>
              <p:nvPr/>
            </p:nvSpPr>
            <p:spPr bwMode="auto">
              <a:xfrm>
                <a:off x="3544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1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2"/>
                      <a:pt x="2" y="2"/>
                      <a:pt x="3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2" name="Freeform 214"/>
              <p:cNvSpPr>
                <a:spLocks/>
              </p:cNvSpPr>
              <p:nvPr/>
            </p:nvSpPr>
            <p:spPr bwMode="auto">
              <a:xfrm>
                <a:off x="3511" y="1191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0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0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0" y="1"/>
                    </a:moveTo>
                    <a:lnTo>
                      <a:pt x="0" y="1"/>
                    </a:lnTo>
                    <a:cubicBezTo>
                      <a:pt x="1" y="2"/>
                      <a:pt x="2" y="2"/>
                      <a:pt x="2" y="3"/>
                    </a:cubicBezTo>
                    <a:cubicBezTo>
                      <a:pt x="2" y="4"/>
                      <a:pt x="2" y="5"/>
                      <a:pt x="3" y="5"/>
                    </a:cubicBezTo>
                    <a:cubicBezTo>
                      <a:pt x="3" y="6"/>
                      <a:pt x="4" y="7"/>
                      <a:pt x="5" y="7"/>
                    </a:cubicBezTo>
                    <a:lnTo>
                      <a:pt x="6" y="6"/>
                    </a:lnTo>
                    <a:cubicBezTo>
                      <a:pt x="5" y="6"/>
                      <a:pt x="4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1"/>
                      <a:pt x="2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3" name="Freeform 215"/>
              <p:cNvSpPr>
                <a:spLocks/>
              </p:cNvSpPr>
              <p:nvPr/>
            </p:nvSpPr>
            <p:spPr bwMode="auto">
              <a:xfrm>
                <a:off x="3602" y="1157"/>
                <a:ext cx="130" cy="69"/>
              </a:xfrm>
              <a:custGeom>
                <a:avLst/>
                <a:gdLst>
                  <a:gd name="T0" fmla="*/ 0 w 11"/>
                  <a:gd name="T1" fmla="*/ 2147483647 h 6"/>
                  <a:gd name="T2" fmla="*/ 0 w 11"/>
                  <a:gd name="T3" fmla="*/ 2147483647 h 6"/>
                  <a:gd name="T4" fmla="*/ 2147483647 w 11"/>
                  <a:gd name="T5" fmla="*/ 2147483647 h 6"/>
                  <a:gd name="T6" fmla="*/ 2147483647 w 11"/>
                  <a:gd name="T7" fmla="*/ 2147483647 h 6"/>
                  <a:gd name="T8" fmla="*/ 2147483647 w 11"/>
                  <a:gd name="T9" fmla="*/ 2147483647 h 6"/>
                  <a:gd name="T10" fmla="*/ 2147483647 w 11"/>
                  <a:gd name="T11" fmla="*/ 2147483647 h 6"/>
                  <a:gd name="T12" fmla="*/ 2147483647 w 11"/>
                  <a:gd name="T13" fmla="*/ 2147483647 h 6"/>
                  <a:gd name="T14" fmla="*/ 2147483647 w 11"/>
                  <a:gd name="T15" fmla="*/ 2147483647 h 6"/>
                  <a:gd name="T16" fmla="*/ 2147483647 w 11"/>
                  <a:gd name="T17" fmla="*/ 2147483647 h 6"/>
                  <a:gd name="T18" fmla="*/ 2147483647 w 11"/>
                  <a:gd name="T19" fmla="*/ 2147483647 h 6"/>
                  <a:gd name="T20" fmla="*/ 2147483647 w 11"/>
                  <a:gd name="T21" fmla="*/ 2147483647 h 6"/>
                  <a:gd name="T22" fmla="*/ 2147483647 w 11"/>
                  <a:gd name="T23" fmla="*/ 2147483647 h 6"/>
                  <a:gd name="T24" fmla="*/ 2147483647 w 11"/>
                  <a:gd name="T25" fmla="*/ 2147483647 h 6"/>
                  <a:gd name="T26" fmla="*/ 2147483647 w 11"/>
                  <a:gd name="T27" fmla="*/ 2147483647 h 6"/>
                  <a:gd name="T28" fmla="*/ 2147483647 w 11"/>
                  <a:gd name="T29" fmla="*/ 2147483647 h 6"/>
                  <a:gd name="T30" fmla="*/ 2147483647 w 11"/>
                  <a:gd name="T31" fmla="*/ 2147483647 h 6"/>
                  <a:gd name="T32" fmla="*/ 2147483647 w 11"/>
                  <a:gd name="T33" fmla="*/ 2147483647 h 6"/>
                  <a:gd name="T34" fmla="*/ 2147483647 w 11"/>
                  <a:gd name="T35" fmla="*/ 0 h 6"/>
                  <a:gd name="T36" fmla="*/ 2147483647 w 11"/>
                  <a:gd name="T37" fmla="*/ 0 h 6"/>
                  <a:gd name="T38" fmla="*/ 2147483647 w 11"/>
                  <a:gd name="T39" fmla="*/ 2147483647 h 6"/>
                  <a:gd name="T40" fmla="*/ 2147483647 w 11"/>
                  <a:gd name="T41" fmla="*/ 2147483647 h 6"/>
                  <a:gd name="T42" fmla="*/ 2147483647 w 11"/>
                  <a:gd name="T43" fmla="*/ 2147483647 h 6"/>
                  <a:gd name="T44" fmla="*/ 2147483647 w 11"/>
                  <a:gd name="T45" fmla="*/ 0 h 6"/>
                  <a:gd name="T46" fmla="*/ 2147483647 w 11"/>
                  <a:gd name="T47" fmla="*/ 0 h 6"/>
                  <a:gd name="T48" fmla="*/ 0 w 11"/>
                  <a:gd name="T49" fmla="*/ 2147483647 h 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1"/>
                  <a:gd name="T76" fmla="*/ 0 h 6"/>
                  <a:gd name="T77" fmla="*/ 11 w 11"/>
                  <a:gd name="T78" fmla="*/ 6 h 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1" h="6">
                    <a:moveTo>
                      <a:pt x="0" y="4"/>
                    </a:moveTo>
                    <a:lnTo>
                      <a:pt x="0" y="6"/>
                    </a:lnTo>
                    <a:cubicBezTo>
                      <a:pt x="1" y="6"/>
                      <a:pt x="1" y="5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6"/>
                      <a:pt x="3" y="5"/>
                      <a:pt x="3" y="3"/>
                    </a:cubicBezTo>
                    <a:lnTo>
                      <a:pt x="5" y="6"/>
                    </a:lnTo>
                    <a:lnTo>
                      <a:pt x="5" y="3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6" y="6"/>
                    </a:lnTo>
                    <a:lnTo>
                      <a:pt x="8" y="3"/>
                    </a:lnTo>
                    <a:cubicBezTo>
                      <a:pt x="8" y="5"/>
                      <a:pt x="8" y="6"/>
                      <a:pt x="9" y="6"/>
                    </a:cubicBezTo>
                    <a:cubicBezTo>
                      <a:pt x="9" y="5"/>
                      <a:pt x="9" y="4"/>
                      <a:pt x="9" y="3"/>
                    </a:cubicBezTo>
                    <a:cubicBezTo>
                      <a:pt x="10" y="5"/>
                      <a:pt x="10" y="6"/>
                      <a:pt x="11" y="6"/>
                    </a:cubicBezTo>
                    <a:lnTo>
                      <a:pt x="11" y="4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1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4" name="Freeform 21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5" name="Freeform 21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6" name="Freeform 21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7" name="Freeform 21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8" name="Freeform 22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9" name="Freeform 22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0" name="Freeform 22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1" name="Freeform 22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2" name="Freeform 22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3" name="Freeform 22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4" name="Freeform 22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5" name="Freeform 22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6" name="Freeform 22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7" name="Freeform 22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8" name="Freeform 23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9" name="Freeform 23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0" name="Freeform 23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1" name="Freeform 23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2" name="Freeform 23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3" name="Freeform 23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4" name="Freeform 23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5" name="Freeform 23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6" name="Freeform 23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7" name="Freeform 239"/>
              <p:cNvSpPr>
                <a:spLocks/>
              </p:cNvSpPr>
              <p:nvPr/>
            </p:nvSpPr>
            <p:spPr bwMode="auto">
              <a:xfrm>
                <a:off x="3877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3" y="1"/>
                    </a:moveTo>
                    <a:cubicBezTo>
                      <a:pt x="4" y="7"/>
                      <a:pt x="4" y="12"/>
                      <a:pt x="2" y="16"/>
                    </a:cubicBezTo>
                    <a:cubicBezTo>
                      <a:pt x="1" y="10"/>
                      <a:pt x="0" y="5"/>
                      <a:pt x="1" y="0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8" name="Freeform 240"/>
              <p:cNvSpPr>
                <a:spLocks/>
              </p:cNvSpPr>
              <p:nvPr/>
            </p:nvSpPr>
            <p:spPr bwMode="auto">
              <a:xfrm>
                <a:off x="3858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3" y="1"/>
                    </a:moveTo>
                    <a:cubicBezTo>
                      <a:pt x="4" y="6"/>
                      <a:pt x="4" y="11"/>
                      <a:pt x="2" y="15"/>
                    </a:cubicBezTo>
                    <a:cubicBezTo>
                      <a:pt x="0" y="9"/>
                      <a:pt x="0" y="4"/>
                      <a:pt x="1" y="0"/>
                    </a:cubicBezTo>
                    <a:cubicBezTo>
                      <a:pt x="1" y="0"/>
                      <a:pt x="2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9" name="Freeform 241"/>
              <p:cNvSpPr>
                <a:spLocks/>
              </p:cNvSpPr>
              <p:nvPr/>
            </p:nvSpPr>
            <p:spPr bwMode="auto">
              <a:xfrm>
                <a:off x="3834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0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3" y="6"/>
                      <a:pt x="4" y="11"/>
                      <a:pt x="2" y="14"/>
                    </a:cubicBezTo>
                    <a:cubicBezTo>
                      <a:pt x="0" y="9"/>
                      <a:pt x="0" y="4"/>
                      <a:pt x="0" y="0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0" name="Freeform 242"/>
              <p:cNvSpPr>
                <a:spLocks/>
              </p:cNvSpPr>
              <p:nvPr/>
            </p:nvSpPr>
            <p:spPr bwMode="auto">
              <a:xfrm>
                <a:off x="3800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3" y="1"/>
                    </a:moveTo>
                    <a:cubicBezTo>
                      <a:pt x="4" y="5"/>
                      <a:pt x="4" y="10"/>
                      <a:pt x="2" y="13"/>
                    </a:cubicBezTo>
                    <a:cubicBezTo>
                      <a:pt x="1" y="8"/>
                      <a:pt x="0" y="4"/>
                      <a:pt x="1" y="0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1" name="Freeform 243"/>
              <p:cNvSpPr>
                <a:spLocks/>
              </p:cNvSpPr>
              <p:nvPr/>
            </p:nvSpPr>
            <p:spPr bwMode="auto">
              <a:xfrm>
                <a:off x="3776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3" y="5"/>
                      <a:pt x="4" y="9"/>
                      <a:pt x="2" y="12"/>
                    </a:cubicBezTo>
                    <a:cubicBezTo>
                      <a:pt x="0" y="7"/>
                      <a:pt x="0" y="3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2" name="Freeform 244"/>
              <p:cNvSpPr>
                <a:spLocks/>
              </p:cNvSpPr>
              <p:nvPr/>
            </p:nvSpPr>
            <p:spPr bwMode="auto">
              <a:xfrm>
                <a:off x="3752" y="1306"/>
                <a:ext cx="48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0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3" y="5"/>
                      <a:pt x="4" y="9"/>
                      <a:pt x="2" y="11"/>
                    </a:cubicBezTo>
                    <a:cubicBezTo>
                      <a:pt x="0" y="7"/>
                      <a:pt x="0" y="4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3" name="Freeform 245"/>
              <p:cNvSpPr>
                <a:spLocks/>
              </p:cNvSpPr>
              <p:nvPr/>
            </p:nvSpPr>
            <p:spPr bwMode="auto">
              <a:xfrm>
                <a:off x="3732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0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1" y="1"/>
                    </a:moveTo>
                    <a:cubicBezTo>
                      <a:pt x="2" y="4"/>
                      <a:pt x="4" y="8"/>
                      <a:pt x="2" y="10"/>
                    </a:cubicBezTo>
                    <a:cubicBezTo>
                      <a:pt x="0" y="7"/>
                      <a:pt x="0" y="3"/>
                      <a:pt x="0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4" name="Freeform 24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5" name="Freeform 24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6" name="Freeform 24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7" name="Freeform 24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8" name="Freeform 25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9" name="Freeform 25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0" name="Freeform 25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1" name="Freeform 25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2" name="Freeform 25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3" name="Freeform 25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4" name="Freeform 25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5" name="Freeform 25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6" name="Freeform 25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7" name="Freeform 25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8" name="Freeform 26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9" name="Freeform 26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0" name="Freeform 26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1" name="Freeform 26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2" name="Freeform 26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3" name="Freeform 26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4" name="Freeform 26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5" name="Freeform 26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6" name="Freeform 26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7" name="Freeform 269"/>
              <p:cNvSpPr>
                <a:spLocks/>
              </p:cNvSpPr>
              <p:nvPr/>
            </p:nvSpPr>
            <p:spPr bwMode="auto">
              <a:xfrm>
                <a:off x="3877" y="1329"/>
                <a:ext cx="72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0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2147483647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6" y="9"/>
                    </a:moveTo>
                    <a:cubicBezTo>
                      <a:pt x="6" y="9"/>
                      <a:pt x="6" y="6"/>
                      <a:pt x="5" y="3"/>
                    </a:cubicBezTo>
                    <a:cubicBezTo>
                      <a:pt x="5" y="2"/>
                      <a:pt x="5" y="2"/>
                      <a:pt x="4" y="1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0" y="1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8"/>
                      <a:pt x="4" y="9"/>
                      <a:pt x="6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8" name="Freeform 270"/>
              <p:cNvSpPr>
                <a:spLocks/>
              </p:cNvSpPr>
              <p:nvPr/>
            </p:nvSpPr>
            <p:spPr bwMode="auto">
              <a:xfrm>
                <a:off x="3843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0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5" y="9"/>
                    </a:moveTo>
                    <a:cubicBezTo>
                      <a:pt x="6" y="8"/>
                      <a:pt x="5" y="6"/>
                      <a:pt x="4" y="4"/>
                    </a:cubicBezTo>
                    <a:cubicBezTo>
                      <a:pt x="4" y="2"/>
                      <a:pt x="2" y="0"/>
                      <a:pt x="0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3" y="8"/>
                      <a:pt x="4" y="8"/>
                      <a:pt x="5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9" name="Freeform 271"/>
              <p:cNvSpPr>
                <a:spLocks/>
              </p:cNvSpPr>
              <p:nvPr/>
            </p:nvSpPr>
            <p:spPr bwMode="auto">
              <a:xfrm>
                <a:off x="3824" y="1317"/>
                <a:ext cx="43" cy="92"/>
              </a:xfrm>
              <a:custGeom>
                <a:avLst/>
                <a:gdLst>
                  <a:gd name="T0" fmla="*/ 2147483647 w 4"/>
                  <a:gd name="T1" fmla="*/ 2147483647 h 8"/>
                  <a:gd name="T2" fmla="*/ 2147483647 w 4"/>
                  <a:gd name="T3" fmla="*/ 2147483647 h 8"/>
                  <a:gd name="T4" fmla="*/ 0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2147483647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4" y="8"/>
                    </a:moveTo>
                    <a:cubicBezTo>
                      <a:pt x="4" y="7"/>
                      <a:pt x="4" y="5"/>
                      <a:pt x="3" y="3"/>
                    </a:cubicBez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2" y="7"/>
                      <a:pt x="3" y="7"/>
                      <a:pt x="4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0" name="Freeform 272"/>
              <p:cNvSpPr>
                <a:spLocks/>
              </p:cNvSpPr>
              <p:nvPr/>
            </p:nvSpPr>
            <p:spPr bwMode="auto">
              <a:xfrm>
                <a:off x="3800" y="1317"/>
                <a:ext cx="43" cy="80"/>
              </a:xfrm>
              <a:custGeom>
                <a:avLst/>
                <a:gdLst>
                  <a:gd name="T0" fmla="*/ 2147483647 w 4"/>
                  <a:gd name="T1" fmla="*/ 2147483647 h 7"/>
                  <a:gd name="T2" fmla="*/ 2147483647 w 4"/>
                  <a:gd name="T3" fmla="*/ 2147483647 h 7"/>
                  <a:gd name="T4" fmla="*/ 0 w 4"/>
                  <a:gd name="T5" fmla="*/ 0 h 7"/>
                  <a:gd name="T6" fmla="*/ 2147483647 w 4"/>
                  <a:gd name="T7" fmla="*/ 2147483647 h 7"/>
                  <a:gd name="T8" fmla="*/ 2147483647 w 4"/>
                  <a:gd name="T9" fmla="*/ 2147483647 h 7"/>
                  <a:gd name="T10" fmla="*/ 2147483647 w 4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7"/>
                  <a:gd name="T20" fmla="*/ 4 w 4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7">
                    <a:moveTo>
                      <a:pt x="3" y="7"/>
                    </a:moveTo>
                    <a:cubicBezTo>
                      <a:pt x="4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1" y="3"/>
                      <a:pt x="1" y="4"/>
                      <a:pt x="1" y="5"/>
                    </a:cubicBezTo>
                    <a:cubicBezTo>
                      <a:pt x="1" y="6"/>
                      <a:pt x="2" y="6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1" name="Freeform 273"/>
              <p:cNvSpPr>
                <a:spLocks/>
              </p:cNvSpPr>
              <p:nvPr/>
            </p:nvSpPr>
            <p:spPr bwMode="auto">
              <a:xfrm>
                <a:off x="3776" y="1306"/>
                <a:ext cx="34" cy="80"/>
              </a:xfrm>
              <a:custGeom>
                <a:avLst/>
                <a:gdLst>
                  <a:gd name="T0" fmla="*/ 2147483647 w 3"/>
                  <a:gd name="T1" fmla="*/ 2147483647 h 7"/>
                  <a:gd name="T2" fmla="*/ 2147483647 w 3"/>
                  <a:gd name="T3" fmla="*/ 2147483647 h 7"/>
                  <a:gd name="T4" fmla="*/ 0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2147483647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3" y="7"/>
                    </a:moveTo>
                    <a:cubicBezTo>
                      <a:pt x="3" y="7"/>
                      <a:pt x="3" y="5"/>
                      <a:pt x="3" y="3"/>
                    </a:cubicBezTo>
                    <a:cubicBezTo>
                      <a:pt x="2" y="2"/>
                      <a:pt x="1" y="0"/>
                      <a:pt x="0" y="1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2" y="6"/>
                      <a:pt x="2" y="7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2" name="Freeform 274"/>
              <p:cNvSpPr>
                <a:spLocks/>
              </p:cNvSpPr>
              <p:nvPr/>
            </p:nvSpPr>
            <p:spPr bwMode="auto">
              <a:xfrm>
                <a:off x="375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4"/>
                      <a:pt x="2" y="4"/>
                      <a:pt x="2" y="5"/>
                    </a:cubicBezTo>
                    <a:cubicBezTo>
                      <a:pt x="2" y="6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3" name="Freeform 275"/>
              <p:cNvSpPr>
                <a:spLocks/>
              </p:cNvSpPr>
              <p:nvPr/>
            </p:nvSpPr>
            <p:spPr bwMode="auto">
              <a:xfrm>
                <a:off x="374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4" name="Freeform 276"/>
              <p:cNvSpPr>
                <a:spLocks/>
              </p:cNvSpPr>
              <p:nvPr/>
            </p:nvSpPr>
            <p:spPr bwMode="auto">
              <a:xfrm>
                <a:off x="3732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5" name="Freeform 277"/>
              <p:cNvSpPr>
                <a:spLocks/>
              </p:cNvSpPr>
              <p:nvPr/>
            </p:nvSpPr>
            <p:spPr bwMode="auto">
              <a:xfrm>
                <a:off x="3718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6" name="Freeform 278"/>
              <p:cNvSpPr>
                <a:spLocks/>
              </p:cNvSpPr>
              <p:nvPr/>
            </p:nvSpPr>
            <p:spPr bwMode="auto">
              <a:xfrm>
                <a:off x="3703" y="1306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7" name="Freeform 279"/>
              <p:cNvSpPr>
                <a:spLocks/>
              </p:cNvSpPr>
              <p:nvPr/>
            </p:nvSpPr>
            <p:spPr bwMode="auto">
              <a:xfrm>
                <a:off x="3699" y="1306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8" name="Freeform 280"/>
              <p:cNvSpPr>
                <a:spLocks/>
              </p:cNvSpPr>
              <p:nvPr/>
            </p:nvSpPr>
            <p:spPr bwMode="auto">
              <a:xfrm>
                <a:off x="3684" y="1306"/>
                <a:ext cx="1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2"/>
                      <a:pt x="2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2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9" name="Freeform 281"/>
              <p:cNvSpPr>
                <a:spLocks/>
              </p:cNvSpPr>
              <p:nvPr/>
            </p:nvSpPr>
            <p:spPr bwMode="auto">
              <a:xfrm>
                <a:off x="3858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0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6" y="4"/>
                      <a:pt x="5" y="2"/>
                    </a:cubicBezTo>
                    <a:cubicBezTo>
                      <a:pt x="4" y="1"/>
                      <a:pt x="4" y="0"/>
                      <a:pt x="3" y="0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1" y="2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0" name="Freeform 282"/>
              <p:cNvSpPr>
                <a:spLocks/>
              </p:cNvSpPr>
              <p:nvPr/>
            </p:nvSpPr>
            <p:spPr bwMode="auto">
              <a:xfrm>
                <a:off x="3824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0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5" y="4"/>
                      <a:pt x="4" y="3"/>
                    </a:cubicBezTo>
                    <a:cubicBezTo>
                      <a:pt x="4" y="1"/>
                      <a:pt x="2" y="0"/>
                      <a:pt x="0" y="1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1" name="Freeform 283"/>
              <p:cNvSpPr>
                <a:spLocks/>
              </p:cNvSpPr>
              <p:nvPr/>
            </p:nvSpPr>
            <p:spPr bwMode="auto">
              <a:xfrm>
                <a:off x="3800" y="1271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2147483647 w 5"/>
                  <a:gd name="T3" fmla="*/ 2147483647 h 6"/>
                  <a:gd name="T4" fmla="*/ 0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2147483647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5" y="6"/>
                    </a:moveTo>
                    <a:cubicBezTo>
                      <a:pt x="5" y="5"/>
                      <a:pt x="5" y="3"/>
                      <a:pt x="4" y="2"/>
                    </a:cubicBezTo>
                    <a:cubicBezTo>
                      <a:pt x="3" y="0"/>
                      <a:pt x="2" y="0"/>
                      <a:pt x="0" y="1"/>
                    </a:cubicBezTo>
                    <a:cubicBezTo>
                      <a:pt x="1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3" y="5"/>
                    </a:cubicBezTo>
                    <a:cubicBezTo>
                      <a:pt x="3" y="5"/>
                      <a:pt x="4" y="6"/>
                      <a:pt x="5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2" name="Freeform 284"/>
              <p:cNvSpPr>
                <a:spLocks/>
              </p:cNvSpPr>
              <p:nvPr/>
            </p:nvSpPr>
            <p:spPr bwMode="auto">
              <a:xfrm>
                <a:off x="3790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3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3" name="Freeform 285"/>
              <p:cNvSpPr>
                <a:spLocks/>
              </p:cNvSpPr>
              <p:nvPr/>
            </p:nvSpPr>
            <p:spPr bwMode="auto">
              <a:xfrm>
                <a:off x="3766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4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4" name="Freeform 286"/>
              <p:cNvSpPr>
                <a:spLocks/>
              </p:cNvSpPr>
              <p:nvPr/>
            </p:nvSpPr>
            <p:spPr bwMode="auto">
              <a:xfrm>
                <a:off x="3752" y="1271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2"/>
                      <a:pt x="1" y="2"/>
                      <a:pt x="1" y="3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2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5" name="Freeform 287"/>
              <p:cNvSpPr>
                <a:spLocks/>
              </p:cNvSpPr>
              <p:nvPr/>
            </p:nvSpPr>
            <p:spPr bwMode="auto">
              <a:xfrm>
                <a:off x="3742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0 h 5"/>
                  <a:gd name="T6" fmla="*/ 0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6" name="Freeform 288"/>
              <p:cNvSpPr>
                <a:spLocks/>
              </p:cNvSpPr>
              <p:nvPr/>
            </p:nvSpPr>
            <p:spPr bwMode="auto">
              <a:xfrm>
                <a:off x="3718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7" name="Freeform 289"/>
              <p:cNvSpPr>
                <a:spLocks/>
              </p:cNvSpPr>
              <p:nvPr/>
            </p:nvSpPr>
            <p:spPr bwMode="auto">
              <a:xfrm>
                <a:off x="3703" y="1283"/>
                <a:ext cx="39" cy="46"/>
              </a:xfrm>
              <a:custGeom>
                <a:avLst/>
                <a:gdLst>
                  <a:gd name="T0" fmla="*/ 2147483647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2147483647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3"/>
                      <a:pt x="2" y="3"/>
                      <a:pt x="2" y="4"/>
                    </a:cubicBezTo>
                    <a:cubicBezTo>
                      <a:pt x="2" y="4"/>
                      <a:pt x="2" y="4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8" name="Freeform 290"/>
              <p:cNvSpPr>
                <a:spLocks/>
              </p:cNvSpPr>
              <p:nvPr/>
            </p:nvSpPr>
            <p:spPr bwMode="auto">
              <a:xfrm>
                <a:off x="3703" y="1283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9" name="Freeform 291"/>
              <p:cNvSpPr>
                <a:spLocks/>
              </p:cNvSpPr>
              <p:nvPr/>
            </p:nvSpPr>
            <p:spPr bwMode="auto">
              <a:xfrm>
                <a:off x="3699" y="1283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0" name="Freeform 292"/>
              <p:cNvSpPr>
                <a:spLocks/>
              </p:cNvSpPr>
              <p:nvPr/>
            </p:nvSpPr>
            <p:spPr bwMode="auto">
              <a:xfrm>
                <a:off x="3684" y="1294"/>
                <a:ext cx="19" cy="34"/>
              </a:xfrm>
              <a:custGeom>
                <a:avLst/>
                <a:gdLst>
                  <a:gd name="T0" fmla="*/ 2147483647 w 2"/>
                  <a:gd name="T1" fmla="*/ 2147483647 h 3"/>
                  <a:gd name="T2" fmla="*/ 2147483647 w 2"/>
                  <a:gd name="T3" fmla="*/ 2147483647 h 3"/>
                  <a:gd name="T4" fmla="*/ 0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2147483647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2" y="3"/>
                    </a:moveTo>
                    <a:cubicBezTo>
                      <a:pt x="2" y="3"/>
                      <a:pt x="2" y="2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1" name="Freeform 29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2" name="Freeform 29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3" name="Freeform 29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4" name="Freeform 29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5" name="Freeform 29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6" name="Freeform 29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7" name="Freeform 29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8" name="Freeform 30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9" name="Freeform 30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0" name="Freeform 30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1" name="Freeform 30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2" name="Freeform 30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3" name="Freeform 30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4" name="Freeform 30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5" name="Freeform 30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6" name="Freeform 30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7" name="Freeform 30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8" name="Freeform 31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9" name="Freeform 31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0" name="Freeform 31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1" name="Freeform 31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2" name="Freeform 31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3" name="Freeform 31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4" name="Freeform 316"/>
              <p:cNvSpPr>
                <a:spLocks/>
              </p:cNvSpPr>
              <p:nvPr/>
            </p:nvSpPr>
            <p:spPr bwMode="auto">
              <a:xfrm>
                <a:off x="3834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2" y="0"/>
                    </a:moveTo>
                    <a:cubicBezTo>
                      <a:pt x="3" y="1"/>
                      <a:pt x="4" y="2"/>
                      <a:pt x="5" y="4"/>
                    </a:cubicBezTo>
                    <a:cubicBezTo>
                      <a:pt x="4" y="4"/>
                      <a:pt x="3" y="4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5" name="Freeform 317"/>
              <p:cNvSpPr>
                <a:spLocks/>
              </p:cNvSpPr>
              <p:nvPr/>
            </p:nvSpPr>
            <p:spPr bwMode="auto">
              <a:xfrm>
                <a:off x="3824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4"/>
                    </a:cubicBezTo>
                    <a:cubicBezTo>
                      <a:pt x="3" y="4"/>
                      <a:pt x="2" y="4"/>
                      <a:pt x="1" y="3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6" name="Freeform 318"/>
              <p:cNvSpPr>
                <a:spLocks/>
              </p:cNvSpPr>
              <p:nvPr/>
            </p:nvSpPr>
            <p:spPr bwMode="auto">
              <a:xfrm>
                <a:off x="3800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3"/>
                    </a:cubicBezTo>
                    <a:cubicBezTo>
                      <a:pt x="3" y="4"/>
                      <a:pt x="2" y="3"/>
                      <a:pt x="1" y="2"/>
                    </a:cubicBezTo>
                    <a:cubicBezTo>
                      <a:pt x="1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7" name="Freeform 319"/>
              <p:cNvSpPr>
                <a:spLocks/>
              </p:cNvSpPr>
              <p:nvPr/>
            </p:nvSpPr>
            <p:spPr bwMode="auto">
              <a:xfrm>
                <a:off x="3790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cubicBezTo>
                      <a:pt x="2" y="0"/>
                      <a:pt x="2" y="1"/>
                      <a:pt x="3" y="2"/>
                    </a:cubicBezTo>
                    <a:cubicBezTo>
                      <a:pt x="2" y="3"/>
                      <a:pt x="2" y="2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8" name="Freeform 32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9" name="Freeform 32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0" name="Freeform 32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1" name="Freeform 32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2" name="Freeform 32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3" name="Freeform 32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4" name="Freeform 32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5" name="Freeform 32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6" name="Freeform 32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7" name="Freeform 32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8" name="Freeform 33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9" name="Freeform 33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0" name="Freeform 33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1" name="Freeform 33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2" name="Freeform 33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3" name="Freeform 33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4" name="Freeform 33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5" name="Freeform 33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6" name="Freeform 33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7" name="Freeform 33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8" name="Freeform 34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9" name="Freeform 34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0" name="Freeform 34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1" name="Freeform 343"/>
              <p:cNvSpPr>
                <a:spLocks/>
              </p:cNvSpPr>
              <p:nvPr/>
            </p:nvSpPr>
            <p:spPr bwMode="auto">
              <a:xfrm>
                <a:off x="3809" y="1203"/>
                <a:ext cx="48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w 4"/>
                  <a:gd name="T5" fmla="*/ 2147483647 h 2"/>
                  <a:gd name="T6" fmla="*/ 2147483647 w 4"/>
                  <a:gd name="T7" fmla="*/ 2147483647 h 2"/>
                  <a:gd name="T8" fmla="*/ 2147483647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1"/>
                      <a:pt x="0" y="0"/>
                    </a:cubicBezTo>
                    <a:lnTo>
                      <a:pt x="0" y="1"/>
                    </a:lnTo>
                    <a:cubicBezTo>
                      <a:pt x="1" y="2"/>
                      <a:pt x="1" y="2"/>
                      <a:pt x="2" y="2"/>
                    </a:cubicBezTo>
                    <a:cubicBezTo>
                      <a:pt x="3" y="2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2" name="Freeform 344"/>
              <p:cNvSpPr>
                <a:spLocks/>
              </p:cNvSpPr>
              <p:nvPr/>
            </p:nvSpPr>
            <p:spPr bwMode="auto">
              <a:xfrm>
                <a:off x="3800" y="1214"/>
                <a:ext cx="34" cy="23"/>
              </a:xfrm>
              <a:custGeom>
                <a:avLst/>
                <a:gdLst>
                  <a:gd name="T0" fmla="*/ 2147483647 w 3"/>
                  <a:gd name="T1" fmla="*/ 2147483647 h 2"/>
                  <a:gd name="T2" fmla="*/ 0 w 3"/>
                  <a:gd name="T3" fmla="*/ 0 h 2"/>
                  <a:gd name="T4" fmla="*/ 0 w 3"/>
                  <a:gd name="T5" fmla="*/ 2147483647 h 2"/>
                  <a:gd name="T6" fmla="*/ 2147483647 w 3"/>
                  <a:gd name="T7" fmla="*/ 2147483647 h 2"/>
                  <a:gd name="T8" fmla="*/ 2147483647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3" y="1"/>
                    </a:moveTo>
                    <a:cubicBezTo>
                      <a:pt x="2" y="1"/>
                      <a:pt x="1" y="0"/>
                      <a:pt x="0" y="0"/>
                    </a:cubicBezTo>
                    <a:lnTo>
                      <a:pt x="0" y="1"/>
                    </a:lnTo>
                    <a:cubicBezTo>
                      <a:pt x="0" y="1"/>
                      <a:pt x="1" y="2"/>
                      <a:pt x="2" y="2"/>
                    </a:cubicBezTo>
                    <a:cubicBezTo>
                      <a:pt x="2" y="2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3" name="Freeform 345"/>
              <p:cNvSpPr>
                <a:spLocks/>
              </p:cNvSpPr>
              <p:nvPr/>
            </p:nvSpPr>
            <p:spPr bwMode="auto">
              <a:xfrm>
                <a:off x="3790" y="1226"/>
                <a:ext cx="34" cy="11"/>
              </a:xfrm>
              <a:custGeom>
                <a:avLst/>
                <a:gdLst>
                  <a:gd name="T0" fmla="*/ 2147483647 w 3"/>
                  <a:gd name="T1" fmla="*/ 2147483647 h 1"/>
                  <a:gd name="T2" fmla="*/ 2147483647 w 3"/>
                  <a:gd name="T3" fmla="*/ 0 h 1"/>
                  <a:gd name="T4" fmla="*/ 0 w 3"/>
                  <a:gd name="T5" fmla="*/ 2147483647 h 1"/>
                  <a:gd name="T6" fmla="*/ 2147483647 w 3"/>
                  <a:gd name="T7" fmla="*/ 2147483647 h 1"/>
                  <a:gd name="T8" fmla="*/ 2147483647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1" y="0"/>
                      <a:pt x="1" y="0"/>
                    </a:cubicBezTo>
                    <a:lnTo>
                      <a:pt x="0" y="1"/>
                    </a:ln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4" name="Freeform 346"/>
              <p:cNvSpPr>
                <a:spLocks/>
              </p:cNvSpPr>
              <p:nvPr/>
            </p:nvSpPr>
            <p:spPr bwMode="auto">
              <a:xfrm>
                <a:off x="3752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2147483647 w 3"/>
                  <a:gd name="T3" fmla="*/ 2147483647 h 2"/>
                  <a:gd name="T4" fmla="*/ 0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2" y="0"/>
                    </a:moveTo>
                    <a:cubicBezTo>
                      <a:pt x="2" y="1"/>
                      <a:pt x="2" y="1"/>
                      <a:pt x="3" y="2"/>
                    </a:cubicBezTo>
                    <a:cubicBezTo>
                      <a:pt x="2" y="2"/>
                      <a:pt x="1" y="2"/>
                      <a:pt x="0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5" name="Freeform 347"/>
              <p:cNvSpPr>
                <a:spLocks/>
              </p:cNvSpPr>
              <p:nvPr/>
            </p:nvSpPr>
            <p:spPr bwMode="auto">
              <a:xfrm>
                <a:off x="3752" y="1191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2147483647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6" y="1"/>
                    </a:moveTo>
                    <a:lnTo>
                      <a:pt x="6" y="1"/>
                    </a:lnTo>
                    <a:cubicBezTo>
                      <a:pt x="5" y="2"/>
                      <a:pt x="4" y="2"/>
                      <a:pt x="4" y="3"/>
                    </a:cubicBezTo>
                    <a:cubicBezTo>
                      <a:pt x="4" y="4"/>
                      <a:pt x="4" y="5"/>
                      <a:pt x="3" y="5"/>
                    </a:cubicBezTo>
                    <a:cubicBezTo>
                      <a:pt x="3" y="6"/>
                      <a:pt x="2" y="7"/>
                      <a:pt x="1" y="7"/>
                    </a:cubicBezTo>
                    <a:lnTo>
                      <a:pt x="0" y="6"/>
                    </a:lnTo>
                    <a:cubicBezTo>
                      <a:pt x="1" y="6"/>
                      <a:pt x="2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6" y="0"/>
                      <a:pt x="6" y="1"/>
                      <a:pt x="6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6" name="Freeform 348"/>
              <p:cNvSpPr>
                <a:spLocks/>
              </p:cNvSpPr>
              <p:nvPr/>
            </p:nvSpPr>
            <p:spPr bwMode="auto">
              <a:xfrm>
                <a:off x="3400" y="1363"/>
                <a:ext cx="178" cy="241"/>
              </a:xfrm>
              <a:custGeom>
                <a:avLst/>
                <a:gdLst>
                  <a:gd name="T0" fmla="*/ 2147483647 w 16"/>
                  <a:gd name="T1" fmla="*/ 2147483647 h 21"/>
                  <a:gd name="T2" fmla="*/ 2147483647 w 16"/>
                  <a:gd name="T3" fmla="*/ 2147483647 h 21"/>
                  <a:gd name="T4" fmla="*/ 2147483647 w 16"/>
                  <a:gd name="T5" fmla="*/ 2147483647 h 21"/>
                  <a:gd name="T6" fmla="*/ 2147483647 w 16"/>
                  <a:gd name="T7" fmla="*/ 2147483647 h 21"/>
                  <a:gd name="T8" fmla="*/ 2147483647 w 16"/>
                  <a:gd name="T9" fmla="*/ 2147483647 h 21"/>
                  <a:gd name="T10" fmla="*/ 2147483647 w 16"/>
                  <a:gd name="T11" fmla="*/ 2147483647 h 21"/>
                  <a:gd name="T12" fmla="*/ 2147483647 w 16"/>
                  <a:gd name="T13" fmla="*/ 2147483647 h 21"/>
                  <a:gd name="T14" fmla="*/ 2147483647 w 16"/>
                  <a:gd name="T15" fmla="*/ 2147483647 h 21"/>
                  <a:gd name="T16" fmla="*/ 2147483647 w 16"/>
                  <a:gd name="T17" fmla="*/ 2147483647 h 21"/>
                  <a:gd name="T18" fmla="*/ 2147483647 w 16"/>
                  <a:gd name="T19" fmla="*/ 2147483647 h 21"/>
                  <a:gd name="T20" fmla="*/ 2147483647 w 16"/>
                  <a:gd name="T21" fmla="*/ 2147483647 h 21"/>
                  <a:gd name="T22" fmla="*/ 2147483647 w 16"/>
                  <a:gd name="T23" fmla="*/ 2147483647 h 21"/>
                  <a:gd name="T24" fmla="*/ 2147483647 w 16"/>
                  <a:gd name="T25" fmla="*/ 2147483647 h 21"/>
                  <a:gd name="T26" fmla="*/ 2147483647 w 16"/>
                  <a:gd name="T27" fmla="*/ 2147483647 h 21"/>
                  <a:gd name="T28" fmla="*/ 2147483647 w 16"/>
                  <a:gd name="T29" fmla="*/ 2147483647 h 21"/>
                  <a:gd name="T30" fmla="*/ 2147483647 w 16"/>
                  <a:gd name="T31" fmla="*/ 2147483647 h 21"/>
                  <a:gd name="T32" fmla="*/ 2147483647 w 16"/>
                  <a:gd name="T33" fmla="*/ 2147483647 h 21"/>
                  <a:gd name="T34" fmla="*/ 2147483647 w 16"/>
                  <a:gd name="T35" fmla="*/ 2147483647 h 21"/>
                  <a:gd name="T36" fmla="*/ 2147483647 w 16"/>
                  <a:gd name="T37" fmla="*/ 2147483647 h 21"/>
                  <a:gd name="T38" fmla="*/ 2147483647 w 16"/>
                  <a:gd name="T39" fmla="*/ 2147483647 h 21"/>
                  <a:gd name="T40" fmla="*/ 2147483647 w 16"/>
                  <a:gd name="T41" fmla="*/ 2147483647 h 21"/>
                  <a:gd name="T42" fmla="*/ 2147483647 w 16"/>
                  <a:gd name="T43" fmla="*/ 2147483647 h 21"/>
                  <a:gd name="T44" fmla="*/ 2147483647 w 16"/>
                  <a:gd name="T45" fmla="*/ 2147483647 h 21"/>
                  <a:gd name="T46" fmla="*/ 2147483647 w 16"/>
                  <a:gd name="T47" fmla="*/ 2147483647 h 21"/>
                  <a:gd name="T48" fmla="*/ 2147483647 w 16"/>
                  <a:gd name="T49" fmla="*/ 2147483647 h 21"/>
                  <a:gd name="T50" fmla="*/ 2147483647 w 16"/>
                  <a:gd name="T51" fmla="*/ 2147483647 h 21"/>
                  <a:gd name="T52" fmla="*/ 2147483647 w 16"/>
                  <a:gd name="T53" fmla="*/ 2147483647 h 21"/>
                  <a:gd name="T54" fmla="*/ 2147483647 w 16"/>
                  <a:gd name="T55" fmla="*/ 2147483647 h 21"/>
                  <a:gd name="T56" fmla="*/ 2147483647 w 16"/>
                  <a:gd name="T57" fmla="*/ 2147483647 h 21"/>
                  <a:gd name="T58" fmla="*/ 2147483647 w 16"/>
                  <a:gd name="T59" fmla="*/ 2147483647 h 21"/>
                  <a:gd name="T60" fmla="*/ 2147483647 w 16"/>
                  <a:gd name="T61" fmla="*/ 2147483647 h 21"/>
                  <a:gd name="T62" fmla="*/ 2147483647 w 16"/>
                  <a:gd name="T63" fmla="*/ 2147483647 h 21"/>
                  <a:gd name="T64" fmla="*/ 0 w 16"/>
                  <a:gd name="T65" fmla="*/ 2147483647 h 21"/>
                  <a:gd name="T66" fmla="*/ 0 w 16"/>
                  <a:gd name="T67" fmla="*/ 2147483647 h 21"/>
                  <a:gd name="T68" fmla="*/ 0 w 16"/>
                  <a:gd name="T69" fmla="*/ 2147483647 h 21"/>
                  <a:gd name="T70" fmla="*/ 2147483647 w 16"/>
                  <a:gd name="T71" fmla="*/ 2147483647 h 21"/>
                  <a:gd name="T72" fmla="*/ 0 w 16"/>
                  <a:gd name="T73" fmla="*/ 2147483647 h 21"/>
                  <a:gd name="T74" fmla="*/ 2147483647 w 16"/>
                  <a:gd name="T75" fmla="*/ 0 h 21"/>
                  <a:gd name="T76" fmla="*/ 2147483647 w 16"/>
                  <a:gd name="T77" fmla="*/ 2147483647 h 21"/>
                  <a:gd name="T78" fmla="*/ 2147483647 w 16"/>
                  <a:gd name="T79" fmla="*/ 2147483647 h 21"/>
                  <a:gd name="T80" fmla="*/ 2147483647 w 16"/>
                  <a:gd name="T81" fmla="*/ 2147483647 h 21"/>
                  <a:gd name="T82" fmla="*/ 2147483647 w 16"/>
                  <a:gd name="T83" fmla="*/ 2147483647 h 21"/>
                  <a:gd name="T84" fmla="*/ 2147483647 w 16"/>
                  <a:gd name="T85" fmla="*/ 2147483647 h 21"/>
                  <a:gd name="T86" fmla="*/ 2147483647 w 16"/>
                  <a:gd name="T87" fmla="*/ 2147483647 h 21"/>
                  <a:gd name="T88" fmla="*/ 2147483647 w 16"/>
                  <a:gd name="T89" fmla="*/ 2147483647 h 21"/>
                  <a:gd name="T90" fmla="*/ 2147483647 w 16"/>
                  <a:gd name="T91" fmla="*/ 2147483647 h 21"/>
                  <a:gd name="T92" fmla="*/ 2147483647 w 16"/>
                  <a:gd name="T93" fmla="*/ 2147483647 h 21"/>
                  <a:gd name="T94" fmla="*/ 2147483647 w 16"/>
                  <a:gd name="T95" fmla="*/ 2147483647 h 21"/>
                  <a:gd name="T96" fmla="*/ 2147483647 w 16"/>
                  <a:gd name="T97" fmla="*/ 2147483647 h 21"/>
                  <a:gd name="T98" fmla="*/ 2147483647 w 16"/>
                  <a:gd name="T99" fmla="*/ 2147483647 h 21"/>
                  <a:gd name="T100" fmla="*/ 2147483647 w 16"/>
                  <a:gd name="T101" fmla="*/ 2147483647 h 21"/>
                  <a:gd name="T102" fmla="*/ 2147483647 w 16"/>
                  <a:gd name="T103" fmla="*/ 2147483647 h 21"/>
                  <a:gd name="T104" fmla="*/ 2147483647 w 16"/>
                  <a:gd name="T105" fmla="*/ 2147483647 h 21"/>
                  <a:gd name="T106" fmla="*/ 2147483647 w 16"/>
                  <a:gd name="T107" fmla="*/ 2147483647 h 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16"/>
                  <a:gd name="T163" fmla="*/ 0 h 21"/>
                  <a:gd name="T164" fmla="*/ 16 w 16"/>
                  <a:gd name="T165" fmla="*/ 21 h 2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16" h="21">
                    <a:moveTo>
                      <a:pt x="12" y="13"/>
                    </a:moveTo>
                    <a:lnTo>
                      <a:pt x="14" y="12"/>
                    </a:lnTo>
                    <a:lnTo>
                      <a:pt x="14" y="14"/>
                    </a:lnTo>
                    <a:lnTo>
                      <a:pt x="15" y="14"/>
                    </a:lnTo>
                    <a:lnTo>
                      <a:pt x="16" y="15"/>
                    </a:lnTo>
                    <a:lnTo>
                      <a:pt x="15" y="16"/>
                    </a:lnTo>
                    <a:lnTo>
                      <a:pt x="14" y="16"/>
                    </a:lnTo>
                    <a:lnTo>
                      <a:pt x="13" y="15"/>
                    </a:lnTo>
                    <a:lnTo>
                      <a:pt x="11" y="15"/>
                    </a:lnTo>
                    <a:lnTo>
                      <a:pt x="10" y="17"/>
                    </a:lnTo>
                    <a:lnTo>
                      <a:pt x="10" y="18"/>
                    </a:lnTo>
                    <a:lnTo>
                      <a:pt x="11" y="19"/>
                    </a:lnTo>
                    <a:lnTo>
                      <a:pt x="11" y="21"/>
                    </a:lnTo>
                    <a:lnTo>
                      <a:pt x="10" y="21"/>
                    </a:lnTo>
                    <a:lnTo>
                      <a:pt x="9" y="20"/>
                    </a:lnTo>
                    <a:lnTo>
                      <a:pt x="8" y="19"/>
                    </a:lnTo>
                    <a:lnTo>
                      <a:pt x="7" y="19"/>
                    </a:lnTo>
                    <a:lnTo>
                      <a:pt x="7" y="18"/>
                    </a:lnTo>
                    <a:lnTo>
                      <a:pt x="7" y="17"/>
                    </a:lnTo>
                    <a:lnTo>
                      <a:pt x="6" y="17"/>
                    </a:lnTo>
                    <a:lnTo>
                      <a:pt x="7" y="16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5" y="14"/>
                    </a:lnTo>
                    <a:lnTo>
                      <a:pt x="5" y="12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3" y="4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6" y="12"/>
                    </a:lnTo>
                    <a:lnTo>
                      <a:pt x="7" y="13"/>
                    </a:lnTo>
                    <a:lnTo>
                      <a:pt x="8" y="14"/>
                    </a:lnTo>
                    <a:lnTo>
                      <a:pt x="10" y="15"/>
                    </a:lnTo>
                    <a:lnTo>
                      <a:pt x="13" y="14"/>
                    </a:lnTo>
                    <a:lnTo>
                      <a:pt x="13" y="13"/>
                    </a:lnTo>
                    <a:lnTo>
                      <a:pt x="12" y="13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7" name="Line 349"/>
              <p:cNvSpPr>
                <a:spLocks noChangeShapeType="1"/>
              </p:cNvSpPr>
              <p:nvPr/>
            </p:nvSpPr>
            <p:spPr bwMode="auto">
              <a:xfrm flipH="1">
                <a:off x="3477" y="1524"/>
                <a:ext cx="14" cy="11"/>
              </a:xfrm>
              <a:prstGeom prst="line">
                <a:avLst/>
              </a:pr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8" name="Freeform 350"/>
              <p:cNvSpPr>
                <a:spLocks/>
              </p:cNvSpPr>
              <p:nvPr/>
            </p:nvSpPr>
            <p:spPr bwMode="auto">
              <a:xfrm>
                <a:off x="3477" y="153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1"/>
                  <a:gd name="T14" fmla="*/ 3 w 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1">
                    <a:moveTo>
                      <a:pt x="0" y="1"/>
                    </a:moveTo>
                    <a:lnTo>
                      <a:pt x="1" y="0"/>
                    </a:lnTo>
                    <a:lnTo>
                      <a:pt x="2" y="1"/>
                    </a:lnTo>
                    <a:lnTo>
                      <a:pt x="3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9" name="Freeform 351"/>
              <p:cNvSpPr>
                <a:spLocks/>
              </p:cNvSpPr>
              <p:nvPr/>
            </p:nvSpPr>
            <p:spPr bwMode="auto">
              <a:xfrm>
                <a:off x="3477" y="1536"/>
                <a:ext cx="24" cy="11"/>
              </a:xfrm>
              <a:custGeom>
                <a:avLst/>
                <a:gdLst>
                  <a:gd name="T0" fmla="*/ 0 w 2"/>
                  <a:gd name="T1" fmla="*/ 0 h 1"/>
                  <a:gd name="T2" fmla="*/ 2147483647 w 2"/>
                  <a:gd name="T3" fmla="*/ 2147483647 h 1"/>
                  <a:gd name="T4" fmla="*/ 2147483647 w 2"/>
                  <a:gd name="T5" fmla="*/ 2147483647 h 1"/>
                  <a:gd name="T6" fmla="*/ 0 w 2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"/>
                  <a:gd name="T13" fmla="*/ 0 h 1"/>
                  <a:gd name="T14" fmla="*/ 2 w 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1"/>
                    </a:lnTo>
                    <a:lnTo>
                      <a:pt x="0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0" name="Freeform 352"/>
              <p:cNvSpPr>
                <a:spLocks/>
              </p:cNvSpPr>
              <p:nvPr/>
            </p:nvSpPr>
            <p:spPr bwMode="auto">
              <a:xfrm>
                <a:off x="3477" y="1547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2147483647 h 1"/>
                  <a:gd name="T6" fmla="*/ 2147483647 w 3"/>
                  <a:gd name="T7" fmla="*/ 0 h 1"/>
                  <a:gd name="T8" fmla="*/ 2147483647 w 3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1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1" name="Freeform 353"/>
              <p:cNvSpPr>
                <a:spLocks/>
              </p:cNvSpPr>
              <p:nvPr/>
            </p:nvSpPr>
            <p:spPr bwMode="auto">
              <a:xfrm>
                <a:off x="3477" y="1559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1"/>
                  <a:gd name="T11" fmla="*/ 3 w 3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1">
                    <a:moveTo>
                      <a:pt x="0" y="1"/>
                    </a:moveTo>
                    <a:lnTo>
                      <a:pt x="2" y="1"/>
                    </a:lnTo>
                    <a:lnTo>
                      <a:pt x="3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2" name="Freeform 354"/>
              <p:cNvSpPr>
                <a:spLocks/>
              </p:cNvSpPr>
              <p:nvPr/>
            </p:nvSpPr>
            <p:spPr bwMode="auto">
              <a:xfrm>
                <a:off x="3491" y="1570"/>
                <a:ext cx="19" cy="11"/>
              </a:xfrm>
              <a:custGeom>
                <a:avLst/>
                <a:gdLst>
                  <a:gd name="T0" fmla="*/ 0 w 2"/>
                  <a:gd name="T1" fmla="*/ 2147483647 h 1"/>
                  <a:gd name="T2" fmla="*/ 2147483647 w 2"/>
                  <a:gd name="T3" fmla="*/ 2147483647 h 1"/>
                  <a:gd name="T4" fmla="*/ 2147483647 w 2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2"/>
                  <a:gd name="T10" fmla="*/ 0 h 1"/>
                  <a:gd name="T11" fmla="*/ 2 w 2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" h="1">
                    <a:moveTo>
                      <a:pt x="0" y="1"/>
                    </a:moveTo>
                    <a:lnTo>
                      <a:pt x="1" y="1"/>
                    </a:lnTo>
                    <a:lnTo>
                      <a:pt x="2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3" name="Freeform 355"/>
              <p:cNvSpPr>
                <a:spLocks/>
              </p:cNvSpPr>
              <p:nvPr/>
            </p:nvSpPr>
            <p:spPr bwMode="auto">
              <a:xfrm>
                <a:off x="3858" y="1455"/>
                <a:ext cx="10" cy="23"/>
              </a:xfrm>
              <a:custGeom>
                <a:avLst/>
                <a:gdLst>
                  <a:gd name="T0" fmla="*/ 0 w 1"/>
                  <a:gd name="T1" fmla="*/ 2147483647 h 2"/>
                  <a:gd name="T2" fmla="*/ 0 w 1"/>
                  <a:gd name="T3" fmla="*/ 0 h 2"/>
                  <a:gd name="T4" fmla="*/ 2147483647 w 1"/>
                  <a:gd name="T5" fmla="*/ 2147483647 h 2"/>
                  <a:gd name="T6" fmla="*/ 2147483647 w 1"/>
                  <a:gd name="T7" fmla="*/ 2147483647 h 2"/>
                  <a:gd name="T8" fmla="*/ 0 w 1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2"/>
                  <a:gd name="T17" fmla="*/ 1 w 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2">
                    <a:moveTo>
                      <a:pt x="0" y="1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4" name="Oval 356"/>
              <p:cNvSpPr>
                <a:spLocks noChangeArrowheads="1"/>
              </p:cNvSpPr>
              <p:nvPr/>
            </p:nvSpPr>
            <p:spPr bwMode="auto">
              <a:xfrm>
                <a:off x="3809" y="1467"/>
                <a:ext cx="82" cy="80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5" name="Freeform 357"/>
              <p:cNvSpPr>
                <a:spLocks/>
              </p:cNvSpPr>
              <p:nvPr/>
            </p:nvSpPr>
            <p:spPr bwMode="auto">
              <a:xfrm>
                <a:off x="3809" y="1490"/>
                <a:ext cx="82" cy="34"/>
              </a:xfrm>
              <a:custGeom>
                <a:avLst/>
                <a:gdLst>
                  <a:gd name="T0" fmla="*/ 2147483647 w 7"/>
                  <a:gd name="T1" fmla="*/ 0 h 3"/>
                  <a:gd name="T2" fmla="*/ 2147483647 w 7"/>
                  <a:gd name="T3" fmla="*/ 2147483647 h 3"/>
                  <a:gd name="T4" fmla="*/ 2147483647 w 7"/>
                  <a:gd name="T5" fmla="*/ 2147483647 h 3"/>
                  <a:gd name="T6" fmla="*/ 0 w 7"/>
                  <a:gd name="T7" fmla="*/ 2147483647 h 3"/>
                  <a:gd name="T8" fmla="*/ 2147483647 w 7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3"/>
                  <a:gd name="T17" fmla="*/ 7 w 7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3">
                    <a:moveTo>
                      <a:pt x="1" y="0"/>
                    </a:moveTo>
                    <a:lnTo>
                      <a:pt x="7" y="2"/>
                    </a:lnTo>
                    <a:lnTo>
                      <a:pt x="7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6" name="Freeform 358"/>
              <p:cNvSpPr>
                <a:spLocks/>
              </p:cNvSpPr>
              <p:nvPr/>
            </p:nvSpPr>
            <p:spPr bwMode="auto">
              <a:xfrm>
                <a:off x="3843" y="1432"/>
                <a:ext cx="34" cy="34"/>
              </a:xfrm>
              <a:custGeom>
                <a:avLst/>
                <a:gdLst>
                  <a:gd name="T0" fmla="*/ 2147483647 w 3"/>
                  <a:gd name="T1" fmla="*/ 2147483647 h 3"/>
                  <a:gd name="T2" fmla="*/ 2147483647 w 3"/>
                  <a:gd name="T3" fmla="*/ 2147483647 h 3"/>
                  <a:gd name="T4" fmla="*/ 0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2147483647 h 3"/>
                  <a:gd name="T10" fmla="*/ 2147483647 w 3"/>
                  <a:gd name="T11" fmla="*/ 0 h 3"/>
                  <a:gd name="T12" fmla="*/ 2147483647 w 3"/>
                  <a:gd name="T13" fmla="*/ 0 h 3"/>
                  <a:gd name="T14" fmla="*/ 2147483647 w 3"/>
                  <a:gd name="T15" fmla="*/ 2147483647 h 3"/>
                  <a:gd name="T16" fmla="*/ 2147483647 w 3"/>
                  <a:gd name="T17" fmla="*/ 2147483647 h 3"/>
                  <a:gd name="T18" fmla="*/ 2147483647 w 3"/>
                  <a:gd name="T19" fmla="*/ 2147483647 h 3"/>
                  <a:gd name="T20" fmla="*/ 2147483647 w 3"/>
                  <a:gd name="T21" fmla="*/ 2147483647 h 3"/>
                  <a:gd name="T22" fmla="*/ 2147483647 w 3"/>
                  <a:gd name="T23" fmla="*/ 2147483647 h 3"/>
                  <a:gd name="T24" fmla="*/ 2147483647 w 3"/>
                  <a:gd name="T25" fmla="*/ 2147483647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"/>
                  <a:gd name="T40" fmla="*/ 0 h 3"/>
                  <a:gd name="T41" fmla="*/ 3 w 3"/>
                  <a:gd name="T42" fmla="*/ 3 h 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" h="3">
                    <a:moveTo>
                      <a:pt x="1" y="2"/>
                    </a:moveTo>
                    <a:lnTo>
                      <a:pt x="1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7" name="Freeform 359"/>
              <p:cNvSpPr>
                <a:spLocks/>
              </p:cNvSpPr>
              <p:nvPr/>
            </p:nvSpPr>
            <p:spPr bwMode="auto">
              <a:xfrm>
                <a:off x="3752" y="1501"/>
                <a:ext cx="140" cy="57"/>
              </a:xfrm>
              <a:custGeom>
                <a:avLst/>
                <a:gdLst>
                  <a:gd name="T0" fmla="*/ 2147483647 w 12"/>
                  <a:gd name="T1" fmla="*/ 0 h 5"/>
                  <a:gd name="T2" fmla="*/ 2147483647 w 12"/>
                  <a:gd name="T3" fmla="*/ 2147483647 h 5"/>
                  <a:gd name="T4" fmla="*/ 2147483647 w 12"/>
                  <a:gd name="T5" fmla="*/ 2147483647 h 5"/>
                  <a:gd name="T6" fmla="*/ 0 w 12"/>
                  <a:gd name="T7" fmla="*/ 2147483647 h 5"/>
                  <a:gd name="T8" fmla="*/ 2147483647 w 12"/>
                  <a:gd name="T9" fmla="*/ 2147483647 h 5"/>
                  <a:gd name="T10" fmla="*/ 2147483647 w 12"/>
                  <a:gd name="T11" fmla="*/ 2147483647 h 5"/>
                  <a:gd name="T12" fmla="*/ 2147483647 w 12"/>
                  <a:gd name="T13" fmla="*/ 2147483647 h 5"/>
                  <a:gd name="T14" fmla="*/ 2147483647 w 12"/>
                  <a:gd name="T15" fmla="*/ 2147483647 h 5"/>
                  <a:gd name="T16" fmla="*/ 2147483647 w 12"/>
                  <a:gd name="T17" fmla="*/ 2147483647 h 5"/>
                  <a:gd name="T18" fmla="*/ 2147483647 w 12"/>
                  <a:gd name="T19" fmla="*/ 2147483647 h 5"/>
                  <a:gd name="T20" fmla="*/ 2147483647 w 12"/>
                  <a:gd name="T21" fmla="*/ 2147483647 h 5"/>
                  <a:gd name="T22" fmla="*/ 2147483647 w 12"/>
                  <a:gd name="T23" fmla="*/ 2147483647 h 5"/>
                  <a:gd name="T24" fmla="*/ 2147483647 w 12"/>
                  <a:gd name="T25" fmla="*/ 2147483647 h 5"/>
                  <a:gd name="T26" fmla="*/ 2147483647 w 12"/>
                  <a:gd name="T27" fmla="*/ 2147483647 h 5"/>
                  <a:gd name="T28" fmla="*/ 2147483647 w 12"/>
                  <a:gd name="T29" fmla="*/ 2147483647 h 5"/>
                  <a:gd name="T30" fmla="*/ 2147483647 w 12"/>
                  <a:gd name="T31" fmla="*/ 2147483647 h 5"/>
                  <a:gd name="T32" fmla="*/ 2147483647 w 12"/>
                  <a:gd name="T33" fmla="*/ 2147483647 h 5"/>
                  <a:gd name="T34" fmla="*/ 2147483647 w 12"/>
                  <a:gd name="T35" fmla="*/ 2147483647 h 5"/>
                  <a:gd name="T36" fmla="*/ 2147483647 w 12"/>
                  <a:gd name="T37" fmla="*/ 2147483647 h 5"/>
                  <a:gd name="T38" fmla="*/ 2147483647 w 12"/>
                  <a:gd name="T39" fmla="*/ 2147483647 h 5"/>
                  <a:gd name="T40" fmla="*/ 2147483647 w 12"/>
                  <a:gd name="T41" fmla="*/ 2147483647 h 5"/>
                  <a:gd name="T42" fmla="*/ 2147483647 w 12"/>
                  <a:gd name="T43" fmla="*/ 2147483647 h 5"/>
                  <a:gd name="T44" fmla="*/ 2147483647 w 12"/>
                  <a:gd name="T45" fmla="*/ 2147483647 h 5"/>
                  <a:gd name="T46" fmla="*/ 2147483647 w 12"/>
                  <a:gd name="T47" fmla="*/ 2147483647 h 5"/>
                  <a:gd name="T48" fmla="*/ 2147483647 w 12"/>
                  <a:gd name="T49" fmla="*/ 2147483647 h 5"/>
                  <a:gd name="T50" fmla="*/ 2147483647 w 12"/>
                  <a:gd name="T51" fmla="*/ 2147483647 h 5"/>
                  <a:gd name="T52" fmla="*/ 2147483647 w 12"/>
                  <a:gd name="T53" fmla="*/ 2147483647 h 5"/>
                  <a:gd name="T54" fmla="*/ 2147483647 w 12"/>
                  <a:gd name="T55" fmla="*/ 0 h 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2"/>
                  <a:gd name="T85" fmla="*/ 0 h 5"/>
                  <a:gd name="T86" fmla="*/ 12 w 12"/>
                  <a:gd name="T87" fmla="*/ 5 h 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2" h="5">
                    <a:moveTo>
                      <a:pt x="2" y="0"/>
                    </a:moveTo>
                    <a:lnTo>
                      <a:pt x="1" y="1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5" y="4"/>
                    </a:lnTo>
                    <a:lnTo>
                      <a:pt x="7" y="5"/>
                    </a:lnTo>
                    <a:lnTo>
                      <a:pt x="9" y="5"/>
                    </a:lnTo>
                    <a:lnTo>
                      <a:pt x="11" y="5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10" y="2"/>
                    </a:lnTo>
                    <a:lnTo>
                      <a:pt x="10" y="3"/>
                    </a:lnTo>
                    <a:lnTo>
                      <a:pt x="10" y="4"/>
                    </a:lnTo>
                    <a:lnTo>
                      <a:pt x="9" y="4"/>
                    </a:lnTo>
                    <a:lnTo>
                      <a:pt x="9" y="3"/>
                    </a:lnTo>
                    <a:lnTo>
                      <a:pt x="9" y="2"/>
                    </a:lnTo>
                    <a:lnTo>
                      <a:pt x="7" y="1"/>
                    </a:lnTo>
                    <a:lnTo>
                      <a:pt x="8" y="2"/>
                    </a:lnTo>
                    <a:lnTo>
                      <a:pt x="7" y="4"/>
                    </a:lnTo>
                    <a:lnTo>
                      <a:pt x="6" y="3"/>
                    </a:lnTo>
                    <a:lnTo>
                      <a:pt x="5" y="2"/>
                    </a:lnTo>
                    <a:lnTo>
                      <a:pt x="4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8" name="Oval 360"/>
              <p:cNvSpPr>
                <a:spLocks noChangeArrowheads="1"/>
              </p:cNvSpPr>
              <p:nvPr/>
            </p:nvSpPr>
            <p:spPr bwMode="auto">
              <a:xfrm>
                <a:off x="3612" y="1099"/>
                <a:ext cx="106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9" name="Freeform 361"/>
              <p:cNvSpPr>
                <a:spLocks/>
              </p:cNvSpPr>
              <p:nvPr/>
            </p:nvSpPr>
            <p:spPr bwMode="auto">
              <a:xfrm>
                <a:off x="3593" y="996"/>
                <a:ext cx="149" cy="115"/>
              </a:xfrm>
              <a:custGeom>
                <a:avLst/>
                <a:gdLst>
                  <a:gd name="T0" fmla="*/ 2147483647 w 13"/>
                  <a:gd name="T1" fmla="*/ 2147483647 h 10"/>
                  <a:gd name="T2" fmla="*/ 2147483647 w 13"/>
                  <a:gd name="T3" fmla="*/ 2147483647 h 10"/>
                  <a:gd name="T4" fmla="*/ 2147483647 w 13"/>
                  <a:gd name="T5" fmla="*/ 2147483647 h 10"/>
                  <a:gd name="T6" fmla="*/ 2147483647 w 13"/>
                  <a:gd name="T7" fmla="*/ 0 h 10"/>
                  <a:gd name="T8" fmla="*/ 2147483647 w 13"/>
                  <a:gd name="T9" fmla="*/ 2147483647 h 10"/>
                  <a:gd name="T10" fmla="*/ 2147483647 w 13"/>
                  <a:gd name="T11" fmla="*/ 0 h 10"/>
                  <a:gd name="T12" fmla="*/ 0 w 13"/>
                  <a:gd name="T13" fmla="*/ 2147483647 h 10"/>
                  <a:gd name="T14" fmla="*/ 2147483647 w 13"/>
                  <a:gd name="T15" fmla="*/ 2147483647 h 10"/>
                  <a:gd name="T16" fmla="*/ 2147483647 w 13"/>
                  <a:gd name="T17" fmla="*/ 2147483647 h 10"/>
                  <a:gd name="T18" fmla="*/ 2147483647 w 13"/>
                  <a:gd name="T19" fmla="*/ 2147483647 h 10"/>
                  <a:gd name="T20" fmla="*/ 2147483647 w 13"/>
                  <a:gd name="T21" fmla="*/ 2147483647 h 10"/>
                  <a:gd name="T22" fmla="*/ 2147483647 w 13"/>
                  <a:gd name="T23" fmla="*/ 2147483647 h 1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3"/>
                  <a:gd name="T37" fmla="*/ 0 h 10"/>
                  <a:gd name="T38" fmla="*/ 13 w 13"/>
                  <a:gd name="T39" fmla="*/ 10 h 1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3" h="10">
                    <a:moveTo>
                      <a:pt x="11" y="10"/>
                    </a:moveTo>
                    <a:lnTo>
                      <a:pt x="11" y="9"/>
                    </a:lnTo>
                    <a:cubicBezTo>
                      <a:pt x="13" y="6"/>
                      <a:pt x="13" y="4"/>
                      <a:pt x="13" y="2"/>
                    </a:cubicBezTo>
                    <a:cubicBezTo>
                      <a:pt x="12" y="0"/>
                      <a:pt x="10" y="0"/>
                      <a:pt x="9" y="0"/>
                    </a:cubicBezTo>
                    <a:lnTo>
                      <a:pt x="7" y="7"/>
                    </a:lnTo>
                    <a:lnTo>
                      <a:pt x="4" y="0"/>
                    </a:lnTo>
                    <a:cubicBezTo>
                      <a:pt x="3" y="0"/>
                      <a:pt x="1" y="0"/>
                      <a:pt x="0" y="2"/>
                    </a:cubicBezTo>
                    <a:cubicBezTo>
                      <a:pt x="0" y="4"/>
                      <a:pt x="0" y="6"/>
                      <a:pt x="2" y="9"/>
                    </a:cubicBezTo>
                    <a:lnTo>
                      <a:pt x="2" y="10"/>
                    </a:lnTo>
                    <a:cubicBezTo>
                      <a:pt x="2" y="9"/>
                      <a:pt x="4" y="9"/>
                      <a:pt x="7" y="9"/>
                    </a:cubicBezTo>
                    <a:cubicBezTo>
                      <a:pt x="9" y="9"/>
                      <a:pt x="11" y="9"/>
                      <a:pt x="11" y="1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0" name="Freeform 362"/>
              <p:cNvSpPr>
                <a:spLocks/>
              </p:cNvSpPr>
              <p:nvPr/>
            </p:nvSpPr>
            <p:spPr bwMode="auto">
              <a:xfrm>
                <a:off x="3646" y="927"/>
                <a:ext cx="39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0 w 3"/>
                  <a:gd name="T7" fmla="*/ 2147483647 h 4"/>
                  <a:gd name="T8" fmla="*/ 0 w 3"/>
                  <a:gd name="T9" fmla="*/ 2147483647 h 4"/>
                  <a:gd name="T10" fmla="*/ 0 w 3"/>
                  <a:gd name="T11" fmla="*/ 2147483647 h 4"/>
                  <a:gd name="T12" fmla="*/ 2147483647 w 3"/>
                  <a:gd name="T13" fmla="*/ 2147483647 h 4"/>
                  <a:gd name="T14" fmla="*/ 0 w 3"/>
                  <a:gd name="T15" fmla="*/ 0 h 4"/>
                  <a:gd name="T16" fmla="*/ 2147483647 w 3"/>
                  <a:gd name="T17" fmla="*/ 0 h 4"/>
                  <a:gd name="T18" fmla="*/ 2147483647 w 3"/>
                  <a:gd name="T19" fmla="*/ 2147483647 h 4"/>
                  <a:gd name="T20" fmla="*/ 2147483647 w 3"/>
                  <a:gd name="T21" fmla="*/ 2147483647 h 4"/>
                  <a:gd name="T22" fmla="*/ 2147483647 w 3"/>
                  <a:gd name="T23" fmla="*/ 2147483647 h 4"/>
                  <a:gd name="T24" fmla="*/ 2147483647 w 3"/>
                  <a:gd name="T25" fmla="*/ 2147483647 h 4"/>
                  <a:gd name="T26" fmla="*/ 2147483647 w 3"/>
                  <a:gd name="T27" fmla="*/ 2147483647 h 4"/>
                  <a:gd name="T28" fmla="*/ 2147483647 w 3"/>
                  <a:gd name="T29" fmla="*/ 2147483647 h 4"/>
                  <a:gd name="T30" fmla="*/ 2147483647 w 3"/>
                  <a:gd name="T31" fmla="*/ 2147483647 h 4"/>
                  <a:gd name="T32" fmla="*/ 0 w 3"/>
                  <a:gd name="T33" fmla="*/ 2147483647 h 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"/>
                  <a:gd name="T52" fmla="*/ 0 h 4"/>
                  <a:gd name="T53" fmla="*/ 3 w 3"/>
                  <a:gd name="T54" fmla="*/ 4 h 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" h="4">
                    <a:moveTo>
                      <a:pt x="0" y="4"/>
                    </a:moveTo>
                    <a:lnTo>
                      <a:pt x="1" y="2"/>
                    </a:lnTo>
                    <a:lnTo>
                      <a:pt x="0" y="3"/>
                    </a:lnTo>
                    <a:lnTo>
                      <a:pt x="0" y="2"/>
                    </a:ln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lnTo>
                      <a:pt x="1" y="2"/>
                    </a:lnTo>
                    <a:lnTo>
                      <a:pt x="0" y="0"/>
                    </a:lnTo>
                    <a:cubicBezTo>
                      <a:pt x="1" y="0"/>
                      <a:pt x="2" y="0"/>
                      <a:pt x="3" y="0"/>
                    </a:cubicBez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cubicBezTo>
                      <a:pt x="3" y="2"/>
                      <a:pt x="3" y="2"/>
                      <a:pt x="3" y="2"/>
                    </a:cubicBezTo>
                    <a:lnTo>
                      <a:pt x="3" y="3"/>
                    </a:lnTo>
                    <a:lnTo>
                      <a:pt x="2" y="2"/>
                    </a:lnTo>
                    <a:lnTo>
                      <a:pt x="3" y="4"/>
                    </a:lnTo>
                    <a:cubicBezTo>
                      <a:pt x="2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1" name="Freeform 363"/>
              <p:cNvSpPr>
                <a:spLocks/>
              </p:cNvSpPr>
              <p:nvPr/>
            </p:nvSpPr>
            <p:spPr bwMode="auto">
              <a:xfrm>
                <a:off x="3593" y="1030"/>
                <a:ext cx="149" cy="57"/>
              </a:xfrm>
              <a:custGeom>
                <a:avLst/>
                <a:gdLst>
                  <a:gd name="T0" fmla="*/ 2147483647 w 13"/>
                  <a:gd name="T1" fmla="*/ 2147483647 h 5"/>
                  <a:gd name="T2" fmla="*/ 0 w 13"/>
                  <a:gd name="T3" fmla="*/ 0 h 5"/>
                  <a:gd name="T4" fmla="*/ 2147483647 w 13"/>
                  <a:gd name="T5" fmla="*/ 2147483647 h 5"/>
                  <a:gd name="T6" fmla="*/ 2147483647 w 13"/>
                  <a:gd name="T7" fmla="*/ 2147483647 h 5"/>
                  <a:gd name="T8" fmla="*/ 2147483647 w 13"/>
                  <a:gd name="T9" fmla="*/ 2147483647 h 5"/>
                  <a:gd name="T10" fmla="*/ 2147483647 w 13"/>
                  <a:gd name="T11" fmla="*/ 2147483647 h 5"/>
                  <a:gd name="T12" fmla="*/ 2147483647 w 13"/>
                  <a:gd name="T13" fmla="*/ 2147483647 h 5"/>
                  <a:gd name="T14" fmla="*/ 2147483647 w 13"/>
                  <a:gd name="T15" fmla="*/ 2147483647 h 5"/>
                  <a:gd name="T16" fmla="*/ 2147483647 w 13"/>
                  <a:gd name="T17" fmla="*/ 2147483647 h 5"/>
                  <a:gd name="T18" fmla="*/ 2147483647 w 13"/>
                  <a:gd name="T19" fmla="*/ 2147483647 h 5"/>
                  <a:gd name="T20" fmla="*/ 2147483647 w 13"/>
                  <a:gd name="T21" fmla="*/ 2147483647 h 5"/>
                  <a:gd name="T22" fmla="*/ 2147483647 w 13"/>
                  <a:gd name="T23" fmla="*/ 2147483647 h 5"/>
                  <a:gd name="T24" fmla="*/ 2147483647 w 13"/>
                  <a:gd name="T25" fmla="*/ 2147483647 h 5"/>
                  <a:gd name="T26" fmla="*/ 2147483647 w 13"/>
                  <a:gd name="T27" fmla="*/ 2147483647 h 5"/>
                  <a:gd name="T28" fmla="*/ 2147483647 w 13"/>
                  <a:gd name="T29" fmla="*/ 2147483647 h 5"/>
                  <a:gd name="T30" fmla="*/ 2147483647 w 13"/>
                  <a:gd name="T31" fmla="*/ 0 h 5"/>
                  <a:gd name="T32" fmla="*/ 2147483647 w 13"/>
                  <a:gd name="T33" fmla="*/ 2147483647 h 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3"/>
                  <a:gd name="T52" fmla="*/ 0 h 5"/>
                  <a:gd name="T53" fmla="*/ 13 w 13"/>
                  <a:gd name="T54" fmla="*/ 5 h 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3" h="5">
                    <a:moveTo>
                      <a:pt x="7" y="4"/>
                    </a:moveTo>
                    <a:cubicBezTo>
                      <a:pt x="5" y="2"/>
                      <a:pt x="3" y="0"/>
                      <a:pt x="0" y="0"/>
                    </a:cubicBezTo>
                    <a:cubicBezTo>
                      <a:pt x="1" y="1"/>
                      <a:pt x="2" y="2"/>
                      <a:pt x="3" y="2"/>
                    </a:cubicBezTo>
                    <a:lnTo>
                      <a:pt x="1" y="2"/>
                    </a:lnTo>
                    <a:cubicBezTo>
                      <a:pt x="2" y="3"/>
                      <a:pt x="3" y="3"/>
                      <a:pt x="4" y="3"/>
                    </a:cubicBezTo>
                    <a:lnTo>
                      <a:pt x="2" y="4"/>
                    </a:lnTo>
                    <a:cubicBezTo>
                      <a:pt x="4" y="3"/>
                      <a:pt x="5" y="4"/>
                      <a:pt x="6" y="5"/>
                    </a:cubicBezTo>
                    <a:cubicBezTo>
                      <a:pt x="6" y="5"/>
                      <a:pt x="6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4"/>
                      <a:pt x="9" y="3"/>
                      <a:pt x="11" y="4"/>
                    </a:cubicBezTo>
                    <a:lnTo>
                      <a:pt x="9" y="3"/>
                    </a:lnTo>
                    <a:cubicBezTo>
                      <a:pt x="10" y="3"/>
                      <a:pt x="11" y="3"/>
                      <a:pt x="12" y="2"/>
                    </a:cubicBezTo>
                    <a:lnTo>
                      <a:pt x="11" y="2"/>
                    </a:lnTo>
                    <a:cubicBezTo>
                      <a:pt x="11" y="2"/>
                      <a:pt x="12" y="1"/>
                      <a:pt x="13" y="0"/>
                    </a:cubicBezTo>
                    <a:cubicBezTo>
                      <a:pt x="10" y="0"/>
                      <a:pt x="8" y="2"/>
                      <a:pt x="7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2" name="Freeform 364"/>
              <p:cNvSpPr>
                <a:spLocks noEditPoints="1"/>
              </p:cNvSpPr>
              <p:nvPr/>
            </p:nvSpPr>
            <p:spPr bwMode="auto">
              <a:xfrm>
                <a:off x="3670" y="996"/>
                <a:ext cx="63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0 w 5"/>
                  <a:gd name="T3" fmla="*/ 2147483647 h 5"/>
                  <a:gd name="T4" fmla="*/ 2147483647 w 5"/>
                  <a:gd name="T5" fmla="*/ 2147483647 h 5"/>
                  <a:gd name="T6" fmla="*/ 2147483647 w 5"/>
                  <a:gd name="T7" fmla="*/ 0 h 5"/>
                  <a:gd name="T8" fmla="*/ 2147483647 w 5"/>
                  <a:gd name="T9" fmla="*/ 2147483647 h 5"/>
                  <a:gd name="T10" fmla="*/ 2147483647 w 5"/>
                  <a:gd name="T11" fmla="*/ 0 h 5"/>
                  <a:gd name="T12" fmla="*/ 2147483647 w 5"/>
                  <a:gd name="T13" fmla="*/ 2147483647 h 5"/>
                  <a:gd name="T14" fmla="*/ 2147483647 w 5"/>
                  <a:gd name="T15" fmla="*/ 2147483647 h 5"/>
                  <a:gd name="T16" fmla="*/ 2147483647 w 5"/>
                  <a:gd name="T17" fmla="*/ 2147483647 h 5"/>
                  <a:gd name="T18" fmla="*/ 2147483647 w 5"/>
                  <a:gd name="T19" fmla="*/ 2147483647 h 5"/>
                  <a:gd name="T20" fmla="*/ 2147483647 w 5"/>
                  <a:gd name="T21" fmla="*/ 2147483647 h 5"/>
                  <a:gd name="T22" fmla="*/ 2147483647 w 5"/>
                  <a:gd name="T23" fmla="*/ 2147483647 h 5"/>
                  <a:gd name="T24" fmla="*/ 2147483647 w 5"/>
                  <a:gd name="T25" fmla="*/ 2147483647 h 5"/>
                  <a:gd name="T26" fmla="*/ 2147483647 w 5"/>
                  <a:gd name="T27" fmla="*/ 2147483647 h 5"/>
                  <a:gd name="T28" fmla="*/ 2147483647 w 5"/>
                  <a:gd name="T29" fmla="*/ 2147483647 h 5"/>
                  <a:gd name="T30" fmla="*/ 2147483647 w 5"/>
                  <a:gd name="T31" fmla="*/ 2147483647 h 5"/>
                  <a:gd name="T32" fmla="*/ 2147483647 w 5"/>
                  <a:gd name="T33" fmla="*/ 2147483647 h 5"/>
                  <a:gd name="T34" fmla="*/ 2147483647 w 5"/>
                  <a:gd name="T35" fmla="*/ 2147483647 h 5"/>
                  <a:gd name="T36" fmla="*/ 2147483647 w 5"/>
                  <a:gd name="T37" fmla="*/ 2147483647 h 5"/>
                  <a:gd name="T38" fmla="*/ 2147483647 w 5"/>
                  <a:gd name="T39" fmla="*/ 2147483647 h 5"/>
                  <a:gd name="T40" fmla="*/ 2147483647 w 5"/>
                  <a:gd name="T41" fmla="*/ 2147483647 h 5"/>
                  <a:gd name="T42" fmla="*/ 2147483647 w 5"/>
                  <a:gd name="T43" fmla="*/ 2147483647 h 5"/>
                  <a:gd name="T44" fmla="*/ 2147483647 w 5"/>
                  <a:gd name="T45" fmla="*/ 0 h 5"/>
                  <a:gd name="T46" fmla="*/ 2147483647 w 5"/>
                  <a:gd name="T47" fmla="*/ 2147483647 h 5"/>
                  <a:gd name="T48" fmla="*/ 2147483647 w 5"/>
                  <a:gd name="T49" fmla="*/ 2147483647 h 5"/>
                  <a:gd name="T50" fmla="*/ 2147483647 w 5"/>
                  <a:gd name="T51" fmla="*/ 0 h 5"/>
                  <a:gd name="T52" fmla="*/ 2147483647 w 5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"/>
                  <a:gd name="T82" fmla="*/ 0 h 5"/>
                  <a:gd name="T83" fmla="*/ 5 w 5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" h="5">
                    <a:moveTo>
                      <a:pt x="1" y="5"/>
                    </a:moveTo>
                    <a:lnTo>
                      <a:pt x="0" y="4"/>
                    </a:lnTo>
                    <a:lnTo>
                      <a:pt x="1" y="5"/>
                    </a:lnTo>
                    <a:close/>
                    <a:moveTo>
                      <a:pt x="2" y="0"/>
                    </a:moveTo>
                    <a:lnTo>
                      <a:pt x="5" y="3"/>
                    </a:lnTo>
                    <a:lnTo>
                      <a:pt x="2" y="0"/>
                    </a:lnTo>
                    <a:close/>
                    <a:moveTo>
                      <a:pt x="4" y="3"/>
                    </a:moveTo>
                    <a:lnTo>
                      <a:pt x="1" y="1"/>
                    </a:lnTo>
                    <a:lnTo>
                      <a:pt x="4" y="3"/>
                    </a:lnTo>
                    <a:close/>
                    <a:moveTo>
                      <a:pt x="3" y="4"/>
                    </a:moveTo>
                    <a:lnTo>
                      <a:pt x="1" y="2"/>
                    </a:lnTo>
                    <a:lnTo>
                      <a:pt x="3" y="4"/>
                    </a:lnTo>
                    <a:close/>
                    <a:moveTo>
                      <a:pt x="2" y="4"/>
                    </a:moveTo>
                    <a:lnTo>
                      <a:pt x="1" y="3"/>
                    </a:lnTo>
                    <a:lnTo>
                      <a:pt x="2" y="4"/>
                    </a:lnTo>
                    <a:close/>
                    <a:moveTo>
                      <a:pt x="5" y="3"/>
                    </a:moveTo>
                    <a:lnTo>
                      <a:pt x="5" y="1"/>
                    </a:lnTo>
                    <a:lnTo>
                      <a:pt x="5" y="3"/>
                    </a:lnTo>
                    <a:close/>
                    <a:moveTo>
                      <a:pt x="4" y="4"/>
                    </a:moveTo>
                    <a:lnTo>
                      <a:pt x="5" y="1"/>
                    </a:lnTo>
                    <a:lnTo>
                      <a:pt x="4" y="4"/>
                    </a:lnTo>
                    <a:close/>
                    <a:moveTo>
                      <a:pt x="1" y="5"/>
                    </a:moveTo>
                    <a:lnTo>
                      <a:pt x="3" y="0"/>
                    </a:lnTo>
                    <a:lnTo>
                      <a:pt x="1" y="5"/>
                    </a:lnTo>
                    <a:close/>
                    <a:moveTo>
                      <a:pt x="2" y="4"/>
                    </a:moveTo>
                    <a:lnTo>
                      <a:pt x="4" y="0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3" name="Freeform 365"/>
              <p:cNvSpPr>
                <a:spLocks noEditPoints="1"/>
              </p:cNvSpPr>
              <p:nvPr/>
            </p:nvSpPr>
            <p:spPr bwMode="auto">
              <a:xfrm>
                <a:off x="3593" y="996"/>
                <a:ext cx="72" cy="57"/>
              </a:xfrm>
              <a:custGeom>
                <a:avLst/>
                <a:gdLst>
                  <a:gd name="T0" fmla="*/ 2147483647 w 6"/>
                  <a:gd name="T1" fmla="*/ 2147483647 h 5"/>
                  <a:gd name="T2" fmla="*/ 2147483647 w 6"/>
                  <a:gd name="T3" fmla="*/ 2147483647 h 5"/>
                  <a:gd name="T4" fmla="*/ 2147483647 w 6"/>
                  <a:gd name="T5" fmla="*/ 2147483647 h 5"/>
                  <a:gd name="T6" fmla="*/ 2147483647 w 6"/>
                  <a:gd name="T7" fmla="*/ 0 h 5"/>
                  <a:gd name="T8" fmla="*/ 0 w 6"/>
                  <a:gd name="T9" fmla="*/ 2147483647 h 5"/>
                  <a:gd name="T10" fmla="*/ 2147483647 w 6"/>
                  <a:gd name="T11" fmla="*/ 0 h 5"/>
                  <a:gd name="T12" fmla="*/ 2147483647 w 6"/>
                  <a:gd name="T13" fmla="*/ 2147483647 h 5"/>
                  <a:gd name="T14" fmla="*/ 2147483647 w 6"/>
                  <a:gd name="T15" fmla="*/ 2147483647 h 5"/>
                  <a:gd name="T16" fmla="*/ 2147483647 w 6"/>
                  <a:gd name="T17" fmla="*/ 2147483647 h 5"/>
                  <a:gd name="T18" fmla="*/ 2147483647 w 6"/>
                  <a:gd name="T19" fmla="*/ 2147483647 h 5"/>
                  <a:gd name="T20" fmla="*/ 2147483647 w 6"/>
                  <a:gd name="T21" fmla="*/ 2147483647 h 5"/>
                  <a:gd name="T22" fmla="*/ 2147483647 w 6"/>
                  <a:gd name="T23" fmla="*/ 2147483647 h 5"/>
                  <a:gd name="T24" fmla="*/ 2147483647 w 6"/>
                  <a:gd name="T25" fmla="*/ 2147483647 h 5"/>
                  <a:gd name="T26" fmla="*/ 2147483647 w 6"/>
                  <a:gd name="T27" fmla="*/ 2147483647 h 5"/>
                  <a:gd name="T28" fmla="*/ 2147483647 w 6"/>
                  <a:gd name="T29" fmla="*/ 2147483647 h 5"/>
                  <a:gd name="T30" fmla="*/ 2147483647 w 6"/>
                  <a:gd name="T31" fmla="*/ 2147483647 h 5"/>
                  <a:gd name="T32" fmla="*/ 2147483647 w 6"/>
                  <a:gd name="T33" fmla="*/ 2147483647 h 5"/>
                  <a:gd name="T34" fmla="*/ 2147483647 w 6"/>
                  <a:gd name="T35" fmla="*/ 2147483647 h 5"/>
                  <a:gd name="T36" fmla="*/ 2147483647 w 6"/>
                  <a:gd name="T37" fmla="*/ 2147483647 h 5"/>
                  <a:gd name="T38" fmla="*/ 2147483647 w 6"/>
                  <a:gd name="T39" fmla="*/ 2147483647 h 5"/>
                  <a:gd name="T40" fmla="*/ 2147483647 w 6"/>
                  <a:gd name="T41" fmla="*/ 2147483647 h 5"/>
                  <a:gd name="T42" fmla="*/ 2147483647 w 6"/>
                  <a:gd name="T43" fmla="*/ 2147483647 h 5"/>
                  <a:gd name="T44" fmla="*/ 2147483647 w 6"/>
                  <a:gd name="T45" fmla="*/ 0 h 5"/>
                  <a:gd name="T46" fmla="*/ 2147483647 w 6"/>
                  <a:gd name="T47" fmla="*/ 2147483647 h 5"/>
                  <a:gd name="T48" fmla="*/ 2147483647 w 6"/>
                  <a:gd name="T49" fmla="*/ 2147483647 h 5"/>
                  <a:gd name="T50" fmla="*/ 2147483647 w 6"/>
                  <a:gd name="T51" fmla="*/ 0 h 5"/>
                  <a:gd name="T52" fmla="*/ 2147483647 w 6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6"/>
                  <a:gd name="T82" fmla="*/ 0 h 5"/>
                  <a:gd name="T83" fmla="*/ 6 w 6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6" h="5">
                    <a:moveTo>
                      <a:pt x="5" y="5"/>
                    </a:moveTo>
                    <a:lnTo>
                      <a:pt x="6" y="4"/>
                    </a:lnTo>
                    <a:lnTo>
                      <a:pt x="5" y="5"/>
                    </a:lnTo>
                    <a:close/>
                    <a:moveTo>
                      <a:pt x="4" y="0"/>
                    </a:moveTo>
                    <a:lnTo>
                      <a:pt x="0" y="3"/>
                    </a:lnTo>
                    <a:lnTo>
                      <a:pt x="4" y="0"/>
                    </a:lnTo>
                    <a:close/>
                    <a:moveTo>
                      <a:pt x="2" y="3"/>
                    </a:moveTo>
                    <a:lnTo>
                      <a:pt x="5" y="1"/>
                    </a:lnTo>
                    <a:lnTo>
                      <a:pt x="2" y="3"/>
                    </a:lnTo>
                    <a:close/>
                    <a:moveTo>
                      <a:pt x="3" y="4"/>
                    </a:moveTo>
                    <a:lnTo>
                      <a:pt x="5" y="2"/>
                    </a:lnTo>
                    <a:lnTo>
                      <a:pt x="3" y="4"/>
                    </a:lnTo>
                    <a:close/>
                    <a:moveTo>
                      <a:pt x="4" y="4"/>
                    </a:moveTo>
                    <a:lnTo>
                      <a:pt x="5" y="3"/>
                    </a:lnTo>
                    <a:lnTo>
                      <a:pt x="4" y="4"/>
                    </a:lnTo>
                    <a:close/>
                    <a:moveTo>
                      <a:pt x="1" y="3"/>
                    </a:moveTo>
                    <a:lnTo>
                      <a:pt x="1" y="1"/>
                    </a:lnTo>
                    <a:lnTo>
                      <a:pt x="1" y="3"/>
                    </a:lnTo>
                    <a:close/>
                    <a:moveTo>
                      <a:pt x="2" y="4"/>
                    </a:moveTo>
                    <a:lnTo>
                      <a:pt x="1" y="1"/>
                    </a:lnTo>
                    <a:lnTo>
                      <a:pt x="2" y="4"/>
                    </a:lnTo>
                    <a:close/>
                    <a:moveTo>
                      <a:pt x="5" y="5"/>
                    </a:moveTo>
                    <a:lnTo>
                      <a:pt x="3" y="0"/>
                    </a:lnTo>
                    <a:lnTo>
                      <a:pt x="5" y="5"/>
                    </a:lnTo>
                    <a:close/>
                    <a:moveTo>
                      <a:pt x="4" y="4"/>
                    </a:moveTo>
                    <a:lnTo>
                      <a:pt x="2" y="0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4" name="Freeform 366"/>
              <p:cNvSpPr>
                <a:spLocks/>
              </p:cNvSpPr>
              <p:nvPr/>
            </p:nvSpPr>
            <p:spPr bwMode="auto">
              <a:xfrm>
                <a:off x="3646" y="973"/>
                <a:ext cx="39" cy="103"/>
              </a:xfrm>
              <a:custGeom>
                <a:avLst/>
                <a:gdLst>
                  <a:gd name="T0" fmla="*/ 2147483647 w 3"/>
                  <a:gd name="T1" fmla="*/ 2147483647 h 9"/>
                  <a:gd name="T2" fmla="*/ 0 w 3"/>
                  <a:gd name="T3" fmla="*/ 0 h 9"/>
                  <a:gd name="T4" fmla="*/ 2147483647 w 3"/>
                  <a:gd name="T5" fmla="*/ 0 h 9"/>
                  <a:gd name="T6" fmla="*/ 2147483647 w 3"/>
                  <a:gd name="T7" fmla="*/ 2147483647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9"/>
                  <a:gd name="T14" fmla="*/ 3 w 3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9">
                    <a:moveTo>
                      <a:pt x="2" y="9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2" y="9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5" name="Oval 367"/>
              <p:cNvSpPr>
                <a:spLocks noChangeArrowheads="1"/>
              </p:cNvSpPr>
              <p:nvPr/>
            </p:nvSpPr>
            <p:spPr bwMode="auto">
              <a:xfrm>
                <a:off x="3626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6" name="Oval 368"/>
              <p:cNvSpPr>
                <a:spLocks noChangeArrowheads="1"/>
              </p:cNvSpPr>
              <p:nvPr/>
            </p:nvSpPr>
            <p:spPr bwMode="auto">
              <a:xfrm>
                <a:off x="3612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7" name="Oval 369"/>
              <p:cNvSpPr>
                <a:spLocks noChangeArrowheads="1"/>
              </p:cNvSpPr>
              <p:nvPr/>
            </p:nvSpPr>
            <p:spPr bwMode="auto">
              <a:xfrm>
                <a:off x="3684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8" name="Oval 370"/>
              <p:cNvSpPr>
                <a:spLocks noChangeArrowheads="1"/>
              </p:cNvSpPr>
              <p:nvPr/>
            </p:nvSpPr>
            <p:spPr bwMode="auto">
              <a:xfrm>
                <a:off x="3703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9" name="Oval 371"/>
              <p:cNvSpPr>
                <a:spLocks noChangeArrowheads="1"/>
              </p:cNvSpPr>
              <p:nvPr/>
            </p:nvSpPr>
            <p:spPr bwMode="auto">
              <a:xfrm>
                <a:off x="3665" y="1076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0" name="Oval 372"/>
              <p:cNvSpPr>
                <a:spLocks noChangeArrowheads="1"/>
              </p:cNvSpPr>
              <p:nvPr/>
            </p:nvSpPr>
            <p:spPr bwMode="auto">
              <a:xfrm>
                <a:off x="3602" y="1065"/>
                <a:ext cx="10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1" name="Oval 373"/>
              <p:cNvSpPr>
                <a:spLocks noChangeArrowheads="1"/>
              </p:cNvSpPr>
              <p:nvPr/>
            </p:nvSpPr>
            <p:spPr bwMode="auto">
              <a:xfrm>
                <a:off x="3612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2" name="Oval 374"/>
              <p:cNvSpPr>
                <a:spLocks noChangeArrowheads="1"/>
              </p:cNvSpPr>
              <p:nvPr/>
            </p:nvSpPr>
            <p:spPr bwMode="auto">
              <a:xfrm>
                <a:off x="3718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3" name="Oval 375"/>
              <p:cNvSpPr>
                <a:spLocks noChangeArrowheads="1"/>
              </p:cNvSpPr>
              <p:nvPr/>
            </p:nvSpPr>
            <p:spPr bwMode="auto">
              <a:xfrm>
                <a:off x="3703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4" name="Freeform 376"/>
              <p:cNvSpPr>
                <a:spLocks/>
              </p:cNvSpPr>
              <p:nvPr/>
            </p:nvSpPr>
            <p:spPr bwMode="auto">
              <a:xfrm>
                <a:off x="3593" y="1042"/>
                <a:ext cx="10" cy="23"/>
              </a:xfrm>
              <a:custGeom>
                <a:avLst/>
                <a:gdLst>
                  <a:gd name="T0" fmla="*/ 0 w 1"/>
                  <a:gd name="T1" fmla="*/ 0 h 2"/>
                  <a:gd name="T2" fmla="*/ 2147483647 w 1"/>
                  <a:gd name="T3" fmla="*/ 2147483647 h 2"/>
                  <a:gd name="T4" fmla="*/ 0 w 1"/>
                  <a:gd name="T5" fmla="*/ 2147483647 h 2"/>
                  <a:gd name="T6" fmla="*/ 2147483647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0" y="0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1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5" name="Freeform 377"/>
              <p:cNvSpPr>
                <a:spLocks/>
              </p:cNvSpPr>
              <p:nvPr/>
            </p:nvSpPr>
            <p:spPr bwMode="auto">
              <a:xfrm>
                <a:off x="3732" y="1042"/>
                <a:ext cx="10" cy="23"/>
              </a:xfrm>
              <a:custGeom>
                <a:avLst/>
                <a:gdLst>
                  <a:gd name="T0" fmla="*/ 2147483647 w 1"/>
                  <a:gd name="T1" fmla="*/ 0 h 2"/>
                  <a:gd name="T2" fmla="*/ 0 w 1"/>
                  <a:gd name="T3" fmla="*/ 2147483647 h 2"/>
                  <a:gd name="T4" fmla="*/ 2147483647 w 1"/>
                  <a:gd name="T5" fmla="*/ 2147483647 h 2"/>
                  <a:gd name="T6" fmla="*/ 0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0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6" name="Oval 378"/>
              <p:cNvSpPr>
                <a:spLocks noChangeArrowheads="1"/>
              </p:cNvSpPr>
              <p:nvPr/>
            </p:nvSpPr>
            <p:spPr bwMode="auto">
              <a:xfrm>
                <a:off x="3646" y="973"/>
                <a:ext cx="39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7" name="Oval 379"/>
              <p:cNvSpPr>
                <a:spLocks noChangeArrowheads="1"/>
              </p:cNvSpPr>
              <p:nvPr/>
            </p:nvSpPr>
            <p:spPr bwMode="auto">
              <a:xfrm>
                <a:off x="3665" y="996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8" name="Oval 380"/>
              <p:cNvSpPr>
                <a:spLocks noChangeArrowheads="1"/>
              </p:cNvSpPr>
              <p:nvPr/>
            </p:nvSpPr>
            <p:spPr bwMode="auto">
              <a:xfrm>
                <a:off x="3665" y="1007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9" name="Oval 381"/>
              <p:cNvSpPr>
                <a:spLocks noChangeArrowheads="1"/>
              </p:cNvSpPr>
              <p:nvPr/>
            </p:nvSpPr>
            <p:spPr bwMode="auto">
              <a:xfrm>
                <a:off x="3665" y="1019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0" name="Freeform 382"/>
              <p:cNvSpPr>
                <a:spLocks/>
              </p:cNvSpPr>
              <p:nvPr/>
            </p:nvSpPr>
            <p:spPr bwMode="auto">
              <a:xfrm>
                <a:off x="3458" y="1203"/>
                <a:ext cx="53" cy="23"/>
              </a:xfrm>
              <a:custGeom>
                <a:avLst/>
                <a:gdLst>
                  <a:gd name="T0" fmla="*/ 0 w 5"/>
                  <a:gd name="T1" fmla="*/ 2147483647 h 2"/>
                  <a:gd name="T2" fmla="*/ 2147483647 w 5"/>
                  <a:gd name="T3" fmla="*/ 0 h 2"/>
                  <a:gd name="T4" fmla="*/ 2147483647 w 5"/>
                  <a:gd name="T5" fmla="*/ 0 h 2"/>
                  <a:gd name="T6" fmla="*/ 2147483647 w 5"/>
                  <a:gd name="T7" fmla="*/ 2147483647 h 2"/>
                  <a:gd name="T8" fmla="*/ 0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0" y="2"/>
                    </a:moveTo>
                    <a:cubicBezTo>
                      <a:pt x="2" y="1"/>
                      <a:pt x="3" y="0"/>
                      <a:pt x="5" y="0"/>
                    </a:cubicBezTo>
                    <a:cubicBezTo>
                      <a:pt x="4" y="1"/>
                      <a:pt x="4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1" name="Freeform 383"/>
              <p:cNvSpPr>
                <a:spLocks/>
              </p:cNvSpPr>
              <p:nvPr/>
            </p:nvSpPr>
            <p:spPr bwMode="auto">
              <a:xfrm>
                <a:off x="3491" y="1134"/>
                <a:ext cx="101" cy="23"/>
              </a:xfrm>
              <a:custGeom>
                <a:avLst/>
                <a:gdLst>
                  <a:gd name="T0" fmla="*/ 0 w 9"/>
                  <a:gd name="T1" fmla="*/ 0 h 2"/>
                  <a:gd name="T2" fmla="*/ 2147483647 w 9"/>
                  <a:gd name="T3" fmla="*/ 0 h 2"/>
                  <a:gd name="T4" fmla="*/ 2147483647 w 9"/>
                  <a:gd name="T5" fmla="*/ 2147483647 h 2"/>
                  <a:gd name="T6" fmla="*/ 0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0" y="0"/>
                    </a:moveTo>
                    <a:cubicBezTo>
                      <a:pt x="3" y="1"/>
                      <a:pt x="5" y="1"/>
                      <a:pt x="8" y="0"/>
                    </a:cubicBezTo>
                    <a:lnTo>
                      <a:pt x="9" y="2"/>
                    </a:lnTo>
                    <a:cubicBezTo>
                      <a:pt x="5" y="2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2" name="Freeform 384"/>
              <p:cNvSpPr>
                <a:spLocks/>
              </p:cNvSpPr>
              <p:nvPr/>
            </p:nvSpPr>
            <p:spPr bwMode="auto">
              <a:xfrm>
                <a:off x="3544" y="1134"/>
                <a:ext cx="58" cy="46"/>
              </a:xfrm>
              <a:custGeom>
                <a:avLst/>
                <a:gdLst>
                  <a:gd name="T0" fmla="*/ 0 w 5"/>
                  <a:gd name="T1" fmla="*/ 2147483647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0" y="4"/>
                    </a:moveTo>
                    <a:cubicBezTo>
                      <a:pt x="1" y="2"/>
                      <a:pt x="2" y="2"/>
                      <a:pt x="5" y="4"/>
                    </a:cubicBezTo>
                    <a:lnTo>
                      <a:pt x="4" y="1"/>
                    </a:lnTo>
                    <a:cubicBezTo>
                      <a:pt x="1" y="0"/>
                      <a:pt x="0" y="1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3" name="Freeform 385"/>
              <p:cNvSpPr>
                <a:spLocks/>
              </p:cNvSpPr>
              <p:nvPr/>
            </p:nvSpPr>
            <p:spPr bwMode="auto">
              <a:xfrm>
                <a:off x="3559" y="1053"/>
                <a:ext cx="111" cy="80"/>
              </a:xfrm>
              <a:custGeom>
                <a:avLst/>
                <a:gdLst>
                  <a:gd name="T0" fmla="*/ 2147483647 w 10"/>
                  <a:gd name="T1" fmla="*/ 2147483647 h 7"/>
                  <a:gd name="T2" fmla="*/ 0 w 10"/>
                  <a:gd name="T3" fmla="*/ 2147483647 h 7"/>
                  <a:gd name="T4" fmla="*/ 2147483647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10" y="6"/>
                    </a:moveTo>
                    <a:cubicBezTo>
                      <a:pt x="6" y="6"/>
                      <a:pt x="0" y="6"/>
                      <a:pt x="0" y="4"/>
                    </a:cubicBezTo>
                    <a:cubicBezTo>
                      <a:pt x="0" y="0"/>
                      <a:pt x="5" y="7"/>
                      <a:pt x="1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4" name="Freeform 386"/>
              <p:cNvSpPr>
                <a:spLocks/>
              </p:cNvSpPr>
              <p:nvPr/>
            </p:nvSpPr>
            <p:spPr bwMode="auto">
              <a:xfrm>
                <a:off x="3544" y="1099"/>
                <a:ext cx="58" cy="80"/>
              </a:xfrm>
              <a:custGeom>
                <a:avLst/>
                <a:gdLst>
                  <a:gd name="T0" fmla="*/ 2147483647 w 5"/>
                  <a:gd name="T1" fmla="*/ 2147483647 h 7"/>
                  <a:gd name="T2" fmla="*/ 2147483647 w 5"/>
                  <a:gd name="T3" fmla="*/ 2147483647 h 7"/>
                  <a:gd name="T4" fmla="*/ 0 w 5"/>
                  <a:gd name="T5" fmla="*/ 0 h 7"/>
                  <a:gd name="T6" fmla="*/ 2147483647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5" y="7"/>
                    </a:moveTo>
                    <a:lnTo>
                      <a:pt x="3" y="2"/>
                    </a:ln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3" y="3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5" name="Freeform 387"/>
              <p:cNvSpPr>
                <a:spLocks/>
              </p:cNvSpPr>
              <p:nvPr/>
            </p:nvSpPr>
            <p:spPr bwMode="auto">
              <a:xfrm>
                <a:off x="3511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2147483647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1" y="4"/>
                    </a:moveTo>
                    <a:cubicBezTo>
                      <a:pt x="1" y="2"/>
                      <a:pt x="1" y="2"/>
                      <a:pt x="2" y="2"/>
                    </a:cubicBezTo>
                    <a:lnTo>
                      <a:pt x="7" y="4"/>
                    </a:lnTo>
                    <a:cubicBezTo>
                      <a:pt x="6" y="3"/>
                      <a:pt x="5" y="2"/>
                      <a:pt x="3" y="0"/>
                    </a:cubicBezTo>
                    <a:cubicBezTo>
                      <a:pt x="0" y="0"/>
                      <a:pt x="0" y="1"/>
                      <a:pt x="1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6" name="Freeform 388"/>
              <p:cNvSpPr>
                <a:spLocks/>
              </p:cNvSpPr>
              <p:nvPr/>
            </p:nvSpPr>
            <p:spPr bwMode="auto">
              <a:xfrm>
                <a:off x="3578" y="1122"/>
                <a:ext cx="87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0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2147483647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2" y="7"/>
                    </a:moveTo>
                    <a:lnTo>
                      <a:pt x="0" y="0"/>
                    </a:lnTo>
                    <a:cubicBezTo>
                      <a:pt x="1" y="0"/>
                      <a:pt x="2" y="0"/>
                      <a:pt x="3" y="1"/>
                    </a:cubicBezTo>
                    <a:lnTo>
                      <a:pt x="5" y="1"/>
                    </a:lnTo>
                    <a:lnTo>
                      <a:pt x="7" y="4"/>
                    </a:lnTo>
                    <a:lnTo>
                      <a:pt x="5" y="3"/>
                    </a:lnTo>
                    <a:cubicBezTo>
                      <a:pt x="5" y="4"/>
                      <a:pt x="5" y="5"/>
                      <a:pt x="5" y="6"/>
                    </a:cubicBezTo>
                    <a:cubicBezTo>
                      <a:pt x="5" y="5"/>
                      <a:pt x="4" y="4"/>
                      <a:pt x="3" y="3"/>
                    </a:cubicBezTo>
                    <a:cubicBezTo>
                      <a:pt x="3" y="5"/>
                      <a:pt x="3" y="6"/>
                      <a:pt x="2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7" name="Freeform 389"/>
              <p:cNvSpPr>
                <a:spLocks/>
              </p:cNvSpPr>
              <p:nvPr/>
            </p:nvSpPr>
            <p:spPr bwMode="auto">
              <a:xfrm>
                <a:off x="3593" y="1111"/>
                <a:ext cx="77" cy="34"/>
              </a:xfrm>
              <a:custGeom>
                <a:avLst/>
                <a:gdLst>
                  <a:gd name="T0" fmla="*/ 2147483647 w 7"/>
                  <a:gd name="T1" fmla="*/ 2147483647 h 3"/>
                  <a:gd name="T2" fmla="*/ 0 w 7"/>
                  <a:gd name="T3" fmla="*/ 2147483647 h 3"/>
                  <a:gd name="T4" fmla="*/ 2147483647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7" y="3"/>
                    </a:moveTo>
                    <a:cubicBezTo>
                      <a:pt x="4" y="1"/>
                      <a:pt x="0" y="0"/>
                      <a:pt x="0" y="1"/>
                    </a:cubicBezTo>
                    <a:cubicBezTo>
                      <a:pt x="0" y="2"/>
                      <a:pt x="5" y="3"/>
                      <a:pt x="7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8" name="Freeform 390"/>
              <p:cNvSpPr>
                <a:spLocks/>
              </p:cNvSpPr>
              <p:nvPr/>
            </p:nvSpPr>
            <p:spPr bwMode="auto">
              <a:xfrm>
                <a:off x="3569" y="1111"/>
                <a:ext cx="34" cy="23"/>
              </a:xfrm>
              <a:custGeom>
                <a:avLst/>
                <a:gdLst>
                  <a:gd name="T0" fmla="*/ 0 w 3"/>
                  <a:gd name="T1" fmla="*/ 0 h 2"/>
                  <a:gd name="T2" fmla="*/ 2147483647 w 3"/>
                  <a:gd name="T3" fmla="*/ 2147483647 h 2"/>
                  <a:gd name="T4" fmla="*/ 0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0" y="0"/>
                    </a:moveTo>
                    <a:cubicBezTo>
                      <a:pt x="0" y="1"/>
                      <a:pt x="2" y="2"/>
                      <a:pt x="3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9" name="Freeform 391"/>
              <p:cNvSpPr>
                <a:spLocks/>
              </p:cNvSpPr>
              <p:nvPr/>
            </p:nvSpPr>
            <p:spPr bwMode="auto">
              <a:xfrm>
                <a:off x="3824" y="1203"/>
                <a:ext cx="53" cy="23"/>
              </a:xfrm>
              <a:custGeom>
                <a:avLst/>
                <a:gdLst>
                  <a:gd name="T0" fmla="*/ 2147483647 w 5"/>
                  <a:gd name="T1" fmla="*/ 2147483647 h 2"/>
                  <a:gd name="T2" fmla="*/ 0 w 5"/>
                  <a:gd name="T3" fmla="*/ 0 h 2"/>
                  <a:gd name="T4" fmla="*/ 0 w 5"/>
                  <a:gd name="T5" fmla="*/ 0 h 2"/>
                  <a:gd name="T6" fmla="*/ 2147483647 w 5"/>
                  <a:gd name="T7" fmla="*/ 2147483647 h 2"/>
                  <a:gd name="T8" fmla="*/ 2147483647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5" y="2"/>
                    </a:moveTo>
                    <a:cubicBezTo>
                      <a:pt x="3" y="1"/>
                      <a:pt x="2" y="0"/>
                      <a:pt x="0" y="0"/>
                    </a:cubicBezTo>
                    <a:cubicBezTo>
                      <a:pt x="1" y="1"/>
                      <a:pt x="1" y="2"/>
                      <a:pt x="3" y="2"/>
                    </a:cubicBezTo>
                    <a:cubicBezTo>
                      <a:pt x="4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0" name="Freeform 392"/>
              <p:cNvSpPr>
                <a:spLocks/>
              </p:cNvSpPr>
              <p:nvPr/>
            </p:nvSpPr>
            <p:spPr bwMode="auto">
              <a:xfrm>
                <a:off x="3742" y="1134"/>
                <a:ext cx="101" cy="23"/>
              </a:xfrm>
              <a:custGeom>
                <a:avLst/>
                <a:gdLst>
                  <a:gd name="T0" fmla="*/ 2147483647 w 9"/>
                  <a:gd name="T1" fmla="*/ 0 h 2"/>
                  <a:gd name="T2" fmla="*/ 2147483647 w 9"/>
                  <a:gd name="T3" fmla="*/ 0 h 2"/>
                  <a:gd name="T4" fmla="*/ 0 w 9"/>
                  <a:gd name="T5" fmla="*/ 2147483647 h 2"/>
                  <a:gd name="T6" fmla="*/ 2147483647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9" y="0"/>
                    </a:moveTo>
                    <a:cubicBezTo>
                      <a:pt x="6" y="1"/>
                      <a:pt x="4" y="1"/>
                      <a:pt x="1" y="0"/>
                    </a:cubicBezTo>
                    <a:lnTo>
                      <a:pt x="0" y="2"/>
                    </a:lnTo>
                    <a:cubicBezTo>
                      <a:pt x="4" y="2"/>
                      <a:pt x="8" y="2"/>
                      <a:pt x="9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1" name="Freeform 393"/>
              <p:cNvSpPr>
                <a:spLocks/>
              </p:cNvSpPr>
              <p:nvPr/>
            </p:nvSpPr>
            <p:spPr bwMode="auto">
              <a:xfrm>
                <a:off x="3732" y="1134"/>
                <a:ext cx="58" cy="46"/>
              </a:xfrm>
              <a:custGeom>
                <a:avLst/>
                <a:gdLst>
                  <a:gd name="T0" fmla="*/ 2147483647 w 5"/>
                  <a:gd name="T1" fmla="*/ 2147483647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5" y="4"/>
                    </a:moveTo>
                    <a:cubicBezTo>
                      <a:pt x="4" y="2"/>
                      <a:pt x="3" y="2"/>
                      <a:pt x="0" y="4"/>
                    </a:cubicBezTo>
                    <a:lnTo>
                      <a:pt x="1" y="1"/>
                    </a:lnTo>
                    <a:cubicBezTo>
                      <a:pt x="4" y="0"/>
                      <a:pt x="5" y="1"/>
                      <a:pt x="5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2" name="Freeform 394"/>
              <p:cNvSpPr>
                <a:spLocks/>
              </p:cNvSpPr>
              <p:nvPr/>
            </p:nvSpPr>
            <p:spPr bwMode="auto">
              <a:xfrm>
                <a:off x="3665" y="1053"/>
                <a:ext cx="111" cy="80"/>
              </a:xfrm>
              <a:custGeom>
                <a:avLst/>
                <a:gdLst>
                  <a:gd name="T0" fmla="*/ 0 w 10"/>
                  <a:gd name="T1" fmla="*/ 2147483647 h 7"/>
                  <a:gd name="T2" fmla="*/ 2147483647 w 10"/>
                  <a:gd name="T3" fmla="*/ 2147483647 h 7"/>
                  <a:gd name="T4" fmla="*/ 0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0" y="6"/>
                    </a:moveTo>
                    <a:cubicBezTo>
                      <a:pt x="4" y="6"/>
                      <a:pt x="10" y="6"/>
                      <a:pt x="10" y="4"/>
                    </a:cubicBezTo>
                    <a:cubicBezTo>
                      <a:pt x="10" y="0"/>
                      <a:pt x="5" y="7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3" name="Freeform 395"/>
              <p:cNvSpPr>
                <a:spLocks/>
              </p:cNvSpPr>
              <p:nvPr/>
            </p:nvSpPr>
            <p:spPr bwMode="auto">
              <a:xfrm>
                <a:off x="3732" y="1099"/>
                <a:ext cx="58" cy="80"/>
              </a:xfrm>
              <a:custGeom>
                <a:avLst/>
                <a:gdLst>
                  <a:gd name="T0" fmla="*/ 0 w 5"/>
                  <a:gd name="T1" fmla="*/ 2147483647 h 7"/>
                  <a:gd name="T2" fmla="*/ 2147483647 w 5"/>
                  <a:gd name="T3" fmla="*/ 2147483647 h 7"/>
                  <a:gd name="T4" fmla="*/ 2147483647 w 5"/>
                  <a:gd name="T5" fmla="*/ 0 h 7"/>
                  <a:gd name="T6" fmla="*/ 0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0" y="7"/>
                    </a:moveTo>
                    <a:lnTo>
                      <a:pt x="2" y="2"/>
                    </a:lnTo>
                    <a:cubicBezTo>
                      <a:pt x="2" y="1"/>
                      <a:pt x="4" y="0"/>
                      <a:pt x="5" y="0"/>
                    </a:cubicBezTo>
                    <a:cubicBezTo>
                      <a:pt x="5" y="1"/>
                      <a:pt x="2" y="3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4" name="Freeform 396"/>
              <p:cNvSpPr>
                <a:spLocks/>
              </p:cNvSpPr>
              <p:nvPr/>
            </p:nvSpPr>
            <p:spPr bwMode="auto">
              <a:xfrm>
                <a:off x="3742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0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6" y="4"/>
                    </a:moveTo>
                    <a:cubicBezTo>
                      <a:pt x="6" y="2"/>
                      <a:pt x="6" y="2"/>
                      <a:pt x="5" y="2"/>
                    </a:cubicBezTo>
                    <a:lnTo>
                      <a:pt x="0" y="4"/>
                    </a:lnTo>
                    <a:cubicBezTo>
                      <a:pt x="1" y="3"/>
                      <a:pt x="2" y="2"/>
                      <a:pt x="4" y="0"/>
                    </a:cubicBezTo>
                    <a:cubicBezTo>
                      <a:pt x="7" y="0"/>
                      <a:pt x="7" y="1"/>
                      <a:pt x="6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5" name="Freeform 397"/>
              <p:cNvSpPr>
                <a:spLocks/>
              </p:cNvSpPr>
              <p:nvPr/>
            </p:nvSpPr>
            <p:spPr bwMode="auto">
              <a:xfrm>
                <a:off x="3670" y="1122"/>
                <a:ext cx="82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2147483647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0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5" y="7"/>
                    </a:moveTo>
                    <a:lnTo>
                      <a:pt x="7" y="0"/>
                    </a:lnTo>
                    <a:cubicBezTo>
                      <a:pt x="6" y="0"/>
                      <a:pt x="5" y="0"/>
                      <a:pt x="4" y="1"/>
                    </a:cubicBezTo>
                    <a:lnTo>
                      <a:pt x="2" y="1"/>
                    </a:lnTo>
                    <a:lnTo>
                      <a:pt x="0" y="4"/>
                    </a:lnTo>
                    <a:lnTo>
                      <a:pt x="2" y="3"/>
                    </a:lnTo>
                    <a:cubicBezTo>
                      <a:pt x="2" y="4"/>
                      <a:pt x="2" y="5"/>
                      <a:pt x="2" y="6"/>
                    </a:cubicBezTo>
                    <a:cubicBezTo>
                      <a:pt x="2" y="5"/>
                      <a:pt x="3" y="4"/>
                      <a:pt x="4" y="3"/>
                    </a:cubicBezTo>
                    <a:cubicBezTo>
                      <a:pt x="4" y="5"/>
                      <a:pt x="4" y="6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6" name="Freeform 398"/>
              <p:cNvSpPr>
                <a:spLocks/>
              </p:cNvSpPr>
              <p:nvPr/>
            </p:nvSpPr>
            <p:spPr bwMode="auto">
              <a:xfrm>
                <a:off x="3665" y="1111"/>
                <a:ext cx="77" cy="34"/>
              </a:xfrm>
              <a:custGeom>
                <a:avLst/>
                <a:gdLst>
                  <a:gd name="T0" fmla="*/ 0 w 7"/>
                  <a:gd name="T1" fmla="*/ 2147483647 h 3"/>
                  <a:gd name="T2" fmla="*/ 2147483647 w 7"/>
                  <a:gd name="T3" fmla="*/ 2147483647 h 3"/>
                  <a:gd name="T4" fmla="*/ 0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0" y="3"/>
                    </a:moveTo>
                    <a:cubicBezTo>
                      <a:pt x="3" y="1"/>
                      <a:pt x="7" y="0"/>
                      <a:pt x="7" y="1"/>
                    </a:cubicBezTo>
                    <a:cubicBezTo>
                      <a:pt x="7" y="2"/>
                      <a:pt x="2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7" name="Freeform 399"/>
              <p:cNvSpPr>
                <a:spLocks/>
              </p:cNvSpPr>
              <p:nvPr/>
            </p:nvSpPr>
            <p:spPr bwMode="auto">
              <a:xfrm>
                <a:off x="3732" y="1111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3" y="0"/>
                    </a:moveTo>
                    <a:cubicBezTo>
                      <a:pt x="3" y="1"/>
                      <a:pt x="1" y="2"/>
                      <a:pt x="0" y="1"/>
                    </a:cubicBez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8" name="Freeform 400"/>
              <p:cNvSpPr>
                <a:spLocks/>
              </p:cNvSpPr>
              <p:nvPr/>
            </p:nvSpPr>
            <p:spPr bwMode="auto">
              <a:xfrm>
                <a:off x="3458" y="1134"/>
                <a:ext cx="410" cy="517"/>
              </a:xfrm>
              <a:custGeom>
                <a:avLst/>
                <a:gdLst>
                  <a:gd name="T0" fmla="*/ 2147483647 w 36"/>
                  <a:gd name="T1" fmla="*/ 2147483647 h 45"/>
                  <a:gd name="T2" fmla="*/ 2147483647 w 36"/>
                  <a:gd name="T3" fmla="*/ 2147483647 h 45"/>
                  <a:gd name="T4" fmla="*/ 0 w 36"/>
                  <a:gd name="T5" fmla="*/ 2147483647 h 45"/>
                  <a:gd name="T6" fmla="*/ 2147483647 w 36"/>
                  <a:gd name="T7" fmla="*/ 2147483647 h 45"/>
                  <a:gd name="T8" fmla="*/ 2147483647 w 36"/>
                  <a:gd name="T9" fmla="*/ 2147483647 h 45"/>
                  <a:gd name="T10" fmla="*/ 2147483647 w 36"/>
                  <a:gd name="T11" fmla="*/ 2147483647 h 45"/>
                  <a:gd name="T12" fmla="*/ 2147483647 w 36"/>
                  <a:gd name="T13" fmla="*/ 2147483647 h 45"/>
                  <a:gd name="T14" fmla="*/ 2147483647 w 36"/>
                  <a:gd name="T15" fmla="*/ 2147483647 h 45"/>
                  <a:gd name="T16" fmla="*/ 2147483647 w 36"/>
                  <a:gd name="T17" fmla="*/ 2147483647 h 45"/>
                  <a:gd name="T18" fmla="*/ 2147483647 w 36"/>
                  <a:gd name="T19" fmla="*/ 2147483647 h 45"/>
                  <a:gd name="T20" fmla="*/ 2147483647 w 36"/>
                  <a:gd name="T21" fmla="*/ 2147483647 h 45"/>
                  <a:gd name="T22" fmla="*/ 2147483647 w 36"/>
                  <a:gd name="T23" fmla="*/ 2147483647 h 45"/>
                  <a:gd name="T24" fmla="*/ 2147483647 w 36"/>
                  <a:gd name="T25" fmla="*/ 2147483647 h 45"/>
                  <a:gd name="T26" fmla="*/ 2147483647 w 36"/>
                  <a:gd name="T27" fmla="*/ 2147483647 h 45"/>
                  <a:gd name="T28" fmla="*/ 2147483647 w 36"/>
                  <a:gd name="T29" fmla="*/ 0 h 45"/>
                  <a:gd name="T30" fmla="*/ 2147483647 w 36"/>
                  <a:gd name="T31" fmla="*/ 2147483647 h 45"/>
                  <a:gd name="T32" fmla="*/ 2147483647 w 36"/>
                  <a:gd name="T33" fmla="*/ 2147483647 h 4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45"/>
                  <a:gd name="T53" fmla="*/ 36 w 36"/>
                  <a:gd name="T54" fmla="*/ 45 h 4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45">
                    <a:moveTo>
                      <a:pt x="10" y="14"/>
                    </a:moveTo>
                    <a:lnTo>
                      <a:pt x="13" y="20"/>
                    </a:lnTo>
                    <a:lnTo>
                      <a:pt x="0" y="23"/>
                    </a:lnTo>
                    <a:lnTo>
                      <a:pt x="13" y="25"/>
                    </a:lnTo>
                    <a:lnTo>
                      <a:pt x="10" y="32"/>
                    </a:lnTo>
                    <a:lnTo>
                      <a:pt x="16" y="28"/>
                    </a:lnTo>
                    <a:lnTo>
                      <a:pt x="18" y="45"/>
                    </a:lnTo>
                    <a:lnTo>
                      <a:pt x="21" y="28"/>
                    </a:lnTo>
                    <a:lnTo>
                      <a:pt x="27" y="32"/>
                    </a:lnTo>
                    <a:lnTo>
                      <a:pt x="24" y="25"/>
                    </a:lnTo>
                    <a:lnTo>
                      <a:pt x="36" y="23"/>
                    </a:lnTo>
                    <a:lnTo>
                      <a:pt x="24" y="20"/>
                    </a:lnTo>
                    <a:lnTo>
                      <a:pt x="27" y="14"/>
                    </a:lnTo>
                    <a:lnTo>
                      <a:pt x="21" y="17"/>
                    </a:lnTo>
                    <a:lnTo>
                      <a:pt x="18" y="0"/>
                    </a:lnTo>
                    <a:lnTo>
                      <a:pt x="16" y="17"/>
                    </a:lnTo>
                    <a:lnTo>
                      <a:pt x="10" y="14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9" name="Oval 401"/>
              <p:cNvSpPr>
                <a:spLocks noChangeArrowheads="1"/>
              </p:cNvSpPr>
              <p:nvPr/>
            </p:nvSpPr>
            <p:spPr bwMode="auto">
              <a:xfrm>
                <a:off x="3602" y="1329"/>
                <a:ext cx="130" cy="126"/>
              </a:xfrm>
              <a:prstGeom prst="ellipse">
                <a:avLst/>
              </a:prstGeom>
              <a:solidFill>
                <a:srgbClr val="F480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0" name="Freeform 402"/>
              <p:cNvSpPr>
                <a:spLocks/>
              </p:cNvSpPr>
              <p:nvPr/>
            </p:nvSpPr>
            <p:spPr bwMode="auto">
              <a:xfrm>
                <a:off x="3612" y="1340"/>
                <a:ext cx="92" cy="80"/>
              </a:xfrm>
              <a:custGeom>
                <a:avLst/>
                <a:gdLst>
                  <a:gd name="T0" fmla="*/ 2147483647 w 8"/>
                  <a:gd name="T1" fmla="*/ 0 h 7"/>
                  <a:gd name="T2" fmla="*/ 0 w 8"/>
                  <a:gd name="T3" fmla="*/ 2147483647 h 7"/>
                  <a:gd name="T4" fmla="*/ 2147483647 w 8"/>
                  <a:gd name="T5" fmla="*/ 2147483647 h 7"/>
                  <a:gd name="T6" fmla="*/ 2147483647 w 8"/>
                  <a:gd name="T7" fmla="*/ 2147483647 h 7"/>
                  <a:gd name="T8" fmla="*/ 2147483647 w 8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7"/>
                  <a:gd name="T17" fmla="*/ 8 w 8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7">
                    <a:moveTo>
                      <a:pt x="4" y="0"/>
                    </a:moveTo>
                    <a:lnTo>
                      <a:pt x="0" y="7"/>
                    </a:lnTo>
                    <a:lnTo>
                      <a:pt x="4" y="7"/>
                    </a:lnTo>
                    <a:lnTo>
                      <a:pt x="8" y="7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74C5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3" name="Freeform 403"/>
            <p:cNvSpPr>
              <a:spLocks noEditPoints="1"/>
            </p:cNvSpPr>
            <p:nvPr/>
          </p:nvSpPr>
          <p:spPr bwMode="auto">
            <a:xfrm>
              <a:off x="9765151" y="411178"/>
              <a:ext cx="364753" cy="84931"/>
            </a:xfrm>
            <a:custGeom>
              <a:avLst/>
              <a:gdLst>
                <a:gd name="T0" fmla="*/ 2147483647 w 116"/>
                <a:gd name="T1" fmla="*/ 2147483647 h 32"/>
                <a:gd name="T2" fmla="*/ 2147483647 w 116"/>
                <a:gd name="T3" fmla="*/ 2147483647 h 32"/>
                <a:gd name="T4" fmla="*/ 2147483647 w 116"/>
                <a:gd name="T5" fmla="*/ 2147483647 h 32"/>
                <a:gd name="T6" fmla="*/ 2147483647 w 116"/>
                <a:gd name="T7" fmla="*/ 2147483647 h 32"/>
                <a:gd name="T8" fmla="*/ 2147483647 w 116"/>
                <a:gd name="T9" fmla="*/ 2147483647 h 32"/>
                <a:gd name="T10" fmla="*/ 2147483647 w 116"/>
                <a:gd name="T11" fmla="*/ 2147483647 h 32"/>
                <a:gd name="T12" fmla="*/ 2147483647 w 116"/>
                <a:gd name="T13" fmla="*/ 2147483647 h 32"/>
                <a:gd name="T14" fmla="*/ 2147483647 w 116"/>
                <a:gd name="T15" fmla="*/ 2147483647 h 32"/>
                <a:gd name="T16" fmla="*/ 2147483647 w 116"/>
                <a:gd name="T17" fmla="*/ 2147483647 h 32"/>
                <a:gd name="T18" fmla="*/ 2147483647 w 116"/>
                <a:gd name="T19" fmla="*/ 2147483647 h 32"/>
                <a:gd name="T20" fmla="*/ 2147483647 w 116"/>
                <a:gd name="T21" fmla="*/ 2147483647 h 32"/>
                <a:gd name="T22" fmla="*/ 2147483647 w 116"/>
                <a:gd name="T23" fmla="*/ 2147483647 h 32"/>
                <a:gd name="T24" fmla="*/ 2147483647 w 116"/>
                <a:gd name="T25" fmla="*/ 2147483647 h 32"/>
                <a:gd name="T26" fmla="*/ 2147483647 w 116"/>
                <a:gd name="T27" fmla="*/ 2147483647 h 32"/>
                <a:gd name="T28" fmla="*/ 2147483647 w 116"/>
                <a:gd name="T29" fmla="*/ 2147483647 h 32"/>
                <a:gd name="T30" fmla="*/ 2147483647 w 116"/>
                <a:gd name="T31" fmla="*/ 2147483647 h 32"/>
                <a:gd name="T32" fmla="*/ 2147483647 w 116"/>
                <a:gd name="T33" fmla="*/ 2147483647 h 32"/>
                <a:gd name="T34" fmla="*/ 2147483647 w 116"/>
                <a:gd name="T35" fmla="*/ 2147483647 h 32"/>
                <a:gd name="T36" fmla="*/ 2147483647 w 116"/>
                <a:gd name="T37" fmla="*/ 2147483647 h 32"/>
                <a:gd name="T38" fmla="*/ 2147483647 w 116"/>
                <a:gd name="T39" fmla="*/ 2147483647 h 32"/>
                <a:gd name="T40" fmla="*/ 2147483647 w 116"/>
                <a:gd name="T41" fmla="*/ 2147483647 h 32"/>
                <a:gd name="T42" fmla="*/ 2147483647 w 116"/>
                <a:gd name="T43" fmla="*/ 2147483647 h 32"/>
                <a:gd name="T44" fmla="*/ 2147483647 w 116"/>
                <a:gd name="T45" fmla="*/ 2147483647 h 32"/>
                <a:gd name="T46" fmla="*/ 2147483647 w 116"/>
                <a:gd name="T47" fmla="*/ 2147483647 h 32"/>
                <a:gd name="T48" fmla="*/ 2147483647 w 116"/>
                <a:gd name="T49" fmla="*/ 2147483647 h 32"/>
                <a:gd name="T50" fmla="*/ 2147483647 w 116"/>
                <a:gd name="T51" fmla="*/ 2147483647 h 32"/>
                <a:gd name="T52" fmla="*/ 2147483647 w 116"/>
                <a:gd name="T53" fmla="*/ 2147483647 h 32"/>
                <a:gd name="T54" fmla="*/ 2147483647 w 116"/>
                <a:gd name="T55" fmla="*/ 2147483647 h 32"/>
                <a:gd name="T56" fmla="*/ 2147483647 w 116"/>
                <a:gd name="T57" fmla="*/ 2147483647 h 32"/>
                <a:gd name="T58" fmla="*/ 2147483647 w 116"/>
                <a:gd name="T59" fmla="*/ 2147483647 h 32"/>
                <a:gd name="T60" fmla="*/ 2147483647 w 116"/>
                <a:gd name="T61" fmla="*/ 2147483647 h 32"/>
                <a:gd name="T62" fmla="*/ 2147483647 w 116"/>
                <a:gd name="T63" fmla="*/ 2147483647 h 32"/>
                <a:gd name="T64" fmla="*/ 2147483647 w 116"/>
                <a:gd name="T65" fmla="*/ 2147483647 h 32"/>
                <a:gd name="T66" fmla="*/ 2147483647 w 116"/>
                <a:gd name="T67" fmla="*/ 2147483647 h 32"/>
                <a:gd name="T68" fmla="*/ 2147483647 w 116"/>
                <a:gd name="T69" fmla="*/ 2147483647 h 32"/>
                <a:gd name="T70" fmla="*/ 2147483647 w 116"/>
                <a:gd name="T71" fmla="*/ 2147483647 h 32"/>
                <a:gd name="T72" fmla="*/ 2147483647 w 116"/>
                <a:gd name="T73" fmla="*/ 2147483647 h 32"/>
                <a:gd name="T74" fmla="*/ 2147483647 w 116"/>
                <a:gd name="T75" fmla="*/ 2147483647 h 32"/>
                <a:gd name="T76" fmla="*/ 2147483647 w 116"/>
                <a:gd name="T77" fmla="*/ 2147483647 h 32"/>
                <a:gd name="T78" fmla="*/ 2147483647 w 116"/>
                <a:gd name="T79" fmla="*/ 2147483647 h 32"/>
                <a:gd name="T80" fmla="*/ 2147483647 w 116"/>
                <a:gd name="T81" fmla="*/ 2147483647 h 32"/>
                <a:gd name="T82" fmla="*/ 2147483647 w 116"/>
                <a:gd name="T83" fmla="*/ 2147483647 h 32"/>
                <a:gd name="T84" fmla="*/ 2147483647 w 116"/>
                <a:gd name="T85" fmla="*/ 2147483647 h 32"/>
                <a:gd name="T86" fmla="*/ 2147483647 w 116"/>
                <a:gd name="T87" fmla="*/ 2147483647 h 32"/>
                <a:gd name="T88" fmla="*/ 2147483647 w 116"/>
                <a:gd name="T89" fmla="*/ 2147483647 h 32"/>
                <a:gd name="T90" fmla="*/ 2147483647 w 116"/>
                <a:gd name="T91" fmla="*/ 2147483647 h 32"/>
                <a:gd name="T92" fmla="*/ 2147483647 w 116"/>
                <a:gd name="T93" fmla="*/ 2147483647 h 32"/>
                <a:gd name="T94" fmla="*/ 2147483647 w 116"/>
                <a:gd name="T95" fmla="*/ 2147483647 h 32"/>
                <a:gd name="T96" fmla="*/ 2147483647 w 116"/>
                <a:gd name="T97" fmla="*/ 2147483647 h 32"/>
                <a:gd name="T98" fmla="*/ 2147483647 w 116"/>
                <a:gd name="T99" fmla="*/ 2147483647 h 32"/>
                <a:gd name="T100" fmla="*/ 2147483647 w 116"/>
                <a:gd name="T101" fmla="*/ 2147483647 h 32"/>
                <a:gd name="T102" fmla="*/ 2147483647 w 116"/>
                <a:gd name="T103" fmla="*/ 2147483647 h 3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16"/>
                <a:gd name="T157" fmla="*/ 0 h 32"/>
                <a:gd name="T158" fmla="*/ 116 w 116"/>
                <a:gd name="T159" fmla="*/ 32 h 3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16" h="32">
                  <a:moveTo>
                    <a:pt x="16" y="6"/>
                  </a:moveTo>
                  <a:cubicBezTo>
                    <a:pt x="18" y="7"/>
                    <a:pt x="20" y="8"/>
                    <a:pt x="20" y="9"/>
                  </a:cubicBezTo>
                  <a:cubicBezTo>
                    <a:pt x="21" y="10"/>
                    <a:pt x="21" y="11"/>
                    <a:pt x="21" y="12"/>
                  </a:cubicBezTo>
                  <a:cubicBezTo>
                    <a:pt x="21" y="12"/>
                    <a:pt x="21" y="12"/>
                    <a:pt x="20" y="12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4"/>
                    <a:pt x="19" y="14"/>
                    <a:pt x="18" y="14"/>
                  </a:cubicBezTo>
                  <a:cubicBezTo>
                    <a:pt x="18" y="14"/>
                    <a:pt x="17" y="14"/>
                    <a:pt x="16" y="14"/>
                  </a:cubicBezTo>
                  <a:lnTo>
                    <a:pt x="17" y="18"/>
                  </a:ln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lnTo>
                    <a:pt x="16" y="22"/>
                  </a:lnTo>
                  <a:lnTo>
                    <a:pt x="9" y="17"/>
                  </a:lnTo>
                  <a:lnTo>
                    <a:pt x="10" y="15"/>
                  </a:ln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4"/>
                    <a:pt x="11" y="14"/>
                  </a:cubicBezTo>
                  <a:lnTo>
                    <a:pt x="11" y="13"/>
                  </a:lnTo>
                  <a:lnTo>
                    <a:pt x="10" y="12"/>
                  </a:lnTo>
                  <a:lnTo>
                    <a:pt x="9" y="13"/>
                  </a:ln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lnTo>
                    <a:pt x="8" y="17"/>
                  </a:lnTo>
                  <a:lnTo>
                    <a:pt x="0" y="12"/>
                  </a:lnTo>
                  <a:lnTo>
                    <a:pt x="2" y="10"/>
                  </a:lnTo>
                  <a:lnTo>
                    <a:pt x="3" y="10"/>
                  </a:lnTo>
                  <a:cubicBezTo>
                    <a:pt x="3" y="10"/>
                    <a:pt x="3" y="10"/>
                    <a:pt x="3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lnTo>
                    <a:pt x="7" y="5"/>
                  </a:lnTo>
                  <a:cubicBezTo>
                    <a:pt x="7" y="5"/>
                    <a:pt x="7" y="4"/>
                    <a:pt x="7" y="4"/>
                  </a:cubicBezTo>
                  <a:cubicBezTo>
                    <a:pt x="7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3"/>
                    <a:pt x="7" y="3"/>
                  </a:cubicBezTo>
                  <a:lnTo>
                    <a:pt x="8" y="0"/>
                  </a:lnTo>
                  <a:lnTo>
                    <a:pt x="16" y="6"/>
                  </a:lnTo>
                  <a:close/>
                  <a:moveTo>
                    <a:pt x="11" y="9"/>
                  </a:moveTo>
                  <a:lnTo>
                    <a:pt x="12" y="9"/>
                  </a:lnTo>
                  <a:cubicBezTo>
                    <a:pt x="12" y="10"/>
                    <a:pt x="13" y="10"/>
                    <a:pt x="13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lnTo>
                    <a:pt x="11" y="9"/>
                  </a:lnTo>
                  <a:close/>
                  <a:moveTo>
                    <a:pt x="40" y="26"/>
                  </a:moveTo>
                  <a:cubicBezTo>
                    <a:pt x="40" y="26"/>
                    <a:pt x="40" y="27"/>
                    <a:pt x="40" y="27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7"/>
                    <a:pt x="40" y="27"/>
                    <a:pt x="41" y="28"/>
                  </a:cubicBezTo>
                  <a:cubicBezTo>
                    <a:pt x="41" y="28"/>
                    <a:pt x="41" y="28"/>
                    <a:pt x="41" y="28"/>
                  </a:cubicBezTo>
                  <a:lnTo>
                    <a:pt x="42" y="28"/>
                  </a:lnTo>
                  <a:lnTo>
                    <a:pt x="41" y="31"/>
                  </a:lnTo>
                  <a:lnTo>
                    <a:pt x="33" y="28"/>
                  </a:lnTo>
                  <a:lnTo>
                    <a:pt x="33" y="26"/>
                  </a:lnTo>
                  <a:lnTo>
                    <a:pt x="34" y="26"/>
                  </a:lnTo>
                  <a:cubicBezTo>
                    <a:pt x="34" y="26"/>
                    <a:pt x="34" y="26"/>
                    <a:pt x="34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lnTo>
                    <a:pt x="35" y="25"/>
                  </a:lnTo>
                  <a:lnTo>
                    <a:pt x="29" y="24"/>
                  </a:ln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5"/>
                    <a:pt x="29" y="25"/>
                    <a:pt x="30" y="25"/>
                  </a:cubicBezTo>
                  <a:lnTo>
                    <a:pt x="29" y="27"/>
                  </a:lnTo>
                  <a:lnTo>
                    <a:pt x="22" y="26"/>
                  </a:lnTo>
                  <a:lnTo>
                    <a:pt x="23" y="23"/>
                  </a:lnTo>
                  <a:lnTo>
                    <a:pt x="24" y="23"/>
                  </a:lnTo>
                  <a:cubicBezTo>
                    <a:pt x="24" y="23"/>
                    <a:pt x="24" y="23"/>
                    <a:pt x="25" y="23"/>
                  </a:cubicBezTo>
                  <a:cubicBezTo>
                    <a:pt x="25" y="23"/>
                    <a:pt x="25" y="23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lnTo>
                    <a:pt x="30" y="17"/>
                  </a:ln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lnTo>
                    <a:pt x="29" y="16"/>
                  </a:lnTo>
                  <a:lnTo>
                    <a:pt x="30" y="13"/>
                  </a:lnTo>
                  <a:lnTo>
                    <a:pt x="39" y="16"/>
                  </a:lnTo>
                  <a:lnTo>
                    <a:pt x="40" y="26"/>
                  </a:lnTo>
                  <a:close/>
                  <a:moveTo>
                    <a:pt x="34" y="18"/>
                  </a:moveTo>
                  <a:lnTo>
                    <a:pt x="34" y="18"/>
                  </a:lnTo>
                  <a:lnTo>
                    <a:pt x="31" y="21"/>
                  </a:lnTo>
                  <a:lnTo>
                    <a:pt x="34" y="22"/>
                  </a:lnTo>
                  <a:lnTo>
                    <a:pt x="34" y="18"/>
                  </a:lnTo>
                  <a:close/>
                  <a:moveTo>
                    <a:pt x="58" y="18"/>
                  </a:moveTo>
                  <a:cubicBezTo>
                    <a:pt x="61" y="18"/>
                    <a:pt x="63" y="19"/>
                    <a:pt x="65" y="20"/>
                  </a:cubicBezTo>
                  <a:cubicBezTo>
                    <a:pt x="67" y="21"/>
                    <a:pt x="67" y="23"/>
                    <a:pt x="67" y="26"/>
                  </a:cubicBezTo>
                  <a:cubicBezTo>
                    <a:pt x="67" y="27"/>
                    <a:pt x="67" y="28"/>
                    <a:pt x="66" y="29"/>
                  </a:cubicBezTo>
                  <a:cubicBezTo>
                    <a:pt x="66" y="30"/>
                    <a:pt x="65" y="30"/>
                    <a:pt x="65" y="31"/>
                  </a:cubicBezTo>
                  <a:cubicBezTo>
                    <a:pt x="64" y="32"/>
                    <a:pt x="62" y="32"/>
                    <a:pt x="61" y="32"/>
                  </a:cubicBezTo>
                  <a:cubicBezTo>
                    <a:pt x="60" y="32"/>
                    <a:pt x="58" y="32"/>
                    <a:pt x="56" y="32"/>
                  </a:cubicBezTo>
                  <a:lnTo>
                    <a:pt x="49" y="32"/>
                  </a:lnTo>
                  <a:lnTo>
                    <a:pt x="49" y="29"/>
                  </a:lnTo>
                  <a:lnTo>
                    <a:pt x="50" y="29"/>
                  </a:lnTo>
                  <a:cubicBezTo>
                    <a:pt x="50" y="29"/>
                    <a:pt x="50" y="29"/>
                    <a:pt x="50" y="29"/>
                  </a:cubicBezTo>
                  <a:cubicBezTo>
                    <a:pt x="50" y="29"/>
                    <a:pt x="51" y="29"/>
                    <a:pt x="51" y="29"/>
                  </a:cubicBezTo>
                  <a:cubicBezTo>
                    <a:pt x="51" y="29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lnTo>
                    <a:pt x="51" y="22"/>
                  </a:ln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0" y="21"/>
                    <a:pt x="50" y="21"/>
                  </a:cubicBezTo>
                  <a:lnTo>
                    <a:pt x="49" y="21"/>
                  </a:lnTo>
                  <a:lnTo>
                    <a:pt x="49" y="18"/>
                  </a:lnTo>
                  <a:lnTo>
                    <a:pt x="58" y="18"/>
                  </a:lnTo>
                  <a:close/>
                  <a:moveTo>
                    <a:pt x="56" y="28"/>
                  </a:move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9"/>
                    <a:pt x="56" y="29"/>
                    <a:pt x="57" y="29"/>
                  </a:cubicBezTo>
                  <a:cubicBezTo>
                    <a:pt x="57" y="29"/>
                    <a:pt x="57" y="29"/>
                    <a:pt x="57" y="29"/>
                  </a:cubicBezTo>
                  <a:lnTo>
                    <a:pt x="58" y="29"/>
                  </a:lnTo>
                  <a:cubicBezTo>
                    <a:pt x="59" y="29"/>
                    <a:pt x="60" y="29"/>
                    <a:pt x="60" y="28"/>
                  </a:cubicBezTo>
                  <a:cubicBezTo>
                    <a:pt x="60" y="28"/>
                    <a:pt x="60" y="27"/>
                    <a:pt x="60" y="26"/>
                  </a:cubicBezTo>
                  <a:lnTo>
                    <a:pt x="60" y="25"/>
                  </a:lnTo>
                  <a:cubicBezTo>
                    <a:pt x="60" y="24"/>
                    <a:pt x="60" y="23"/>
                    <a:pt x="60" y="23"/>
                  </a:cubicBezTo>
                  <a:cubicBezTo>
                    <a:pt x="60" y="22"/>
                    <a:pt x="59" y="22"/>
                    <a:pt x="58" y="22"/>
                  </a:cubicBezTo>
                  <a:cubicBezTo>
                    <a:pt x="57" y="21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lnTo>
                    <a:pt x="56" y="28"/>
                  </a:lnTo>
                  <a:close/>
                  <a:moveTo>
                    <a:pt x="74" y="28"/>
                  </a:moveTo>
                  <a:lnTo>
                    <a:pt x="75" y="28"/>
                  </a:ln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6" y="28"/>
                    <a:pt x="76" y="28"/>
                  </a:cubicBezTo>
                  <a:cubicBezTo>
                    <a:pt x="76" y="28"/>
                    <a:pt x="76" y="28"/>
                    <a:pt x="76" y="27"/>
                  </a:cubicBezTo>
                  <a:lnTo>
                    <a:pt x="74" y="21"/>
                  </a:lnTo>
                  <a:cubicBezTo>
                    <a:pt x="74" y="20"/>
                    <a:pt x="74" y="20"/>
                    <a:pt x="74" y="20"/>
                  </a:cubicBezTo>
                  <a:cubicBezTo>
                    <a:pt x="73" y="20"/>
                    <a:pt x="73" y="20"/>
                    <a:pt x="73" y="20"/>
                  </a:cubicBezTo>
                  <a:lnTo>
                    <a:pt x="72" y="20"/>
                  </a:lnTo>
                  <a:lnTo>
                    <a:pt x="71" y="18"/>
                  </a:lnTo>
                  <a:lnTo>
                    <a:pt x="85" y="14"/>
                  </a:lnTo>
                  <a:lnTo>
                    <a:pt x="87" y="18"/>
                  </a:lnTo>
                  <a:lnTo>
                    <a:pt x="84" y="19"/>
                  </a:lnTo>
                  <a:lnTo>
                    <a:pt x="84" y="18"/>
                  </a:lnTo>
                  <a:cubicBezTo>
                    <a:pt x="83" y="18"/>
                    <a:pt x="83" y="18"/>
                    <a:pt x="83" y="18"/>
                  </a:cubicBezTo>
                  <a:cubicBezTo>
                    <a:pt x="83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lnTo>
                    <a:pt x="79" y="19"/>
                  </a:lnTo>
                  <a:lnTo>
                    <a:pt x="80" y="21"/>
                  </a:lnTo>
                  <a:lnTo>
                    <a:pt x="84" y="20"/>
                  </a:lnTo>
                  <a:lnTo>
                    <a:pt x="85" y="23"/>
                  </a:lnTo>
                  <a:lnTo>
                    <a:pt x="81" y="24"/>
                  </a:lnTo>
                  <a:lnTo>
                    <a:pt x="82" y="26"/>
                  </a:lnTo>
                  <a:lnTo>
                    <a:pt x="84" y="25"/>
                  </a:lnTo>
                  <a:cubicBezTo>
                    <a:pt x="84" y="25"/>
                    <a:pt x="84" y="25"/>
                    <a:pt x="84" y="25"/>
                  </a:cubicBezTo>
                  <a:cubicBezTo>
                    <a:pt x="84" y="25"/>
                    <a:pt x="84" y="25"/>
                    <a:pt x="85" y="25"/>
                  </a:cubicBezTo>
                  <a:cubicBezTo>
                    <a:pt x="85" y="25"/>
                    <a:pt x="85" y="25"/>
                    <a:pt x="85" y="25"/>
                  </a:cubicBezTo>
                  <a:cubicBezTo>
                    <a:pt x="85" y="24"/>
                    <a:pt x="85" y="24"/>
                    <a:pt x="85" y="24"/>
                  </a:cubicBezTo>
                  <a:lnTo>
                    <a:pt x="86" y="23"/>
                  </a:lnTo>
                  <a:lnTo>
                    <a:pt x="88" y="22"/>
                  </a:lnTo>
                  <a:lnTo>
                    <a:pt x="89" y="27"/>
                  </a:lnTo>
                  <a:lnTo>
                    <a:pt x="75" y="31"/>
                  </a:lnTo>
                  <a:lnTo>
                    <a:pt x="74" y="28"/>
                  </a:lnTo>
                  <a:close/>
                  <a:moveTo>
                    <a:pt x="96" y="8"/>
                  </a:moveTo>
                  <a:lnTo>
                    <a:pt x="102" y="11"/>
                  </a:lnTo>
                  <a:lnTo>
                    <a:pt x="102" y="5"/>
                  </a:lnTo>
                  <a:lnTo>
                    <a:pt x="109" y="0"/>
                  </a:lnTo>
                  <a:lnTo>
                    <a:pt x="110" y="2"/>
                  </a:lnTo>
                  <a:lnTo>
                    <a:pt x="109" y="3"/>
                  </a:lnTo>
                  <a:cubicBezTo>
                    <a:pt x="109" y="3"/>
                    <a:pt x="109" y="3"/>
                    <a:pt x="109" y="4"/>
                  </a:cubicBezTo>
                  <a:cubicBezTo>
                    <a:pt x="109" y="4"/>
                    <a:pt x="109" y="4"/>
                    <a:pt x="109" y="4"/>
                  </a:cubicBezTo>
                  <a:lnTo>
                    <a:pt x="113" y="10"/>
                  </a:lnTo>
                  <a:cubicBezTo>
                    <a:pt x="113" y="10"/>
                    <a:pt x="113" y="10"/>
                    <a:pt x="113" y="10"/>
                  </a:cubicBezTo>
                  <a:cubicBezTo>
                    <a:pt x="114" y="10"/>
                    <a:pt x="114" y="10"/>
                    <a:pt x="114" y="10"/>
                  </a:cubicBezTo>
                  <a:lnTo>
                    <a:pt x="115" y="9"/>
                  </a:lnTo>
                  <a:lnTo>
                    <a:pt x="116" y="12"/>
                  </a:lnTo>
                  <a:lnTo>
                    <a:pt x="109" y="17"/>
                  </a:lnTo>
                  <a:lnTo>
                    <a:pt x="107" y="15"/>
                  </a:lnTo>
                  <a:lnTo>
                    <a:pt x="108" y="14"/>
                  </a:lnTo>
                  <a:cubicBezTo>
                    <a:pt x="108" y="14"/>
                    <a:pt x="108" y="14"/>
                    <a:pt x="108" y="14"/>
                  </a:cubicBezTo>
                  <a:cubicBezTo>
                    <a:pt x="108" y="14"/>
                    <a:pt x="108" y="13"/>
                    <a:pt x="108" y="13"/>
                  </a:cubicBezTo>
                  <a:lnTo>
                    <a:pt x="106" y="9"/>
                  </a:lnTo>
                  <a:lnTo>
                    <a:pt x="106" y="16"/>
                  </a:lnTo>
                  <a:lnTo>
                    <a:pt x="104" y="18"/>
                  </a:lnTo>
                  <a:lnTo>
                    <a:pt x="98" y="15"/>
                  </a:lnTo>
                  <a:lnTo>
                    <a:pt x="97" y="15"/>
                  </a:lnTo>
                  <a:lnTo>
                    <a:pt x="100" y="19"/>
                  </a:lnTo>
                  <a:cubicBezTo>
                    <a:pt x="100" y="19"/>
                    <a:pt x="100" y="19"/>
                    <a:pt x="101" y="19"/>
                  </a:cubicBezTo>
                  <a:cubicBezTo>
                    <a:pt x="101" y="19"/>
                    <a:pt x="101" y="19"/>
                    <a:pt x="101" y="19"/>
                  </a:cubicBezTo>
                  <a:lnTo>
                    <a:pt x="102" y="18"/>
                  </a:lnTo>
                  <a:lnTo>
                    <a:pt x="103" y="21"/>
                  </a:lnTo>
                  <a:lnTo>
                    <a:pt x="98" y="24"/>
                  </a:lnTo>
                  <a:lnTo>
                    <a:pt x="96" y="22"/>
                  </a:lnTo>
                  <a:lnTo>
                    <a:pt x="97" y="22"/>
                  </a:lnTo>
                  <a:cubicBezTo>
                    <a:pt x="97" y="21"/>
                    <a:pt x="97" y="21"/>
                    <a:pt x="98" y="21"/>
                  </a:cubicBezTo>
                  <a:cubicBezTo>
                    <a:pt x="98" y="21"/>
                    <a:pt x="97" y="21"/>
                    <a:pt x="97" y="20"/>
                  </a:cubicBezTo>
                  <a:lnTo>
                    <a:pt x="93" y="15"/>
                  </a:lnTo>
                  <a:cubicBezTo>
                    <a:pt x="93" y="14"/>
                    <a:pt x="93" y="14"/>
                    <a:pt x="93" y="14"/>
                  </a:cubicBezTo>
                  <a:cubicBezTo>
                    <a:pt x="93" y="14"/>
                    <a:pt x="93" y="14"/>
                    <a:pt x="92" y="15"/>
                  </a:cubicBezTo>
                  <a:lnTo>
                    <a:pt x="90" y="13"/>
                  </a:lnTo>
                  <a:lnTo>
                    <a:pt x="96" y="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101780" tIns="50892" rIns="101780" bIns="50892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14" name="Group 404"/>
            <p:cNvGrpSpPr>
              <a:grpSpLocks/>
            </p:cNvGrpSpPr>
            <p:nvPr/>
          </p:nvGrpSpPr>
          <p:grpSpPr bwMode="auto">
            <a:xfrm>
              <a:off x="9740375" y="139769"/>
              <a:ext cx="399990" cy="272794"/>
              <a:chOff x="4423" y="1252"/>
              <a:chExt cx="1453" cy="1182"/>
            </a:xfrm>
          </p:grpSpPr>
          <p:sp>
            <p:nvSpPr>
              <p:cNvPr id="17" name="Freeform 405"/>
              <p:cNvSpPr>
                <a:spLocks noEditPoints="1"/>
              </p:cNvSpPr>
              <p:nvPr/>
            </p:nvSpPr>
            <p:spPr bwMode="auto">
              <a:xfrm>
                <a:off x="4421" y="1250"/>
                <a:ext cx="1455" cy="1126"/>
              </a:xfrm>
              <a:custGeom>
                <a:avLst/>
                <a:gdLst>
                  <a:gd name="T0" fmla="*/ 2147483647 w 127"/>
                  <a:gd name="T1" fmla="*/ 2147483647 h 98"/>
                  <a:gd name="T2" fmla="*/ 2147483647 w 127"/>
                  <a:gd name="T3" fmla="*/ 2147483647 h 98"/>
                  <a:gd name="T4" fmla="*/ 2147483647 w 127"/>
                  <a:gd name="T5" fmla="*/ 2147483647 h 98"/>
                  <a:gd name="T6" fmla="*/ 2147483647 w 127"/>
                  <a:gd name="T7" fmla="*/ 2147483647 h 98"/>
                  <a:gd name="T8" fmla="*/ 2147483647 w 127"/>
                  <a:gd name="T9" fmla="*/ 0 h 98"/>
                  <a:gd name="T10" fmla="*/ 2147483647 w 127"/>
                  <a:gd name="T11" fmla="*/ 2147483647 h 98"/>
                  <a:gd name="T12" fmla="*/ 2147483647 w 127"/>
                  <a:gd name="T13" fmla="*/ 2147483647 h 98"/>
                  <a:gd name="T14" fmla="*/ 2147483647 w 127"/>
                  <a:gd name="T15" fmla="*/ 2147483647 h 98"/>
                  <a:gd name="T16" fmla="*/ 2147483647 w 127"/>
                  <a:gd name="T17" fmla="*/ 2147483647 h 98"/>
                  <a:gd name="T18" fmla="*/ 2147483647 w 127"/>
                  <a:gd name="T19" fmla="*/ 2147483647 h 98"/>
                  <a:gd name="T20" fmla="*/ 2147483647 w 127"/>
                  <a:gd name="T21" fmla="*/ 2147483647 h 98"/>
                  <a:gd name="T22" fmla="*/ 0 w 127"/>
                  <a:gd name="T23" fmla="*/ 2147483647 h 98"/>
                  <a:gd name="T24" fmla="*/ 2147483647 w 127"/>
                  <a:gd name="T25" fmla="*/ 0 h 98"/>
                  <a:gd name="T26" fmla="*/ 2147483647 w 127"/>
                  <a:gd name="T27" fmla="*/ 2147483647 h 9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27"/>
                  <a:gd name="T43" fmla="*/ 0 h 98"/>
                  <a:gd name="T44" fmla="*/ 127 w 127"/>
                  <a:gd name="T45" fmla="*/ 98 h 98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27" h="98">
                    <a:moveTo>
                      <a:pt x="111" y="89"/>
                    </a:moveTo>
                    <a:cubicBezTo>
                      <a:pt x="108" y="93"/>
                      <a:pt x="104" y="96"/>
                      <a:pt x="100" y="98"/>
                    </a:cubicBezTo>
                    <a:cubicBezTo>
                      <a:pt x="113" y="88"/>
                      <a:pt x="122" y="71"/>
                      <a:pt x="122" y="53"/>
                    </a:cubicBezTo>
                    <a:cubicBezTo>
                      <a:pt x="122" y="35"/>
                      <a:pt x="113" y="19"/>
                      <a:pt x="100" y="8"/>
                    </a:cubicBezTo>
                    <a:lnTo>
                      <a:pt x="104" y="0"/>
                    </a:lnTo>
                    <a:cubicBezTo>
                      <a:pt x="118" y="11"/>
                      <a:pt x="127" y="29"/>
                      <a:pt x="127" y="48"/>
                    </a:cubicBezTo>
                    <a:cubicBezTo>
                      <a:pt x="127" y="64"/>
                      <a:pt x="121" y="78"/>
                      <a:pt x="111" y="89"/>
                    </a:cubicBezTo>
                    <a:close/>
                    <a:moveTo>
                      <a:pt x="27" y="8"/>
                    </a:moveTo>
                    <a:cubicBezTo>
                      <a:pt x="14" y="19"/>
                      <a:pt x="5" y="35"/>
                      <a:pt x="5" y="53"/>
                    </a:cubicBezTo>
                    <a:cubicBezTo>
                      <a:pt x="5" y="71"/>
                      <a:pt x="14" y="88"/>
                      <a:pt x="27" y="98"/>
                    </a:cubicBezTo>
                    <a:cubicBezTo>
                      <a:pt x="23" y="96"/>
                      <a:pt x="19" y="93"/>
                      <a:pt x="16" y="89"/>
                    </a:cubicBezTo>
                    <a:cubicBezTo>
                      <a:pt x="6" y="78"/>
                      <a:pt x="0" y="64"/>
                      <a:pt x="0" y="48"/>
                    </a:cubicBezTo>
                    <a:cubicBezTo>
                      <a:pt x="0" y="29"/>
                      <a:pt x="9" y="11"/>
                      <a:pt x="23" y="0"/>
                    </a:cubicBezTo>
                    <a:lnTo>
                      <a:pt x="27" y="8"/>
                    </a:lnTo>
                    <a:close/>
                  </a:path>
                </a:pathLst>
              </a:custGeom>
              <a:solidFill>
                <a:srgbClr val="FFFFFF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" name="Freeform 406"/>
              <p:cNvSpPr>
                <a:spLocks noEditPoints="1"/>
              </p:cNvSpPr>
              <p:nvPr/>
            </p:nvSpPr>
            <p:spPr bwMode="auto">
              <a:xfrm>
                <a:off x="4474" y="1330"/>
                <a:ext cx="1339" cy="1086"/>
              </a:xfrm>
              <a:custGeom>
                <a:avLst/>
                <a:gdLst>
                  <a:gd name="T0" fmla="*/ 2147483647 w 117"/>
                  <a:gd name="T1" fmla="*/ 2147483647 h 94"/>
                  <a:gd name="T2" fmla="*/ 2147483647 w 117"/>
                  <a:gd name="T3" fmla="*/ 2147483647 h 94"/>
                  <a:gd name="T4" fmla="*/ 2147483647 w 117"/>
                  <a:gd name="T5" fmla="*/ 2147483647 h 94"/>
                  <a:gd name="T6" fmla="*/ 2147483647 w 117"/>
                  <a:gd name="T7" fmla="*/ 2147483647 h 94"/>
                  <a:gd name="T8" fmla="*/ 2147483647 w 117"/>
                  <a:gd name="T9" fmla="*/ 0 h 94"/>
                  <a:gd name="T10" fmla="*/ 2147483647 w 117"/>
                  <a:gd name="T11" fmla="*/ 2147483647 h 94"/>
                  <a:gd name="T12" fmla="*/ 2147483647 w 117"/>
                  <a:gd name="T13" fmla="*/ 2147483647 h 94"/>
                  <a:gd name="T14" fmla="*/ 2147483647 w 117"/>
                  <a:gd name="T15" fmla="*/ 2147483647 h 94"/>
                  <a:gd name="T16" fmla="*/ 2147483647 w 117"/>
                  <a:gd name="T17" fmla="*/ 2147483647 h 94"/>
                  <a:gd name="T18" fmla="*/ 2147483647 w 117"/>
                  <a:gd name="T19" fmla="*/ 2147483647 h 94"/>
                  <a:gd name="T20" fmla="*/ 2147483647 w 117"/>
                  <a:gd name="T21" fmla="*/ 2147483647 h 94"/>
                  <a:gd name="T22" fmla="*/ 0 w 117"/>
                  <a:gd name="T23" fmla="*/ 2147483647 h 94"/>
                  <a:gd name="T24" fmla="*/ 2147483647 w 117"/>
                  <a:gd name="T25" fmla="*/ 0 h 94"/>
                  <a:gd name="T26" fmla="*/ 2147483647 w 117"/>
                  <a:gd name="T27" fmla="*/ 2147483647 h 9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17"/>
                  <a:gd name="T43" fmla="*/ 0 h 94"/>
                  <a:gd name="T44" fmla="*/ 117 w 117"/>
                  <a:gd name="T45" fmla="*/ 94 h 9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17" h="94">
                    <a:moveTo>
                      <a:pt x="95" y="90"/>
                    </a:moveTo>
                    <a:cubicBezTo>
                      <a:pt x="93" y="92"/>
                      <a:pt x="91" y="93"/>
                      <a:pt x="88" y="94"/>
                    </a:cubicBezTo>
                    <a:cubicBezTo>
                      <a:pt x="102" y="84"/>
                      <a:pt x="111" y="68"/>
                      <a:pt x="111" y="50"/>
                    </a:cubicBezTo>
                    <a:cubicBezTo>
                      <a:pt x="111" y="34"/>
                      <a:pt x="103" y="18"/>
                      <a:pt x="91" y="9"/>
                    </a:cubicBezTo>
                    <a:lnTo>
                      <a:pt x="95" y="0"/>
                    </a:lnTo>
                    <a:cubicBezTo>
                      <a:pt x="108" y="11"/>
                      <a:pt x="117" y="27"/>
                      <a:pt x="117" y="45"/>
                    </a:cubicBezTo>
                    <a:cubicBezTo>
                      <a:pt x="117" y="63"/>
                      <a:pt x="108" y="80"/>
                      <a:pt x="95" y="90"/>
                    </a:cubicBezTo>
                    <a:close/>
                    <a:moveTo>
                      <a:pt x="26" y="9"/>
                    </a:moveTo>
                    <a:cubicBezTo>
                      <a:pt x="14" y="19"/>
                      <a:pt x="6" y="34"/>
                      <a:pt x="6" y="50"/>
                    </a:cubicBezTo>
                    <a:cubicBezTo>
                      <a:pt x="6" y="68"/>
                      <a:pt x="15" y="84"/>
                      <a:pt x="29" y="94"/>
                    </a:cubicBezTo>
                    <a:cubicBezTo>
                      <a:pt x="26" y="93"/>
                      <a:pt x="24" y="92"/>
                      <a:pt x="22" y="90"/>
                    </a:cubicBezTo>
                    <a:cubicBezTo>
                      <a:pt x="9" y="80"/>
                      <a:pt x="0" y="63"/>
                      <a:pt x="0" y="45"/>
                    </a:cubicBezTo>
                    <a:cubicBezTo>
                      <a:pt x="0" y="27"/>
                      <a:pt x="9" y="11"/>
                      <a:pt x="22" y="0"/>
                    </a:cubicBezTo>
                    <a:lnTo>
                      <a:pt x="26" y="9"/>
                    </a:lnTo>
                    <a:close/>
                  </a:path>
                </a:pathLst>
              </a:custGeom>
              <a:solidFill>
                <a:srgbClr val="0074C5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" name="Freeform 407"/>
              <p:cNvSpPr>
                <a:spLocks noEditPoints="1"/>
              </p:cNvSpPr>
              <p:nvPr/>
            </p:nvSpPr>
            <p:spPr bwMode="auto">
              <a:xfrm>
                <a:off x="4537" y="1434"/>
                <a:ext cx="1204" cy="1000"/>
              </a:xfrm>
              <a:custGeom>
                <a:avLst/>
                <a:gdLst>
                  <a:gd name="T0" fmla="*/ 2147483647 w 105"/>
                  <a:gd name="T1" fmla="*/ 2147483647 h 87"/>
                  <a:gd name="T2" fmla="*/ 2147483647 w 105"/>
                  <a:gd name="T3" fmla="*/ 2147483647 h 87"/>
                  <a:gd name="T4" fmla="*/ 2147483647 w 105"/>
                  <a:gd name="T5" fmla="*/ 2147483647 h 87"/>
                  <a:gd name="T6" fmla="*/ 2147483647 w 105"/>
                  <a:gd name="T7" fmla="*/ 2147483647 h 87"/>
                  <a:gd name="T8" fmla="*/ 2147483647 w 105"/>
                  <a:gd name="T9" fmla="*/ 0 h 87"/>
                  <a:gd name="T10" fmla="*/ 2147483647 w 105"/>
                  <a:gd name="T11" fmla="*/ 2147483647 h 87"/>
                  <a:gd name="T12" fmla="*/ 2147483647 w 105"/>
                  <a:gd name="T13" fmla="*/ 2147483647 h 87"/>
                  <a:gd name="T14" fmla="*/ 2147483647 w 105"/>
                  <a:gd name="T15" fmla="*/ 2147483647 h 87"/>
                  <a:gd name="T16" fmla="*/ 2147483647 w 105"/>
                  <a:gd name="T17" fmla="*/ 2147483647 h 87"/>
                  <a:gd name="T18" fmla="*/ 2147483647 w 105"/>
                  <a:gd name="T19" fmla="*/ 2147483647 h 87"/>
                  <a:gd name="T20" fmla="*/ 2147483647 w 105"/>
                  <a:gd name="T21" fmla="*/ 2147483647 h 87"/>
                  <a:gd name="T22" fmla="*/ 0 w 105"/>
                  <a:gd name="T23" fmla="*/ 2147483647 h 87"/>
                  <a:gd name="T24" fmla="*/ 2147483647 w 105"/>
                  <a:gd name="T25" fmla="*/ 0 h 87"/>
                  <a:gd name="T26" fmla="*/ 2147483647 w 105"/>
                  <a:gd name="T27" fmla="*/ 2147483647 h 8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05"/>
                  <a:gd name="T43" fmla="*/ 0 h 87"/>
                  <a:gd name="T44" fmla="*/ 105 w 105"/>
                  <a:gd name="T45" fmla="*/ 87 h 8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05" h="87">
                    <a:moveTo>
                      <a:pt x="82" y="85"/>
                    </a:moveTo>
                    <a:cubicBezTo>
                      <a:pt x="81" y="86"/>
                      <a:pt x="79" y="86"/>
                      <a:pt x="78" y="87"/>
                    </a:cubicBezTo>
                    <a:cubicBezTo>
                      <a:pt x="91" y="79"/>
                      <a:pt x="100" y="64"/>
                      <a:pt x="100" y="47"/>
                    </a:cubicBezTo>
                    <a:cubicBezTo>
                      <a:pt x="100" y="31"/>
                      <a:pt x="93" y="17"/>
                      <a:pt x="81" y="8"/>
                    </a:cubicBezTo>
                    <a:lnTo>
                      <a:pt x="85" y="0"/>
                    </a:lnTo>
                    <a:cubicBezTo>
                      <a:pt x="97" y="9"/>
                      <a:pt x="105" y="25"/>
                      <a:pt x="105" y="41"/>
                    </a:cubicBezTo>
                    <a:cubicBezTo>
                      <a:pt x="105" y="59"/>
                      <a:pt x="96" y="75"/>
                      <a:pt x="82" y="85"/>
                    </a:cubicBezTo>
                    <a:close/>
                    <a:moveTo>
                      <a:pt x="24" y="8"/>
                    </a:moveTo>
                    <a:cubicBezTo>
                      <a:pt x="12" y="17"/>
                      <a:pt x="5" y="31"/>
                      <a:pt x="5" y="47"/>
                    </a:cubicBezTo>
                    <a:cubicBezTo>
                      <a:pt x="5" y="64"/>
                      <a:pt x="14" y="79"/>
                      <a:pt x="27" y="87"/>
                    </a:cubicBezTo>
                    <a:cubicBezTo>
                      <a:pt x="26" y="86"/>
                      <a:pt x="24" y="86"/>
                      <a:pt x="23" y="85"/>
                    </a:cubicBezTo>
                    <a:cubicBezTo>
                      <a:pt x="9" y="75"/>
                      <a:pt x="0" y="59"/>
                      <a:pt x="0" y="41"/>
                    </a:cubicBezTo>
                    <a:cubicBezTo>
                      <a:pt x="0" y="25"/>
                      <a:pt x="8" y="10"/>
                      <a:pt x="20" y="0"/>
                    </a:cubicBezTo>
                    <a:lnTo>
                      <a:pt x="24" y="8"/>
                    </a:lnTo>
                    <a:close/>
                  </a:path>
                </a:pathLst>
              </a:custGeom>
              <a:solidFill>
                <a:srgbClr val="EB3D00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5" name="Oval 408"/>
            <p:cNvSpPr>
              <a:spLocks noChangeArrowheads="1"/>
            </p:cNvSpPr>
            <p:nvPr/>
          </p:nvSpPr>
          <p:spPr bwMode="auto">
            <a:xfrm>
              <a:off x="10180281" y="267857"/>
              <a:ext cx="34411" cy="29080"/>
            </a:xfrm>
            <a:prstGeom prst="ellipse">
              <a:avLst/>
            </a:prstGeom>
            <a:solidFill>
              <a:srgbClr val="FDFA0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6" name="Oval 409"/>
            <p:cNvSpPr>
              <a:spLocks noChangeArrowheads="1"/>
            </p:cNvSpPr>
            <p:nvPr/>
          </p:nvSpPr>
          <p:spPr bwMode="auto">
            <a:xfrm>
              <a:off x="9653660" y="265319"/>
              <a:ext cx="33034" cy="29080"/>
            </a:xfrm>
            <a:prstGeom prst="ellipse">
              <a:avLst/>
            </a:prstGeom>
            <a:solidFill>
              <a:srgbClr val="EFEC5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sp>
        <p:nvSpPr>
          <p:cNvPr id="372" name="Text Box 2"/>
          <p:cNvSpPr txBox="1">
            <a:spLocks noChangeArrowheads="1"/>
          </p:cNvSpPr>
          <p:nvPr/>
        </p:nvSpPr>
        <p:spPr bwMode="auto">
          <a:xfrm>
            <a:off x="-7936" y="-117"/>
            <a:ext cx="12193178" cy="723106"/>
          </a:xfrm>
          <a:prstGeom prst="rect">
            <a:avLst/>
          </a:prstGeom>
          <a:solidFill>
            <a:srgbClr val="204D84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7855" tIns="38928" rIns="77855" bIns="38928" anchor="ctr"/>
          <a:lstStyle>
            <a:defPPr>
              <a:defRPr lang="ru-RU"/>
            </a:defPPr>
            <a:lvl1pPr algn="ctr" defTabSz="778206" fontAlgn="base">
              <a:spcBef>
                <a:spcPct val="0"/>
              </a:spcBef>
              <a:spcAft>
                <a:spcPct val="0"/>
              </a:spcAft>
              <a:defRPr sz="1400" kern="0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389626" defTabSz="779252" fontAlgn="base">
              <a:spcBef>
                <a:spcPct val="0"/>
              </a:spcBef>
              <a:spcAft>
                <a:spcPct val="0"/>
              </a:spcAft>
              <a:defRPr sz="1500"/>
            </a:lvl2pPr>
            <a:lvl3pPr marL="779252" defTabSz="779252" fontAlgn="base">
              <a:spcBef>
                <a:spcPct val="0"/>
              </a:spcBef>
              <a:spcAft>
                <a:spcPct val="0"/>
              </a:spcAft>
              <a:defRPr sz="1500"/>
            </a:lvl3pPr>
            <a:lvl4pPr marL="1168878" defTabSz="779252" fontAlgn="base">
              <a:spcBef>
                <a:spcPct val="0"/>
              </a:spcBef>
              <a:spcAft>
                <a:spcPct val="0"/>
              </a:spcAft>
              <a:defRPr sz="1500"/>
            </a:lvl4pPr>
            <a:lvl5pPr marL="1558503" defTabSz="779252" fontAlgn="base">
              <a:spcBef>
                <a:spcPct val="0"/>
              </a:spcBef>
              <a:spcAft>
                <a:spcPct val="0"/>
              </a:spcAft>
              <a:defRPr sz="1500"/>
            </a:lvl5pPr>
            <a:lvl6pPr marL="1948129" defTabSz="779252">
              <a:defRPr sz="1500"/>
            </a:lvl6pPr>
            <a:lvl7pPr marL="2337755" defTabSz="779252">
              <a:defRPr sz="1500"/>
            </a:lvl7pPr>
            <a:lvl8pPr marL="2727381" defTabSz="779252">
              <a:defRPr sz="1500"/>
            </a:lvl8pPr>
            <a:lvl9pPr marL="3117007" defTabSz="779252">
              <a:defRPr sz="1500"/>
            </a:lvl9pPr>
          </a:lstStyle>
          <a:p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ИНФОРМАЦИОННЫЕ МАТЕРИАЛЫ ПО ОСАДКАМ И </a:t>
            </a:r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УСИЛЕНИЮ </a:t>
            </a:r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ВЕТРА</a:t>
            </a:r>
          </a:p>
          <a:p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 </a:t>
            </a:r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ТЕРРИТОРИИ  КРАСНОДАРСКОГО КРАЯ</a:t>
            </a:r>
          </a:p>
          <a:p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(РИСК НАРУШЕНИЯ ЭЛЕКТРОСНАБЖЕНИЯ </a:t>
            </a:r>
            <a:r>
              <a:rPr lang="ru-RU" alt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 </a:t>
            </a:r>
            <a:r>
              <a:rPr lang="ru-RU" alt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05.11.2024</a:t>
            </a:r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) </a:t>
            </a:r>
            <a:endParaRPr lang="ru-RU" kern="12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74" name="Прямоугольная выноска 4"/>
          <p:cNvSpPr>
            <a:spLocks noChangeArrowheads="1"/>
          </p:cNvSpPr>
          <p:nvPr/>
        </p:nvSpPr>
        <p:spPr bwMode="auto">
          <a:xfrm>
            <a:off x="3092689" y="5666"/>
            <a:ext cx="5966643" cy="701733"/>
          </a:xfrm>
          <a:prstGeom prst="wedgeRectCallout">
            <a:avLst>
              <a:gd name="adj1" fmla="val 57307"/>
              <a:gd name="adj2" fmla="val -18442"/>
            </a:avLst>
          </a:prstGeom>
          <a:noFill/>
          <a:ln w="9525" algn="ctr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ru-RU" altLang="ru-RU" dirty="0"/>
          </a:p>
        </p:txBody>
      </p:sp>
      <p:grpSp>
        <p:nvGrpSpPr>
          <p:cNvPr id="435" name="Группа 434"/>
          <p:cNvGrpSpPr/>
          <p:nvPr/>
        </p:nvGrpSpPr>
        <p:grpSpPr>
          <a:xfrm>
            <a:off x="9476045" y="2373019"/>
            <a:ext cx="3131213" cy="3743622"/>
            <a:chOff x="7765301" y="4457439"/>
            <a:chExt cx="2974026" cy="3743622"/>
          </a:xfrm>
        </p:grpSpPr>
        <p:grpSp>
          <p:nvGrpSpPr>
            <p:cNvPr id="436" name="Группа 435"/>
            <p:cNvGrpSpPr/>
            <p:nvPr/>
          </p:nvGrpSpPr>
          <p:grpSpPr>
            <a:xfrm>
              <a:off x="7765301" y="4457439"/>
              <a:ext cx="2974026" cy="3743622"/>
              <a:chOff x="6897578" y="4082211"/>
              <a:chExt cx="2644738" cy="2764039"/>
            </a:xfrm>
          </p:grpSpPr>
          <p:sp>
            <p:nvSpPr>
              <p:cNvPr id="439" name="Text Box 97"/>
              <p:cNvSpPr txBox="1">
                <a:spLocks noChangeArrowheads="1"/>
              </p:cNvSpPr>
              <p:nvPr/>
            </p:nvSpPr>
            <p:spPr bwMode="auto">
              <a:xfrm>
                <a:off x="7066917" y="6209278"/>
                <a:ext cx="1460939" cy="15222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127982" tIns="63992" rIns="127982" bIns="63992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endParaRPr lang="ru-RU" altLang="ru-RU" sz="500" b="0" dirty="0">
                  <a:solidFill>
                    <a:srgbClr val="000000"/>
                  </a:solidFill>
                  <a:cs typeface="Arial" panose="020B0604020202020204" pitchFamily="34" charset="0"/>
                </a:endParaRPr>
              </a:p>
            </p:txBody>
          </p:sp>
          <p:grpSp>
            <p:nvGrpSpPr>
              <p:cNvPr id="440" name="Группа 439"/>
              <p:cNvGrpSpPr/>
              <p:nvPr/>
            </p:nvGrpSpPr>
            <p:grpSpPr>
              <a:xfrm>
                <a:off x="6897578" y="4082211"/>
                <a:ext cx="2644738" cy="2764039"/>
                <a:chOff x="9401428" y="1559479"/>
                <a:chExt cx="3026400" cy="5253681"/>
              </a:xfrm>
            </p:grpSpPr>
            <p:grpSp>
              <p:nvGrpSpPr>
                <p:cNvPr id="445" name="Группа 444"/>
                <p:cNvGrpSpPr/>
                <p:nvPr/>
              </p:nvGrpSpPr>
              <p:grpSpPr>
                <a:xfrm>
                  <a:off x="9401428" y="1559479"/>
                  <a:ext cx="3026400" cy="5253681"/>
                  <a:chOff x="6759623" y="3727167"/>
                  <a:chExt cx="2464767" cy="3113013"/>
                </a:xfrm>
              </p:grpSpPr>
              <p:sp>
                <p:nvSpPr>
                  <p:cNvPr id="450" name="Rectangle 93"/>
                  <p:cNvSpPr>
                    <a:spLocks noChangeArrowheads="1"/>
                  </p:cNvSpPr>
                  <p:nvPr/>
                </p:nvSpPr>
                <p:spPr bwMode="auto">
                  <a:xfrm>
                    <a:off x="6759623" y="3767481"/>
                    <a:ext cx="2134158" cy="3072699"/>
                  </a:xfrm>
                  <a:prstGeom prst="rect">
                    <a:avLst/>
                  </a:prstGeom>
                  <a:solidFill>
                    <a:schemeClr val="bg1"/>
                  </a:solidFill>
                  <a:ln w="19050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defTabSz="912321">
                      <a:defRPr/>
                    </a:pPr>
                    <a:endParaRPr lang="ru-RU" altLang="ru-RU" sz="800" dirty="0">
                      <a:solidFill>
                        <a:srgbClr val="000000"/>
                      </a:solidFill>
                      <a:latin typeface="Calibri" panose="020F050202020403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51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165774" y="5712496"/>
                    <a:ext cx="1833906" cy="363400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- прогноз нарушения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ЛЭП </a:t>
                    </a:r>
                    <a:r>
                      <a:rPr lang="ru-RU" altLang="ru-RU" sz="1000" b="0" kern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(УГМС)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2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74325" y="3727167"/>
                    <a:ext cx="1606383" cy="241833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Условные обозначения</a:t>
                    </a:r>
                  </a:p>
                </p:txBody>
              </p:sp>
              <p:sp>
                <p:nvSpPr>
                  <p:cNvPr id="453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187581" y="6232909"/>
                    <a:ext cx="1609849" cy="209841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endParaRPr lang="ru-RU" altLang="ru-RU" sz="800" b="0" dirty="0">
                      <a:solidFill>
                        <a:srgbClr val="000000"/>
                      </a:solidFill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54" name="TextBox 10"/>
                  <p:cNvSpPr txBox="1"/>
                  <p:nvPr/>
                </p:nvSpPr>
                <p:spPr>
                  <a:xfrm>
                    <a:off x="6844151" y="6597757"/>
                    <a:ext cx="591514" cy="204745"/>
                  </a:xfrm>
                  <a:prstGeom prst="rect">
                    <a:avLst/>
                  </a:prstGeom>
                  <a:solidFill>
                    <a:schemeClr val="bg1"/>
                  </a:solidFill>
                  <a:effectLst>
                    <a:softEdge rad="63500"/>
                  </a:effectLst>
                </p:spPr>
                <p:txBody>
                  <a:bodyPr wrap="square" rtlCol="0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l" defTabSz="912321">
                      <a:defRPr/>
                    </a:pPr>
                    <a:r>
                      <a:rPr lang="ru-RU" sz="1000" dirty="0" smtClean="0">
                        <a:solidFill>
                          <a:prstClr val="black"/>
                        </a:solidFill>
                        <a:latin typeface="Arial" pitchFamily="34" charset="0"/>
                        <a:cs typeface="Arial" pitchFamily="34" charset="0"/>
                      </a:rPr>
                      <a:t>Город</a:t>
                    </a:r>
                    <a:endParaRPr lang="ru-RU" sz="1000" dirty="0">
                      <a:solidFill>
                        <a:prstClr val="black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5" name="Полилиния 454"/>
                  <p:cNvSpPr/>
                  <p:nvPr/>
                </p:nvSpPr>
                <p:spPr>
                  <a:xfrm>
                    <a:off x="6881233" y="5740396"/>
                    <a:ext cx="324905" cy="204788"/>
                  </a:xfrm>
                  <a:custGeom>
                    <a:avLst/>
                    <a:gdLst>
                      <a:gd name="connsiteX0" fmla="*/ 42863 w 324905"/>
                      <a:gd name="connsiteY0" fmla="*/ 28575 h 204788"/>
                      <a:gd name="connsiteX1" fmla="*/ 47625 w 324905"/>
                      <a:gd name="connsiteY1" fmla="*/ 4763 h 204788"/>
                      <a:gd name="connsiteX2" fmla="*/ 61913 w 324905"/>
                      <a:gd name="connsiteY2" fmla="*/ 0 h 204788"/>
                      <a:gd name="connsiteX3" fmla="*/ 95250 w 324905"/>
                      <a:gd name="connsiteY3" fmla="*/ 4763 h 204788"/>
                      <a:gd name="connsiteX4" fmla="*/ 200025 w 324905"/>
                      <a:gd name="connsiteY4" fmla="*/ 9525 h 204788"/>
                      <a:gd name="connsiteX5" fmla="*/ 252413 w 324905"/>
                      <a:gd name="connsiteY5" fmla="*/ 14288 h 204788"/>
                      <a:gd name="connsiteX6" fmla="*/ 280988 w 324905"/>
                      <a:gd name="connsiteY6" fmla="*/ 23813 h 204788"/>
                      <a:gd name="connsiteX7" fmla="*/ 285750 w 324905"/>
                      <a:gd name="connsiteY7" fmla="*/ 52388 h 204788"/>
                      <a:gd name="connsiteX8" fmla="*/ 300038 w 324905"/>
                      <a:gd name="connsiteY8" fmla="*/ 57150 h 204788"/>
                      <a:gd name="connsiteX9" fmla="*/ 314325 w 324905"/>
                      <a:gd name="connsiteY9" fmla="*/ 66675 h 204788"/>
                      <a:gd name="connsiteX10" fmla="*/ 323850 w 324905"/>
                      <a:gd name="connsiteY10" fmla="*/ 80963 h 204788"/>
                      <a:gd name="connsiteX11" fmla="*/ 319088 w 324905"/>
                      <a:gd name="connsiteY11" fmla="*/ 180975 h 204788"/>
                      <a:gd name="connsiteX12" fmla="*/ 300038 w 324905"/>
                      <a:gd name="connsiteY12" fmla="*/ 185738 h 204788"/>
                      <a:gd name="connsiteX13" fmla="*/ 228600 w 324905"/>
                      <a:gd name="connsiteY13" fmla="*/ 190500 h 204788"/>
                      <a:gd name="connsiteX14" fmla="*/ 209550 w 324905"/>
                      <a:gd name="connsiteY14" fmla="*/ 195263 h 204788"/>
                      <a:gd name="connsiteX15" fmla="*/ 185738 w 324905"/>
                      <a:gd name="connsiteY15" fmla="*/ 200025 h 204788"/>
                      <a:gd name="connsiteX16" fmla="*/ 171450 w 324905"/>
                      <a:gd name="connsiteY16" fmla="*/ 204788 h 204788"/>
                      <a:gd name="connsiteX17" fmla="*/ 152400 w 324905"/>
                      <a:gd name="connsiteY17" fmla="*/ 190500 h 204788"/>
                      <a:gd name="connsiteX18" fmla="*/ 138113 w 324905"/>
                      <a:gd name="connsiteY18" fmla="*/ 180975 h 204788"/>
                      <a:gd name="connsiteX19" fmla="*/ 123825 w 324905"/>
                      <a:gd name="connsiteY19" fmla="*/ 166688 h 204788"/>
                      <a:gd name="connsiteX20" fmla="*/ 95250 w 324905"/>
                      <a:gd name="connsiteY20" fmla="*/ 152400 h 204788"/>
                      <a:gd name="connsiteX21" fmla="*/ 42863 w 324905"/>
                      <a:gd name="connsiteY21" fmla="*/ 147638 h 204788"/>
                      <a:gd name="connsiteX22" fmla="*/ 14288 w 324905"/>
                      <a:gd name="connsiteY22" fmla="*/ 133350 h 204788"/>
                      <a:gd name="connsiteX23" fmla="*/ 4763 w 324905"/>
                      <a:gd name="connsiteY23" fmla="*/ 119063 h 204788"/>
                      <a:gd name="connsiteX24" fmla="*/ 0 w 324905"/>
                      <a:gd name="connsiteY24" fmla="*/ 104775 h 204788"/>
                      <a:gd name="connsiteX25" fmla="*/ 19050 w 324905"/>
                      <a:gd name="connsiteY25" fmla="*/ 42863 h 204788"/>
                      <a:gd name="connsiteX26" fmla="*/ 42863 w 324905"/>
                      <a:gd name="connsiteY26" fmla="*/ 28575 h 204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</a:cxnLst>
                    <a:rect l="l" t="t" r="r" b="b"/>
                    <a:pathLst>
                      <a:path w="324905" h="204788">
                        <a:moveTo>
                          <a:pt x="42863" y="28575"/>
                        </a:moveTo>
                        <a:cubicBezTo>
                          <a:pt x="44450" y="20638"/>
                          <a:pt x="43135" y="11498"/>
                          <a:pt x="47625" y="4763"/>
                        </a:cubicBezTo>
                        <a:cubicBezTo>
                          <a:pt x="50410" y="586"/>
                          <a:pt x="56893" y="0"/>
                          <a:pt x="61913" y="0"/>
                        </a:cubicBezTo>
                        <a:cubicBezTo>
                          <a:pt x="73138" y="0"/>
                          <a:pt x="84138" y="3175"/>
                          <a:pt x="95250" y="4763"/>
                        </a:cubicBezTo>
                        <a:cubicBezTo>
                          <a:pt x="147969" y="22336"/>
                          <a:pt x="113804" y="14914"/>
                          <a:pt x="200025" y="9525"/>
                        </a:cubicBezTo>
                        <a:cubicBezTo>
                          <a:pt x="217488" y="11113"/>
                          <a:pt x="235145" y="11241"/>
                          <a:pt x="252413" y="14288"/>
                        </a:cubicBezTo>
                        <a:cubicBezTo>
                          <a:pt x="262300" y="16033"/>
                          <a:pt x="280988" y="23813"/>
                          <a:pt x="280988" y="23813"/>
                        </a:cubicBezTo>
                        <a:cubicBezTo>
                          <a:pt x="282575" y="33338"/>
                          <a:pt x="280959" y="44004"/>
                          <a:pt x="285750" y="52388"/>
                        </a:cubicBezTo>
                        <a:cubicBezTo>
                          <a:pt x="288241" y="56747"/>
                          <a:pt x="295548" y="54905"/>
                          <a:pt x="300038" y="57150"/>
                        </a:cubicBezTo>
                        <a:cubicBezTo>
                          <a:pt x="305157" y="59710"/>
                          <a:pt x="309563" y="63500"/>
                          <a:pt x="314325" y="66675"/>
                        </a:cubicBezTo>
                        <a:cubicBezTo>
                          <a:pt x="317500" y="71438"/>
                          <a:pt x="323612" y="75244"/>
                          <a:pt x="323850" y="80963"/>
                        </a:cubicBezTo>
                        <a:cubicBezTo>
                          <a:pt x="325240" y="114309"/>
                          <a:pt x="326484" y="148430"/>
                          <a:pt x="319088" y="180975"/>
                        </a:cubicBezTo>
                        <a:cubicBezTo>
                          <a:pt x="317637" y="187358"/>
                          <a:pt x="306548" y="185053"/>
                          <a:pt x="300038" y="185738"/>
                        </a:cubicBezTo>
                        <a:cubicBezTo>
                          <a:pt x="276304" y="188236"/>
                          <a:pt x="252413" y="188913"/>
                          <a:pt x="228600" y="190500"/>
                        </a:cubicBezTo>
                        <a:cubicBezTo>
                          <a:pt x="222250" y="192088"/>
                          <a:pt x="215940" y="193843"/>
                          <a:pt x="209550" y="195263"/>
                        </a:cubicBezTo>
                        <a:cubicBezTo>
                          <a:pt x="201648" y="197019"/>
                          <a:pt x="193591" y="198062"/>
                          <a:pt x="185738" y="200025"/>
                        </a:cubicBezTo>
                        <a:cubicBezTo>
                          <a:pt x="180868" y="201243"/>
                          <a:pt x="176213" y="203200"/>
                          <a:pt x="171450" y="204788"/>
                        </a:cubicBezTo>
                        <a:cubicBezTo>
                          <a:pt x="165100" y="200025"/>
                          <a:pt x="158859" y="195114"/>
                          <a:pt x="152400" y="190500"/>
                        </a:cubicBezTo>
                        <a:cubicBezTo>
                          <a:pt x="147743" y="187173"/>
                          <a:pt x="142510" y="184639"/>
                          <a:pt x="138113" y="180975"/>
                        </a:cubicBezTo>
                        <a:cubicBezTo>
                          <a:pt x="132939" y="176663"/>
                          <a:pt x="128999" y="171000"/>
                          <a:pt x="123825" y="166688"/>
                        </a:cubicBezTo>
                        <a:cubicBezTo>
                          <a:pt x="116019" y="160183"/>
                          <a:pt x="105619" y="153881"/>
                          <a:pt x="95250" y="152400"/>
                        </a:cubicBezTo>
                        <a:cubicBezTo>
                          <a:pt x="77892" y="149920"/>
                          <a:pt x="60325" y="149225"/>
                          <a:pt x="42863" y="147638"/>
                        </a:cubicBezTo>
                        <a:cubicBezTo>
                          <a:pt x="31242" y="143764"/>
                          <a:pt x="23520" y="142582"/>
                          <a:pt x="14288" y="133350"/>
                        </a:cubicBezTo>
                        <a:cubicBezTo>
                          <a:pt x="10241" y="129303"/>
                          <a:pt x="7323" y="124182"/>
                          <a:pt x="4763" y="119063"/>
                        </a:cubicBezTo>
                        <a:cubicBezTo>
                          <a:pt x="2518" y="114573"/>
                          <a:pt x="1588" y="109538"/>
                          <a:pt x="0" y="104775"/>
                        </a:cubicBezTo>
                        <a:cubicBezTo>
                          <a:pt x="5433" y="50448"/>
                          <a:pt x="-6518" y="68431"/>
                          <a:pt x="19050" y="42863"/>
                        </a:cubicBezTo>
                        <a:lnTo>
                          <a:pt x="42863" y="28575"/>
                        </a:lnTo>
                        <a:close/>
                      </a:path>
                    </a:pathLst>
                  </a:custGeom>
                  <a:solidFill>
                    <a:srgbClr val="FF0000">
                      <a:alpha val="40000"/>
                    </a:srgbClr>
                  </a:solidFill>
                  <a:ln>
                    <a:solidFill>
                      <a:srgbClr val="FF0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912321">
                      <a:defRPr/>
                    </a:pPr>
                    <a:endParaRPr lang="ru-RU" sz="800" dirty="0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456" name="Прямоугольник 455"/>
                  <p:cNvSpPr/>
                  <p:nvPr/>
                </p:nvSpPr>
                <p:spPr>
                  <a:xfrm>
                    <a:off x="6789967" y="6011515"/>
                    <a:ext cx="527227" cy="138165"/>
                  </a:xfrm>
                  <a:prstGeom prst="rect">
                    <a:avLst/>
                  </a:prstGeom>
                  <a:solidFill>
                    <a:srgbClr val="FFFF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912321">
                      <a:defRPr/>
                    </a:pPr>
                    <a:r>
                      <a:rPr lang="ru-RU" sz="800" dirty="0">
                        <a:solidFill>
                          <a:prstClr val="black"/>
                        </a:solidFill>
                        <a:latin typeface="Times New Roman" panose="02020603050405020304" pitchFamily="18" charset="0"/>
                        <a:cs typeface="Times New Roman" panose="02020603050405020304" pitchFamily="18" charset="0"/>
                      </a:rPr>
                      <a:t>321/20</a:t>
                    </a:r>
                  </a:p>
                </p:txBody>
              </p:sp>
              <p:sp>
                <p:nvSpPr>
                  <p:cNvPr id="457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49111" y="6567185"/>
                    <a:ext cx="1831079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- муниципальное образование</a:t>
                    </a:r>
                  </a:p>
                </p:txBody>
              </p:sp>
              <p:sp>
                <p:nvSpPr>
                  <p:cNvPr id="458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327897" y="4656852"/>
                    <a:ext cx="1896493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- линии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электропередач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9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66267" y="5973077"/>
                    <a:ext cx="1898652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kern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- </a:t>
                    </a:r>
                    <a:r>
                      <a:rPr lang="ru-RU" altLang="ru-RU" sz="100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протяженность ЛЭП/ТП (шт.)</a:t>
                    </a:r>
                  </a:p>
                </p:txBody>
              </p:sp>
              <p:sp>
                <p:nvSpPr>
                  <p:cNvPr id="460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429220" y="4063712"/>
                    <a:ext cx="873125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осадки, мм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  <p:sp>
              <p:nvSpPr>
                <p:cNvPr id="446" name="Скругленный прямоугольник 445"/>
                <p:cNvSpPr/>
                <p:nvPr/>
              </p:nvSpPr>
              <p:spPr>
                <a:xfrm>
                  <a:off x="9637258" y="6127238"/>
                  <a:ext cx="282820" cy="225201"/>
                </a:xfrm>
                <a:prstGeom prst="roundRect">
                  <a:avLst/>
                </a:prstGeom>
                <a:solidFill>
                  <a:schemeClr val="accent6">
                    <a:lumMod val="20000"/>
                    <a:lumOff val="80000"/>
                  </a:schemeClr>
                </a:solidFill>
                <a:ln>
                  <a:solidFill>
                    <a:schemeClr val="tx1"/>
                  </a:solidFill>
                </a:ln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0" tIns="0" rIns="0" bIns="0" rtlCol="0" anchor="ctr"/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912321"/>
                  <a:r>
                    <a:rPr lang="ru-RU" sz="800" b="1" dirty="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60%</a:t>
                  </a:r>
                </a:p>
              </p:txBody>
            </p:sp>
            <p:sp>
              <p:nvSpPr>
                <p:cNvPr id="447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10008980" y="5925488"/>
                  <a:ext cx="2202328" cy="545576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80200" tIns="40101" rIns="80200" bIns="40101">
                  <a:spAutoFit/>
                </a:bodyPr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defTabSz="955471">
                    <a:defRPr/>
                  </a:pPr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 - </a:t>
                  </a:r>
                  <a:r>
                    <a:rPr lang="ru-RU" altLang="ru-RU" sz="1000" b="0" dirty="0" smtClean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износ электроэнергетических </a:t>
                  </a:r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систем </a:t>
                  </a:r>
                </a:p>
              </p:txBody>
            </p:sp>
            <p:sp>
              <p:nvSpPr>
                <p:cNvPr id="448" name="Прямоугольник 447"/>
                <p:cNvSpPr/>
                <p:nvPr/>
              </p:nvSpPr>
              <p:spPr>
                <a:xfrm>
                  <a:off x="9438681" y="5747122"/>
                  <a:ext cx="658385" cy="230603"/>
                </a:xfrm>
                <a:prstGeom prst="rect">
                  <a:avLst/>
                </a:prstGeom>
                <a:solidFill>
                  <a:srgbClr val="92D050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lIns="68571" tIns="34286" rIns="68571" bIns="34286" anchor="ctr"/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912321"/>
                  <a:r>
                    <a:rPr lang="ru-RU" sz="800" kern="0" dirty="0">
                      <a:solidFill>
                        <a:prstClr val="black"/>
                      </a:solidFill>
                      <a:cs typeface="Times New Roman" panose="02020603050405020304" pitchFamily="18" charset="0"/>
                    </a:rPr>
                    <a:t>19/330</a:t>
                  </a:r>
                </a:p>
              </p:txBody>
            </p:sp>
            <p:sp>
              <p:nvSpPr>
                <p:cNvPr id="449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10025082" y="5647837"/>
                  <a:ext cx="1868848" cy="397313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127973" tIns="63988" rIns="127973" bIns="63988">
                  <a:spAutoFit/>
                </a:bodyPr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- кол-во домов /населения</a:t>
                  </a:r>
                </a:p>
              </p:txBody>
            </p:sp>
          </p:grpSp>
          <p:sp>
            <p:nvSpPr>
              <p:cNvPr id="441" name="Text Box 97"/>
              <p:cNvSpPr txBox="1">
                <a:spLocks noChangeArrowheads="1"/>
              </p:cNvSpPr>
              <p:nvPr/>
            </p:nvSpPr>
            <p:spPr bwMode="auto">
              <a:xfrm>
                <a:off x="7335606" y="5464351"/>
                <a:ext cx="1948620" cy="18518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95989" tIns="47996" rIns="95989" bIns="47996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- количество </a:t>
                </a:r>
                <a:r>
                  <a:rPr lang="ru-RU" altLang="ru-RU" sz="1000" b="0" kern="0" dirty="0" smtClean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осадков (УГМС), </a:t>
                </a: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мм</a:t>
                </a:r>
              </a:p>
            </p:txBody>
          </p:sp>
          <p:sp>
            <p:nvSpPr>
              <p:cNvPr id="442" name="TextBox 23"/>
              <p:cNvSpPr txBox="1"/>
              <p:nvPr/>
            </p:nvSpPr>
            <p:spPr>
              <a:xfrm>
                <a:off x="7029503" y="5479167"/>
                <a:ext cx="383894" cy="181793"/>
              </a:xfrm>
              <a:prstGeom prst="rect">
                <a:avLst/>
              </a:prstGeom>
              <a:solidFill>
                <a:srgbClr val="4F81BD">
                  <a:lumMod val="75000"/>
                </a:srgbClr>
              </a:solidFill>
              <a:effectLst>
                <a:softEdge rad="63500"/>
              </a:effectLst>
            </p:spPr>
            <p:txBody>
              <a:bodyPr wrap="square" rtlCol="0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2321">
                  <a:defRPr/>
                </a:pPr>
                <a:r>
                  <a:rPr lang="ru-RU" sz="1000" dirty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2</a:t>
                </a:r>
                <a:r>
                  <a:rPr lang="ru-RU" sz="1000" kern="0" dirty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0</a:t>
                </a:r>
              </a:p>
            </p:txBody>
          </p:sp>
          <p:sp>
            <p:nvSpPr>
              <p:cNvPr id="443" name="TextBox 23"/>
              <p:cNvSpPr txBox="1"/>
              <p:nvPr/>
            </p:nvSpPr>
            <p:spPr>
              <a:xfrm>
                <a:off x="7041092" y="5647261"/>
                <a:ext cx="372305" cy="181793"/>
              </a:xfrm>
              <a:prstGeom prst="rect">
                <a:avLst/>
              </a:prstGeom>
              <a:solidFill>
                <a:srgbClr val="FF9900"/>
              </a:solidFill>
              <a:effectLst>
                <a:softEdge rad="63500"/>
              </a:effectLst>
            </p:spPr>
            <p:txBody>
              <a:bodyPr wrap="square" rtlCol="0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2321">
                  <a:defRPr/>
                </a:pPr>
                <a:r>
                  <a:rPr lang="ru-RU" sz="1000" kern="0" dirty="0" smtClean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15</a:t>
                </a:r>
                <a:endParaRPr lang="ru-RU" sz="1000" kern="0" dirty="0">
                  <a:solidFill>
                    <a:prstClr val="black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4" name="Text Box 97"/>
              <p:cNvSpPr txBox="1">
                <a:spLocks noChangeArrowheads="1"/>
              </p:cNvSpPr>
              <p:nvPr/>
            </p:nvSpPr>
            <p:spPr bwMode="auto">
              <a:xfrm>
                <a:off x="7449857" y="5637358"/>
                <a:ext cx="1659776" cy="18518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95989" tIns="47996" rIns="95989" bIns="47996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- порывы ветра (УГМС), м/с</a:t>
                </a:r>
              </a:p>
            </p:txBody>
          </p:sp>
        </p:grpSp>
        <p:pic>
          <p:nvPicPr>
            <p:cNvPr id="437" name="Рисунок 436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7899635" y="5141222"/>
              <a:ext cx="649048" cy="1206564"/>
            </a:xfrm>
            <a:prstGeom prst="rect">
              <a:avLst/>
            </a:prstGeom>
          </p:spPr>
        </p:pic>
        <p:pic>
          <p:nvPicPr>
            <p:cNvPr id="438" name="Рисунок 437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7897604" y="4711550"/>
              <a:ext cx="2310493" cy="215263"/>
            </a:xfrm>
            <a:prstGeom prst="rect">
              <a:avLst/>
            </a:prstGeom>
          </p:spPr>
        </p:pic>
      </p:grpSp>
      <p:sp>
        <p:nvSpPr>
          <p:cNvPr id="471" name="Rectangle 152"/>
          <p:cNvSpPr>
            <a:spLocks noChangeArrowheads="1"/>
          </p:cNvSpPr>
          <p:nvPr/>
        </p:nvSpPr>
        <p:spPr bwMode="auto">
          <a:xfrm>
            <a:off x="10435750" y="6254882"/>
            <a:ext cx="1728000" cy="538609"/>
          </a:xfrm>
          <a:prstGeom prst="rect">
            <a:avLst/>
          </a:prstGeom>
          <a:solidFill>
            <a:schemeClr val="bg1">
              <a:alpha val="96861"/>
            </a:schemeClr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square" lIns="22554" tIns="0" rIns="22554" bIns="0" anchor="ctr">
            <a:spAutoFit/>
          </a:bodyPr>
          <a:lstStyle/>
          <a:p>
            <a:pPr defTabSz="1727942">
              <a:spcBef>
                <a:spcPct val="0"/>
              </a:spcBef>
            </a:pPr>
            <a:r>
              <a:rPr lang="ru-RU" altLang="ru-RU" sz="7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ГУ МЧС России по Краснодарскому краю</a:t>
            </a:r>
            <a:r>
              <a:rPr lang="ru-RU" altLang="ru-RU" sz="700" i="1" u="sng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</a:p>
          <a:p>
            <a:pPr defTabSz="1727942">
              <a:spcBef>
                <a:spcPct val="0"/>
              </a:spcBef>
            </a:pPr>
            <a:r>
              <a:rPr lang="ru-RU" altLang="ru-RU" sz="7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АРМ № 7 </a:t>
            </a:r>
          </a:p>
          <a:p>
            <a:pPr defTabSz="1727942">
              <a:spcBef>
                <a:spcPct val="0"/>
              </a:spcBef>
            </a:pPr>
            <a:r>
              <a:rPr lang="ru-RU" alt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15:00 </a:t>
            </a:r>
            <a:r>
              <a:rPr lang="ru-RU" altLang="ru-RU" sz="7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alt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04.11.2024</a:t>
            </a:r>
          </a:p>
          <a:p>
            <a:pPr defTabSz="1727942">
              <a:spcBef>
                <a:spcPct val="0"/>
              </a:spcBef>
            </a:pPr>
            <a:r>
              <a:rPr lang="ru-RU" alt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Исп</a:t>
            </a:r>
            <a:r>
              <a:rPr lang="ru-RU" altLang="ru-RU" sz="7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. </a:t>
            </a:r>
            <a:r>
              <a:rPr lang="ru-RU" alt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Л.А. Давиденко</a:t>
            </a:r>
            <a:endParaRPr lang="ru-RU" altLang="ru-RU" sz="7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defTabSz="1727942">
              <a:spcBef>
                <a:spcPct val="0"/>
              </a:spcBef>
            </a:pPr>
            <a:r>
              <a:rPr 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Тел</a:t>
            </a:r>
            <a:r>
              <a:rPr lang="ru-RU" sz="7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. 3220-5507</a:t>
            </a:r>
          </a:p>
        </p:txBody>
      </p:sp>
      <p:grpSp>
        <p:nvGrpSpPr>
          <p:cNvPr id="399" name="Группа 398"/>
          <p:cNvGrpSpPr/>
          <p:nvPr/>
        </p:nvGrpSpPr>
        <p:grpSpPr>
          <a:xfrm>
            <a:off x="6147548" y="2373019"/>
            <a:ext cx="1581368" cy="723767"/>
            <a:chOff x="406713" y="1180365"/>
            <a:chExt cx="1581368" cy="723767"/>
          </a:xfrm>
        </p:grpSpPr>
        <p:cxnSp>
          <p:nvCxnSpPr>
            <p:cNvPr id="400" name="Прямая соединительная линия 399"/>
            <p:cNvCxnSpPr/>
            <p:nvPr/>
          </p:nvCxnSpPr>
          <p:spPr>
            <a:xfrm>
              <a:off x="1484224" y="1515603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1" name="Прямая соединительная линия 400"/>
            <p:cNvCxnSpPr/>
            <p:nvPr/>
          </p:nvCxnSpPr>
          <p:spPr>
            <a:xfrm>
              <a:off x="1594082" y="1662606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02" name="Скругленный прямоугольник 401"/>
            <p:cNvSpPr/>
            <p:nvPr/>
          </p:nvSpPr>
          <p:spPr>
            <a:xfrm>
              <a:off x="640108" y="1561908"/>
              <a:ext cx="250314" cy="147532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ru-RU" sz="800" b="1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51%</a:t>
              </a:r>
            </a:p>
          </p:txBody>
        </p:sp>
        <p:sp>
          <p:nvSpPr>
            <p:cNvPr id="403" name="TextBox 23"/>
            <p:cNvSpPr txBox="1">
              <a:spLocks noChangeAspect="1"/>
            </p:cNvSpPr>
            <p:nvPr/>
          </p:nvSpPr>
          <p:spPr>
            <a:xfrm>
              <a:off x="892969" y="1704077"/>
              <a:ext cx="392468" cy="200055"/>
            </a:xfrm>
            <a:prstGeom prst="rect">
              <a:avLst/>
            </a:prstGeom>
            <a:solidFill>
              <a:srgbClr val="4F81BD">
                <a:lumMod val="75000"/>
              </a:srgb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10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  <p:sp>
          <p:nvSpPr>
            <p:cNvPr id="404" name="Прямоугольник 403"/>
            <p:cNvSpPr/>
            <p:nvPr/>
          </p:nvSpPr>
          <p:spPr>
            <a:xfrm>
              <a:off x="895333" y="1552996"/>
              <a:ext cx="780208" cy="156444"/>
            </a:xfrm>
            <a:prstGeom prst="rect">
              <a:avLst/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984/46 </a:t>
              </a:r>
              <a:endParaRPr lang="ru-RU" sz="8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05" name="Прямоугольник 404"/>
            <p:cNvSpPr/>
            <p:nvPr/>
          </p:nvSpPr>
          <p:spPr bwMode="auto">
            <a:xfrm>
              <a:off x="895333" y="1411197"/>
              <a:ext cx="780208" cy="141799"/>
            </a:xfrm>
            <a:prstGeom prst="rect">
              <a:avLst/>
            </a:prstGeom>
            <a:solidFill>
              <a:srgbClr val="00B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10950/31701 </a:t>
              </a:r>
            </a:p>
          </p:txBody>
        </p:sp>
        <p:sp>
          <p:nvSpPr>
            <p:cNvPr id="406" name="TextBox 10"/>
            <p:cNvSpPr txBox="1"/>
            <p:nvPr/>
          </p:nvSpPr>
          <p:spPr>
            <a:xfrm>
              <a:off x="406713" y="1180365"/>
              <a:ext cx="1581368" cy="230832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sz="900" dirty="0"/>
                <a:t>Успенский р-н</a:t>
              </a:r>
            </a:p>
          </p:txBody>
        </p:sp>
        <p:sp>
          <p:nvSpPr>
            <p:cNvPr id="407" name="TextBox 23"/>
            <p:cNvSpPr txBox="1">
              <a:spLocks noChangeAspect="1"/>
            </p:cNvSpPr>
            <p:nvPr/>
          </p:nvSpPr>
          <p:spPr>
            <a:xfrm>
              <a:off x="1302123" y="1704077"/>
              <a:ext cx="392468" cy="200055"/>
            </a:xfrm>
            <a:prstGeom prst="rect">
              <a:avLst/>
            </a:prstGeom>
            <a:solidFill>
              <a:schemeClr val="accent4">
                <a:lumMod val="75000"/>
              </a:scheme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12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7312811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Рисунок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34" y="722989"/>
            <a:ext cx="12191766" cy="6135011"/>
          </a:xfrm>
          <a:prstGeom prst="rect">
            <a:avLst/>
          </a:prstGeom>
        </p:spPr>
      </p:pic>
      <p:grpSp>
        <p:nvGrpSpPr>
          <p:cNvPr id="4" name="Группа 3"/>
          <p:cNvGrpSpPr/>
          <p:nvPr/>
        </p:nvGrpSpPr>
        <p:grpSpPr>
          <a:xfrm>
            <a:off x="11461411" y="76626"/>
            <a:ext cx="625999" cy="526433"/>
            <a:chOff x="9625856" y="4064"/>
            <a:chExt cx="625999" cy="526433"/>
          </a:xfrm>
        </p:grpSpPr>
        <p:sp>
          <p:nvSpPr>
            <p:cNvPr id="5" name="Oval 44"/>
            <p:cNvSpPr>
              <a:spLocks noChangeArrowheads="1"/>
            </p:cNvSpPr>
            <p:nvPr/>
          </p:nvSpPr>
          <p:spPr bwMode="auto">
            <a:xfrm>
              <a:off x="9625856" y="4064"/>
              <a:ext cx="625999" cy="52643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" name="Oval 45"/>
            <p:cNvSpPr>
              <a:spLocks noChangeArrowheads="1"/>
            </p:cNvSpPr>
            <p:nvPr/>
          </p:nvSpPr>
          <p:spPr bwMode="auto">
            <a:xfrm>
              <a:off x="9640446" y="10526"/>
              <a:ext cx="600673" cy="505200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" name="Oval 46"/>
            <p:cNvSpPr>
              <a:spLocks noChangeArrowheads="1"/>
            </p:cNvSpPr>
            <p:nvPr/>
          </p:nvSpPr>
          <p:spPr bwMode="auto">
            <a:xfrm>
              <a:off x="9715875" y="76994"/>
              <a:ext cx="454772" cy="38334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" name="Oval 47"/>
            <p:cNvSpPr>
              <a:spLocks noChangeArrowheads="1"/>
            </p:cNvSpPr>
            <p:nvPr/>
          </p:nvSpPr>
          <p:spPr bwMode="auto">
            <a:xfrm>
              <a:off x="9727987" y="87610"/>
              <a:ext cx="437704" cy="368803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9" name="Freeform 48"/>
            <p:cNvSpPr>
              <a:spLocks noEditPoints="1"/>
            </p:cNvSpPr>
            <p:nvPr/>
          </p:nvSpPr>
          <p:spPr bwMode="auto">
            <a:xfrm>
              <a:off x="9765151" y="25297"/>
              <a:ext cx="362001" cy="84931"/>
            </a:xfrm>
            <a:custGeom>
              <a:avLst/>
              <a:gdLst>
                <a:gd name="T0" fmla="*/ 2147483647 w 115"/>
                <a:gd name="T1" fmla="*/ 2147483647 h 32"/>
                <a:gd name="T2" fmla="*/ 2147483647 w 115"/>
                <a:gd name="T3" fmla="*/ 2147483647 h 32"/>
                <a:gd name="T4" fmla="*/ 2147483647 w 115"/>
                <a:gd name="T5" fmla="*/ 2147483647 h 32"/>
                <a:gd name="T6" fmla="*/ 2147483647 w 115"/>
                <a:gd name="T7" fmla="*/ 2147483647 h 32"/>
                <a:gd name="T8" fmla="*/ 2147483647 w 115"/>
                <a:gd name="T9" fmla="*/ 2147483647 h 32"/>
                <a:gd name="T10" fmla="*/ 2147483647 w 115"/>
                <a:gd name="T11" fmla="*/ 2147483647 h 32"/>
                <a:gd name="T12" fmla="*/ 2147483647 w 115"/>
                <a:gd name="T13" fmla="*/ 2147483647 h 32"/>
                <a:gd name="T14" fmla="*/ 2147483647 w 115"/>
                <a:gd name="T15" fmla="*/ 2147483647 h 32"/>
                <a:gd name="T16" fmla="*/ 2147483647 w 115"/>
                <a:gd name="T17" fmla="*/ 2147483647 h 32"/>
                <a:gd name="T18" fmla="*/ 2147483647 w 115"/>
                <a:gd name="T19" fmla="*/ 2147483647 h 32"/>
                <a:gd name="T20" fmla="*/ 2147483647 w 115"/>
                <a:gd name="T21" fmla="*/ 2147483647 h 32"/>
                <a:gd name="T22" fmla="*/ 2147483647 w 115"/>
                <a:gd name="T23" fmla="*/ 2147483647 h 32"/>
                <a:gd name="T24" fmla="*/ 2147483647 w 115"/>
                <a:gd name="T25" fmla="*/ 2147483647 h 32"/>
                <a:gd name="T26" fmla="*/ 2147483647 w 115"/>
                <a:gd name="T27" fmla="*/ 2147483647 h 32"/>
                <a:gd name="T28" fmla="*/ 2147483647 w 115"/>
                <a:gd name="T29" fmla="*/ 2147483647 h 32"/>
                <a:gd name="T30" fmla="*/ 2147483647 w 115"/>
                <a:gd name="T31" fmla="*/ 2147483647 h 32"/>
                <a:gd name="T32" fmla="*/ 2147483647 w 115"/>
                <a:gd name="T33" fmla="*/ 2147483647 h 32"/>
                <a:gd name="T34" fmla="*/ 2147483647 w 115"/>
                <a:gd name="T35" fmla="*/ 2147483647 h 32"/>
                <a:gd name="T36" fmla="*/ 2147483647 w 115"/>
                <a:gd name="T37" fmla="*/ 2147483647 h 32"/>
                <a:gd name="T38" fmla="*/ 2147483647 w 115"/>
                <a:gd name="T39" fmla="*/ 2147483647 h 32"/>
                <a:gd name="T40" fmla="*/ 2147483647 w 115"/>
                <a:gd name="T41" fmla="*/ 2147483647 h 32"/>
                <a:gd name="T42" fmla="*/ 2147483647 w 115"/>
                <a:gd name="T43" fmla="*/ 0 h 32"/>
                <a:gd name="T44" fmla="*/ 2147483647 w 115"/>
                <a:gd name="T45" fmla="*/ 2147483647 h 32"/>
                <a:gd name="T46" fmla="*/ 2147483647 w 115"/>
                <a:gd name="T47" fmla="*/ 2147483647 h 32"/>
                <a:gd name="T48" fmla="*/ 2147483647 w 115"/>
                <a:gd name="T49" fmla="*/ 2147483647 h 32"/>
                <a:gd name="T50" fmla="*/ 2147483647 w 115"/>
                <a:gd name="T51" fmla="*/ 0 h 32"/>
                <a:gd name="T52" fmla="*/ 2147483647 w 115"/>
                <a:gd name="T53" fmla="*/ 2147483647 h 32"/>
                <a:gd name="T54" fmla="*/ 2147483647 w 115"/>
                <a:gd name="T55" fmla="*/ 2147483647 h 32"/>
                <a:gd name="T56" fmla="*/ 2147483647 w 115"/>
                <a:gd name="T57" fmla="*/ 2147483647 h 32"/>
                <a:gd name="T58" fmla="*/ 2147483647 w 115"/>
                <a:gd name="T59" fmla="*/ 2147483647 h 32"/>
                <a:gd name="T60" fmla="*/ 2147483647 w 115"/>
                <a:gd name="T61" fmla="*/ 2147483647 h 32"/>
                <a:gd name="T62" fmla="*/ 2147483647 w 115"/>
                <a:gd name="T63" fmla="*/ 2147483647 h 32"/>
                <a:gd name="T64" fmla="*/ 2147483647 w 115"/>
                <a:gd name="T65" fmla="*/ 2147483647 h 32"/>
                <a:gd name="T66" fmla="*/ 2147483647 w 115"/>
                <a:gd name="T67" fmla="*/ 2147483647 h 32"/>
                <a:gd name="T68" fmla="*/ 2147483647 w 115"/>
                <a:gd name="T69" fmla="*/ 2147483647 h 32"/>
                <a:gd name="T70" fmla="*/ 2147483647 w 115"/>
                <a:gd name="T71" fmla="*/ 2147483647 h 32"/>
                <a:gd name="T72" fmla="*/ 2147483647 w 115"/>
                <a:gd name="T73" fmla="*/ 2147483647 h 32"/>
                <a:gd name="T74" fmla="*/ 2147483647 w 115"/>
                <a:gd name="T75" fmla="*/ 2147483647 h 32"/>
                <a:gd name="T76" fmla="*/ 2147483647 w 115"/>
                <a:gd name="T77" fmla="*/ 2147483647 h 32"/>
                <a:gd name="T78" fmla="*/ 2147483647 w 115"/>
                <a:gd name="T79" fmla="*/ 2147483647 h 32"/>
                <a:gd name="T80" fmla="*/ 2147483647 w 115"/>
                <a:gd name="T81" fmla="*/ 2147483647 h 32"/>
                <a:gd name="T82" fmla="*/ 2147483647 w 115"/>
                <a:gd name="T83" fmla="*/ 2147483647 h 32"/>
                <a:gd name="T84" fmla="*/ 2147483647 w 115"/>
                <a:gd name="T85" fmla="*/ 2147483647 h 32"/>
                <a:gd name="T86" fmla="*/ 2147483647 w 115"/>
                <a:gd name="T87" fmla="*/ 2147483647 h 32"/>
                <a:gd name="T88" fmla="*/ 2147483647 w 115"/>
                <a:gd name="T89" fmla="*/ 2147483647 h 32"/>
                <a:gd name="T90" fmla="*/ 2147483647 w 115"/>
                <a:gd name="T91" fmla="*/ 2147483647 h 32"/>
                <a:gd name="T92" fmla="*/ 2147483647 w 115"/>
                <a:gd name="T93" fmla="*/ 2147483647 h 32"/>
                <a:gd name="T94" fmla="*/ 2147483647 w 115"/>
                <a:gd name="T95" fmla="*/ 2147483647 h 32"/>
                <a:gd name="T96" fmla="*/ 2147483647 w 115"/>
                <a:gd name="T97" fmla="*/ 2147483647 h 32"/>
                <a:gd name="T98" fmla="*/ 2147483647 w 115"/>
                <a:gd name="T99" fmla="*/ 2147483647 h 32"/>
                <a:gd name="T100" fmla="*/ 2147483647 w 115"/>
                <a:gd name="T101" fmla="*/ 2147483647 h 32"/>
                <a:gd name="T102" fmla="*/ 2147483647 w 115"/>
                <a:gd name="T103" fmla="*/ 2147483647 h 32"/>
                <a:gd name="T104" fmla="*/ 2147483647 w 115"/>
                <a:gd name="T105" fmla="*/ 2147483647 h 3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15"/>
                <a:gd name="T160" fmla="*/ 0 h 32"/>
                <a:gd name="T161" fmla="*/ 115 w 115"/>
                <a:gd name="T162" fmla="*/ 32 h 3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15" h="32">
                  <a:moveTo>
                    <a:pt x="6" y="29"/>
                  </a:moveTo>
                  <a:lnTo>
                    <a:pt x="7" y="29"/>
                  </a:lnTo>
                  <a:cubicBezTo>
                    <a:pt x="7" y="29"/>
                    <a:pt x="7" y="29"/>
                    <a:pt x="8" y="28"/>
                  </a:cubicBezTo>
                  <a:cubicBezTo>
                    <a:pt x="8" y="28"/>
                    <a:pt x="8" y="28"/>
                    <a:pt x="7" y="28"/>
                  </a:cubicBezTo>
                  <a:lnTo>
                    <a:pt x="4" y="22"/>
                  </a:lnTo>
                  <a:cubicBezTo>
                    <a:pt x="4" y="22"/>
                    <a:pt x="3" y="22"/>
                    <a:pt x="3" y="22"/>
                  </a:cubicBezTo>
                  <a:cubicBezTo>
                    <a:pt x="3" y="22"/>
                    <a:pt x="3" y="22"/>
                    <a:pt x="2" y="22"/>
                  </a:cubicBezTo>
                  <a:lnTo>
                    <a:pt x="0" y="20"/>
                  </a:lnTo>
                  <a:lnTo>
                    <a:pt x="8" y="15"/>
                  </a:lnTo>
                  <a:lnTo>
                    <a:pt x="9" y="18"/>
                  </a:lnTo>
                  <a:cubicBezTo>
                    <a:pt x="9" y="18"/>
                    <a:pt x="8" y="18"/>
                    <a:pt x="8" y="18"/>
                  </a:cubicBezTo>
                  <a:cubicBezTo>
                    <a:pt x="8" y="18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lnTo>
                    <a:pt x="9" y="20"/>
                  </a:lnTo>
                  <a:lnTo>
                    <a:pt x="13" y="18"/>
                  </a:lnTo>
                  <a:lnTo>
                    <a:pt x="12" y="17"/>
                  </a:lnTo>
                  <a:cubicBezTo>
                    <a:pt x="12" y="17"/>
                    <a:pt x="12" y="16"/>
                    <a:pt x="12" y="16"/>
                  </a:cubicBezTo>
                  <a:cubicBezTo>
                    <a:pt x="11" y="16"/>
                    <a:pt x="11" y="16"/>
                    <a:pt x="11" y="17"/>
                  </a:cubicBezTo>
                  <a:lnTo>
                    <a:pt x="9" y="14"/>
                  </a:lnTo>
                  <a:lnTo>
                    <a:pt x="16" y="10"/>
                  </a:lnTo>
                  <a:lnTo>
                    <a:pt x="18" y="12"/>
                  </a:lnTo>
                  <a:lnTo>
                    <a:pt x="17" y="13"/>
                  </a:ln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7" y="14"/>
                    <a:pt x="17" y="14"/>
                  </a:cubicBezTo>
                  <a:lnTo>
                    <a:pt x="20" y="20"/>
                  </a:lnTo>
                  <a:lnTo>
                    <a:pt x="21" y="20"/>
                  </a:ln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2" y="20"/>
                  </a:cubicBezTo>
                  <a:lnTo>
                    <a:pt x="22" y="19"/>
                  </a:lnTo>
                  <a:lnTo>
                    <a:pt x="24" y="22"/>
                  </a:lnTo>
                  <a:lnTo>
                    <a:pt x="17" y="26"/>
                  </a:lnTo>
                  <a:lnTo>
                    <a:pt x="15" y="24"/>
                  </a:lnTo>
                  <a:cubicBezTo>
                    <a:pt x="16" y="24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lnTo>
                    <a:pt x="14" y="21"/>
                  </a:lnTo>
                  <a:lnTo>
                    <a:pt x="11" y="23"/>
                  </a:lnTo>
                  <a:lnTo>
                    <a:pt x="12" y="25"/>
                  </a:lnTo>
                  <a:cubicBezTo>
                    <a:pt x="12" y="25"/>
                    <a:pt x="12" y="25"/>
                    <a:pt x="13" y="25"/>
                  </a:cubicBezTo>
                  <a:cubicBezTo>
                    <a:pt x="13" y="25"/>
                    <a:pt x="13" y="25"/>
                    <a:pt x="13" y="25"/>
                  </a:cubicBezTo>
                  <a:lnTo>
                    <a:pt x="14" y="25"/>
                  </a:lnTo>
                  <a:lnTo>
                    <a:pt x="15" y="27"/>
                  </a:lnTo>
                  <a:lnTo>
                    <a:pt x="8" y="32"/>
                  </a:lnTo>
                  <a:lnTo>
                    <a:pt x="6" y="29"/>
                  </a:lnTo>
                  <a:close/>
                  <a:moveTo>
                    <a:pt x="33" y="3"/>
                  </a:moveTo>
                  <a:lnTo>
                    <a:pt x="34" y="6"/>
                  </a:lnTo>
                  <a:lnTo>
                    <a:pt x="33" y="6"/>
                  </a:lnTo>
                  <a:cubicBezTo>
                    <a:pt x="33" y="6"/>
                    <a:pt x="33" y="6"/>
                    <a:pt x="33" y="6"/>
                  </a:cubicBezTo>
                  <a:cubicBezTo>
                    <a:pt x="33" y="7"/>
                    <a:pt x="33" y="7"/>
                    <a:pt x="33" y="7"/>
                  </a:cubicBezTo>
                  <a:lnTo>
                    <a:pt x="35" y="14"/>
                  </a:lnTo>
                  <a:lnTo>
                    <a:pt x="38" y="13"/>
                  </a:lnTo>
                  <a:lnTo>
                    <a:pt x="37" y="6"/>
                  </a:lnTo>
                  <a:cubicBezTo>
                    <a:pt x="37" y="6"/>
                    <a:pt x="36" y="6"/>
                    <a:pt x="36" y="6"/>
                  </a:cubicBezTo>
                  <a:cubicBezTo>
                    <a:pt x="36" y="5"/>
                    <a:pt x="36" y="5"/>
                    <a:pt x="36" y="6"/>
                  </a:cubicBezTo>
                  <a:lnTo>
                    <a:pt x="35" y="6"/>
                  </a:lnTo>
                  <a:lnTo>
                    <a:pt x="35" y="3"/>
                  </a:lnTo>
                  <a:lnTo>
                    <a:pt x="43" y="1"/>
                  </a:lnTo>
                  <a:lnTo>
                    <a:pt x="44" y="3"/>
                  </a:lnTo>
                  <a:lnTo>
                    <a:pt x="43" y="4"/>
                  </a:lnTo>
                  <a:cubicBezTo>
                    <a:pt x="42" y="4"/>
                    <a:pt x="42" y="4"/>
                    <a:pt x="42" y="4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lnTo>
                    <a:pt x="44" y="10"/>
                  </a:lnTo>
                  <a:cubicBezTo>
                    <a:pt x="44" y="10"/>
                    <a:pt x="44" y="10"/>
                    <a:pt x="44" y="10"/>
                  </a:cubicBezTo>
                  <a:cubicBezTo>
                    <a:pt x="44" y="10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5" y="11"/>
                  </a:cubicBezTo>
                  <a:lnTo>
                    <a:pt x="46" y="11"/>
                  </a:lnTo>
                  <a:lnTo>
                    <a:pt x="48" y="17"/>
                  </a:lnTo>
                  <a:lnTo>
                    <a:pt x="45" y="18"/>
                  </a:lnTo>
                  <a:lnTo>
                    <a:pt x="44" y="17"/>
                  </a:ln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5"/>
                    <a:pt x="44" y="15"/>
                  </a:cubicBezTo>
                  <a:cubicBezTo>
                    <a:pt x="43" y="15"/>
                    <a:pt x="43" y="15"/>
                    <a:pt x="42" y="15"/>
                  </a:cubicBezTo>
                  <a:lnTo>
                    <a:pt x="28" y="19"/>
                  </a:lnTo>
                  <a:lnTo>
                    <a:pt x="27" y="16"/>
                  </a:lnTo>
                  <a:lnTo>
                    <a:pt x="28" y="16"/>
                  </a:lnTo>
                  <a:cubicBezTo>
                    <a:pt x="29" y="16"/>
                    <a:pt x="29" y="16"/>
                    <a:pt x="29" y="16"/>
                  </a:cubicBezTo>
                  <a:cubicBezTo>
                    <a:pt x="29" y="16"/>
                    <a:pt x="29" y="16"/>
                    <a:pt x="29" y="15"/>
                  </a:cubicBezTo>
                  <a:lnTo>
                    <a:pt x="27" y="9"/>
                  </a:ln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6" y="8"/>
                    <a:pt x="26" y="8"/>
                  </a:cubicBezTo>
                  <a:lnTo>
                    <a:pt x="25" y="8"/>
                  </a:lnTo>
                  <a:lnTo>
                    <a:pt x="25" y="6"/>
                  </a:lnTo>
                  <a:lnTo>
                    <a:pt x="33" y="3"/>
                  </a:lnTo>
                  <a:close/>
                  <a:moveTo>
                    <a:pt x="61" y="0"/>
                  </a:moveTo>
                  <a:lnTo>
                    <a:pt x="61" y="3"/>
                  </a:lnTo>
                  <a:cubicBezTo>
                    <a:pt x="61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4"/>
                  </a:cubicBezTo>
                  <a:lnTo>
                    <a:pt x="62" y="6"/>
                  </a:lnTo>
                  <a:lnTo>
                    <a:pt x="63" y="4"/>
                  </a:ln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3" y="3"/>
                  </a:cubicBezTo>
                  <a:cubicBezTo>
                    <a:pt x="63" y="3"/>
                    <a:pt x="63" y="3"/>
                    <a:pt x="63" y="3"/>
                  </a:cubicBezTo>
                  <a:lnTo>
                    <a:pt x="63" y="0"/>
                  </a:lnTo>
                  <a:lnTo>
                    <a:pt x="70" y="0"/>
                  </a:lnTo>
                  <a:lnTo>
                    <a:pt x="70" y="3"/>
                  </a:lnTo>
                  <a:lnTo>
                    <a:pt x="69" y="3"/>
                  </a:lnTo>
                  <a:cubicBezTo>
                    <a:pt x="69" y="3"/>
                    <a:pt x="68" y="3"/>
                    <a:pt x="68" y="3"/>
                  </a:cubicBezTo>
                  <a:cubicBezTo>
                    <a:pt x="68" y="3"/>
                    <a:pt x="68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lnTo>
                    <a:pt x="65" y="8"/>
                  </a:lnTo>
                  <a:cubicBezTo>
                    <a:pt x="65" y="9"/>
                    <a:pt x="64" y="11"/>
                    <a:pt x="64" y="11"/>
                  </a:cubicBezTo>
                  <a:cubicBezTo>
                    <a:pt x="63" y="12"/>
                    <a:pt x="62" y="13"/>
                    <a:pt x="62" y="13"/>
                  </a:cubicBezTo>
                  <a:cubicBezTo>
                    <a:pt x="61" y="14"/>
                    <a:pt x="61" y="14"/>
                    <a:pt x="60" y="14"/>
                  </a:cubicBezTo>
                  <a:cubicBezTo>
                    <a:pt x="59" y="14"/>
                    <a:pt x="58" y="14"/>
                    <a:pt x="58" y="14"/>
                  </a:cubicBezTo>
                  <a:cubicBezTo>
                    <a:pt x="57" y="14"/>
                    <a:pt x="57" y="14"/>
                    <a:pt x="56" y="14"/>
                  </a:cubicBezTo>
                  <a:cubicBezTo>
                    <a:pt x="56" y="14"/>
                    <a:pt x="55" y="14"/>
                    <a:pt x="54" y="14"/>
                  </a:cubicBezTo>
                  <a:lnTo>
                    <a:pt x="54" y="10"/>
                  </a:lnTo>
                  <a:cubicBezTo>
                    <a:pt x="55" y="10"/>
                    <a:pt x="55" y="10"/>
                    <a:pt x="56" y="10"/>
                  </a:cubicBezTo>
                  <a:cubicBezTo>
                    <a:pt x="56" y="10"/>
                    <a:pt x="57" y="10"/>
                    <a:pt x="57" y="10"/>
                  </a:cubicBezTo>
                  <a:cubicBezTo>
                    <a:pt x="57" y="10"/>
                    <a:pt x="57" y="10"/>
                    <a:pt x="58" y="10"/>
                  </a:cubicBezTo>
                  <a:cubicBezTo>
                    <a:pt x="58" y="10"/>
                    <a:pt x="58" y="10"/>
                    <a:pt x="58" y="10"/>
                  </a:cubicBezTo>
                  <a:lnTo>
                    <a:pt x="54" y="4"/>
                  </a:lnTo>
                  <a:cubicBezTo>
                    <a:pt x="54" y="4"/>
                    <a:pt x="54" y="3"/>
                    <a:pt x="54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3"/>
                    <a:pt x="53" y="3"/>
                    <a:pt x="53" y="2"/>
                  </a:cubicBezTo>
                  <a:cubicBezTo>
                    <a:pt x="52" y="2"/>
                    <a:pt x="52" y="2"/>
                    <a:pt x="52" y="2"/>
                  </a:cubicBezTo>
                  <a:lnTo>
                    <a:pt x="51" y="2"/>
                  </a:lnTo>
                  <a:lnTo>
                    <a:pt x="52" y="0"/>
                  </a:lnTo>
                  <a:lnTo>
                    <a:pt x="61" y="0"/>
                  </a:lnTo>
                  <a:close/>
                  <a:moveTo>
                    <a:pt x="86" y="7"/>
                  </a:moveTo>
                  <a:lnTo>
                    <a:pt x="85" y="7"/>
                  </a:lnTo>
                  <a:cubicBezTo>
                    <a:pt x="85" y="7"/>
                    <a:pt x="85" y="7"/>
                    <a:pt x="84" y="7"/>
                  </a:cubicBezTo>
                  <a:cubicBezTo>
                    <a:pt x="84" y="7"/>
                    <a:pt x="84" y="7"/>
                    <a:pt x="84" y="7"/>
                  </a:cubicBezTo>
                  <a:lnTo>
                    <a:pt x="84" y="9"/>
                  </a:ln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5" y="9"/>
                    <a:pt x="85" y="9"/>
                  </a:cubicBezTo>
                  <a:cubicBezTo>
                    <a:pt x="85" y="9"/>
                    <a:pt x="85" y="9"/>
                    <a:pt x="85" y="8"/>
                  </a:cubicBezTo>
                  <a:cubicBezTo>
                    <a:pt x="86" y="8"/>
                    <a:pt x="86" y="8"/>
                    <a:pt x="86" y="8"/>
                  </a:cubicBezTo>
                  <a:cubicBezTo>
                    <a:pt x="86" y="8"/>
                    <a:pt x="86" y="8"/>
                    <a:pt x="86" y="7"/>
                  </a:cubicBezTo>
                  <a:cubicBezTo>
                    <a:pt x="87" y="7"/>
                    <a:pt x="87" y="7"/>
                    <a:pt x="87" y="7"/>
                  </a:cubicBezTo>
                  <a:cubicBezTo>
                    <a:pt x="87" y="7"/>
                    <a:pt x="87" y="7"/>
                    <a:pt x="87" y="6"/>
                  </a:cubicBezTo>
                  <a:cubicBezTo>
                    <a:pt x="88" y="6"/>
                    <a:pt x="88" y="6"/>
                    <a:pt x="89" y="5"/>
                  </a:cubicBezTo>
                  <a:cubicBezTo>
                    <a:pt x="90" y="5"/>
                    <a:pt x="91" y="5"/>
                    <a:pt x="92" y="6"/>
                  </a:cubicBezTo>
                  <a:cubicBezTo>
                    <a:pt x="92" y="6"/>
                    <a:pt x="92" y="6"/>
                    <a:pt x="93" y="6"/>
                  </a:cubicBezTo>
                  <a:cubicBezTo>
                    <a:pt x="93" y="6"/>
                    <a:pt x="93" y="6"/>
                    <a:pt x="93" y="6"/>
                  </a:cubicBezTo>
                  <a:cubicBezTo>
                    <a:pt x="94" y="6"/>
                    <a:pt x="94" y="6"/>
                    <a:pt x="94" y="6"/>
                  </a:cubicBezTo>
                  <a:cubicBezTo>
                    <a:pt x="94" y="6"/>
                    <a:pt x="94" y="7"/>
                    <a:pt x="94" y="7"/>
                  </a:cubicBezTo>
                  <a:lnTo>
                    <a:pt x="93" y="10"/>
                  </a:ln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2" y="10"/>
                    <a:pt x="92" y="10"/>
                  </a:cubicBezTo>
                  <a:cubicBezTo>
                    <a:pt x="92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1"/>
                  </a:cubicBezTo>
                  <a:cubicBezTo>
                    <a:pt x="90" y="11"/>
                    <a:pt x="90" y="11"/>
                    <a:pt x="89" y="11"/>
                  </a:cubicBezTo>
                  <a:cubicBezTo>
                    <a:pt x="89" y="11"/>
                    <a:pt x="88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8" y="12"/>
                    <a:pt x="89" y="12"/>
                    <a:pt x="89" y="13"/>
                  </a:cubicBezTo>
                  <a:cubicBezTo>
                    <a:pt x="90" y="13"/>
                    <a:pt x="90" y="14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6"/>
                  </a:cubicBezTo>
                  <a:cubicBezTo>
                    <a:pt x="90" y="16"/>
                    <a:pt x="90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2" y="16"/>
                  </a:cubicBezTo>
                  <a:lnTo>
                    <a:pt x="90" y="20"/>
                  </a:lnTo>
                  <a:cubicBezTo>
                    <a:pt x="90" y="20"/>
                    <a:pt x="90" y="20"/>
                    <a:pt x="90" y="20"/>
                  </a:cubicBezTo>
                  <a:cubicBezTo>
                    <a:pt x="89" y="20"/>
                    <a:pt x="89" y="20"/>
                    <a:pt x="89" y="20"/>
                  </a:cubicBezTo>
                  <a:cubicBezTo>
                    <a:pt x="89" y="20"/>
                    <a:pt x="89" y="20"/>
                    <a:pt x="88" y="20"/>
                  </a:cubicBezTo>
                  <a:cubicBezTo>
                    <a:pt x="88" y="20"/>
                    <a:pt x="88" y="20"/>
                    <a:pt x="88" y="20"/>
                  </a:cubicBezTo>
                  <a:cubicBezTo>
                    <a:pt x="87" y="19"/>
                    <a:pt x="86" y="19"/>
                    <a:pt x="85" y="18"/>
                  </a:cubicBezTo>
                  <a:cubicBezTo>
                    <a:pt x="85" y="18"/>
                    <a:pt x="84" y="17"/>
                    <a:pt x="84" y="15"/>
                  </a:cubicBezTo>
                  <a:cubicBezTo>
                    <a:pt x="84" y="15"/>
                    <a:pt x="84" y="15"/>
                    <a:pt x="84" y="15"/>
                  </a:cubicBezTo>
                  <a:cubicBezTo>
                    <a:pt x="84" y="14"/>
                    <a:pt x="84" y="14"/>
                    <a:pt x="84" y="14"/>
                  </a:cubicBezTo>
                  <a:cubicBezTo>
                    <a:pt x="84" y="14"/>
                    <a:pt x="84" y="14"/>
                    <a:pt x="84" y="13"/>
                  </a:cubicBezTo>
                  <a:cubicBezTo>
                    <a:pt x="84" y="13"/>
                    <a:pt x="84" y="13"/>
                    <a:pt x="84" y="13"/>
                  </a:cubicBezTo>
                  <a:cubicBezTo>
                    <a:pt x="84" y="13"/>
                    <a:pt x="84" y="12"/>
                    <a:pt x="84" y="12"/>
                  </a:cubicBezTo>
                  <a:cubicBezTo>
                    <a:pt x="83" y="12"/>
                    <a:pt x="83" y="12"/>
                    <a:pt x="83" y="12"/>
                  </a:cubicBezTo>
                  <a:lnTo>
                    <a:pt x="82" y="14"/>
                  </a:lnTo>
                  <a:cubicBezTo>
                    <a:pt x="82" y="14"/>
                    <a:pt x="82" y="14"/>
                    <a:pt x="82" y="14"/>
                  </a:cubicBezTo>
                  <a:cubicBezTo>
                    <a:pt x="82" y="14"/>
                    <a:pt x="82" y="15"/>
                    <a:pt x="83" y="15"/>
                  </a:cubicBezTo>
                  <a:lnTo>
                    <a:pt x="82" y="18"/>
                  </a:lnTo>
                  <a:lnTo>
                    <a:pt x="74" y="15"/>
                  </a:lnTo>
                  <a:lnTo>
                    <a:pt x="75" y="12"/>
                  </a:lnTo>
                  <a:cubicBezTo>
                    <a:pt x="76" y="12"/>
                    <a:pt x="76" y="12"/>
                    <a:pt x="76" y="12"/>
                  </a:cubicBezTo>
                  <a:cubicBezTo>
                    <a:pt x="76" y="12"/>
                    <a:pt x="76" y="12"/>
                    <a:pt x="77" y="12"/>
                  </a:cubicBezTo>
                  <a:lnTo>
                    <a:pt x="79" y="5"/>
                  </a:lnTo>
                  <a:cubicBezTo>
                    <a:pt x="79" y="5"/>
                    <a:pt x="79" y="5"/>
                    <a:pt x="79" y="5"/>
                  </a:cubicBezTo>
                  <a:cubicBezTo>
                    <a:pt x="79" y="5"/>
                    <a:pt x="78" y="4"/>
                    <a:pt x="78" y="4"/>
                  </a:cubicBezTo>
                  <a:lnTo>
                    <a:pt x="77" y="4"/>
                  </a:lnTo>
                  <a:lnTo>
                    <a:pt x="78" y="1"/>
                  </a:lnTo>
                  <a:lnTo>
                    <a:pt x="87" y="4"/>
                  </a:lnTo>
                  <a:lnTo>
                    <a:pt x="86" y="7"/>
                  </a:lnTo>
                  <a:close/>
                  <a:moveTo>
                    <a:pt x="112" y="28"/>
                  </a:moveTo>
                  <a:cubicBezTo>
                    <a:pt x="111" y="29"/>
                    <a:pt x="110" y="30"/>
                    <a:pt x="108" y="30"/>
                  </a:cubicBezTo>
                  <a:cubicBezTo>
                    <a:pt x="106" y="30"/>
                    <a:pt x="104" y="29"/>
                    <a:pt x="102" y="28"/>
                  </a:cubicBezTo>
                  <a:cubicBezTo>
                    <a:pt x="101" y="27"/>
                    <a:pt x="101" y="27"/>
                    <a:pt x="101" y="27"/>
                  </a:cubicBezTo>
                  <a:cubicBezTo>
                    <a:pt x="100" y="27"/>
                    <a:pt x="100" y="26"/>
                    <a:pt x="100" y="26"/>
                  </a:cubicBezTo>
                  <a:cubicBezTo>
                    <a:pt x="99" y="25"/>
                    <a:pt x="99" y="25"/>
                    <a:pt x="98" y="24"/>
                  </a:cubicBezTo>
                  <a:cubicBezTo>
                    <a:pt x="98" y="23"/>
                    <a:pt x="97" y="22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0"/>
                    <a:pt x="97" y="20"/>
                    <a:pt x="97" y="19"/>
                  </a:cubicBezTo>
                  <a:cubicBezTo>
                    <a:pt x="98" y="18"/>
                    <a:pt x="98" y="17"/>
                    <a:pt x="99" y="16"/>
                  </a:cubicBezTo>
                  <a:cubicBezTo>
                    <a:pt x="99" y="16"/>
                    <a:pt x="99" y="15"/>
                    <a:pt x="100" y="15"/>
                  </a:cubicBezTo>
                  <a:cubicBezTo>
                    <a:pt x="101" y="14"/>
                    <a:pt x="101" y="14"/>
                    <a:pt x="101" y="14"/>
                  </a:cubicBezTo>
                  <a:cubicBezTo>
                    <a:pt x="102" y="14"/>
                    <a:pt x="102" y="14"/>
                    <a:pt x="102" y="14"/>
                  </a:cubicBezTo>
                  <a:cubicBezTo>
                    <a:pt x="103" y="14"/>
                    <a:pt x="103" y="14"/>
                    <a:pt x="103" y="14"/>
                  </a:cubicBezTo>
                  <a:cubicBezTo>
                    <a:pt x="104" y="13"/>
                    <a:pt x="105" y="13"/>
                    <a:pt x="105" y="14"/>
                  </a:cubicBezTo>
                  <a:cubicBezTo>
                    <a:pt x="106" y="14"/>
                    <a:pt x="107" y="14"/>
                    <a:pt x="108" y="14"/>
                  </a:cubicBezTo>
                  <a:cubicBezTo>
                    <a:pt x="108" y="14"/>
                    <a:pt x="109" y="15"/>
                    <a:pt x="109" y="15"/>
                  </a:cubicBezTo>
                  <a:cubicBezTo>
                    <a:pt x="109" y="15"/>
                    <a:pt x="110" y="15"/>
                    <a:pt x="110" y="15"/>
                  </a:cubicBezTo>
                  <a:cubicBezTo>
                    <a:pt x="112" y="17"/>
                    <a:pt x="113" y="18"/>
                    <a:pt x="114" y="20"/>
                  </a:cubicBezTo>
                  <a:cubicBezTo>
                    <a:pt x="115" y="22"/>
                    <a:pt x="115" y="24"/>
                    <a:pt x="114" y="25"/>
                  </a:cubicBezTo>
                  <a:lnTo>
                    <a:pt x="109" y="21"/>
                  </a:lnTo>
                  <a:cubicBezTo>
                    <a:pt x="109" y="21"/>
                    <a:pt x="109" y="20"/>
                    <a:pt x="109" y="20"/>
                  </a:cubicBezTo>
                  <a:cubicBezTo>
                    <a:pt x="109" y="19"/>
                    <a:pt x="109" y="19"/>
                    <a:pt x="109" y="19"/>
                  </a:cubicBezTo>
                  <a:cubicBezTo>
                    <a:pt x="109" y="19"/>
                    <a:pt x="109" y="19"/>
                    <a:pt x="109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7" y="18"/>
                    <a:pt x="107" y="18"/>
                    <a:pt x="107" y="18"/>
                  </a:cubicBezTo>
                  <a:cubicBezTo>
                    <a:pt x="106" y="18"/>
                    <a:pt x="105" y="19"/>
                    <a:pt x="105" y="20"/>
                  </a:cubicBezTo>
                  <a:lnTo>
                    <a:pt x="104" y="21"/>
                  </a:lnTo>
                  <a:cubicBezTo>
                    <a:pt x="103" y="22"/>
                    <a:pt x="103" y="22"/>
                    <a:pt x="103" y="23"/>
                  </a:cubicBezTo>
                  <a:cubicBezTo>
                    <a:pt x="103" y="24"/>
                    <a:pt x="103" y="24"/>
                    <a:pt x="104" y="25"/>
                  </a:cubicBezTo>
                  <a:cubicBezTo>
                    <a:pt x="104" y="25"/>
                    <a:pt x="105" y="25"/>
                    <a:pt x="105" y="25"/>
                  </a:cubicBezTo>
                  <a:cubicBezTo>
                    <a:pt x="106" y="25"/>
                    <a:pt x="106" y="25"/>
                    <a:pt x="107" y="24"/>
                  </a:cubicBezTo>
                  <a:lnTo>
                    <a:pt x="112" y="2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101780" tIns="50892" rIns="101780" bIns="50892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pic>
          <p:nvPicPr>
            <p:cNvPr id="10" name="Picture 49" descr="original_metal_w"/>
            <p:cNvPicPr>
              <a:picLocks noChangeAspect="1" noChangeArrowheads="1" noCrop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750010" y="193774"/>
              <a:ext cx="374664" cy="2617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" name="AutoShape 50"/>
            <p:cNvSpPr>
              <a:spLocks noChangeArrowheads="1"/>
            </p:cNvSpPr>
            <p:nvPr/>
          </p:nvSpPr>
          <p:spPr bwMode="auto">
            <a:xfrm>
              <a:off x="9677610" y="119459"/>
              <a:ext cx="523868" cy="40849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w 21600"/>
                <a:gd name="T9" fmla="*/ 0 h 21600"/>
                <a:gd name="T10" fmla="*/ 0 w 21600"/>
                <a:gd name="T11" fmla="*/ 0 h 21600"/>
                <a:gd name="T12" fmla="*/ 0 w 21600"/>
                <a:gd name="T13" fmla="*/ 0 h 21600"/>
                <a:gd name="T14" fmla="*/ 0 w 21600"/>
                <a:gd name="T15" fmla="*/ 0 h 2160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3163 w 21600"/>
                <a:gd name="T25" fmla="*/ 3161 h 21600"/>
                <a:gd name="T26" fmla="*/ 18437 w 21600"/>
                <a:gd name="T27" fmla="*/ 18439 h 2160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1600" h="21600">
                  <a:moveTo>
                    <a:pt x="0" y="10800"/>
                  </a:moveTo>
                  <a:cubicBezTo>
                    <a:pt x="0" y="4835"/>
                    <a:pt x="4835" y="0"/>
                    <a:pt x="10800" y="0"/>
                  </a:cubicBezTo>
                  <a:cubicBezTo>
                    <a:pt x="16765" y="0"/>
                    <a:pt x="21600" y="4835"/>
                    <a:pt x="21600" y="10800"/>
                  </a:cubicBez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lose/>
                  <a:moveTo>
                    <a:pt x="5400" y="10800"/>
                  </a:moveTo>
                  <a:cubicBezTo>
                    <a:pt x="5400" y="13782"/>
                    <a:pt x="7818" y="16200"/>
                    <a:pt x="10800" y="16200"/>
                  </a:cubicBezTo>
                  <a:cubicBezTo>
                    <a:pt x="13782" y="16200"/>
                    <a:pt x="16200" y="13782"/>
                    <a:pt x="16200" y="10800"/>
                  </a:cubicBezTo>
                  <a:cubicBezTo>
                    <a:pt x="16200" y="7818"/>
                    <a:pt x="13782" y="5400"/>
                    <a:pt x="10800" y="5400"/>
                  </a:cubicBezTo>
                  <a:cubicBezTo>
                    <a:pt x="7818" y="5400"/>
                    <a:pt x="5400" y="7818"/>
                    <a:pt x="5400" y="10800"/>
                  </a:cubicBezTo>
                  <a:close/>
                </a:path>
              </a:pathLst>
            </a:custGeom>
            <a:solidFill>
              <a:srgbClr val="0000FF">
                <a:alpha val="70195"/>
              </a:srgbClr>
            </a:solidFill>
            <a:ln w="9525">
              <a:noFill/>
              <a:miter lim="800000"/>
              <a:headEnd/>
              <a:tailEnd/>
            </a:ln>
          </p:spPr>
          <p:txBody>
            <a:bodyPr wrap="none" lIns="101780" tIns="50892" rIns="101780" bIns="50892" anchor="ctr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12" name="Group 51"/>
            <p:cNvGrpSpPr>
              <a:grpSpLocks/>
            </p:cNvGrpSpPr>
            <p:nvPr/>
          </p:nvGrpSpPr>
          <p:grpSpPr bwMode="auto">
            <a:xfrm>
              <a:off x="9857371" y="76763"/>
              <a:ext cx="161042" cy="177940"/>
              <a:chOff x="3374" y="926"/>
              <a:chExt cx="585" cy="771"/>
            </a:xfrm>
          </p:grpSpPr>
          <p:sp>
            <p:nvSpPr>
              <p:cNvPr id="20" name="Freeform 52"/>
              <p:cNvSpPr>
                <a:spLocks/>
              </p:cNvSpPr>
              <p:nvPr/>
            </p:nvSpPr>
            <p:spPr bwMode="auto">
              <a:xfrm>
                <a:off x="3511" y="1317"/>
                <a:ext cx="313" cy="379"/>
              </a:xfrm>
              <a:custGeom>
                <a:avLst/>
                <a:gdLst>
                  <a:gd name="T0" fmla="*/ 2147483647 w 27"/>
                  <a:gd name="T1" fmla="*/ 0 h 33"/>
                  <a:gd name="T2" fmla="*/ 2147483647 w 27"/>
                  <a:gd name="T3" fmla="*/ 0 h 33"/>
                  <a:gd name="T4" fmla="*/ 2147483647 w 27"/>
                  <a:gd name="T5" fmla="*/ 2147483647 h 33"/>
                  <a:gd name="T6" fmla="*/ 2147483647 w 27"/>
                  <a:gd name="T7" fmla="*/ 2147483647 h 33"/>
                  <a:gd name="T8" fmla="*/ 2147483647 w 27"/>
                  <a:gd name="T9" fmla="*/ 2147483647 h 33"/>
                  <a:gd name="T10" fmla="*/ 2147483647 w 27"/>
                  <a:gd name="T11" fmla="*/ 2147483647 h 33"/>
                  <a:gd name="T12" fmla="*/ 2147483647 w 27"/>
                  <a:gd name="T13" fmla="*/ 2147483647 h 33"/>
                  <a:gd name="T14" fmla="*/ 2147483647 w 27"/>
                  <a:gd name="T15" fmla="*/ 2147483647 h 33"/>
                  <a:gd name="T16" fmla="*/ 2147483647 w 27"/>
                  <a:gd name="T17" fmla="*/ 2147483647 h 33"/>
                  <a:gd name="T18" fmla="*/ 2147483647 w 27"/>
                  <a:gd name="T19" fmla="*/ 2147483647 h 33"/>
                  <a:gd name="T20" fmla="*/ 2147483647 w 27"/>
                  <a:gd name="T21" fmla="*/ 2147483647 h 33"/>
                  <a:gd name="T22" fmla="*/ 2147483647 w 27"/>
                  <a:gd name="T23" fmla="*/ 2147483647 h 33"/>
                  <a:gd name="T24" fmla="*/ 2147483647 w 27"/>
                  <a:gd name="T25" fmla="*/ 2147483647 h 33"/>
                  <a:gd name="T26" fmla="*/ 2147483647 w 27"/>
                  <a:gd name="T27" fmla="*/ 2147483647 h 33"/>
                  <a:gd name="T28" fmla="*/ 2147483647 w 27"/>
                  <a:gd name="T29" fmla="*/ 2147483647 h 33"/>
                  <a:gd name="T30" fmla="*/ 2147483647 w 27"/>
                  <a:gd name="T31" fmla="*/ 2147483647 h 33"/>
                  <a:gd name="T32" fmla="*/ 2147483647 w 27"/>
                  <a:gd name="T33" fmla="*/ 2147483647 h 33"/>
                  <a:gd name="T34" fmla="*/ 2147483647 w 27"/>
                  <a:gd name="T35" fmla="*/ 2147483647 h 33"/>
                  <a:gd name="T36" fmla="*/ 2147483647 w 27"/>
                  <a:gd name="T37" fmla="*/ 2147483647 h 33"/>
                  <a:gd name="T38" fmla="*/ 2147483647 w 27"/>
                  <a:gd name="T39" fmla="*/ 2147483647 h 33"/>
                  <a:gd name="T40" fmla="*/ 2147483647 w 27"/>
                  <a:gd name="T41" fmla="*/ 2147483647 h 33"/>
                  <a:gd name="T42" fmla="*/ 2147483647 w 27"/>
                  <a:gd name="T43" fmla="*/ 2147483647 h 33"/>
                  <a:gd name="T44" fmla="*/ 2147483647 w 27"/>
                  <a:gd name="T45" fmla="*/ 2147483647 h 33"/>
                  <a:gd name="T46" fmla="*/ 2147483647 w 27"/>
                  <a:gd name="T47" fmla="*/ 2147483647 h 33"/>
                  <a:gd name="T48" fmla="*/ 2147483647 w 27"/>
                  <a:gd name="T49" fmla="*/ 2147483647 h 33"/>
                  <a:gd name="T50" fmla="*/ 2147483647 w 27"/>
                  <a:gd name="T51" fmla="*/ 2147483647 h 33"/>
                  <a:gd name="T52" fmla="*/ 0 w 27"/>
                  <a:gd name="T53" fmla="*/ 2147483647 h 33"/>
                  <a:gd name="T54" fmla="*/ 2147483647 w 27"/>
                  <a:gd name="T55" fmla="*/ 2147483647 h 33"/>
                  <a:gd name="T56" fmla="*/ 0 w 27"/>
                  <a:gd name="T57" fmla="*/ 2147483647 h 33"/>
                  <a:gd name="T58" fmla="*/ 2147483647 w 27"/>
                  <a:gd name="T59" fmla="*/ 2147483647 h 33"/>
                  <a:gd name="T60" fmla="*/ 2147483647 w 27"/>
                  <a:gd name="T61" fmla="*/ 2147483647 h 33"/>
                  <a:gd name="T62" fmla="*/ 2147483647 w 27"/>
                  <a:gd name="T63" fmla="*/ 0 h 33"/>
                  <a:gd name="T64" fmla="*/ 2147483647 w 27"/>
                  <a:gd name="T65" fmla="*/ 0 h 33"/>
                  <a:gd name="T66" fmla="*/ 2147483647 w 27"/>
                  <a:gd name="T67" fmla="*/ 0 h 3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7"/>
                  <a:gd name="T103" fmla="*/ 0 h 33"/>
                  <a:gd name="T104" fmla="*/ 27 w 27"/>
                  <a:gd name="T105" fmla="*/ 33 h 3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7" h="33">
                    <a:moveTo>
                      <a:pt x="14" y="0"/>
                    </a:moveTo>
                    <a:lnTo>
                      <a:pt x="14" y="0"/>
                    </a:lnTo>
                    <a:lnTo>
                      <a:pt x="21" y="6"/>
                    </a:lnTo>
                    <a:cubicBezTo>
                      <a:pt x="22" y="8"/>
                      <a:pt x="22" y="9"/>
                      <a:pt x="21" y="10"/>
                    </a:cubicBezTo>
                    <a:cubicBezTo>
                      <a:pt x="24" y="10"/>
                      <a:pt x="27" y="11"/>
                      <a:pt x="27" y="14"/>
                    </a:cubicBezTo>
                    <a:lnTo>
                      <a:pt x="26" y="14"/>
                    </a:lnTo>
                    <a:lnTo>
                      <a:pt x="27" y="15"/>
                    </a:lnTo>
                    <a:lnTo>
                      <a:pt x="25" y="16"/>
                    </a:lnTo>
                    <a:lnTo>
                      <a:pt x="26" y="17"/>
                    </a:lnTo>
                    <a:cubicBezTo>
                      <a:pt x="25" y="17"/>
                      <a:pt x="24" y="17"/>
                      <a:pt x="24" y="16"/>
                    </a:cubicBezTo>
                    <a:cubicBezTo>
                      <a:pt x="24" y="17"/>
                      <a:pt x="23" y="18"/>
                      <a:pt x="22" y="18"/>
                    </a:cubicBezTo>
                    <a:cubicBezTo>
                      <a:pt x="22" y="16"/>
                      <a:pt x="21" y="15"/>
                      <a:pt x="19" y="15"/>
                    </a:cubicBezTo>
                    <a:cubicBezTo>
                      <a:pt x="17" y="16"/>
                      <a:pt x="16" y="16"/>
                      <a:pt x="16" y="14"/>
                    </a:cubicBezTo>
                    <a:lnTo>
                      <a:pt x="16" y="21"/>
                    </a:lnTo>
                    <a:cubicBezTo>
                      <a:pt x="18" y="28"/>
                      <a:pt x="16" y="31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1" y="31"/>
                      <a:pt x="9" y="28"/>
                      <a:pt x="11" y="21"/>
                    </a:cubicBezTo>
                    <a:lnTo>
                      <a:pt x="11" y="14"/>
                    </a:lnTo>
                    <a:cubicBezTo>
                      <a:pt x="11" y="16"/>
                      <a:pt x="10" y="16"/>
                      <a:pt x="8" y="15"/>
                    </a:cubicBezTo>
                    <a:cubicBezTo>
                      <a:pt x="6" y="15"/>
                      <a:pt x="5" y="16"/>
                      <a:pt x="5" y="18"/>
                    </a:cubicBezTo>
                    <a:cubicBezTo>
                      <a:pt x="4" y="18"/>
                      <a:pt x="4" y="17"/>
                      <a:pt x="3" y="16"/>
                    </a:cubicBezTo>
                    <a:cubicBezTo>
                      <a:pt x="3" y="17"/>
                      <a:pt x="2" y="17"/>
                      <a:pt x="1" y="17"/>
                    </a:cubicBezTo>
                    <a:lnTo>
                      <a:pt x="2" y="16"/>
                    </a:lnTo>
                    <a:lnTo>
                      <a:pt x="0" y="15"/>
                    </a:lnTo>
                    <a:lnTo>
                      <a:pt x="1" y="14"/>
                    </a:lnTo>
                    <a:lnTo>
                      <a:pt x="0" y="14"/>
                    </a:lnTo>
                    <a:cubicBezTo>
                      <a:pt x="0" y="11"/>
                      <a:pt x="3" y="10"/>
                      <a:pt x="6" y="10"/>
                    </a:cubicBezTo>
                    <a:cubicBezTo>
                      <a:pt x="5" y="9"/>
                      <a:pt x="5" y="8"/>
                      <a:pt x="6" y="6"/>
                    </a:cubicBez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" name="Freeform 53"/>
              <p:cNvSpPr>
                <a:spLocks/>
              </p:cNvSpPr>
              <p:nvPr/>
            </p:nvSpPr>
            <p:spPr bwMode="auto">
              <a:xfrm>
                <a:off x="3569" y="1226"/>
                <a:ext cx="198" cy="92"/>
              </a:xfrm>
              <a:custGeom>
                <a:avLst/>
                <a:gdLst>
                  <a:gd name="T0" fmla="*/ 0 w 17"/>
                  <a:gd name="T1" fmla="*/ 2147483647 h 8"/>
                  <a:gd name="T2" fmla="*/ 2147483647 w 17"/>
                  <a:gd name="T3" fmla="*/ 2147483647 h 8"/>
                  <a:gd name="T4" fmla="*/ 2147483647 w 17"/>
                  <a:gd name="T5" fmla="*/ 0 h 8"/>
                  <a:gd name="T6" fmla="*/ 2147483647 w 17"/>
                  <a:gd name="T7" fmla="*/ 0 h 8"/>
                  <a:gd name="T8" fmla="*/ 2147483647 w 17"/>
                  <a:gd name="T9" fmla="*/ 0 h 8"/>
                  <a:gd name="T10" fmla="*/ 2147483647 w 17"/>
                  <a:gd name="T11" fmla="*/ 2147483647 h 8"/>
                  <a:gd name="T12" fmla="*/ 2147483647 w 17"/>
                  <a:gd name="T13" fmla="*/ 2147483647 h 8"/>
                  <a:gd name="T14" fmla="*/ 2147483647 w 17"/>
                  <a:gd name="T15" fmla="*/ 2147483647 h 8"/>
                  <a:gd name="T16" fmla="*/ 2147483647 w 17"/>
                  <a:gd name="T17" fmla="*/ 2147483647 h 8"/>
                  <a:gd name="T18" fmla="*/ 2147483647 w 17"/>
                  <a:gd name="T19" fmla="*/ 2147483647 h 8"/>
                  <a:gd name="T20" fmla="*/ 2147483647 w 17"/>
                  <a:gd name="T21" fmla="*/ 2147483647 h 8"/>
                  <a:gd name="T22" fmla="*/ 2147483647 w 17"/>
                  <a:gd name="T23" fmla="*/ 2147483647 h 8"/>
                  <a:gd name="T24" fmla="*/ 2147483647 w 17"/>
                  <a:gd name="T25" fmla="*/ 2147483647 h 8"/>
                  <a:gd name="T26" fmla="*/ 2147483647 w 17"/>
                  <a:gd name="T27" fmla="*/ 2147483647 h 8"/>
                  <a:gd name="T28" fmla="*/ 2147483647 w 17"/>
                  <a:gd name="T29" fmla="*/ 2147483647 h 8"/>
                  <a:gd name="T30" fmla="*/ 2147483647 w 17"/>
                  <a:gd name="T31" fmla="*/ 2147483647 h 8"/>
                  <a:gd name="T32" fmla="*/ 2147483647 w 17"/>
                  <a:gd name="T33" fmla="*/ 2147483647 h 8"/>
                  <a:gd name="T34" fmla="*/ 2147483647 w 17"/>
                  <a:gd name="T35" fmla="*/ 2147483647 h 8"/>
                  <a:gd name="T36" fmla="*/ 2147483647 w 17"/>
                  <a:gd name="T37" fmla="*/ 2147483647 h 8"/>
                  <a:gd name="T38" fmla="*/ 2147483647 w 17"/>
                  <a:gd name="T39" fmla="*/ 2147483647 h 8"/>
                  <a:gd name="T40" fmla="*/ 2147483647 w 17"/>
                  <a:gd name="T41" fmla="*/ 2147483647 h 8"/>
                  <a:gd name="T42" fmla="*/ 2147483647 w 17"/>
                  <a:gd name="T43" fmla="*/ 2147483647 h 8"/>
                  <a:gd name="T44" fmla="*/ 2147483647 w 17"/>
                  <a:gd name="T45" fmla="*/ 2147483647 h 8"/>
                  <a:gd name="T46" fmla="*/ 2147483647 w 17"/>
                  <a:gd name="T47" fmla="*/ 2147483647 h 8"/>
                  <a:gd name="T48" fmla="*/ 0 w 17"/>
                  <a:gd name="T49" fmla="*/ 2147483647 h 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7"/>
                  <a:gd name="T76" fmla="*/ 0 h 8"/>
                  <a:gd name="T77" fmla="*/ 17 w 17"/>
                  <a:gd name="T78" fmla="*/ 8 h 8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7" h="8">
                    <a:moveTo>
                      <a:pt x="0" y="3"/>
                    </a:moveTo>
                    <a:cubicBezTo>
                      <a:pt x="2" y="3"/>
                      <a:pt x="3" y="3"/>
                      <a:pt x="2" y="1"/>
                    </a:cubicBezTo>
                    <a:lnTo>
                      <a:pt x="8" y="0"/>
                    </a:lnTo>
                    <a:lnTo>
                      <a:pt x="15" y="1"/>
                    </a:lnTo>
                    <a:cubicBezTo>
                      <a:pt x="14" y="3"/>
                      <a:pt x="15" y="3"/>
                      <a:pt x="17" y="3"/>
                    </a:cubicBezTo>
                    <a:cubicBezTo>
                      <a:pt x="16" y="4"/>
                      <a:pt x="15" y="5"/>
                      <a:pt x="14" y="4"/>
                    </a:cubicBezTo>
                    <a:cubicBezTo>
                      <a:pt x="14" y="5"/>
                      <a:pt x="14" y="6"/>
                      <a:pt x="15" y="7"/>
                    </a:cubicBezTo>
                    <a:cubicBezTo>
                      <a:pt x="14" y="6"/>
                      <a:pt x="13" y="6"/>
                      <a:pt x="13" y="5"/>
                    </a:cubicBezTo>
                    <a:lnTo>
                      <a:pt x="13" y="8"/>
                    </a:lnTo>
                    <a:cubicBezTo>
                      <a:pt x="12" y="7"/>
                      <a:pt x="12" y="6"/>
                      <a:pt x="11" y="5"/>
                    </a:cubicBezTo>
                    <a:lnTo>
                      <a:pt x="11" y="8"/>
                    </a:lnTo>
                    <a:lnTo>
                      <a:pt x="10" y="6"/>
                    </a:lnTo>
                    <a:lnTo>
                      <a:pt x="8" y="8"/>
                    </a:lnTo>
                    <a:lnTo>
                      <a:pt x="7" y="6"/>
                    </a:lnTo>
                    <a:lnTo>
                      <a:pt x="6" y="8"/>
                    </a:lnTo>
                    <a:lnTo>
                      <a:pt x="6" y="5"/>
                    </a:lnTo>
                    <a:cubicBezTo>
                      <a:pt x="5" y="6"/>
                      <a:pt x="5" y="7"/>
                      <a:pt x="4" y="8"/>
                    </a:cubicBezTo>
                    <a:lnTo>
                      <a:pt x="4" y="5"/>
                    </a:lnTo>
                    <a:cubicBezTo>
                      <a:pt x="4" y="6"/>
                      <a:pt x="3" y="6"/>
                      <a:pt x="2" y="7"/>
                    </a:cubicBezTo>
                    <a:cubicBezTo>
                      <a:pt x="3" y="6"/>
                      <a:pt x="3" y="5"/>
                      <a:pt x="3" y="4"/>
                    </a:cubicBezTo>
                    <a:cubicBezTo>
                      <a:pt x="2" y="5"/>
                      <a:pt x="1" y="4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" name="Freeform 54"/>
              <p:cNvSpPr>
                <a:spLocks/>
              </p:cNvSpPr>
              <p:nvPr/>
            </p:nvSpPr>
            <p:spPr bwMode="auto">
              <a:xfrm>
                <a:off x="3569" y="1180"/>
                <a:ext cx="198" cy="103"/>
              </a:xfrm>
              <a:custGeom>
                <a:avLst/>
                <a:gdLst>
                  <a:gd name="T0" fmla="*/ 2147483647 w 17"/>
                  <a:gd name="T1" fmla="*/ 2147483647 h 9"/>
                  <a:gd name="T2" fmla="*/ 2147483647 w 17"/>
                  <a:gd name="T3" fmla="*/ 0 h 9"/>
                  <a:gd name="T4" fmla="*/ 2147483647 w 17"/>
                  <a:gd name="T5" fmla="*/ 0 h 9"/>
                  <a:gd name="T6" fmla="*/ 2147483647 w 17"/>
                  <a:gd name="T7" fmla="*/ 0 h 9"/>
                  <a:gd name="T8" fmla="*/ 2147483647 w 17"/>
                  <a:gd name="T9" fmla="*/ 0 h 9"/>
                  <a:gd name="T10" fmla="*/ 2147483647 w 17"/>
                  <a:gd name="T11" fmla="*/ 0 h 9"/>
                  <a:gd name="T12" fmla="*/ 2147483647 w 17"/>
                  <a:gd name="T13" fmla="*/ 2147483647 h 9"/>
                  <a:gd name="T14" fmla="*/ 0 w 17"/>
                  <a:gd name="T15" fmla="*/ 2147483647 h 9"/>
                  <a:gd name="T16" fmla="*/ 2147483647 w 17"/>
                  <a:gd name="T17" fmla="*/ 2147483647 h 9"/>
                  <a:gd name="T18" fmla="*/ 2147483647 w 17"/>
                  <a:gd name="T19" fmla="*/ 2147483647 h 9"/>
                  <a:gd name="T20" fmla="*/ 2147483647 w 17"/>
                  <a:gd name="T21" fmla="*/ 2147483647 h 9"/>
                  <a:gd name="T22" fmla="*/ 2147483647 w 17"/>
                  <a:gd name="T23" fmla="*/ 2147483647 h 9"/>
                  <a:gd name="T24" fmla="*/ 2147483647 w 17"/>
                  <a:gd name="T25" fmla="*/ 2147483647 h 9"/>
                  <a:gd name="T26" fmla="*/ 2147483647 w 17"/>
                  <a:gd name="T27" fmla="*/ 2147483647 h 9"/>
                  <a:gd name="T28" fmla="*/ 2147483647 w 17"/>
                  <a:gd name="T29" fmla="*/ 2147483647 h 9"/>
                  <a:gd name="T30" fmla="*/ 2147483647 w 17"/>
                  <a:gd name="T31" fmla="*/ 2147483647 h 9"/>
                  <a:gd name="T32" fmla="*/ 2147483647 w 17"/>
                  <a:gd name="T33" fmla="*/ 2147483647 h 9"/>
                  <a:gd name="T34" fmla="*/ 2147483647 w 17"/>
                  <a:gd name="T35" fmla="*/ 2147483647 h 9"/>
                  <a:gd name="T36" fmla="*/ 2147483647 w 17"/>
                  <a:gd name="T37" fmla="*/ 2147483647 h 9"/>
                  <a:gd name="T38" fmla="*/ 2147483647 w 17"/>
                  <a:gd name="T39" fmla="*/ 2147483647 h 9"/>
                  <a:gd name="T40" fmla="*/ 2147483647 w 17"/>
                  <a:gd name="T41" fmla="*/ 2147483647 h 9"/>
                  <a:gd name="T42" fmla="*/ 2147483647 w 17"/>
                  <a:gd name="T43" fmla="*/ 2147483647 h 9"/>
                  <a:gd name="T44" fmla="*/ 2147483647 w 17"/>
                  <a:gd name="T45" fmla="*/ 2147483647 h 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7"/>
                  <a:gd name="T70" fmla="*/ 0 h 9"/>
                  <a:gd name="T71" fmla="*/ 17 w 17"/>
                  <a:gd name="T72" fmla="*/ 9 h 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7" h="9">
                    <a:moveTo>
                      <a:pt x="14" y="2"/>
                    </a:moveTo>
                    <a:lnTo>
                      <a:pt x="12" y="0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3" y="2"/>
                    </a:lnTo>
                    <a:cubicBezTo>
                      <a:pt x="4" y="4"/>
                      <a:pt x="3" y="5"/>
                      <a:pt x="0" y="6"/>
                    </a:cubicBezTo>
                    <a:cubicBezTo>
                      <a:pt x="1" y="7"/>
                      <a:pt x="2" y="7"/>
                      <a:pt x="4" y="6"/>
                    </a:cubicBezTo>
                    <a:lnTo>
                      <a:pt x="2" y="8"/>
                    </a:lnTo>
                    <a:cubicBezTo>
                      <a:pt x="4" y="8"/>
                      <a:pt x="5" y="7"/>
                      <a:pt x="6" y="5"/>
                    </a:cubicBezTo>
                    <a:lnTo>
                      <a:pt x="6" y="9"/>
                    </a:lnTo>
                    <a:cubicBezTo>
                      <a:pt x="7" y="8"/>
                      <a:pt x="8" y="6"/>
                      <a:pt x="7" y="4"/>
                    </a:cubicBezTo>
                    <a:lnTo>
                      <a:pt x="9" y="7"/>
                    </a:lnTo>
                    <a:lnTo>
                      <a:pt x="10" y="4"/>
                    </a:lnTo>
                    <a:cubicBezTo>
                      <a:pt x="9" y="6"/>
                      <a:pt x="10" y="8"/>
                      <a:pt x="11" y="9"/>
                    </a:cubicBezTo>
                    <a:lnTo>
                      <a:pt x="11" y="5"/>
                    </a:lnTo>
                    <a:cubicBezTo>
                      <a:pt x="12" y="7"/>
                      <a:pt x="13" y="8"/>
                      <a:pt x="15" y="8"/>
                    </a:cubicBezTo>
                    <a:lnTo>
                      <a:pt x="13" y="6"/>
                    </a:lnTo>
                    <a:cubicBezTo>
                      <a:pt x="15" y="7"/>
                      <a:pt x="16" y="7"/>
                      <a:pt x="17" y="6"/>
                    </a:cubicBezTo>
                    <a:cubicBezTo>
                      <a:pt x="14" y="5"/>
                      <a:pt x="13" y="4"/>
                      <a:pt x="1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" name="Freeform 55"/>
              <p:cNvSpPr>
                <a:spLocks/>
              </p:cNvSpPr>
              <p:nvPr/>
            </p:nvSpPr>
            <p:spPr bwMode="auto">
              <a:xfrm>
                <a:off x="3559" y="1260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2147483647 w 5"/>
                  <a:gd name="T5" fmla="*/ 2147483647 h 3"/>
                  <a:gd name="T6" fmla="*/ 2147483647 w 5"/>
                  <a:gd name="T7" fmla="*/ 2147483647 h 3"/>
                  <a:gd name="T8" fmla="*/ 0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0" y="2"/>
                    </a:moveTo>
                    <a:lnTo>
                      <a:pt x="2" y="0"/>
                    </a:lnTo>
                    <a:lnTo>
                      <a:pt x="5" y="1"/>
                    </a:lnTo>
                    <a:lnTo>
                      <a:pt x="4" y="3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" name="Freeform 56"/>
              <p:cNvSpPr>
                <a:spLocks/>
              </p:cNvSpPr>
              <p:nvPr/>
            </p:nvSpPr>
            <p:spPr bwMode="auto">
              <a:xfrm>
                <a:off x="3718" y="1260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2147483647 w 5"/>
                  <a:gd name="T3" fmla="*/ 0 h 3"/>
                  <a:gd name="T4" fmla="*/ 0 w 5"/>
                  <a:gd name="T5" fmla="*/ 2147483647 h 3"/>
                  <a:gd name="T6" fmla="*/ 2147483647 w 5"/>
                  <a:gd name="T7" fmla="*/ 2147483647 h 3"/>
                  <a:gd name="T8" fmla="*/ 2147483647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5" y="2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" name="Freeform 57"/>
              <p:cNvSpPr>
                <a:spLocks/>
              </p:cNvSpPr>
              <p:nvPr/>
            </p:nvSpPr>
            <p:spPr bwMode="auto">
              <a:xfrm>
                <a:off x="3544" y="1478"/>
                <a:ext cx="92" cy="149"/>
              </a:xfrm>
              <a:custGeom>
                <a:avLst/>
                <a:gdLst>
                  <a:gd name="T0" fmla="*/ 2147483647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2147483647 w 8"/>
                  <a:gd name="T11" fmla="*/ 0 h 13"/>
                  <a:gd name="T12" fmla="*/ 2147483647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8" y="4"/>
                    </a:moveTo>
                    <a:cubicBezTo>
                      <a:pt x="5" y="6"/>
                      <a:pt x="4" y="9"/>
                      <a:pt x="5" y="13"/>
                    </a:cubicBezTo>
                    <a:cubicBezTo>
                      <a:pt x="2" y="13"/>
                      <a:pt x="2" y="12"/>
                      <a:pt x="2" y="10"/>
                    </a:cubicBezTo>
                    <a:cubicBezTo>
                      <a:pt x="0" y="9"/>
                      <a:pt x="0" y="8"/>
                      <a:pt x="1" y="7"/>
                    </a:cubicBezTo>
                    <a:cubicBezTo>
                      <a:pt x="1" y="7"/>
                      <a:pt x="3" y="7"/>
                      <a:pt x="4" y="5"/>
                    </a:cubicBezTo>
                    <a:cubicBezTo>
                      <a:pt x="7" y="4"/>
                      <a:pt x="8" y="2"/>
                      <a:pt x="8" y="0"/>
                    </a:cubicBez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" name="Freeform 58"/>
              <p:cNvSpPr>
                <a:spLocks/>
              </p:cNvSpPr>
              <p:nvPr/>
            </p:nvSpPr>
            <p:spPr bwMode="auto">
              <a:xfrm>
                <a:off x="3593" y="1524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0 w 4"/>
                  <a:gd name="T7" fmla="*/ 2147483647 h 13"/>
                  <a:gd name="T8" fmla="*/ 2147483647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4" y="13"/>
                    </a:moveTo>
                    <a:cubicBezTo>
                      <a:pt x="3" y="10"/>
                      <a:pt x="3" y="7"/>
                      <a:pt x="4" y="3"/>
                    </a:cubicBezTo>
                    <a:lnTo>
                      <a:pt x="4" y="0"/>
                    </a:lnTo>
                    <a:cubicBezTo>
                      <a:pt x="1" y="2"/>
                      <a:pt x="0" y="5"/>
                      <a:pt x="0" y="9"/>
                    </a:cubicBezTo>
                    <a:cubicBezTo>
                      <a:pt x="1" y="12"/>
                      <a:pt x="3" y="13"/>
                      <a:pt x="4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" name="Freeform 59"/>
              <p:cNvSpPr>
                <a:spLocks/>
              </p:cNvSpPr>
              <p:nvPr/>
            </p:nvSpPr>
            <p:spPr bwMode="auto">
              <a:xfrm>
                <a:off x="3535" y="1432"/>
                <a:ext cx="67" cy="69"/>
              </a:xfrm>
              <a:custGeom>
                <a:avLst/>
                <a:gdLst>
                  <a:gd name="T0" fmla="*/ 0 w 6"/>
                  <a:gd name="T1" fmla="*/ 2147483647 h 6"/>
                  <a:gd name="T2" fmla="*/ 2147483647 w 6"/>
                  <a:gd name="T3" fmla="*/ 0 h 6"/>
                  <a:gd name="T4" fmla="*/ 0 60000 65536"/>
                  <a:gd name="T5" fmla="*/ 0 60000 65536"/>
                  <a:gd name="T6" fmla="*/ 0 w 6"/>
                  <a:gd name="T7" fmla="*/ 0 h 6"/>
                  <a:gd name="T8" fmla="*/ 6 w 6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6" h="6">
                    <a:moveTo>
                      <a:pt x="0" y="6"/>
                    </a:moveTo>
                    <a:cubicBezTo>
                      <a:pt x="1" y="5"/>
                      <a:pt x="2" y="0"/>
                      <a:pt x="6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" name="Freeform 60"/>
              <p:cNvSpPr>
                <a:spLocks/>
              </p:cNvSpPr>
              <p:nvPr/>
            </p:nvSpPr>
            <p:spPr bwMode="auto">
              <a:xfrm>
                <a:off x="3544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2147483647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2" y="8"/>
                    </a:moveTo>
                    <a:cubicBezTo>
                      <a:pt x="0" y="5"/>
                      <a:pt x="2" y="3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" name="Freeform 61"/>
              <p:cNvSpPr>
                <a:spLocks/>
              </p:cNvSpPr>
              <p:nvPr/>
            </p:nvSpPr>
            <p:spPr bwMode="auto">
              <a:xfrm>
                <a:off x="3578" y="1432"/>
                <a:ext cx="58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2147483647 w 5"/>
                  <a:gd name="T3" fmla="*/ 0 h 5"/>
                  <a:gd name="T4" fmla="*/ 0 60000 65536"/>
                  <a:gd name="T5" fmla="*/ 0 60000 65536"/>
                  <a:gd name="T6" fmla="*/ 0 w 5"/>
                  <a:gd name="T7" fmla="*/ 0 h 5"/>
                  <a:gd name="T8" fmla="*/ 5 w 5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5">
                    <a:moveTo>
                      <a:pt x="1" y="5"/>
                    </a:moveTo>
                    <a:cubicBezTo>
                      <a:pt x="0" y="4"/>
                      <a:pt x="2" y="2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" name="Freeform 62"/>
              <p:cNvSpPr>
                <a:spLocks/>
              </p:cNvSpPr>
              <p:nvPr/>
            </p:nvSpPr>
            <p:spPr bwMode="auto">
              <a:xfrm>
                <a:off x="3593" y="1467"/>
                <a:ext cx="43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0" y="2"/>
                    </a:moveTo>
                    <a:cubicBezTo>
                      <a:pt x="1" y="1"/>
                      <a:pt x="3" y="0"/>
                      <a:pt x="4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" name="Freeform 63"/>
              <p:cNvSpPr>
                <a:spLocks/>
              </p:cNvSpPr>
              <p:nvPr/>
            </p:nvSpPr>
            <p:spPr bwMode="auto">
              <a:xfrm>
                <a:off x="3525" y="1444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0" y="3"/>
                    </a:moveTo>
                    <a:cubicBezTo>
                      <a:pt x="0" y="2"/>
                      <a:pt x="2" y="0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" name="Freeform 64"/>
              <p:cNvSpPr>
                <a:spLocks/>
              </p:cNvSpPr>
              <p:nvPr/>
            </p:nvSpPr>
            <p:spPr bwMode="auto">
              <a:xfrm>
                <a:off x="3544" y="1432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0" y="6"/>
                    </a:moveTo>
                    <a:cubicBezTo>
                      <a:pt x="1" y="3"/>
                      <a:pt x="2" y="1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" name="Freeform 65"/>
              <p:cNvSpPr>
                <a:spLocks/>
              </p:cNvSpPr>
              <p:nvPr/>
            </p:nvSpPr>
            <p:spPr bwMode="auto">
              <a:xfrm>
                <a:off x="3559" y="1513"/>
                <a:ext cx="77" cy="57"/>
              </a:xfrm>
              <a:custGeom>
                <a:avLst/>
                <a:gdLst>
                  <a:gd name="T0" fmla="*/ 0 w 7"/>
                  <a:gd name="T1" fmla="*/ 2147483647 h 5"/>
                  <a:gd name="T2" fmla="*/ 2147483647 w 7"/>
                  <a:gd name="T3" fmla="*/ 2147483647 h 5"/>
                  <a:gd name="T4" fmla="*/ 2147483647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0" y="5"/>
                    </a:moveTo>
                    <a:cubicBezTo>
                      <a:pt x="1" y="5"/>
                      <a:pt x="2" y="5"/>
                      <a:pt x="3" y="4"/>
                    </a:cubicBezTo>
                    <a:lnTo>
                      <a:pt x="7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" name="Freeform 66"/>
              <p:cNvSpPr>
                <a:spLocks/>
              </p:cNvSpPr>
              <p:nvPr/>
            </p:nvSpPr>
            <p:spPr bwMode="auto">
              <a:xfrm>
                <a:off x="3569" y="1559"/>
                <a:ext cx="24" cy="57"/>
              </a:xfrm>
              <a:custGeom>
                <a:avLst/>
                <a:gdLst>
                  <a:gd name="T0" fmla="*/ 2147483647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2" y="0"/>
                    </a:moveTo>
                    <a:cubicBezTo>
                      <a:pt x="1" y="2"/>
                      <a:pt x="0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" name="Freeform 67"/>
              <p:cNvSpPr>
                <a:spLocks/>
              </p:cNvSpPr>
              <p:nvPr/>
            </p:nvSpPr>
            <p:spPr bwMode="auto">
              <a:xfrm>
                <a:off x="3602" y="1536"/>
                <a:ext cx="34" cy="115"/>
              </a:xfrm>
              <a:custGeom>
                <a:avLst/>
                <a:gdLst>
                  <a:gd name="T0" fmla="*/ 2147483647 w 3"/>
                  <a:gd name="T1" fmla="*/ 0 h 10"/>
                  <a:gd name="T2" fmla="*/ 2147483647 w 3"/>
                  <a:gd name="T3" fmla="*/ 2147483647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0"/>
                    </a:moveTo>
                    <a:cubicBezTo>
                      <a:pt x="0" y="2"/>
                      <a:pt x="0" y="6"/>
                      <a:pt x="1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" name="Freeform 68"/>
              <p:cNvSpPr>
                <a:spLocks/>
              </p:cNvSpPr>
              <p:nvPr/>
            </p:nvSpPr>
            <p:spPr bwMode="auto">
              <a:xfrm>
                <a:off x="3602" y="1547"/>
                <a:ext cx="34" cy="115"/>
              </a:xfrm>
              <a:custGeom>
                <a:avLst/>
                <a:gdLst>
                  <a:gd name="T0" fmla="*/ 2147483647 w 3"/>
                  <a:gd name="T1" fmla="*/ 2147483647 h 10"/>
                  <a:gd name="T2" fmla="*/ 2147483647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10"/>
                    </a:moveTo>
                    <a:cubicBezTo>
                      <a:pt x="0" y="8"/>
                      <a:pt x="1" y="4"/>
                      <a:pt x="3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" name="Freeform 69"/>
              <p:cNvSpPr>
                <a:spLocks/>
              </p:cNvSpPr>
              <p:nvPr/>
            </p:nvSpPr>
            <p:spPr bwMode="auto">
              <a:xfrm>
                <a:off x="3636" y="1559"/>
                <a:ext cx="34" cy="126"/>
              </a:xfrm>
              <a:custGeom>
                <a:avLst/>
                <a:gdLst>
                  <a:gd name="T0" fmla="*/ 2147483647 w 3"/>
                  <a:gd name="T1" fmla="*/ 0 h 11"/>
                  <a:gd name="T2" fmla="*/ 2147483647 w 3"/>
                  <a:gd name="T3" fmla="*/ 2147483647 h 11"/>
                  <a:gd name="T4" fmla="*/ 0 60000 65536"/>
                  <a:gd name="T5" fmla="*/ 0 60000 65536"/>
                  <a:gd name="T6" fmla="*/ 0 w 3"/>
                  <a:gd name="T7" fmla="*/ 0 h 11"/>
                  <a:gd name="T8" fmla="*/ 3 w 3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1">
                    <a:moveTo>
                      <a:pt x="3" y="0"/>
                    </a:moveTo>
                    <a:cubicBezTo>
                      <a:pt x="0" y="6"/>
                      <a:pt x="1" y="9"/>
                      <a:pt x="3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" name="Freeform 70"/>
              <p:cNvSpPr>
                <a:spLocks/>
              </p:cNvSpPr>
              <p:nvPr/>
            </p:nvSpPr>
            <p:spPr bwMode="auto">
              <a:xfrm>
                <a:off x="3699" y="1478"/>
                <a:ext cx="92" cy="149"/>
              </a:xfrm>
              <a:custGeom>
                <a:avLst/>
                <a:gdLst>
                  <a:gd name="T0" fmla="*/ 0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0 w 8"/>
                  <a:gd name="T11" fmla="*/ 0 h 13"/>
                  <a:gd name="T12" fmla="*/ 0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0" y="4"/>
                    </a:moveTo>
                    <a:cubicBezTo>
                      <a:pt x="3" y="6"/>
                      <a:pt x="4" y="9"/>
                      <a:pt x="4" y="13"/>
                    </a:cubicBezTo>
                    <a:cubicBezTo>
                      <a:pt x="6" y="13"/>
                      <a:pt x="7" y="12"/>
                      <a:pt x="6" y="10"/>
                    </a:cubicBezTo>
                    <a:cubicBezTo>
                      <a:pt x="8" y="9"/>
                      <a:pt x="8" y="8"/>
                      <a:pt x="8" y="7"/>
                    </a:cubicBezTo>
                    <a:cubicBezTo>
                      <a:pt x="7" y="7"/>
                      <a:pt x="5" y="7"/>
                      <a:pt x="4" y="5"/>
                    </a:cubicBezTo>
                    <a:cubicBezTo>
                      <a:pt x="1" y="4"/>
                      <a:pt x="0" y="2"/>
                      <a:pt x="0" y="0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" name="Freeform 71"/>
              <p:cNvSpPr>
                <a:spLocks/>
              </p:cNvSpPr>
              <p:nvPr/>
            </p:nvSpPr>
            <p:spPr bwMode="auto">
              <a:xfrm>
                <a:off x="3699" y="1524"/>
                <a:ext cx="43" cy="149"/>
              </a:xfrm>
              <a:custGeom>
                <a:avLst/>
                <a:gdLst>
                  <a:gd name="T0" fmla="*/ 0 w 4"/>
                  <a:gd name="T1" fmla="*/ 2147483647 h 13"/>
                  <a:gd name="T2" fmla="*/ 0 w 4"/>
                  <a:gd name="T3" fmla="*/ 2147483647 h 13"/>
                  <a:gd name="T4" fmla="*/ 0 w 4"/>
                  <a:gd name="T5" fmla="*/ 0 h 13"/>
                  <a:gd name="T6" fmla="*/ 2147483647 w 4"/>
                  <a:gd name="T7" fmla="*/ 2147483647 h 13"/>
                  <a:gd name="T8" fmla="*/ 0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0" y="13"/>
                    </a:moveTo>
                    <a:cubicBezTo>
                      <a:pt x="1" y="10"/>
                      <a:pt x="1" y="7"/>
                      <a:pt x="0" y="3"/>
                    </a:cubicBezTo>
                    <a:lnTo>
                      <a:pt x="0" y="0"/>
                    </a:lnTo>
                    <a:cubicBezTo>
                      <a:pt x="3" y="2"/>
                      <a:pt x="4" y="5"/>
                      <a:pt x="4" y="9"/>
                    </a:cubicBezTo>
                    <a:cubicBezTo>
                      <a:pt x="3" y="12"/>
                      <a:pt x="2" y="13"/>
                      <a:pt x="0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" name="Freeform 72"/>
              <p:cNvSpPr>
                <a:spLocks/>
              </p:cNvSpPr>
              <p:nvPr/>
            </p:nvSpPr>
            <p:spPr bwMode="auto">
              <a:xfrm>
                <a:off x="3732" y="1432"/>
                <a:ext cx="77" cy="69"/>
              </a:xfrm>
              <a:custGeom>
                <a:avLst/>
                <a:gdLst>
                  <a:gd name="T0" fmla="*/ 2147483647 w 7"/>
                  <a:gd name="T1" fmla="*/ 2147483647 h 6"/>
                  <a:gd name="T2" fmla="*/ 0 w 7"/>
                  <a:gd name="T3" fmla="*/ 0 h 6"/>
                  <a:gd name="T4" fmla="*/ 0 60000 65536"/>
                  <a:gd name="T5" fmla="*/ 0 60000 65536"/>
                  <a:gd name="T6" fmla="*/ 0 w 7"/>
                  <a:gd name="T7" fmla="*/ 0 h 6"/>
                  <a:gd name="T8" fmla="*/ 7 w 7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7" h="6">
                    <a:moveTo>
                      <a:pt x="7" y="6"/>
                    </a:moveTo>
                    <a:cubicBezTo>
                      <a:pt x="5" y="5"/>
                      <a:pt x="5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" name="Freeform 73"/>
              <p:cNvSpPr>
                <a:spLocks/>
              </p:cNvSpPr>
              <p:nvPr/>
            </p:nvSpPr>
            <p:spPr bwMode="auto">
              <a:xfrm>
                <a:off x="3732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0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3" y="8"/>
                    </a:moveTo>
                    <a:cubicBezTo>
                      <a:pt x="5" y="5"/>
                      <a:pt x="3" y="3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2" name="Freeform 74"/>
              <p:cNvSpPr>
                <a:spLocks/>
              </p:cNvSpPr>
              <p:nvPr/>
            </p:nvSpPr>
            <p:spPr bwMode="auto">
              <a:xfrm>
                <a:off x="3703" y="1432"/>
                <a:ext cx="48" cy="57"/>
              </a:xfrm>
              <a:custGeom>
                <a:avLst/>
                <a:gdLst>
                  <a:gd name="T0" fmla="*/ 2147483647 w 4"/>
                  <a:gd name="T1" fmla="*/ 2147483647 h 5"/>
                  <a:gd name="T2" fmla="*/ 0 w 4"/>
                  <a:gd name="T3" fmla="*/ 0 h 5"/>
                  <a:gd name="T4" fmla="*/ 0 60000 65536"/>
                  <a:gd name="T5" fmla="*/ 0 60000 65536"/>
                  <a:gd name="T6" fmla="*/ 0 w 4"/>
                  <a:gd name="T7" fmla="*/ 0 h 5"/>
                  <a:gd name="T8" fmla="*/ 4 w 4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5">
                    <a:moveTo>
                      <a:pt x="4" y="5"/>
                    </a:moveTo>
                    <a:cubicBezTo>
                      <a:pt x="4" y="4"/>
                      <a:pt x="2" y="2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3" name="Freeform 75"/>
              <p:cNvSpPr>
                <a:spLocks/>
              </p:cNvSpPr>
              <p:nvPr/>
            </p:nvSpPr>
            <p:spPr bwMode="auto">
              <a:xfrm>
                <a:off x="3699" y="1467"/>
                <a:ext cx="43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4" name="Freeform 76"/>
              <p:cNvSpPr>
                <a:spLocks/>
              </p:cNvSpPr>
              <p:nvPr/>
            </p:nvSpPr>
            <p:spPr bwMode="auto">
              <a:xfrm>
                <a:off x="3752" y="1444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0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5" y="3"/>
                    </a:moveTo>
                    <a:cubicBezTo>
                      <a:pt x="5" y="2"/>
                      <a:pt x="3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5" name="Freeform 77"/>
              <p:cNvSpPr>
                <a:spLocks/>
              </p:cNvSpPr>
              <p:nvPr/>
            </p:nvSpPr>
            <p:spPr bwMode="auto">
              <a:xfrm>
                <a:off x="3732" y="1432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0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5" y="6"/>
                    </a:moveTo>
                    <a:cubicBezTo>
                      <a:pt x="4" y="3"/>
                      <a:pt x="3" y="1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6" name="Freeform 78"/>
              <p:cNvSpPr>
                <a:spLocks/>
              </p:cNvSpPr>
              <p:nvPr/>
            </p:nvSpPr>
            <p:spPr bwMode="auto">
              <a:xfrm>
                <a:off x="3699" y="1513"/>
                <a:ext cx="77" cy="57"/>
              </a:xfrm>
              <a:custGeom>
                <a:avLst/>
                <a:gdLst>
                  <a:gd name="T0" fmla="*/ 2147483647 w 7"/>
                  <a:gd name="T1" fmla="*/ 2147483647 h 5"/>
                  <a:gd name="T2" fmla="*/ 2147483647 w 7"/>
                  <a:gd name="T3" fmla="*/ 2147483647 h 5"/>
                  <a:gd name="T4" fmla="*/ 0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7" y="5"/>
                    </a:moveTo>
                    <a:cubicBezTo>
                      <a:pt x="6" y="5"/>
                      <a:pt x="5" y="5"/>
                      <a:pt x="4" y="4"/>
                    </a:cubicBez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7" name="Freeform 79"/>
              <p:cNvSpPr>
                <a:spLocks/>
              </p:cNvSpPr>
              <p:nvPr/>
            </p:nvSpPr>
            <p:spPr bwMode="auto">
              <a:xfrm>
                <a:off x="3742" y="1559"/>
                <a:ext cx="24" cy="57"/>
              </a:xfrm>
              <a:custGeom>
                <a:avLst/>
                <a:gdLst>
                  <a:gd name="T0" fmla="*/ 0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0" y="0"/>
                    </a:moveTo>
                    <a:cubicBezTo>
                      <a:pt x="1" y="2"/>
                      <a:pt x="2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8" name="Freeform 80"/>
              <p:cNvSpPr>
                <a:spLocks/>
              </p:cNvSpPr>
              <p:nvPr/>
            </p:nvSpPr>
            <p:spPr bwMode="auto">
              <a:xfrm>
                <a:off x="3699" y="1536"/>
                <a:ext cx="43" cy="115"/>
              </a:xfrm>
              <a:custGeom>
                <a:avLst/>
                <a:gdLst>
                  <a:gd name="T0" fmla="*/ 0 w 4"/>
                  <a:gd name="T1" fmla="*/ 0 h 10"/>
                  <a:gd name="T2" fmla="*/ 2147483647 w 4"/>
                  <a:gd name="T3" fmla="*/ 2147483647 h 10"/>
                  <a:gd name="T4" fmla="*/ 0 60000 65536"/>
                  <a:gd name="T5" fmla="*/ 0 60000 65536"/>
                  <a:gd name="T6" fmla="*/ 0 w 4"/>
                  <a:gd name="T7" fmla="*/ 0 h 10"/>
                  <a:gd name="T8" fmla="*/ 4 w 4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10">
                    <a:moveTo>
                      <a:pt x="0" y="0"/>
                    </a:moveTo>
                    <a:cubicBezTo>
                      <a:pt x="3" y="2"/>
                      <a:pt x="4" y="6"/>
                      <a:pt x="2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9" name="Freeform 81"/>
              <p:cNvSpPr>
                <a:spLocks/>
              </p:cNvSpPr>
              <p:nvPr/>
            </p:nvSpPr>
            <p:spPr bwMode="auto">
              <a:xfrm>
                <a:off x="3699" y="1547"/>
                <a:ext cx="34" cy="115"/>
              </a:xfrm>
              <a:custGeom>
                <a:avLst/>
                <a:gdLst>
                  <a:gd name="T0" fmla="*/ 0 w 3"/>
                  <a:gd name="T1" fmla="*/ 2147483647 h 10"/>
                  <a:gd name="T2" fmla="*/ 0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0" y="10"/>
                    </a:moveTo>
                    <a:cubicBezTo>
                      <a:pt x="3" y="8"/>
                      <a:pt x="2" y="4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0" name="Freeform 82"/>
              <p:cNvSpPr>
                <a:spLocks/>
              </p:cNvSpPr>
              <p:nvPr/>
            </p:nvSpPr>
            <p:spPr bwMode="auto">
              <a:xfrm>
                <a:off x="3670" y="1559"/>
                <a:ext cx="29" cy="126"/>
              </a:xfrm>
              <a:custGeom>
                <a:avLst/>
                <a:gdLst>
                  <a:gd name="T0" fmla="*/ 0 w 2"/>
                  <a:gd name="T1" fmla="*/ 0 h 11"/>
                  <a:gd name="T2" fmla="*/ 0 w 2"/>
                  <a:gd name="T3" fmla="*/ 2147483647 h 11"/>
                  <a:gd name="T4" fmla="*/ 0 60000 65536"/>
                  <a:gd name="T5" fmla="*/ 0 60000 65536"/>
                  <a:gd name="T6" fmla="*/ 0 w 2"/>
                  <a:gd name="T7" fmla="*/ 0 h 11"/>
                  <a:gd name="T8" fmla="*/ 2 w 2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11">
                    <a:moveTo>
                      <a:pt x="0" y="0"/>
                    </a:moveTo>
                    <a:cubicBezTo>
                      <a:pt x="2" y="6"/>
                      <a:pt x="1" y="9"/>
                      <a:pt x="0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1" name="Freeform 8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2" name="Freeform 8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3" name="Freeform 8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4" name="Freeform 8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5" name="Freeform 8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6" name="Freeform 8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7" name="Freeform 8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8" name="Freeform 9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9" name="Freeform 9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0" name="Freeform 9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1" name="Freeform 9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2" name="Freeform 9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3" name="Freeform 9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4" name="Freeform 9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5" name="Freeform 9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6" name="Freeform 9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7" name="Freeform 9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8" name="Freeform 10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9" name="Freeform 10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0" name="Freeform 10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1" name="Freeform 10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2" name="Freeform 10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3" name="Freeform 10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4" name="Freeform 106"/>
              <p:cNvSpPr>
                <a:spLocks/>
              </p:cNvSpPr>
              <p:nvPr/>
            </p:nvSpPr>
            <p:spPr bwMode="auto">
              <a:xfrm>
                <a:off x="3410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1" y="1"/>
                    </a:moveTo>
                    <a:cubicBezTo>
                      <a:pt x="0" y="7"/>
                      <a:pt x="0" y="12"/>
                      <a:pt x="2" y="16"/>
                    </a:cubicBezTo>
                    <a:cubicBezTo>
                      <a:pt x="3" y="10"/>
                      <a:pt x="4" y="5"/>
                      <a:pt x="3" y="0"/>
                    </a:cubicBezTo>
                    <a:cubicBezTo>
                      <a:pt x="2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5" name="Freeform 107"/>
              <p:cNvSpPr>
                <a:spLocks/>
              </p:cNvSpPr>
              <p:nvPr/>
            </p:nvSpPr>
            <p:spPr bwMode="auto">
              <a:xfrm>
                <a:off x="3434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1" y="1"/>
                    </a:moveTo>
                    <a:cubicBezTo>
                      <a:pt x="0" y="6"/>
                      <a:pt x="0" y="11"/>
                      <a:pt x="2" y="15"/>
                    </a:cubicBezTo>
                    <a:cubicBezTo>
                      <a:pt x="4" y="9"/>
                      <a:pt x="4" y="4"/>
                      <a:pt x="3" y="0"/>
                    </a:cubicBezTo>
                    <a:cubicBezTo>
                      <a:pt x="3" y="0"/>
                      <a:pt x="2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6" name="Freeform 108"/>
              <p:cNvSpPr>
                <a:spLocks/>
              </p:cNvSpPr>
              <p:nvPr/>
            </p:nvSpPr>
            <p:spPr bwMode="auto">
              <a:xfrm>
                <a:off x="3458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2147483647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1" y="6"/>
                      <a:pt x="0" y="11"/>
                      <a:pt x="2" y="14"/>
                    </a:cubicBezTo>
                    <a:cubicBezTo>
                      <a:pt x="4" y="9"/>
                      <a:pt x="4" y="4"/>
                      <a:pt x="4" y="0"/>
                    </a:cubicBezTo>
                    <a:cubicBezTo>
                      <a:pt x="3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7" name="Freeform 109"/>
              <p:cNvSpPr>
                <a:spLocks/>
              </p:cNvSpPr>
              <p:nvPr/>
            </p:nvSpPr>
            <p:spPr bwMode="auto">
              <a:xfrm>
                <a:off x="3491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1" y="1"/>
                    </a:moveTo>
                    <a:cubicBezTo>
                      <a:pt x="0" y="5"/>
                      <a:pt x="0" y="10"/>
                      <a:pt x="2" y="13"/>
                    </a:cubicBezTo>
                    <a:cubicBezTo>
                      <a:pt x="3" y="8"/>
                      <a:pt x="4" y="4"/>
                      <a:pt x="3" y="0"/>
                    </a:cubicBezTo>
                    <a:cubicBezTo>
                      <a:pt x="2" y="0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8" name="Freeform 110"/>
              <p:cNvSpPr>
                <a:spLocks/>
              </p:cNvSpPr>
              <p:nvPr/>
            </p:nvSpPr>
            <p:spPr bwMode="auto">
              <a:xfrm>
                <a:off x="3511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1" y="5"/>
                      <a:pt x="0" y="9"/>
                      <a:pt x="2" y="12"/>
                    </a:cubicBezTo>
                    <a:cubicBezTo>
                      <a:pt x="4" y="7"/>
                      <a:pt x="4" y="3"/>
                      <a:pt x="3" y="0"/>
                    </a:cubicBezTo>
                    <a:cubicBezTo>
                      <a:pt x="3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9" name="Freeform 111"/>
              <p:cNvSpPr>
                <a:spLocks/>
              </p:cNvSpPr>
              <p:nvPr/>
            </p:nvSpPr>
            <p:spPr bwMode="auto">
              <a:xfrm>
                <a:off x="3535" y="1306"/>
                <a:ext cx="43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2147483647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1" y="5"/>
                      <a:pt x="0" y="9"/>
                      <a:pt x="2" y="11"/>
                    </a:cubicBezTo>
                    <a:cubicBezTo>
                      <a:pt x="4" y="7"/>
                      <a:pt x="4" y="4"/>
                      <a:pt x="4" y="0"/>
                    </a:cubicBezTo>
                    <a:cubicBezTo>
                      <a:pt x="3" y="1"/>
                      <a:pt x="3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0" name="Freeform 112"/>
              <p:cNvSpPr>
                <a:spLocks/>
              </p:cNvSpPr>
              <p:nvPr/>
            </p:nvSpPr>
            <p:spPr bwMode="auto">
              <a:xfrm>
                <a:off x="3559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2147483647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3" y="1"/>
                    </a:moveTo>
                    <a:cubicBezTo>
                      <a:pt x="2" y="4"/>
                      <a:pt x="0" y="8"/>
                      <a:pt x="2" y="10"/>
                    </a:cubicBezTo>
                    <a:cubicBezTo>
                      <a:pt x="4" y="7"/>
                      <a:pt x="4" y="3"/>
                      <a:pt x="4" y="0"/>
                    </a:cubicBezTo>
                    <a:cubicBezTo>
                      <a:pt x="4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1" name="Freeform 11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2" name="Freeform 11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3" name="Freeform 11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4" name="Freeform 11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5" name="Freeform 11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6" name="Freeform 11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7" name="Freeform 11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8" name="Freeform 12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9" name="Freeform 12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0" name="Freeform 12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1" name="Freeform 12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2" name="Freeform 12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3" name="Freeform 12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4" name="Freeform 12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5" name="Freeform 12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6" name="Freeform 12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7" name="Freeform 12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8" name="Freeform 13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9" name="Freeform 13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0" name="Freeform 13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1" name="Freeform 13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2" name="Freeform 13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3" name="Freeform 13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4" name="Freeform 136"/>
              <p:cNvSpPr>
                <a:spLocks/>
              </p:cNvSpPr>
              <p:nvPr/>
            </p:nvSpPr>
            <p:spPr bwMode="auto">
              <a:xfrm>
                <a:off x="3386" y="1329"/>
                <a:ext cx="72" cy="103"/>
              </a:xfrm>
              <a:custGeom>
                <a:avLst/>
                <a:gdLst>
                  <a:gd name="T0" fmla="*/ 0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0" y="9"/>
                    </a:moveTo>
                    <a:cubicBezTo>
                      <a:pt x="0" y="9"/>
                      <a:pt x="0" y="6"/>
                      <a:pt x="1" y="3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3" y="0"/>
                      <a:pt x="5" y="0"/>
                      <a:pt x="6" y="0"/>
                    </a:cubicBezTo>
                    <a:cubicBezTo>
                      <a:pt x="6" y="1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8"/>
                      <a:pt x="2" y="9"/>
                      <a:pt x="0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5" name="Freeform 137"/>
              <p:cNvSpPr>
                <a:spLocks/>
              </p:cNvSpPr>
              <p:nvPr/>
            </p:nvSpPr>
            <p:spPr bwMode="auto">
              <a:xfrm>
                <a:off x="3424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1" y="9"/>
                    </a:moveTo>
                    <a:cubicBezTo>
                      <a:pt x="0" y="8"/>
                      <a:pt x="1" y="6"/>
                      <a:pt x="2" y="4"/>
                    </a:cubicBezTo>
                    <a:cubicBezTo>
                      <a:pt x="3" y="2"/>
                      <a:pt x="4" y="0"/>
                      <a:pt x="6" y="1"/>
                    </a:cubicBezTo>
                    <a:cubicBezTo>
                      <a:pt x="5" y="2"/>
                      <a:pt x="5" y="3"/>
                      <a:pt x="5" y="4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8"/>
                      <a:pt x="2" y="8"/>
                      <a:pt x="1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6" name="Freeform 138"/>
              <p:cNvSpPr>
                <a:spLocks/>
              </p:cNvSpPr>
              <p:nvPr/>
            </p:nvSpPr>
            <p:spPr bwMode="auto">
              <a:xfrm>
                <a:off x="3467" y="1317"/>
                <a:ext cx="43" cy="92"/>
              </a:xfrm>
              <a:custGeom>
                <a:avLst/>
                <a:gdLst>
                  <a:gd name="T0" fmla="*/ 0 w 4"/>
                  <a:gd name="T1" fmla="*/ 2147483647 h 8"/>
                  <a:gd name="T2" fmla="*/ 2147483647 w 4"/>
                  <a:gd name="T3" fmla="*/ 2147483647 h 8"/>
                  <a:gd name="T4" fmla="*/ 2147483647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0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0" y="8"/>
                    </a:moveTo>
                    <a:cubicBezTo>
                      <a:pt x="0" y="7"/>
                      <a:pt x="0" y="5"/>
                      <a:pt x="1" y="3"/>
                    </a:cubicBezTo>
                    <a:cubicBezTo>
                      <a:pt x="1" y="1"/>
                      <a:pt x="3" y="0"/>
                      <a:pt x="4" y="0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4"/>
                      <a:pt x="3" y="5"/>
                      <a:pt x="3" y="6"/>
                    </a:cubicBezTo>
                    <a:cubicBezTo>
                      <a:pt x="2" y="7"/>
                      <a:pt x="1" y="7"/>
                      <a:pt x="0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7" name="Freeform 139"/>
              <p:cNvSpPr>
                <a:spLocks/>
              </p:cNvSpPr>
              <p:nvPr/>
            </p:nvSpPr>
            <p:spPr bwMode="auto">
              <a:xfrm>
                <a:off x="3501" y="1317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0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3" y="1"/>
                      <a:pt x="3" y="2"/>
                      <a:pt x="2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6"/>
                      <a:pt x="1" y="6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8" name="Freeform 140"/>
              <p:cNvSpPr>
                <a:spLocks/>
              </p:cNvSpPr>
              <p:nvPr/>
            </p:nvSpPr>
            <p:spPr bwMode="auto">
              <a:xfrm>
                <a:off x="3525" y="1306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7"/>
                      <a:pt x="0" y="5"/>
                      <a:pt x="0" y="3"/>
                    </a:cubicBezTo>
                    <a:cubicBezTo>
                      <a:pt x="1" y="2"/>
                      <a:pt x="2" y="0"/>
                      <a:pt x="3" y="1"/>
                    </a:cubicBezTo>
                    <a:cubicBezTo>
                      <a:pt x="3" y="2"/>
                      <a:pt x="2" y="3"/>
                      <a:pt x="2" y="3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9" name="Freeform 141"/>
              <p:cNvSpPr>
                <a:spLocks/>
              </p:cNvSpPr>
              <p:nvPr/>
            </p:nvSpPr>
            <p:spPr bwMode="auto">
              <a:xfrm>
                <a:off x="3544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0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6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0" name="Freeform 142"/>
              <p:cNvSpPr>
                <a:spLocks/>
              </p:cNvSpPr>
              <p:nvPr/>
            </p:nvSpPr>
            <p:spPr bwMode="auto">
              <a:xfrm>
                <a:off x="3559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1" name="Freeform 143"/>
              <p:cNvSpPr>
                <a:spLocks/>
              </p:cNvSpPr>
              <p:nvPr/>
            </p:nvSpPr>
            <p:spPr bwMode="auto">
              <a:xfrm>
                <a:off x="3578" y="1306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2" name="Freeform 144"/>
              <p:cNvSpPr>
                <a:spLocks/>
              </p:cNvSpPr>
              <p:nvPr/>
            </p:nvSpPr>
            <p:spPr bwMode="auto">
              <a:xfrm>
                <a:off x="3593" y="1306"/>
                <a:ext cx="19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3" name="Freeform 145"/>
              <p:cNvSpPr>
                <a:spLocks/>
              </p:cNvSpPr>
              <p:nvPr/>
            </p:nvSpPr>
            <p:spPr bwMode="auto">
              <a:xfrm>
                <a:off x="360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4" name="Freeform 146"/>
              <p:cNvSpPr>
                <a:spLocks/>
              </p:cNvSpPr>
              <p:nvPr/>
            </p:nvSpPr>
            <p:spPr bwMode="auto">
              <a:xfrm>
                <a:off x="361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5" name="Freeform 147"/>
              <p:cNvSpPr>
                <a:spLocks/>
              </p:cNvSpPr>
              <p:nvPr/>
            </p:nvSpPr>
            <p:spPr bwMode="auto">
              <a:xfrm>
                <a:off x="3626" y="1306"/>
                <a:ext cx="19" cy="46"/>
              </a:xfrm>
              <a:custGeom>
                <a:avLst/>
                <a:gdLst>
                  <a:gd name="T0" fmla="*/ 0 w 2"/>
                  <a:gd name="T1" fmla="*/ 2147483647 h 4"/>
                  <a:gd name="T2" fmla="*/ 0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0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6" name="Freeform 148"/>
              <p:cNvSpPr>
                <a:spLocks/>
              </p:cNvSpPr>
              <p:nvPr/>
            </p:nvSpPr>
            <p:spPr bwMode="auto">
              <a:xfrm>
                <a:off x="3410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0" y="4"/>
                      <a:pt x="1" y="2"/>
                    </a:cubicBezTo>
                    <a:cubicBezTo>
                      <a:pt x="2" y="1"/>
                      <a:pt x="2" y="0"/>
                      <a:pt x="3" y="0"/>
                    </a:cubicBezTo>
                    <a:cubicBezTo>
                      <a:pt x="4" y="0"/>
                      <a:pt x="5" y="0"/>
                      <a:pt x="6" y="1"/>
                    </a:cubicBezTo>
                    <a:cubicBezTo>
                      <a:pt x="5" y="2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7" name="Freeform 149"/>
              <p:cNvSpPr>
                <a:spLocks/>
              </p:cNvSpPr>
              <p:nvPr/>
            </p:nvSpPr>
            <p:spPr bwMode="auto">
              <a:xfrm>
                <a:off x="3443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1" y="4"/>
                      <a:pt x="2" y="3"/>
                    </a:cubicBezTo>
                    <a:cubicBezTo>
                      <a:pt x="3" y="1"/>
                      <a:pt x="4" y="0"/>
                      <a:pt x="6" y="1"/>
                    </a:cubicBezTo>
                    <a:cubicBezTo>
                      <a:pt x="5" y="2"/>
                      <a:pt x="4" y="3"/>
                      <a:pt x="4" y="3"/>
                    </a:cubicBezTo>
                    <a:cubicBezTo>
                      <a:pt x="4" y="4"/>
                      <a:pt x="3" y="5"/>
                      <a:pt x="3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8" name="Freeform 150"/>
              <p:cNvSpPr>
                <a:spLocks/>
              </p:cNvSpPr>
              <p:nvPr/>
            </p:nvSpPr>
            <p:spPr bwMode="auto">
              <a:xfrm>
                <a:off x="3477" y="1271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2147483647 h 6"/>
                  <a:gd name="T4" fmla="*/ 2147483647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0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0" y="6"/>
                    </a:moveTo>
                    <a:cubicBezTo>
                      <a:pt x="0" y="5"/>
                      <a:pt x="0" y="3"/>
                      <a:pt x="1" y="2"/>
                    </a:cubicBezTo>
                    <a:cubicBezTo>
                      <a:pt x="2" y="0"/>
                      <a:pt x="3" y="0"/>
                      <a:pt x="5" y="1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9" name="Freeform 151"/>
              <p:cNvSpPr>
                <a:spLocks/>
              </p:cNvSpPr>
              <p:nvPr/>
            </p:nvSpPr>
            <p:spPr bwMode="auto">
              <a:xfrm>
                <a:off x="3501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3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4" y="1"/>
                      <a:pt x="3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0" name="Freeform 152"/>
              <p:cNvSpPr>
                <a:spLocks/>
              </p:cNvSpPr>
              <p:nvPr/>
            </p:nvSpPr>
            <p:spPr bwMode="auto">
              <a:xfrm>
                <a:off x="3525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4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1" name="Freeform 153"/>
              <p:cNvSpPr>
                <a:spLocks/>
              </p:cNvSpPr>
              <p:nvPr/>
            </p:nvSpPr>
            <p:spPr bwMode="auto">
              <a:xfrm>
                <a:off x="3544" y="1271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2"/>
                      <a:pt x="3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2" name="Freeform 154"/>
              <p:cNvSpPr>
                <a:spLocks/>
              </p:cNvSpPr>
              <p:nvPr/>
            </p:nvSpPr>
            <p:spPr bwMode="auto">
              <a:xfrm>
                <a:off x="3569" y="1283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4"/>
                    </a:moveTo>
                    <a:cubicBezTo>
                      <a:pt x="0" y="4"/>
                      <a:pt x="0" y="3"/>
                      <a:pt x="0" y="2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0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3" name="Freeform 155"/>
              <p:cNvSpPr>
                <a:spLocks/>
              </p:cNvSpPr>
              <p:nvPr/>
            </p:nvSpPr>
            <p:spPr bwMode="auto">
              <a:xfrm>
                <a:off x="3578" y="1283"/>
                <a:ext cx="34" cy="57"/>
              </a:xfrm>
              <a:custGeom>
                <a:avLst/>
                <a:gdLst>
                  <a:gd name="T0" fmla="*/ 0 w 3"/>
                  <a:gd name="T1" fmla="*/ 2147483647 h 5"/>
                  <a:gd name="T2" fmla="*/ 2147483647 w 3"/>
                  <a:gd name="T3" fmla="*/ 2147483647 h 5"/>
                  <a:gd name="T4" fmla="*/ 2147483647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0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4" name="Freeform 156"/>
              <p:cNvSpPr>
                <a:spLocks/>
              </p:cNvSpPr>
              <p:nvPr/>
            </p:nvSpPr>
            <p:spPr bwMode="auto">
              <a:xfrm>
                <a:off x="3593" y="1283"/>
                <a:ext cx="34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2147483647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0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5" name="Freeform 157"/>
              <p:cNvSpPr>
                <a:spLocks/>
              </p:cNvSpPr>
              <p:nvPr/>
            </p:nvSpPr>
            <p:spPr bwMode="auto">
              <a:xfrm>
                <a:off x="360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6" name="Freeform 158"/>
              <p:cNvSpPr>
                <a:spLocks/>
              </p:cNvSpPr>
              <p:nvPr/>
            </p:nvSpPr>
            <p:spPr bwMode="auto">
              <a:xfrm>
                <a:off x="361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7" name="Freeform 159"/>
              <p:cNvSpPr>
                <a:spLocks/>
              </p:cNvSpPr>
              <p:nvPr/>
            </p:nvSpPr>
            <p:spPr bwMode="auto">
              <a:xfrm>
                <a:off x="3626" y="1294"/>
                <a:ext cx="19" cy="34"/>
              </a:xfrm>
              <a:custGeom>
                <a:avLst/>
                <a:gdLst>
                  <a:gd name="T0" fmla="*/ 0 w 2"/>
                  <a:gd name="T1" fmla="*/ 2147483647 h 3"/>
                  <a:gd name="T2" fmla="*/ 2147483647 w 2"/>
                  <a:gd name="T3" fmla="*/ 2147483647 h 3"/>
                  <a:gd name="T4" fmla="*/ 2147483647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0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0" y="3"/>
                    </a:moveTo>
                    <a:cubicBezTo>
                      <a:pt x="0" y="3"/>
                      <a:pt x="0" y="2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8" name="Freeform 16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9" name="Freeform 16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0" name="Freeform 16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1" name="Freeform 16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2" name="Freeform 16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3" name="Freeform 16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4" name="Freeform 16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5" name="Freeform 16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6" name="Freeform 16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7" name="Freeform 16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8" name="Freeform 17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9" name="Freeform 17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0" name="Freeform 17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1" name="Freeform 17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2" name="Freeform 17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3" name="Freeform 17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4" name="Freeform 17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5" name="Freeform 17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6" name="Freeform 17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7" name="Freeform 17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8" name="Freeform 18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9" name="Freeform 18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0" name="Freeform 18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1" name="Freeform 183"/>
              <p:cNvSpPr>
                <a:spLocks/>
              </p:cNvSpPr>
              <p:nvPr/>
            </p:nvSpPr>
            <p:spPr bwMode="auto">
              <a:xfrm>
                <a:off x="3443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1"/>
                      <a:pt x="5" y="0"/>
                    </a:cubicBezTo>
                    <a:cubicBezTo>
                      <a:pt x="4" y="0"/>
                      <a:pt x="4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2" name="Freeform 184"/>
              <p:cNvSpPr>
                <a:spLocks/>
              </p:cNvSpPr>
              <p:nvPr/>
            </p:nvSpPr>
            <p:spPr bwMode="auto">
              <a:xfrm>
                <a:off x="3467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2"/>
                      <a:pt x="4" y="1"/>
                    </a:cubicBezTo>
                    <a:cubicBezTo>
                      <a:pt x="4" y="1"/>
                      <a:pt x="3" y="1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3" name="Freeform 185"/>
              <p:cNvSpPr>
                <a:spLocks/>
              </p:cNvSpPr>
              <p:nvPr/>
            </p:nvSpPr>
            <p:spPr bwMode="auto">
              <a:xfrm>
                <a:off x="3491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2"/>
                      <a:pt x="3" y="1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4" name="Freeform 186"/>
              <p:cNvSpPr>
                <a:spLocks/>
              </p:cNvSpPr>
              <p:nvPr/>
            </p:nvSpPr>
            <p:spPr bwMode="auto">
              <a:xfrm>
                <a:off x="3511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1" y="3"/>
                      <a:pt x="1" y="2"/>
                      <a:pt x="2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5" name="Freeform 18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6" name="Freeform 18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7" name="Freeform 18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8" name="Freeform 19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9" name="Freeform 19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0" name="Freeform 19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1" name="Freeform 19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2" name="Freeform 19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3" name="Freeform 19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4" name="Freeform 19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5" name="Freeform 19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6" name="Freeform 19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7" name="Freeform 19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8" name="Freeform 20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9" name="Freeform 20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0" name="Freeform 20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1" name="Freeform 20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2" name="Freeform 20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3" name="Freeform 20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4" name="Freeform 20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5" name="Freeform 20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6" name="Freeform 20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7" name="Freeform 20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8" name="Freeform 210"/>
              <p:cNvSpPr>
                <a:spLocks/>
              </p:cNvSpPr>
              <p:nvPr/>
            </p:nvSpPr>
            <p:spPr bwMode="auto">
              <a:xfrm>
                <a:off x="3477" y="1203"/>
                <a:ext cx="48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2147483647 w 4"/>
                  <a:gd name="T5" fmla="*/ 2147483647 h 2"/>
                  <a:gd name="T6" fmla="*/ 2147483647 w 4"/>
                  <a:gd name="T7" fmla="*/ 2147483647 h 2"/>
                  <a:gd name="T8" fmla="*/ 0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0" y="2"/>
                    </a:moveTo>
                    <a:cubicBezTo>
                      <a:pt x="2" y="1"/>
                      <a:pt x="3" y="1"/>
                      <a:pt x="4" y="0"/>
                    </a:cubicBezTo>
                    <a:lnTo>
                      <a:pt x="4" y="1"/>
                    </a:lnTo>
                    <a:cubicBezTo>
                      <a:pt x="4" y="2"/>
                      <a:pt x="3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9" name="Freeform 211"/>
              <p:cNvSpPr>
                <a:spLocks/>
              </p:cNvSpPr>
              <p:nvPr/>
            </p:nvSpPr>
            <p:spPr bwMode="auto">
              <a:xfrm>
                <a:off x="3501" y="1214"/>
                <a:ext cx="34" cy="23"/>
              </a:xfrm>
              <a:custGeom>
                <a:avLst/>
                <a:gdLst>
                  <a:gd name="T0" fmla="*/ 0 w 3"/>
                  <a:gd name="T1" fmla="*/ 2147483647 h 2"/>
                  <a:gd name="T2" fmla="*/ 2147483647 w 3"/>
                  <a:gd name="T3" fmla="*/ 0 h 2"/>
                  <a:gd name="T4" fmla="*/ 2147483647 w 3"/>
                  <a:gd name="T5" fmla="*/ 2147483647 h 2"/>
                  <a:gd name="T6" fmla="*/ 2147483647 w 3"/>
                  <a:gd name="T7" fmla="*/ 2147483647 h 2"/>
                  <a:gd name="T8" fmla="*/ 0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0" y="1"/>
                    </a:moveTo>
                    <a:cubicBezTo>
                      <a:pt x="1" y="1"/>
                      <a:pt x="2" y="0"/>
                      <a:pt x="3" y="0"/>
                    </a:cubicBezTo>
                    <a:lnTo>
                      <a:pt x="3" y="1"/>
                    </a:lnTo>
                    <a:cubicBezTo>
                      <a:pt x="3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0" name="Freeform 212"/>
              <p:cNvSpPr>
                <a:spLocks/>
              </p:cNvSpPr>
              <p:nvPr/>
            </p:nvSpPr>
            <p:spPr bwMode="auto">
              <a:xfrm>
                <a:off x="3511" y="122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cubicBezTo>
                      <a:pt x="1" y="1"/>
                      <a:pt x="2" y="0"/>
                      <a:pt x="2" y="0"/>
                    </a:cubicBezTo>
                    <a:lnTo>
                      <a:pt x="3" y="1"/>
                    </a:ln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1" name="Freeform 213"/>
              <p:cNvSpPr>
                <a:spLocks/>
              </p:cNvSpPr>
              <p:nvPr/>
            </p:nvSpPr>
            <p:spPr bwMode="auto">
              <a:xfrm>
                <a:off x="3544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1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2"/>
                      <a:pt x="2" y="2"/>
                      <a:pt x="3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2" name="Freeform 214"/>
              <p:cNvSpPr>
                <a:spLocks/>
              </p:cNvSpPr>
              <p:nvPr/>
            </p:nvSpPr>
            <p:spPr bwMode="auto">
              <a:xfrm>
                <a:off x="3511" y="1191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0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0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0" y="1"/>
                    </a:moveTo>
                    <a:lnTo>
                      <a:pt x="0" y="1"/>
                    </a:lnTo>
                    <a:cubicBezTo>
                      <a:pt x="1" y="2"/>
                      <a:pt x="2" y="2"/>
                      <a:pt x="2" y="3"/>
                    </a:cubicBezTo>
                    <a:cubicBezTo>
                      <a:pt x="2" y="4"/>
                      <a:pt x="2" y="5"/>
                      <a:pt x="3" y="5"/>
                    </a:cubicBezTo>
                    <a:cubicBezTo>
                      <a:pt x="3" y="6"/>
                      <a:pt x="4" y="7"/>
                      <a:pt x="5" y="7"/>
                    </a:cubicBezTo>
                    <a:lnTo>
                      <a:pt x="6" y="6"/>
                    </a:lnTo>
                    <a:cubicBezTo>
                      <a:pt x="5" y="6"/>
                      <a:pt x="4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1"/>
                      <a:pt x="2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3" name="Freeform 215"/>
              <p:cNvSpPr>
                <a:spLocks/>
              </p:cNvSpPr>
              <p:nvPr/>
            </p:nvSpPr>
            <p:spPr bwMode="auto">
              <a:xfrm>
                <a:off x="3602" y="1157"/>
                <a:ext cx="130" cy="69"/>
              </a:xfrm>
              <a:custGeom>
                <a:avLst/>
                <a:gdLst>
                  <a:gd name="T0" fmla="*/ 0 w 11"/>
                  <a:gd name="T1" fmla="*/ 2147483647 h 6"/>
                  <a:gd name="T2" fmla="*/ 0 w 11"/>
                  <a:gd name="T3" fmla="*/ 2147483647 h 6"/>
                  <a:gd name="T4" fmla="*/ 2147483647 w 11"/>
                  <a:gd name="T5" fmla="*/ 2147483647 h 6"/>
                  <a:gd name="T6" fmla="*/ 2147483647 w 11"/>
                  <a:gd name="T7" fmla="*/ 2147483647 h 6"/>
                  <a:gd name="T8" fmla="*/ 2147483647 w 11"/>
                  <a:gd name="T9" fmla="*/ 2147483647 h 6"/>
                  <a:gd name="T10" fmla="*/ 2147483647 w 11"/>
                  <a:gd name="T11" fmla="*/ 2147483647 h 6"/>
                  <a:gd name="T12" fmla="*/ 2147483647 w 11"/>
                  <a:gd name="T13" fmla="*/ 2147483647 h 6"/>
                  <a:gd name="T14" fmla="*/ 2147483647 w 11"/>
                  <a:gd name="T15" fmla="*/ 2147483647 h 6"/>
                  <a:gd name="T16" fmla="*/ 2147483647 w 11"/>
                  <a:gd name="T17" fmla="*/ 2147483647 h 6"/>
                  <a:gd name="T18" fmla="*/ 2147483647 w 11"/>
                  <a:gd name="T19" fmla="*/ 2147483647 h 6"/>
                  <a:gd name="T20" fmla="*/ 2147483647 w 11"/>
                  <a:gd name="T21" fmla="*/ 2147483647 h 6"/>
                  <a:gd name="T22" fmla="*/ 2147483647 w 11"/>
                  <a:gd name="T23" fmla="*/ 2147483647 h 6"/>
                  <a:gd name="T24" fmla="*/ 2147483647 w 11"/>
                  <a:gd name="T25" fmla="*/ 2147483647 h 6"/>
                  <a:gd name="T26" fmla="*/ 2147483647 w 11"/>
                  <a:gd name="T27" fmla="*/ 2147483647 h 6"/>
                  <a:gd name="T28" fmla="*/ 2147483647 w 11"/>
                  <a:gd name="T29" fmla="*/ 2147483647 h 6"/>
                  <a:gd name="T30" fmla="*/ 2147483647 w 11"/>
                  <a:gd name="T31" fmla="*/ 2147483647 h 6"/>
                  <a:gd name="T32" fmla="*/ 2147483647 w 11"/>
                  <a:gd name="T33" fmla="*/ 2147483647 h 6"/>
                  <a:gd name="T34" fmla="*/ 2147483647 w 11"/>
                  <a:gd name="T35" fmla="*/ 0 h 6"/>
                  <a:gd name="T36" fmla="*/ 2147483647 w 11"/>
                  <a:gd name="T37" fmla="*/ 0 h 6"/>
                  <a:gd name="T38" fmla="*/ 2147483647 w 11"/>
                  <a:gd name="T39" fmla="*/ 2147483647 h 6"/>
                  <a:gd name="T40" fmla="*/ 2147483647 w 11"/>
                  <a:gd name="T41" fmla="*/ 2147483647 h 6"/>
                  <a:gd name="T42" fmla="*/ 2147483647 w 11"/>
                  <a:gd name="T43" fmla="*/ 2147483647 h 6"/>
                  <a:gd name="T44" fmla="*/ 2147483647 w 11"/>
                  <a:gd name="T45" fmla="*/ 0 h 6"/>
                  <a:gd name="T46" fmla="*/ 2147483647 w 11"/>
                  <a:gd name="T47" fmla="*/ 0 h 6"/>
                  <a:gd name="T48" fmla="*/ 0 w 11"/>
                  <a:gd name="T49" fmla="*/ 2147483647 h 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1"/>
                  <a:gd name="T76" fmla="*/ 0 h 6"/>
                  <a:gd name="T77" fmla="*/ 11 w 11"/>
                  <a:gd name="T78" fmla="*/ 6 h 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1" h="6">
                    <a:moveTo>
                      <a:pt x="0" y="4"/>
                    </a:moveTo>
                    <a:lnTo>
                      <a:pt x="0" y="6"/>
                    </a:lnTo>
                    <a:cubicBezTo>
                      <a:pt x="1" y="6"/>
                      <a:pt x="1" y="5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6"/>
                      <a:pt x="3" y="5"/>
                      <a:pt x="3" y="3"/>
                    </a:cubicBezTo>
                    <a:lnTo>
                      <a:pt x="5" y="6"/>
                    </a:lnTo>
                    <a:lnTo>
                      <a:pt x="5" y="3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6" y="6"/>
                    </a:lnTo>
                    <a:lnTo>
                      <a:pt x="8" y="3"/>
                    </a:lnTo>
                    <a:cubicBezTo>
                      <a:pt x="8" y="5"/>
                      <a:pt x="8" y="6"/>
                      <a:pt x="9" y="6"/>
                    </a:cubicBezTo>
                    <a:cubicBezTo>
                      <a:pt x="9" y="5"/>
                      <a:pt x="9" y="4"/>
                      <a:pt x="9" y="3"/>
                    </a:cubicBezTo>
                    <a:cubicBezTo>
                      <a:pt x="10" y="5"/>
                      <a:pt x="10" y="6"/>
                      <a:pt x="11" y="6"/>
                    </a:cubicBezTo>
                    <a:lnTo>
                      <a:pt x="11" y="4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1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4" name="Freeform 21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5" name="Freeform 21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6" name="Freeform 21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7" name="Freeform 21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8" name="Freeform 22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9" name="Freeform 22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0" name="Freeform 22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1" name="Freeform 22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2" name="Freeform 22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3" name="Freeform 22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4" name="Freeform 22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5" name="Freeform 22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6" name="Freeform 22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7" name="Freeform 22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8" name="Freeform 23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9" name="Freeform 23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0" name="Freeform 23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1" name="Freeform 23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2" name="Freeform 23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3" name="Freeform 23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4" name="Freeform 23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5" name="Freeform 23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6" name="Freeform 23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7" name="Freeform 239"/>
              <p:cNvSpPr>
                <a:spLocks/>
              </p:cNvSpPr>
              <p:nvPr/>
            </p:nvSpPr>
            <p:spPr bwMode="auto">
              <a:xfrm>
                <a:off x="3877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3" y="1"/>
                    </a:moveTo>
                    <a:cubicBezTo>
                      <a:pt x="4" y="7"/>
                      <a:pt x="4" y="12"/>
                      <a:pt x="2" y="16"/>
                    </a:cubicBezTo>
                    <a:cubicBezTo>
                      <a:pt x="1" y="10"/>
                      <a:pt x="0" y="5"/>
                      <a:pt x="1" y="0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8" name="Freeform 240"/>
              <p:cNvSpPr>
                <a:spLocks/>
              </p:cNvSpPr>
              <p:nvPr/>
            </p:nvSpPr>
            <p:spPr bwMode="auto">
              <a:xfrm>
                <a:off x="3858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3" y="1"/>
                    </a:moveTo>
                    <a:cubicBezTo>
                      <a:pt x="4" y="6"/>
                      <a:pt x="4" y="11"/>
                      <a:pt x="2" y="15"/>
                    </a:cubicBezTo>
                    <a:cubicBezTo>
                      <a:pt x="0" y="9"/>
                      <a:pt x="0" y="4"/>
                      <a:pt x="1" y="0"/>
                    </a:cubicBezTo>
                    <a:cubicBezTo>
                      <a:pt x="1" y="0"/>
                      <a:pt x="2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9" name="Freeform 241"/>
              <p:cNvSpPr>
                <a:spLocks/>
              </p:cNvSpPr>
              <p:nvPr/>
            </p:nvSpPr>
            <p:spPr bwMode="auto">
              <a:xfrm>
                <a:off x="3834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0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3" y="6"/>
                      <a:pt x="4" y="11"/>
                      <a:pt x="2" y="14"/>
                    </a:cubicBezTo>
                    <a:cubicBezTo>
                      <a:pt x="0" y="9"/>
                      <a:pt x="0" y="4"/>
                      <a:pt x="0" y="0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0" name="Freeform 242"/>
              <p:cNvSpPr>
                <a:spLocks/>
              </p:cNvSpPr>
              <p:nvPr/>
            </p:nvSpPr>
            <p:spPr bwMode="auto">
              <a:xfrm>
                <a:off x="3800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3" y="1"/>
                    </a:moveTo>
                    <a:cubicBezTo>
                      <a:pt x="4" y="5"/>
                      <a:pt x="4" y="10"/>
                      <a:pt x="2" y="13"/>
                    </a:cubicBezTo>
                    <a:cubicBezTo>
                      <a:pt x="1" y="8"/>
                      <a:pt x="0" y="4"/>
                      <a:pt x="1" y="0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1" name="Freeform 243"/>
              <p:cNvSpPr>
                <a:spLocks/>
              </p:cNvSpPr>
              <p:nvPr/>
            </p:nvSpPr>
            <p:spPr bwMode="auto">
              <a:xfrm>
                <a:off x="3776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3" y="5"/>
                      <a:pt x="4" y="9"/>
                      <a:pt x="2" y="12"/>
                    </a:cubicBezTo>
                    <a:cubicBezTo>
                      <a:pt x="0" y="7"/>
                      <a:pt x="0" y="3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2" name="Freeform 244"/>
              <p:cNvSpPr>
                <a:spLocks/>
              </p:cNvSpPr>
              <p:nvPr/>
            </p:nvSpPr>
            <p:spPr bwMode="auto">
              <a:xfrm>
                <a:off x="3752" y="1306"/>
                <a:ext cx="48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0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3" y="5"/>
                      <a:pt x="4" y="9"/>
                      <a:pt x="2" y="11"/>
                    </a:cubicBezTo>
                    <a:cubicBezTo>
                      <a:pt x="0" y="7"/>
                      <a:pt x="0" y="4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3" name="Freeform 245"/>
              <p:cNvSpPr>
                <a:spLocks/>
              </p:cNvSpPr>
              <p:nvPr/>
            </p:nvSpPr>
            <p:spPr bwMode="auto">
              <a:xfrm>
                <a:off x="3732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0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1" y="1"/>
                    </a:moveTo>
                    <a:cubicBezTo>
                      <a:pt x="2" y="4"/>
                      <a:pt x="4" y="8"/>
                      <a:pt x="2" y="10"/>
                    </a:cubicBezTo>
                    <a:cubicBezTo>
                      <a:pt x="0" y="7"/>
                      <a:pt x="0" y="3"/>
                      <a:pt x="0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4" name="Freeform 24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5" name="Freeform 24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6" name="Freeform 24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7" name="Freeform 24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8" name="Freeform 25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9" name="Freeform 25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0" name="Freeform 25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1" name="Freeform 25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2" name="Freeform 25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3" name="Freeform 25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4" name="Freeform 25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5" name="Freeform 25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6" name="Freeform 25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7" name="Freeform 25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8" name="Freeform 26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9" name="Freeform 26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0" name="Freeform 26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1" name="Freeform 26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2" name="Freeform 26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3" name="Freeform 26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4" name="Freeform 26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5" name="Freeform 26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6" name="Freeform 26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7" name="Freeform 269"/>
              <p:cNvSpPr>
                <a:spLocks/>
              </p:cNvSpPr>
              <p:nvPr/>
            </p:nvSpPr>
            <p:spPr bwMode="auto">
              <a:xfrm>
                <a:off x="3877" y="1329"/>
                <a:ext cx="72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0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2147483647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6" y="9"/>
                    </a:moveTo>
                    <a:cubicBezTo>
                      <a:pt x="6" y="9"/>
                      <a:pt x="6" y="6"/>
                      <a:pt x="5" y="3"/>
                    </a:cubicBezTo>
                    <a:cubicBezTo>
                      <a:pt x="5" y="2"/>
                      <a:pt x="5" y="2"/>
                      <a:pt x="4" y="1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0" y="1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8"/>
                      <a:pt x="4" y="9"/>
                      <a:pt x="6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8" name="Freeform 270"/>
              <p:cNvSpPr>
                <a:spLocks/>
              </p:cNvSpPr>
              <p:nvPr/>
            </p:nvSpPr>
            <p:spPr bwMode="auto">
              <a:xfrm>
                <a:off x="3843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0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5" y="9"/>
                    </a:moveTo>
                    <a:cubicBezTo>
                      <a:pt x="6" y="8"/>
                      <a:pt x="5" y="6"/>
                      <a:pt x="4" y="4"/>
                    </a:cubicBezTo>
                    <a:cubicBezTo>
                      <a:pt x="4" y="2"/>
                      <a:pt x="2" y="0"/>
                      <a:pt x="0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3" y="8"/>
                      <a:pt x="4" y="8"/>
                      <a:pt x="5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9" name="Freeform 271"/>
              <p:cNvSpPr>
                <a:spLocks/>
              </p:cNvSpPr>
              <p:nvPr/>
            </p:nvSpPr>
            <p:spPr bwMode="auto">
              <a:xfrm>
                <a:off x="3824" y="1317"/>
                <a:ext cx="43" cy="92"/>
              </a:xfrm>
              <a:custGeom>
                <a:avLst/>
                <a:gdLst>
                  <a:gd name="T0" fmla="*/ 2147483647 w 4"/>
                  <a:gd name="T1" fmla="*/ 2147483647 h 8"/>
                  <a:gd name="T2" fmla="*/ 2147483647 w 4"/>
                  <a:gd name="T3" fmla="*/ 2147483647 h 8"/>
                  <a:gd name="T4" fmla="*/ 0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2147483647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4" y="8"/>
                    </a:moveTo>
                    <a:cubicBezTo>
                      <a:pt x="4" y="7"/>
                      <a:pt x="4" y="5"/>
                      <a:pt x="3" y="3"/>
                    </a:cubicBez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2" y="7"/>
                      <a:pt x="3" y="7"/>
                      <a:pt x="4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0" name="Freeform 272"/>
              <p:cNvSpPr>
                <a:spLocks/>
              </p:cNvSpPr>
              <p:nvPr/>
            </p:nvSpPr>
            <p:spPr bwMode="auto">
              <a:xfrm>
                <a:off x="3800" y="1317"/>
                <a:ext cx="43" cy="80"/>
              </a:xfrm>
              <a:custGeom>
                <a:avLst/>
                <a:gdLst>
                  <a:gd name="T0" fmla="*/ 2147483647 w 4"/>
                  <a:gd name="T1" fmla="*/ 2147483647 h 7"/>
                  <a:gd name="T2" fmla="*/ 2147483647 w 4"/>
                  <a:gd name="T3" fmla="*/ 2147483647 h 7"/>
                  <a:gd name="T4" fmla="*/ 0 w 4"/>
                  <a:gd name="T5" fmla="*/ 0 h 7"/>
                  <a:gd name="T6" fmla="*/ 2147483647 w 4"/>
                  <a:gd name="T7" fmla="*/ 2147483647 h 7"/>
                  <a:gd name="T8" fmla="*/ 2147483647 w 4"/>
                  <a:gd name="T9" fmla="*/ 2147483647 h 7"/>
                  <a:gd name="T10" fmla="*/ 2147483647 w 4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7"/>
                  <a:gd name="T20" fmla="*/ 4 w 4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7">
                    <a:moveTo>
                      <a:pt x="3" y="7"/>
                    </a:moveTo>
                    <a:cubicBezTo>
                      <a:pt x="4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1" y="3"/>
                      <a:pt x="1" y="4"/>
                      <a:pt x="1" y="5"/>
                    </a:cubicBezTo>
                    <a:cubicBezTo>
                      <a:pt x="1" y="6"/>
                      <a:pt x="2" y="6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1" name="Freeform 273"/>
              <p:cNvSpPr>
                <a:spLocks/>
              </p:cNvSpPr>
              <p:nvPr/>
            </p:nvSpPr>
            <p:spPr bwMode="auto">
              <a:xfrm>
                <a:off x="3776" y="1306"/>
                <a:ext cx="34" cy="80"/>
              </a:xfrm>
              <a:custGeom>
                <a:avLst/>
                <a:gdLst>
                  <a:gd name="T0" fmla="*/ 2147483647 w 3"/>
                  <a:gd name="T1" fmla="*/ 2147483647 h 7"/>
                  <a:gd name="T2" fmla="*/ 2147483647 w 3"/>
                  <a:gd name="T3" fmla="*/ 2147483647 h 7"/>
                  <a:gd name="T4" fmla="*/ 0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2147483647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3" y="7"/>
                    </a:moveTo>
                    <a:cubicBezTo>
                      <a:pt x="3" y="7"/>
                      <a:pt x="3" y="5"/>
                      <a:pt x="3" y="3"/>
                    </a:cubicBezTo>
                    <a:cubicBezTo>
                      <a:pt x="2" y="2"/>
                      <a:pt x="1" y="0"/>
                      <a:pt x="0" y="1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2" y="6"/>
                      <a:pt x="2" y="7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2" name="Freeform 274"/>
              <p:cNvSpPr>
                <a:spLocks/>
              </p:cNvSpPr>
              <p:nvPr/>
            </p:nvSpPr>
            <p:spPr bwMode="auto">
              <a:xfrm>
                <a:off x="375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4"/>
                      <a:pt x="2" y="4"/>
                      <a:pt x="2" y="5"/>
                    </a:cubicBezTo>
                    <a:cubicBezTo>
                      <a:pt x="2" y="6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3" name="Freeform 275"/>
              <p:cNvSpPr>
                <a:spLocks/>
              </p:cNvSpPr>
              <p:nvPr/>
            </p:nvSpPr>
            <p:spPr bwMode="auto">
              <a:xfrm>
                <a:off x="374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4" name="Freeform 276"/>
              <p:cNvSpPr>
                <a:spLocks/>
              </p:cNvSpPr>
              <p:nvPr/>
            </p:nvSpPr>
            <p:spPr bwMode="auto">
              <a:xfrm>
                <a:off x="3732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5" name="Freeform 277"/>
              <p:cNvSpPr>
                <a:spLocks/>
              </p:cNvSpPr>
              <p:nvPr/>
            </p:nvSpPr>
            <p:spPr bwMode="auto">
              <a:xfrm>
                <a:off x="3718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6" name="Freeform 278"/>
              <p:cNvSpPr>
                <a:spLocks/>
              </p:cNvSpPr>
              <p:nvPr/>
            </p:nvSpPr>
            <p:spPr bwMode="auto">
              <a:xfrm>
                <a:off x="3703" y="1306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7" name="Freeform 279"/>
              <p:cNvSpPr>
                <a:spLocks/>
              </p:cNvSpPr>
              <p:nvPr/>
            </p:nvSpPr>
            <p:spPr bwMode="auto">
              <a:xfrm>
                <a:off x="3699" y="1306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8" name="Freeform 280"/>
              <p:cNvSpPr>
                <a:spLocks/>
              </p:cNvSpPr>
              <p:nvPr/>
            </p:nvSpPr>
            <p:spPr bwMode="auto">
              <a:xfrm>
                <a:off x="3684" y="1306"/>
                <a:ext cx="1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2"/>
                      <a:pt x="2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2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9" name="Freeform 281"/>
              <p:cNvSpPr>
                <a:spLocks/>
              </p:cNvSpPr>
              <p:nvPr/>
            </p:nvSpPr>
            <p:spPr bwMode="auto">
              <a:xfrm>
                <a:off x="3858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0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6" y="4"/>
                      <a:pt x="5" y="2"/>
                    </a:cubicBezTo>
                    <a:cubicBezTo>
                      <a:pt x="4" y="1"/>
                      <a:pt x="4" y="0"/>
                      <a:pt x="3" y="0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1" y="2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0" name="Freeform 282"/>
              <p:cNvSpPr>
                <a:spLocks/>
              </p:cNvSpPr>
              <p:nvPr/>
            </p:nvSpPr>
            <p:spPr bwMode="auto">
              <a:xfrm>
                <a:off x="3824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0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5" y="4"/>
                      <a:pt x="4" y="3"/>
                    </a:cubicBezTo>
                    <a:cubicBezTo>
                      <a:pt x="4" y="1"/>
                      <a:pt x="2" y="0"/>
                      <a:pt x="0" y="1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1" name="Freeform 283"/>
              <p:cNvSpPr>
                <a:spLocks/>
              </p:cNvSpPr>
              <p:nvPr/>
            </p:nvSpPr>
            <p:spPr bwMode="auto">
              <a:xfrm>
                <a:off x="3800" y="1271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2147483647 w 5"/>
                  <a:gd name="T3" fmla="*/ 2147483647 h 6"/>
                  <a:gd name="T4" fmla="*/ 0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2147483647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5" y="6"/>
                    </a:moveTo>
                    <a:cubicBezTo>
                      <a:pt x="5" y="5"/>
                      <a:pt x="5" y="3"/>
                      <a:pt x="4" y="2"/>
                    </a:cubicBezTo>
                    <a:cubicBezTo>
                      <a:pt x="3" y="0"/>
                      <a:pt x="2" y="0"/>
                      <a:pt x="0" y="1"/>
                    </a:cubicBezTo>
                    <a:cubicBezTo>
                      <a:pt x="1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3" y="5"/>
                    </a:cubicBezTo>
                    <a:cubicBezTo>
                      <a:pt x="3" y="5"/>
                      <a:pt x="4" y="6"/>
                      <a:pt x="5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2" name="Freeform 284"/>
              <p:cNvSpPr>
                <a:spLocks/>
              </p:cNvSpPr>
              <p:nvPr/>
            </p:nvSpPr>
            <p:spPr bwMode="auto">
              <a:xfrm>
                <a:off x="3790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3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3" name="Freeform 285"/>
              <p:cNvSpPr>
                <a:spLocks/>
              </p:cNvSpPr>
              <p:nvPr/>
            </p:nvSpPr>
            <p:spPr bwMode="auto">
              <a:xfrm>
                <a:off x="3766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4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4" name="Freeform 286"/>
              <p:cNvSpPr>
                <a:spLocks/>
              </p:cNvSpPr>
              <p:nvPr/>
            </p:nvSpPr>
            <p:spPr bwMode="auto">
              <a:xfrm>
                <a:off x="3752" y="1271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2"/>
                      <a:pt x="1" y="2"/>
                      <a:pt x="1" y="3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2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5" name="Freeform 287"/>
              <p:cNvSpPr>
                <a:spLocks/>
              </p:cNvSpPr>
              <p:nvPr/>
            </p:nvSpPr>
            <p:spPr bwMode="auto">
              <a:xfrm>
                <a:off x="3742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0 h 5"/>
                  <a:gd name="T6" fmla="*/ 0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6" name="Freeform 288"/>
              <p:cNvSpPr>
                <a:spLocks/>
              </p:cNvSpPr>
              <p:nvPr/>
            </p:nvSpPr>
            <p:spPr bwMode="auto">
              <a:xfrm>
                <a:off x="3718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7" name="Freeform 289"/>
              <p:cNvSpPr>
                <a:spLocks/>
              </p:cNvSpPr>
              <p:nvPr/>
            </p:nvSpPr>
            <p:spPr bwMode="auto">
              <a:xfrm>
                <a:off x="3703" y="1283"/>
                <a:ext cx="39" cy="46"/>
              </a:xfrm>
              <a:custGeom>
                <a:avLst/>
                <a:gdLst>
                  <a:gd name="T0" fmla="*/ 2147483647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2147483647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3"/>
                      <a:pt x="2" y="3"/>
                      <a:pt x="2" y="4"/>
                    </a:cubicBezTo>
                    <a:cubicBezTo>
                      <a:pt x="2" y="4"/>
                      <a:pt x="2" y="4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8" name="Freeform 290"/>
              <p:cNvSpPr>
                <a:spLocks/>
              </p:cNvSpPr>
              <p:nvPr/>
            </p:nvSpPr>
            <p:spPr bwMode="auto">
              <a:xfrm>
                <a:off x="3703" y="1283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9" name="Freeform 291"/>
              <p:cNvSpPr>
                <a:spLocks/>
              </p:cNvSpPr>
              <p:nvPr/>
            </p:nvSpPr>
            <p:spPr bwMode="auto">
              <a:xfrm>
                <a:off x="3699" y="1283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0" name="Freeform 292"/>
              <p:cNvSpPr>
                <a:spLocks/>
              </p:cNvSpPr>
              <p:nvPr/>
            </p:nvSpPr>
            <p:spPr bwMode="auto">
              <a:xfrm>
                <a:off x="3684" y="1294"/>
                <a:ext cx="19" cy="34"/>
              </a:xfrm>
              <a:custGeom>
                <a:avLst/>
                <a:gdLst>
                  <a:gd name="T0" fmla="*/ 2147483647 w 2"/>
                  <a:gd name="T1" fmla="*/ 2147483647 h 3"/>
                  <a:gd name="T2" fmla="*/ 2147483647 w 2"/>
                  <a:gd name="T3" fmla="*/ 2147483647 h 3"/>
                  <a:gd name="T4" fmla="*/ 0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2147483647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2" y="3"/>
                    </a:moveTo>
                    <a:cubicBezTo>
                      <a:pt x="2" y="3"/>
                      <a:pt x="2" y="2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1" name="Freeform 29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2" name="Freeform 29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3" name="Freeform 29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4" name="Freeform 29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5" name="Freeform 29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6" name="Freeform 29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7" name="Freeform 29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8" name="Freeform 30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9" name="Freeform 30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0" name="Freeform 30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1" name="Freeform 30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2" name="Freeform 30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3" name="Freeform 30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4" name="Freeform 30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5" name="Freeform 30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6" name="Freeform 30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7" name="Freeform 30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8" name="Freeform 31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9" name="Freeform 31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0" name="Freeform 31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1" name="Freeform 31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2" name="Freeform 31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3" name="Freeform 31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4" name="Freeform 316"/>
              <p:cNvSpPr>
                <a:spLocks/>
              </p:cNvSpPr>
              <p:nvPr/>
            </p:nvSpPr>
            <p:spPr bwMode="auto">
              <a:xfrm>
                <a:off x="3834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2" y="0"/>
                    </a:moveTo>
                    <a:cubicBezTo>
                      <a:pt x="3" y="1"/>
                      <a:pt x="4" y="2"/>
                      <a:pt x="5" y="4"/>
                    </a:cubicBezTo>
                    <a:cubicBezTo>
                      <a:pt x="4" y="4"/>
                      <a:pt x="3" y="4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5" name="Freeform 317"/>
              <p:cNvSpPr>
                <a:spLocks/>
              </p:cNvSpPr>
              <p:nvPr/>
            </p:nvSpPr>
            <p:spPr bwMode="auto">
              <a:xfrm>
                <a:off x="3824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4"/>
                    </a:cubicBezTo>
                    <a:cubicBezTo>
                      <a:pt x="3" y="4"/>
                      <a:pt x="2" y="4"/>
                      <a:pt x="1" y="3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6" name="Freeform 318"/>
              <p:cNvSpPr>
                <a:spLocks/>
              </p:cNvSpPr>
              <p:nvPr/>
            </p:nvSpPr>
            <p:spPr bwMode="auto">
              <a:xfrm>
                <a:off x="3800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3"/>
                    </a:cubicBezTo>
                    <a:cubicBezTo>
                      <a:pt x="3" y="4"/>
                      <a:pt x="2" y="3"/>
                      <a:pt x="1" y="2"/>
                    </a:cubicBezTo>
                    <a:cubicBezTo>
                      <a:pt x="1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7" name="Freeform 319"/>
              <p:cNvSpPr>
                <a:spLocks/>
              </p:cNvSpPr>
              <p:nvPr/>
            </p:nvSpPr>
            <p:spPr bwMode="auto">
              <a:xfrm>
                <a:off x="3790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cubicBezTo>
                      <a:pt x="2" y="0"/>
                      <a:pt x="2" y="1"/>
                      <a:pt x="3" y="2"/>
                    </a:cubicBezTo>
                    <a:cubicBezTo>
                      <a:pt x="2" y="3"/>
                      <a:pt x="2" y="2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8" name="Freeform 32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9" name="Freeform 32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0" name="Freeform 32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1" name="Freeform 32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2" name="Freeform 32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3" name="Freeform 32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4" name="Freeform 32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5" name="Freeform 32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6" name="Freeform 32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7" name="Freeform 32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8" name="Freeform 33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9" name="Freeform 33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0" name="Freeform 33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1" name="Freeform 33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2" name="Freeform 33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3" name="Freeform 33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4" name="Freeform 33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5" name="Freeform 33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6" name="Freeform 33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7" name="Freeform 33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8" name="Freeform 34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9" name="Freeform 34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0" name="Freeform 34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1" name="Freeform 343"/>
              <p:cNvSpPr>
                <a:spLocks/>
              </p:cNvSpPr>
              <p:nvPr/>
            </p:nvSpPr>
            <p:spPr bwMode="auto">
              <a:xfrm>
                <a:off x="3809" y="1203"/>
                <a:ext cx="48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w 4"/>
                  <a:gd name="T5" fmla="*/ 2147483647 h 2"/>
                  <a:gd name="T6" fmla="*/ 2147483647 w 4"/>
                  <a:gd name="T7" fmla="*/ 2147483647 h 2"/>
                  <a:gd name="T8" fmla="*/ 2147483647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1"/>
                      <a:pt x="0" y="0"/>
                    </a:cubicBezTo>
                    <a:lnTo>
                      <a:pt x="0" y="1"/>
                    </a:lnTo>
                    <a:cubicBezTo>
                      <a:pt x="1" y="2"/>
                      <a:pt x="1" y="2"/>
                      <a:pt x="2" y="2"/>
                    </a:cubicBezTo>
                    <a:cubicBezTo>
                      <a:pt x="3" y="2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2" name="Freeform 344"/>
              <p:cNvSpPr>
                <a:spLocks/>
              </p:cNvSpPr>
              <p:nvPr/>
            </p:nvSpPr>
            <p:spPr bwMode="auto">
              <a:xfrm>
                <a:off x="3800" y="1214"/>
                <a:ext cx="34" cy="23"/>
              </a:xfrm>
              <a:custGeom>
                <a:avLst/>
                <a:gdLst>
                  <a:gd name="T0" fmla="*/ 2147483647 w 3"/>
                  <a:gd name="T1" fmla="*/ 2147483647 h 2"/>
                  <a:gd name="T2" fmla="*/ 0 w 3"/>
                  <a:gd name="T3" fmla="*/ 0 h 2"/>
                  <a:gd name="T4" fmla="*/ 0 w 3"/>
                  <a:gd name="T5" fmla="*/ 2147483647 h 2"/>
                  <a:gd name="T6" fmla="*/ 2147483647 w 3"/>
                  <a:gd name="T7" fmla="*/ 2147483647 h 2"/>
                  <a:gd name="T8" fmla="*/ 2147483647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3" y="1"/>
                    </a:moveTo>
                    <a:cubicBezTo>
                      <a:pt x="2" y="1"/>
                      <a:pt x="1" y="0"/>
                      <a:pt x="0" y="0"/>
                    </a:cubicBezTo>
                    <a:lnTo>
                      <a:pt x="0" y="1"/>
                    </a:lnTo>
                    <a:cubicBezTo>
                      <a:pt x="0" y="1"/>
                      <a:pt x="1" y="2"/>
                      <a:pt x="2" y="2"/>
                    </a:cubicBezTo>
                    <a:cubicBezTo>
                      <a:pt x="2" y="2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3" name="Freeform 345"/>
              <p:cNvSpPr>
                <a:spLocks/>
              </p:cNvSpPr>
              <p:nvPr/>
            </p:nvSpPr>
            <p:spPr bwMode="auto">
              <a:xfrm>
                <a:off x="3790" y="1226"/>
                <a:ext cx="34" cy="11"/>
              </a:xfrm>
              <a:custGeom>
                <a:avLst/>
                <a:gdLst>
                  <a:gd name="T0" fmla="*/ 2147483647 w 3"/>
                  <a:gd name="T1" fmla="*/ 2147483647 h 1"/>
                  <a:gd name="T2" fmla="*/ 2147483647 w 3"/>
                  <a:gd name="T3" fmla="*/ 0 h 1"/>
                  <a:gd name="T4" fmla="*/ 0 w 3"/>
                  <a:gd name="T5" fmla="*/ 2147483647 h 1"/>
                  <a:gd name="T6" fmla="*/ 2147483647 w 3"/>
                  <a:gd name="T7" fmla="*/ 2147483647 h 1"/>
                  <a:gd name="T8" fmla="*/ 2147483647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1" y="0"/>
                      <a:pt x="1" y="0"/>
                    </a:cubicBezTo>
                    <a:lnTo>
                      <a:pt x="0" y="1"/>
                    </a:ln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4" name="Freeform 346"/>
              <p:cNvSpPr>
                <a:spLocks/>
              </p:cNvSpPr>
              <p:nvPr/>
            </p:nvSpPr>
            <p:spPr bwMode="auto">
              <a:xfrm>
                <a:off x="3752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2147483647 w 3"/>
                  <a:gd name="T3" fmla="*/ 2147483647 h 2"/>
                  <a:gd name="T4" fmla="*/ 0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2" y="0"/>
                    </a:moveTo>
                    <a:cubicBezTo>
                      <a:pt x="2" y="1"/>
                      <a:pt x="2" y="1"/>
                      <a:pt x="3" y="2"/>
                    </a:cubicBezTo>
                    <a:cubicBezTo>
                      <a:pt x="2" y="2"/>
                      <a:pt x="1" y="2"/>
                      <a:pt x="0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5" name="Freeform 347"/>
              <p:cNvSpPr>
                <a:spLocks/>
              </p:cNvSpPr>
              <p:nvPr/>
            </p:nvSpPr>
            <p:spPr bwMode="auto">
              <a:xfrm>
                <a:off x="3752" y="1191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2147483647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6" y="1"/>
                    </a:moveTo>
                    <a:lnTo>
                      <a:pt x="6" y="1"/>
                    </a:lnTo>
                    <a:cubicBezTo>
                      <a:pt x="5" y="2"/>
                      <a:pt x="4" y="2"/>
                      <a:pt x="4" y="3"/>
                    </a:cubicBezTo>
                    <a:cubicBezTo>
                      <a:pt x="4" y="4"/>
                      <a:pt x="4" y="5"/>
                      <a:pt x="3" y="5"/>
                    </a:cubicBezTo>
                    <a:cubicBezTo>
                      <a:pt x="3" y="6"/>
                      <a:pt x="2" y="7"/>
                      <a:pt x="1" y="7"/>
                    </a:cubicBezTo>
                    <a:lnTo>
                      <a:pt x="0" y="6"/>
                    </a:lnTo>
                    <a:cubicBezTo>
                      <a:pt x="1" y="6"/>
                      <a:pt x="2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6" y="0"/>
                      <a:pt x="6" y="1"/>
                      <a:pt x="6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6" name="Freeform 348"/>
              <p:cNvSpPr>
                <a:spLocks/>
              </p:cNvSpPr>
              <p:nvPr/>
            </p:nvSpPr>
            <p:spPr bwMode="auto">
              <a:xfrm>
                <a:off x="3400" y="1363"/>
                <a:ext cx="178" cy="241"/>
              </a:xfrm>
              <a:custGeom>
                <a:avLst/>
                <a:gdLst>
                  <a:gd name="T0" fmla="*/ 2147483647 w 16"/>
                  <a:gd name="T1" fmla="*/ 2147483647 h 21"/>
                  <a:gd name="T2" fmla="*/ 2147483647 w 16"/>
                  <a:gd name="T3" fmla="*/ 2147483647 h 21"/>
                  <a:gd name="T4" fmla="*/ 2147483647 w 16"/>
                  <a:gd name="T5" fmla="*/ 2147483647 h 21"/>
                  <a:gd name="T6" fmla="*/ 2147483647 w 16"/>
                  <a:gd name="T7" fmla="*/ 2147483647 h 21"/>
                  <a:gd name="T8" fmla="*/ 2147483647 w 16"/>
                  <a:gd name="T9" fmla="*/ 2147483647 h 21"/>
                  <a:gd name="T10" fmla="*/ 2147483647 w 16"/>
                  <a:gd name="T11" fmla="*/ 2147483647 h 21"/>
                  <a:gd name="T12" fmla="*/ 2147483647 w 16"/>
                  <a:gd name="T13" fmla="*/ 2147483647 h 21"/>
                  <a:gd name="T14" fmla="*/ 2147483647 w 16"/>
                  <a:gd name="T15" fmla="*/ 2147483647 h 21"/>
                  <a:gd name="T16" fmla="*/ 2147483647 w 16"/>
                  <a:gd name="T17" fmla="*/ 2147483647 h 21"/>
                  <a:gd name="T18" fmla="*/ 2147483647 w 16"/>
                  <a:gd name="T19" fmla="*/ 2147483647 h 21"/>
                  <a:gd name="T20" fmla="*/ 2147483647 w 16"/>
                  <a:gd name="T21" fmla="*/ 2147483647 h 21"/>
                  <a:gd name="T22" fmla="*/ 2147483647 w 16"/>
                  <a:gd name="T23" fmla="*/ 2147483647 h 21"/>
                  <a:gd name="T24" fmla="*/ 2147483647 w 16"/>
                  <a:gd name="T25" fmla="*/ 2147483647 h 21"/>
                  <a:gd name="T26" fmla="*/ 2147483647 w 16"/>
                  <a:gd name="T27" fmla="*/ 2147483647 h 21"/>
                  <a:gd name="T28" fmla="*/ 2147483647 w 16"/>
                  <a:gd name="T29" fmla="*/ 2147483647 h 21"/>
                  <a:gd name="T30" fmla="*/ 2147483647 w 16"/>
                  <a:gd name="T31" fmla="*/ 2147483647 h 21"/>
                  <a:gd name="T32" fmla="*/ 2147483647 w 16"/>
                  <a:gd name="T33" fmla="*/ 2147483647 h 21"/>
                  <a:gd name="T34" fmla="*/ 2147483647 w 16"/>
                  <a:gd name="T35" fmla="*/ 2147483647 h 21"/>
                  <a:gd name="T36" fmla="*/ 2147483647 w 16"/>
                  <a:gd name="T37" fmla="*/ 2147483647 h 21"/>
                  <a:gd name="T38" fmla="*/ 2147483647 w 16"/>
                  <a:gd name="T39" fmla="*/ 2147483647 h 21"/>
                  <a:gd name="T40" fmla="*/ 2147483647 w 16"/>
                  <a:gd name="T41" fmla="*/ 2147483647 h 21"/>
                  <a:gd name="T42" fmla="*/ 2147483647 w 16"/>
                  <a:gd name="T43" fmla="*/ 2147483647 h 21"/>
                  <a:gd name="T44" fmla="*/ 2147483647 w 16"/>
                  <a:gd name="T45" fmla="*/ 2147483647 h 21"/>
                  <a:gd name="T46" fmla="*/ 2147483647 w 16"/>
                  <a:gd name="T47" fmla="*/ 2147483647 h 21"/>
                  <a:gd name="T48" fmla="*/ 2147483647 w 16"/>
                  <a:gd name="T49" fmla="*/ 2147483647 h 21"/>
                  <a:gd name="T50" fmla="*/ 2147483647 w 16"/>
                  <a:gd name="T51" fmla="*/ 2147483647 h 21"/>
                  <a:gd name="T52" fmla="*/ 2147483647 w 16"/>
                  <a:gd name="T53" fmla="*/ 2147483647 h 21"/>
                  <a:gd name="T54" fmla="*/ 2147483647 w 16"/>
                  <a:gd name="T55" fmla="*/ 2147483647 h 21"/>
                  <a:gd name="T56" fmla="*/ 2147483647 w 16"/>
                  <a:gd name="T57" fmla="*/ 2147483647 h 21"/>
                  <a:gd name="T58" fmla="*/ 2147483647 w 16"/>
                  <a:gd name="T59" fmla="*/ 2147483647 h 21"/>
                  <a:gd name="T60" fmla="*/ 2147483647 w 16"/>
                  <a:gd name="T61" fmla="*/ 2147483647 h 21"/>
                  <a:gd name="T62" fmla="*/ 2147483647 w 16"/>
                  <a:gd name="T63" fmla="*/ 2147483647 h 21"/>
                  <a:gd name="T64" fmla="*/ 0 w 16"/>
                  <a:gd name="T65" fmla="*/ 2147483647 h 21"/>
                  <a:gd name="T66" fmla="*/ 0 w 16"/>
                  <a:gd name="T67" fmla="*/ 2147483647 h 21"/>
                  <a:gd name="T68" fmla="*/ 0 w 16"/>
                  <a:gd name="T69" fmla="*/ 2147483647 h 21"/>
                  <a:gd name="T70" fmla="*/ 2147483647 w 16"/>
                  <a:gd name="T71" fmla="*/ 2147483647 h 21"/>
                  <a:gd name="T72" fmla="*/ 0 w 16"/>
                  <a:gd name="T73" fmla="*/ 2147483647 h 21"/>
                  <a:gd name="T74" fmla="*/ 2147483647 w 16"/>
                  <a:gd name="T75" fmla="*/ 0 h 21"/>
                  <a:gd name="T76" fmla="*/ 2147483647 w 16"/>
                  <a:gd name="T77" fmla="*/ 2147483647 h 21"/>
                  <a:gd name="T78" fmla="*/ 2147483647 w 16"/>
                  <a:gd name="T79" fmla="*/ 2147483647 h 21"/>
                  <a:gd name="T80" fmla="*/ 2147483647 w 16"/>
                  <a:gd name="T81" fmla="*/ 2147483647 h 21"/>
                  <a:gd name="T82" fmla="*/ 2147483647 w 16"/>
                  <a:gd name="T83" fmla="*/ 2147483647 h 21"/>
                  <a:gd name="T84" fmla="*/ 2147483647 w 16"/>
                  <a:gd name="T85" fmla="*/ 2147483647 h 21"/>
                  <a:gd name="T86" fmla="*/ 2147483647 w 16"/>
                  <a:gd name="T87" fmla="*/ 2147483647 h 21"/>
                  <a:gd name="T88" fmla="*/ 2147483647 w 16"/>
                  <a:gd name="T89" fmla="*/ 2147483647 h 21"/>
                  <a:gd name="T90" fmla="*/ 2147483647 w 16"/>
                  <a:gd name="T91" fmla="*/ 2147483647 h 21"/>
                  <a:gd name="T92" fmla="*/ 2147483647 w 16"/>
                  <a:gd name="T93" fmla="*/ 2147483647 h 21"/>
                  <a:gd name="T94" fmla="*/ 2147483647 w 16"/>
                  <a:gd name="T95" fmla="*/ 2147483647 h 21"/>
                  <a:gd name="T96" fmla="*/ 2147483647 w 16"/>
                  <a:gd name="T97" fmla="*/ 2147483647 h 21"/>
                  <a:gd name="T98" fmla="*/ 2147483647 w 16"/>
                  <a:gd name="T99" fmla="*/ 2147483647 h 21"/>
                  <a:gd name="T100" fmla="*/ 2147483647 w 16"/>
                  <a:gd name="T101" fmla="*/ 2147483647 h 21"/>
                  <a:gd name="T102" fmla="*/ 2147483647 w 16"/>
                  <a:gd name="T103" fmla="*/ 2147483647 h 21"/>
                  <a:gd name="T104" fmla="*/ 2147483647 w 16"/>
                  <a:gd name="T105" fmla="*/ 2147483647 h 21"/>
                  <a:gd name="T106" fmla="*/ 2147483647 w 16"/>
                  <a:gd name="T107" fmla="*/ 2147483647 h 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16"/>
                  <a:gd name="T163" fmla="*/ 0 h 21"/>
                  <a:gd name="T164" fmla="*/ 16 w 16"/>
                  <a:gd name="T165" fmla="*/ 21 h 2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16" h="21">
                    <a:moveTo>
                      <a:pt x="12" y="13"/>
                    </a:moveTo>
                    <a:lnTo>
                      <a:pt x="14" y="12"/>
                    </a:lnTo>
                    <a:lnTo>
                      <a:pt x="14" y="14"/>
                    </a:lnTo>
                    <a:lnTo>
                      <a:pt x="15" y="14"/>
                    </a:lnTo>
                    <a:lnTo>
                      <a:pt x="16" y="15"/>
                    </a:lnTo>
                    <a:lnTo>
                      <a:pt x="15" y="16"/>
                    </a:lnTo>
                    <a:lnTo>
                      <a:pt x="14" y="16"/>
                    </a:lnTo>
                    <a:lnTo>
                      <a:pt x="13" y="15"/>
                    </a:lnTo>
                    <a:lnTo>
                      <a:pt x="11" y="15"/>
                    </a:lnTo>
                    <a:lnTo>
                      <a:pt x="10" y="17"/>
                    </a:lnTo>
                    <a:lnTo>
                      <a:pt x="10" y="18"/>
                    </a:lnTo>
                    <a:lnTo>
                      <a:pt x="11" y="19"/>
                    </a:lnTo>
                    <a:lnTo>
                      <a:pt x="11" y="21"/>
                    </a:lnTo>
                    <a:lnTo>
                      <a:pt x="10" y="21"/>
                    </a:lnTo>
                    <a:lnTo>
                      <a:pt x="9" y="20"/>
                    </a:lnTo>
                    <a:lnTo>
                      <a:pt x="8" y="19"/>
                    </a:lnTo>
                    <a:lnTo>
                      <a:pt x="7" y="19"/>
                    </a:lnTo>
                    <a:lnTo>
                      <a:pt x="7" y="18"/>
                    </a:lnTo>
                    <a:lnTo>
                      <a:pt x="7" y="17"/>
                    </a:lnTo>
                    <a:lnTo>
                      <a:pt x="6" y="17"/>
                    </a:lnTo>
                    <a:lnTo>
                      <a:pt x="7" y="16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5" y="14"/>
                    </a:lnTo>
                    <a:lnTo>
                      <a:pt x="5" y="12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3" y="4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6" y="12"/>
                    </a:lnTo>
                    <a:lnTo>
                      <a:pt x="7" y="13"/>
                    </a:lnTo>
                    <a:lnTo>
                      <a:pt x="8" y="14"/>
                    </a:lnTo>
                    <a:lnTo>
                      <a:pt x="10" y="15"/>
                    </a:lnTo>
                    <a:lnTo>
                      <a:pt x="13" y="14"/>
                    </a:lnTo>
                    <a:lnTo>
                      <a:pt x="13" y="13"/>
                    </a:lnTo>
                    <a:lnTo>
                      <a:pt x="12" y="13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7" name="Line 349"/>
              <p:cNvSpPr>
                <a:spLocks noChangeShapeType="1"/>
              </p:cNvSpPr>
              <p:nvPr/>
            </p:nvSpPr>
            <p:spPr bwMode="auto">
              <a:xfrm flipH="1">
                <a:off x="3477" y="1524"/>
                <a:ext cx="14" cy="11"/>
              </a:xfrm>
              <a:prstGeom prst="line">
                <a:avLst/>
              </a:pr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8" name="Freeform 350"/>
              <p:cNvSpPr>
                <a:spLocks/>
              </p:cNvSpPr>
              <p:nvPr/>
            </p:nvSpPr>
            <p:spPr bwMode="auto">
              <a:xfrm>
                <a:off x="3477" y="153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1"/>
                  <a:gd name="T14" fmla="*/ 3 w 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1">
                    <a:moveTo>
                      <a:pt x="0" y="1"/>
                    </a:moveTo>
                    <a:lnTo>
                      <a:pt x="1" y="0"/>
                    </a:lnTo>
                    <a:lnTo>
                      <a:pt x="2" y="1"/>
                    </a:lnTo>
                    <a:lnTo>
                      <a:pt x="3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9" name="Freeform 351"/>
              <p:cNvSpPr>
                <a:spLocks/>
              </p:cNvSpPr>
              <p:nvPr/>
            </p:nvSpPr>
            <p:spPr bwMode="auto">
              <a:xfrm>
                <a:off x="3477" y="1536"/>
                <a:ext cx="24" cy="11"/>
              </a:xfrm>
              <a:custGeom>
                <a:avLst/>
                <a:gdLst>
                  <a:gd name="T0" fmla="*/ 0 w 2"/>
                  <a:gd name="T1" fmla="*/ 0 h 1"/>
                  <a:gd name="T2" fmla="*/ 2147483647 w 2"/>
                  <a:gd name="T3" fmla="*/ 2147483647 h 1"/>
                  <a:gd name="T4" fmla="*/ 2147483647 w 2"/>
                  <a:gd name="T5" fmla="*/ 2147483647 h 1"/>
                  <a:gd name="T6" fmla="*/ 0 w 2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"/>
                  <a:gd name="T13" fmla="*/ 0 h 1"/>
                  <a:gd name="T14" fmla="*/ 2 w 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1"/>
                    </a:lnTo>
                    <a:lnTo>
                      <a:pt x="0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0" name="Freeform 352"/>
              <p:cNvSpPr>
                <a:spLocks/>
              </p:cNvSpPr>
              <p:nvPr/>
            </p:nvSpPr>
            <p:spPr bwMode="auto">
              <a:xfrm>
                <a:off x="3477" y="1547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2147483647 h 1"/>
                  <a:gd name="T6" fmla="*/ 2147483647 w 3"/>
                  <a:gd name="T7" fmla="*/ 0 h 1"/>
                  <a:gd name="T8" fmla="*/ 2147483647 w 3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1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1" name="Freeform 353"/>
              <p:cNvSpPr>
                <a:spLocks/>
              </p:cNvSpPr>
              <p:nvPr/>
            </p:nvSpPr>
            <p:spPr bwMode="auto">
              <a:xfrm>
                <a:off x="3477" y="1559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1"/>
                  <a:gd name="T11" fmla="*/ 3 w 3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1">
                    <a:moveTo>
                      <a:pt x="0" y="1"/>
                    </a:moveTo>
                    <a:lnTo>
                      <a:pt x="2" y="1"/>
                    </a:lnTo>
                    <a:lnTo>
                      <a:pt x="3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2" name="Freeform 354"/>
              <p:cNvSpPr>
                <a:spLocks/>
              </p:cNvSpPr>
              <p:nvPr/>
            </p:nvSpPr>
            <p:spPr bwMode="auto">
              <a:xfrm>
                <a:off x="3491" y="1570"/>
                <a:ext cx="19" cy="11"/>
              </a:xfrm>
              <a:custGeom>
                <a:avLst/>
                <a:gdLst>
                  <a:gd name="T0" fmla="*/ 0 w 2"/>
                  <a:gd name="T1" fmla="*/ 2147483647 h 1"/>
                  <a:gd name="T2" fmla="*/ 2147483647 w 2"/>
                  <a:gd name="T3" fmla="*/ 2147483647 h 1"/>
                  <a:gd name="T4" fmla="*/ 2147483647 w 2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2"/>
                  <a:gd name="T10" fmla="*/ 0 h 1"/>
                  <a:gd name="T11" fmla="*/ 2 w 2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" h="1">
                    <a:moveTo>
                      <a:pt x="0" y="1"/>
                    </a:moveTo>
                    <a:lnTo>
                      <a:pt x="1" y="1"/>
                    </a:lnTo>
                    <a:lnTo>
                      <a:pt x="2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3" name="Freeform 355"/>
              <p:cNvSpPr>
                <a:spLocks/>
              </p:cNvSpPr>
              <p:nvPr/>
            </p:nvSpPr>
            <p:spPr bwMode="auto">
              <a:xfrm>
                <a:off x="3858" y="1455"/>
                <a:ext cx="10" cy="23"/>
              </a:xfrm>
              <a:custGeom>
                <a:avLst/>
                <a:gdLst>
                  <a:gd name="T0" fmla="*/ 0 w 1"/>
                  <a:gd name="T1" fmla="*/ 2147483647 h 2"/>
                  <a:gd name="T2" fmla="*/ 0 w 1"/>
                  <a:gd name="T3" fmla="*/ 0 h 2"/>
                  <a:gd name="T4" fmla="*/ 2147483647 w 1"/>
                  <a:gd name="T5" fmla="*/ 2147483647 h 2"/>
                  <a:gd name="T6" fmla="*/ 2147483647 w 1"/>
                  <a:gd name="T7" fmla="*/ 2147483647 h 2"/>
                  <a:gd name="T8" fmla="*/ 0 w 1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2"/>
                  <a:gd name="T17" fmla="*/ 1 w 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2">
                    <a:moveTo>
                      <a:pt x="0" y="1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4" name="Oval 356"/>
              <p:cNvSpPr>
                <a:spLocks noChangeArrowheads="1"/>
              </p:cNvSpPr>
              <p:nvPr/>
            </p:nvSpPr>
            <p:spPr bwMode="auto">
              <a:xfrm>
                <a:off x="3809" y="1467"/>
                <a:ext cx="82" cy="80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5" name="Freeform 357"/>
              <p:cNvSpPr>
                <a:spLocks/>
              </p:cNvSpPr>
              <p:nvPr/>
            </p:nvSpPr>
            <p:spPr bwMode="auto">
              <a:xfrm>
                <a:off x="3809" y="1490"/>
                <a:ext cx="82" cy="34"/>
              </a:xfrm>
              <a:custGeom>
                <a:avLst/>
                <a:gdLst>
                  <a:gd name="T0" fmla="*/ 2147483647 w 7"/>
                  <a:gd name="T1" fmla="*/ 0 h 3"/>
                  <a:gd name="T2" fmla="*/ 2147483647 w 7"/>
                  <a:gd name="T3" fmla="*/ 2147483647 h 3"/>
                  <a:gd name="T4" fmla="*/ 2147483647 w 7"/>
                  <a:gd name="T5" fmla="*/ 2147483647 h 3"/>
                  <a:gd name="T6" fmla="*/ 0 w 7"/>
                  <a:gd name="T7" fmla="*/ 2147483647 h 3"/>
                  <a:gd name="T8" fmla="*/ 2147483647 w 7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3"/>
                  <a:gd name="T17" fmla="*/ 7 w 7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3">
                    <a:moveTo>
                      <a:pt x="1" y="0"/>
                    </a:moveTo>
                    <a:lnTo>
                      <a:pt x="7" y="2"/>
                    </a:lnTo>
                    <a:lnTo>
                      <a:pt x="7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6" name="Freeform 358"/>
              <p:cNvSpPr>
                <a:spLocks/>
              </p:cNvSpPr>
              <p:nvPr/>
            </p:nvSpPr>
            <p:spPr bwMode="auto">
              <a:xfrm>
                <a:off x="3843" y="1432"/>
                <a:ext cx="34" cy="34"/>
              </a:xfrm>
              <a:custGeom>
                <a:avLst/>
                <a:gdLst>
                  <a:gd name="T0" fmla="*/ 2147483647 w 3"/>
                  <a:gd name="T1" fmla="*/ 2147483647 h 3"/>
                  <a:gd name="T2" fmla="*/ 2147483647 w 3"/>
                  <a:gd name="T3" fmla="*/ 2147483647 h 3"/>
                  <a:gd name="T4" fmla="*/ 0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2147483647 h 3"/>
                  <a:gd name="T10" fmla="*/ 2147483647 w 3"/>
                  <a:gd name="T11" fmla="*/ 0 h 3"/>
                  <a:gd name="T12" fmla="*/ 2147483647 w 3"/>
                  <a:gd name="T13" fmla="*/ 0 h 3"/>
                  <a:gd name="T14" fmla="*/ 2147483647 w 3"/>
                  <a:gd name="T15" fmla="*/ 2147483647 h 3"/>
                  <a:gd name="T16" fmla="*/ 2147483647 w 3"/>
                  <a:gd name="T17" fmla="*/ 2147483647 h 3"/>
                  <a:gd name="T18" fmla="*/ 2147483647 w 3"/>
                  <a:gd name="T19" fmla="*/ 2147483647 h 3"/>
                  <a:gd name="T20" fmla="*/ 2147483647 w 3"/>
                  <a:gd name="T21" fmla="*/ 2147483647 h 3"/>
                  <a:gd name="T22" fmla="*/ 2147483647 w 3"/>
                  <a:gd name="T23" fmla="*/ 2147483647 h 3"/>
                  <a:gd name="T24" fmla="*/ 2147483647 w 3"/>
                  <a:gd name="T25" fmla="*/ 2147483647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"/>
                  <a:gd name="T40" fmla="*/ 0 h 3"/>
                  <a:gd name="T41" fmla="*/ 3 w 3"/>
                  <a:gd name="T42" fmla="*/ 3 h 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" h="3">
                    <a:moveTo>
                      <a:pt x="1" y="2"/>
                    </a:moveTo>
                    <a:lnTo>
                      <a:pt x="1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7" name="Freeform 359"/>
              <p:cNvSpPr>
                <a:spLocks/>
              </p:cNvSpPr>
              <p:nvPr/>
            </p:nvSpPr>
            <p:spPr bwMode="auto">
              <a:xfrm>
                <a:off x="3752" y="1501"/>
                <a:ext cx="140" cy="57"/>
              </a:xfrm>
              <a:custGeom>
                <a:avLst/>
                <a:gdLst>
                  <a:gd name="T0" fmla="*/ 2147483647 w 12"/>
                  <a:gd name="T1" fmla="*/ 0 h 5"/>
                  <a:gd name="T2" fmla="*/ 2147483647 w 12"/>
                  <a:gd name="T3" fmla="*/ 2147483647 h 5"/>
                  <a:gd name="T4" fmla="*/ 2147483647 w 12"/>
                  <a:gd name="T5" fmla="*/ 2147483647 h 5"/>
                  <a:gd name="T6" fmla="*/ 0 w 12"/>
                  <a:gd name="T7" fmla="*/ 2147483647 h 5"/>
                  <a:gd name="T8" fmla="*/ 2147483647 w 12"/>
                  <a:gd name="T9" fmla="*/ 2147483647 h 5"/>
                  <a:gd name="T10" fmla="*/ 2147483647 w 12"/>
                  <a:gd name="T11" fmla="*/ 2147483647 h 5"/>
                  <a:gd name="T12" fmla="*/ 2147483647 w 12"/>
                  <a:gd name="T13" fmla="*/ 2147483647 h 5"/>
                  <a:gd name="T14" fmla="*/ 2147483647 w 12"/>
                  <a:gd name="T15" fmla="*/ 2147483647 h 5"/>
                  <a:gd name="T16" fmla="*/ 2147483647 w 12"/>
                  <a:gd name="T17" fmla="*/ 2147483647 h 5"/>
                  <a:gd name="T18" fmla="*/ 2147483647 w 12"/>
                  <a:gd name="T19" fmla="*/ 2147483647 h 5"/>
                  <a:gd name="T20" fmla="*/ 2147483647 w 12"/>
                  <a:gd name="T21" fmla="*/ 2147483647 h 5"/>
                  <a:gd name="T22" fmla="*/ 2147483647 w 12"/>
                  <a:gd name="T23" fmla="*/ 2147483647 h 5"/>
                  <a:gd name="T24" fmla="*/ 2147483647 w 12"/>
                  <a:gd name="T25" fmla="*/ 2147483647 h 5"/>
                  <a:gd name="T26" fmla="*/ 2147483647 w 12"/>
                  <a:gd name="T27" fmla="*/ 2147483647 h 5"/>
                  <a:gd name="T28" fmla="*/ 2147483647 w 12"/>
                  <a:gd name="T29" fmla="*/ 2147483647 h 5"/>
                  <a:gd name="T30" fmla="*/ 2147483647 w 12"/>
                  <a:gd name="T31" fmla="*/ 2147483647 h 5"/>
                  <a:gd name="T32" fmla="*/ 2147483647 w 12"/>
                  <a:gd name="T33" fmla="*/ 2147483647 h 5"/>
                  <a:gd name="T34" fmla="*/ 2147483647 w 12"/>
                  <a:gd name="T35" fmla="*/ 2147483647 h 5"/>
                  <a:gd name="T36" fmla="*/ 2147483647 w 12"/>
                  <a:gd name="T37" fmla="*/ 2147483647 h 5"/>
                  <a:gd name="T38" fmla="*/ 2147483647 w 12"/>
                  <a:gd name="T39" fmla="*/ 2147483647 h 5"/>
                  <a:gd name="T40" fmla="*/ 2147483647 w 12"/>
                  <a:gd name="T41" fmla="*/ 2147483647 h 5"/>
                  <a:gd name="T42" fmla="*/ 2147483647 w 12"/>
                  <a:gd name="T43" fmla="*/ 2147483647 h 5"/>
                  <a:gd name="T44" fmla="*/ 2147483647 w 12"/>
                  <a:gd name="T45" fmla="*/ 2147483647 h 5"/>
                  <a:gd name="T46" fmla="*/ 2147483647 w 12"/>
                  <a:gd name="T47" fmla="*/ 2147483647 h 5"/>
                  <a:gd name="T48" fmla="*/ 2147483647 w 12"/>
                  <a:gd name="T49" fmla="*/ 2147483647 h 5"/>
                  <a:gd name="T50" fmla="*/ 2147483647 w 12"/>
                  <a:gd name="T51" fmla="*/ 2147483647 h 5"/>
                  <a:gd name="T52" fmla="*/ 2147483647 w 12"/>
                  <a:gd name="T53" fmla="*/ 2147483647 h 5"/>
                  <a:gd name="T54" fmla="*/ 2147483647 w 12"/>
                  <a:gd name="T55" fmla="*/ 0 h 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2"/>
                  <a:gd name="T85" fmla="*/ 0 h 5"/>
                  <a:gd name="T86" fmla="*/ 12 w 12"/>
                  <a:gd name="T87" fmla="*/ 5 h 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2" h="5">
                    <a:moveTo>
                      <a:pt x="2" y="0"/>
                    </a:moveTo>
                    <a:lnTo>
                      <a:pt x="1" y="1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5" y="4"/>
                    </a:lnTo>
                    <a:lnTo>
                      <a:pt x="7" y="5"/>
                    </a:lnTo>
                    <a:lnTo>
                      <a:pt x="9" y="5"/>
                    </a:lnTo>
                    <a:lnTo>
                      <a:pt x="11" y="5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10" y="2"/>
                    </a:lnTo>
                    <a:lnTo>
                      <a:pt x="10" y="3"/>
                    </a:lnTo>
                    <a:lnTo>
                      <a:pt x="10" y="4"/>
                    </a:lnTo>
                    <a:lnTo>
                      <a:pt x="9" y="4"/>
                    </a:lnTo>
                    <a:lnTo>
                      <a:pt x="9" y="3"/>
                    </a:lnTo>
                    <a:lnTo>
                      <a:pt x="9" y="2"/>
                    </a:lnTo>
                    <a:lnTo>
                      <a:pt x="7" y="1"/>
                    </a:lnTo>
                    <a:lnTo>
                      <a:pt x="8" y="2"/>
                    </a:lnTo>
                    <a:lnTo>
                      <a:pt x="7" y="4"/>
                    </a:lnTo>
                    <a:lnTo>
                      <a:pt x="6" y="3"/>
                    </a:lnTo>
                    <a:lnTo>
                      <a:pt x="5" y="2"/>
                    </a:lnTo>
                    <a:lnTo>
                      <a:pt x="4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8" name="Oval 360"/>
              <p:cNvSpPr>
                <a:spLocks noChangeArrowheads="1"/>
              </p:cNvSpPr>
              <p:nvPr/>
            </p:nvSpPr>
            <p:spPr bwMode="auto">
              <a:xfrm>
                <a:off x="3612" y="1099"/>
                <a:ext cx="106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9" name="Freeform 361"/>
              <p:cNvSpPr>
                <a:spLocks/>
              </p:cNvSpPr>
              <p:nvPr/>
            </p:nvSpPr>
            <p:spPr bwMode="auto">
              <a:xfrm>
                <a:off x="3593" y="996"/>
                <a:ext cx="149" cy="115"/>
              </a:xfrm>
              <a:custGeom>
                <a:avLst/>
                <a:gdLst>
                  <a:gd name="T0" fmla="*/ 2147483647 w 13"/>
                  <a:gd name="T1" fmla="*/ 2147483647 h 10"/>
                  <a:gd name="T2" fmla="*/ 2147483647 w 13"/>
                  <a:gd name="T3" fmla="*/ 2147483647 h 10"/>
                  <a:gd name="T4" fmla="*/ 2147483647 w 13"/>
                  <a:gd name="T5" fmla="*/ 2147483647 h 10"/>
                  <a:gd name="T6" fmla="*/ 2147483647 w 13"/>
                  <a:gd name="T7" fmla="*/ 0 h 10"/>
                  <a:gd name="T8" fmla="*/ 2147483647 w 13"/>
                  <a:gd name="T9" fmla="*/ 2147483647 h 10"/>
                  <a:gd name="T10" fmla="*/ 2147483647 w 13"/>
                  <a:gd name="T11" fmla="*/ 0 h 10"/>
                  <a:gd name="T12" fmla="*/ 0 w 13"/>
                  <a:gd name="T13" fmla="*/ 2147483647 h 10"/>
                  <a:gd name="T14" fmla="*/ 2147483647 w 13"/>
                  <a:gd name="T15" fmla="*/ 2147483647 h 10"/>
                  <a:gd name="T16" fmla="*/ 2147483647 w 13"/>
                  <a:gd name="T17" fmla="*/ 2147483647 h 10"/>
                  <a:gd name="T18" fmla="*/ 2147483647 w 13"/>
                  <a:gd name="T19" fmla="*/ 2147483647 h 10"/>
                  <a:gd name="T20" fmla="*/ 2147483647 w 13"/>
                  <a:gd name="T21" fmla="*/ 2147483647 h 10"/>
                  <a:gd name="T22" fmla="*/ 2147483647 w 13"/>
                  <a:gd name="T23" fmla="*/ 2147483647 h 1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3"/>
                  <a:gd name="T37" fmla="*/ 0 h 10"/>
                  <a:gd name="T38" fmla="*/ 13 w 13"/>
                  <a:gd name="T39" fmla="*/ 10 h 1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3" h="10">
                    <a:moveTo>
                      <a:pt x="11" y="10"/>
                    </a:moveTo>
                    <a:lnTo>
                      <a:pt x="11" y="9"/>
                    </a:lnTo>
                    <a:cubicBezTo>
                      <a:pt x="13" y="6"/>
                      <a:pt x="13" y="4"/>
                      <a:pt x="13" y="2"/>
                    </a:cubicBezTo>
                    <a:cubicBezTo>
                      <a:pt x="12" y="0"/>
                      <a:pt x="10" y="0"/>
                      <a:pt x="9" y="0"/>
                    </a:cubicBezTo>
                    <a:lnTo>
                      <a:pt x="7" y="7"/>
                    </a:lnTo>
                    <a:lnTo>
                      <a:pt x="4" y="0"/>
                    </a:lnTo>
                    <a:cubicBezTo>
                      <a:pt x="3" y="0"/>
                      <a:pt x="1" y="0"/>
                      <a:pt x="0" y="2"/>
                    </a:cubicBezTo>
                    <a:cubicBezTo>
                      <a:pt x="0" y="4"/>
                      <a:pt x="0" y="6"/>
                      <a:pt x="2" y="9"/>
                    </a:cubicBezTo>
                    <a:lnTo>
                      <a:pt x="2" y="10"/>
                    </a:lnTo>
                    <a:cubicBezTo>
                      <a:pt x="2" y="9"/>
                      <a:pt x="4" y="9"/>
                      <a:pt x="7" y="9"/>
                    </a:cubicBezTo>
                    <a:cubicBezTo>
                      <a:pt x="9" y="9"/>
                      <a:pt x="11" y="9"/>
                      <a:pt x="11" y="1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0" name="Freeform 362"/>
              <p:cNvSpPr>
                <a:spLocks/>
              </p:cNvSpPr>
              <p:nvPr/>
            </p:nvSpPr>
            <p:spPr bwMode="auto">
              <a:xfrm>
                <a:off x="3646" y="927"/>
                <a:ext cx="39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0 w 3"/>
                  <a:gd name="T7" fmla="*/ 2147483647 h 4"/>
                  <a:gd name="T8" fmla="*/ 0 w 3"/>
                  <a:gd name="T9" fmla="*/ 2147483647 h 4"/>
                  <a:gd name="T10" fmla="*/ 0 w 3"/>
                  <a:gd name="T11" fmla="*/ 2147483647 h 4"/>
                  <a:gd name="T12" fmla="*/ 2147483647 w 3"/>
                  <a:gd name="T13" fmla="*/ 2147483647 h 4"/>
                  <a:gd name="T14" fmla="*/ 0 w 3"/>
                  <a:gd name="T15" fmla="*/ 0 h 4"/>
                  <a:gd name="T16" fmla="*/ 2147483647 w 3"/>
                  <a:gd name="T17" fmla="*/ 0 h 4"/>
                  <a:gd name="T18" fmla="*/ 2147483647 w 3"/>
                  <a:gd name="T19" fmla="*/ 2147483647 h 4"/>
                  <a:gd name="T20" fmla="*/ 2147483647 w 3"/>
                  <a:gd name="T21" fmla="*/ 2147483647 h 4"/>
                  <a:gd name="T22" fmla="*/ 2147483647 w 3"/>
                  <a:gd name="T23" fmla="*/ 2147483647 h 4"/>
                  <a:gd name="T24" fmla="*/ 2147483647 w 3"/>
                  <a:gd name="T25" fmla="*/ 2147483647 h 4"/>
                  <a:gd name="T26" fmla="*/ 2147483647 w 3"/>
                  <a:gd name="T27" fmla="*/ 2147483647 h 4"/>
                  <a:gd name="T28" fmla="*/ 2147483647 w 3"/>
                  <a:gd name="T29" fmla="*/ 2147483647 h 4"/>
                  <a:gd name="T30" fmla="*/ 2147483647 w 3"/>
                  <a:gd name="T31" fmla="*/ 2147483647 h 4"/>
                  <a:gd name="T32" fmla="*/ 0 w 3"/>
                  <a:gd name="T33" fmla="*/ 2147483647 h 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"/>
                  <a:gd name="T52" fmla="*/ 0 h 4"/>
                  <a:gd name="T53" fmla="*/ 3 w 3"/>
                  <a:gd name="T54" fmla="*/ 4 h 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" h="4">
                    <a:moveTo>
                      <a:pt x="0" y="4"/>
                    </a:moveTo>
                    <a:lnTo>
                      <a:pt x="1" y="2"/>
                    </a:lnTo>
                    <a:lnTo>
                      <a:pt x="0" y="3"/>
                    </a:lnTo>
                    <a:lnTo>
                      <a:pt x="0" y="2"/>
                    </a:ln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lnTo>
                      <a:pt x="1" y="2"/>
                    </a:lnTo>
                    <a:lnTo>
                      <a:pt x="0" y="0"/>
                    </a:lnTo>
                    <a:cubicBezTo>
                      <a:pt x="1" y="0"/>
                      <a:pt x="2" y="0"/>
                      <a:pt x="3" y="0"/>
                    </a:cubicBez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cubicBezTo>
                      <a:pt x="3" y="2"/>
                      <a:pt x="3" y="2"/>
                      <a:pt x="3" y="2"/>
                    </a:cubicBezTo>
                    <a:lnTo>
                      <a:pt x="3" y="3"/>
                    </a:lnTo>
                    <a:lnTo>
                      <a:pt x="2" y="2"/>
                    </a:lnTo>
                    <a:lnTo>
                      <a:pt x="3" y="4"/>
                    </a:lnTo>
                    <a:cubicBezTo>
                      <a:pt x="2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1" name="Freeform 363"/>
              <p:cNvSpPr>
                <a:spLocks/>
              </p:cNvSpPr>
              <p:nvPr/>
            </p:nvSpPr>
            <p:spPr bwMode="auto">
              <a:xfrm>
                <a:off x="3593" y="1030"/>
                <a:ext cx="149" cy="57"/>
              </a:xfrm>
              <a:custGeom>
                <a:avLst/>
                <a:gdLst>
                  <a:gd name="T0" fmla="*/ 2147483647 w 13"/>
                  <a:gd name="T1" fmla="*/ 2147483647 h 5"/>
                  <a:gd name="T2" fmla="*/ 0 w 13"/>
                  <a:gd name="T3" fmla="*/ 0 h 5"/>
                  <a:gd name="T4" fmla="*/ 2147483647 w 13"/>
                  <a:gd name="T5" fmla="*/ 2147483647 h 5"/>
                  <a:gd name="T6" fmla="*/ 2147483647 w 13"/>
                  <a:gd name="T7" fmla="*/ 2147483647 h 5"/>
                  <a:gd name="T8" fmla="*/ 2147483647 w 13"/>
                  <a:gd name="T9" fmla="*/ 2147483647 h 5"/>
                  <a:gd name="T10" fmla="*/ 2147483647 w 13"/>
                  <a:gd name="T11" fmla="*/ 2147483647 h 5"/>
                  <a:gd name="T12" fmla="*/ 2147483647 w 13"/>
                  <a:gd name="T13" fmla="*/ 2147483647 h 5"/>
                  <a:gd name="T14" fmla="*/ 2147483647 w 13"/>
                  <a:gd name="T15" fmla="*/ 2147483647 h 5"/>
                  <a:gd name="T16" fmla="*/ 2147483647 w 13"/>
                  <a:gd name="T17" fmla="*/ 2147483647 h 5"/>
                  <a:gd name="T18" fmla="*/ 2147483647 w 13"/>
                  <a:gd name="T19" fmla="*/ 2147483647 h 5"/>
                  <a:gd name="T20" fmla="*/ 2147483647 w 13"/>
                  <a:gd name="T21" fmla="*/ 2147483647 h 5"/>
                  <a:gd name="T22" fmla="*/ 2147483647 w 13"/>
                  <a:gd name="T23" fmla="*/ 2147483647 h 5"/>
                  <a:gd name="T24" fmla="*/ 2147483647 w 13"/>
                  <a:gd name="T25" fmla="*/ 2147483647 h 5"/>
                  <a:gd name="T26" fmla="*/ 2147483647 w 13"/>
                  <a:gd name="T27" fmla="*/ 2147483647 h 5"/>
                  <a:gd name="T28" fmla="*/ 2147483647 w 13"/>
                  <a:gd name="T29" fmla="*/ 2147483647 h 5"/>
                  <a:gd name="T30" fmla="*/ 2147483647 w 13"/>
                  <a:gd name="T31" fmla="*/ 0 h 5"/>
                  <a:gd name="T32" fmla="*/ 2147483647 w 13"/>
                  <a:gd name="T33" fmla="*/ 2147483647 h 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3"/>
                  <a:gd name="T52" fmla="*/ 0 h 5"/>
                  <a:gd name="T53" fmla="*/ 13 w 13"/>
                  <a:gd name="T54" fmla="*/ 5 h 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3" h="5">
                    <a:moveTo>
                      <a:pt x="7" y="4"/>
                    </a:moveTo>
                    <a:cubicBezTo>
                      <a:pt x="5" y="2"/>
                      <a:pt x="3" y="0"/>
                      <a:pt x="0" y="0"/>
                    </a:cubicBezTo>
                    <a:cubicBezTo>
                      <a:pt x="1" y="1"/>
                      <a:pt x="2" y="2"/>
                      <a:pt x="3" y="2"/>
                    </a:cubicBezTo>
                    <a:lnTo>
                      <a:pt x="1" y="2"/>
                    </a:lnTo>
                    <a:cubicBezTo>
                      <a:pt x="2" y="3"/>
                      <a:pt x="3" y="3"/>
                      <a:pt x="4" y="3"/>
                    </a:cubicBezTo>
                    <a:lnTo>
                      <a:pt x="2" y="4"/>
                    </a:lnTo>
                    <a:cubicBezTo>
                      <a:pt x="4" y="3"/>
                      <a:pt x="5" y="4"/>
                      <a:pt x="6" y="5"/>
                    </a:cubicBezTo>
                    <a:cubicBezTo>
                      <a:pt x="6" y="5"/>
                      <a:pt x="6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4"/>
                      <a:pt x="9" y="3"/>
                      <a:pt x="11" y="4"/>
                    </a:cubicBezTo>
                    <a:lnTo>
                      <a:pt x="9" y="3"/>
                    </a:lnTo>
                    <a:cubicBezTo>
                      <a:pt x="10" y="3"/>
                      <a:pt x="11" y="3"/>
                      <a:pt x="12" y="2"/>
                    </a:cubicBezTo>
                    <a:lnTo>
                      <a:pt x="11" y="2"/>
                    </a:lnTo>
                    <a:cubicBezTo>
                      <a:pt x="11" y="2"/>
                      <a:pt x="12" y="1"/>
                      <a:pt x="13" y="0"/>
                    </a:cubicBezTo>
                    <a:cubicBezTo>
                      <a:pt x="10" y="0"/>
                      <a:pt x="8" y="2"/>
                      <a:pt x="7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2" name="Freeform 364"/>
              <p:cNvSpPr>
                <a:spLocks noEditPoints="1"/>
              </p:cNvSpPr>
              <p:nvPr/>
            </p:nvSpPr>
            <p:spPr bwMode="auto">
              <a:xfrm>
                <a:off x="3670" y="996"/>
                <a:ext cx="63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0 w 5"/>
                  <a:gd name="T3" fmla="*/ 2147483647 h 5"/>
                  <a:gd name="T4" fmla="*/ 2147483647 w 5"/>
                  <a:gd name="T5" fmla="*/ 2147483647 h 5"/>
                  <a:gd name="T6" fmla="*/ 2147483647 w 5"/>
                  <a:gd name="T7" fmla="*/ 0 h 5"/>
                  <a:gd name="T8" fmla="*/ 2147483647 w 5"/>
                  <a:gd name="T9" fmla="*/ 2147483647 h 5"/>
                  <a:gd name="T10" fmla="*/ 2147483647 w 5"/>
                  <a:gd name="T11" fmla="*/ 0 h 5"/>
                  <a:gd name="T12" fmla="*/ 2147483647 w 5"/>
                  <a:gd name="T13" fmla="*/ 2147483647 h 5"/>
                  <a:gd name="T14" fmla="*/ 2147483647 w 5"/>
                  <a:gd name="T15" fmla="*/ 2147483647 h 5"/>
                  <a:gd name="T16" fmla="*/ 2147483647 w 5"/>
                  <a:gd name="T17" fmla="*/ 2147483647 h 5"/>
                  <a:gd name="T18" fmla="*/ 2147483647 w 5"/>
                  <a:gd name="T19" fmla="*/ 2147483647 h 5"/>
                  <a:gd name="T20" fmla="*/ 2147483647 w 5"/>
                  <a:gd name="T21" fmla="*/ 2147483647 h 5"/>
                  <a:gd name="T22" fmla="*/ 2147483647 w 5"/>
                  <a:gd name="T23" fmla="*/ 2147483647 h 5"/>
                  <a:gd name="T24" fmla="*/ 2147483647 w 5"/>
                  <a:gd name="T25" fmla="*/ 2147483647 h 5"/>
                  <a:gd name="T26" fmla="*/ 2147483647 w 5"/>
                  <a:gd name="T27" fmla="*/ 2147483647 h 5"/>
                  <a:gd name="T28" fmla="*/ 2147483647 w 5"/>
                  <a:gd name="T29" fmla="*/ 2147483647 h 5"/>
                  <a:gd name="T30" fmla="*/ 2147483647 w 5"/>
                  <a:gd name="T31" fmla="*/ 2147483647 h 5"/>
                  <a:gd name="T32" fmla="*/ 2147483647 w 5"/>
                  <a:gd name="T33" fmla="*/ 2147483647 h 5"/>
                  <a:gd name="T34" fmla="*/ 2147483647 w 5"/>
                  <a:gd name="T35" fmla="*/ 2147483647 h 5"/>
                  <a:gd name="T36" fmla="*/ 2147483647 w 5"/>
                  <a:gd name="T37" fmla="*/ 2147483647 h 5"/>
                  <a:gd name="T38" fmla="*/ 2147483647 w 5"/>
                  <a:gd name="T39" fmla="*/ 2147483647 h 5"/>
                  <a:gd name="T40" fmla="*/ 2147483647 w 5"/>
                  <a:gd name="T41" fmla="*/ 2147483647 h 5"/>
                  <a:gd name="T42" fmla="*/ 2147483647 w 5"/>
                  <a:gd name="T43" fmla="*/ 2147483647 h 5"/>
                  <a:gd name="T44" fmla="*/ 2147483647 w 5"/>
                  <a:gd name="T45" fmla="*/ 0 h 5"/>
                  <a:gd name="T46" fmla="*/ 2147483647 w 5"/>
                  <a:gd name="T47" fmla="*/ 2147483647 h 5"/>
                  <a:gd name="T48" fmla="*/ 2147483647 w 5"/>
                  <a:gd name="T49" fmla="*/ 2147483647 h 5"/>
                  <a:gd name="T50" fmla="*/ 2147483647 w 5"/>
                  <a:gd name="T51" fmla="*/ 0 h 5"/>
                  <a:gd name="T52" fmla="*/ 2147483647 w 5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"/>
                  <a:gd name="T82" fmla="*/ 0 h 5"/>
                  <a:gd name="T83" fmla="*/ 5 w 5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" h="5">
                    <a:moveTo>
                      <a:pt x="1" y="5"/>
                    </a:moveTo>
                    <a:lnTo>
                      <a:pt x="0" y="4"/>
                    </a:lnTo>
                    <a:lnTo>
                      <a:pt x="1" y="5"/>
                    </a:lnTo>
                    <a:close/>
                    <a:moveTo>
                      <a:pt x="2" y="0"/>
                    </a:moveTo>
                    <a:lnTo>
                      <a:pt x="5" y="3"/>
                    </a:lnTo>
                    <a:lnTo>
                      <a:pt x="2" y="0"/>
                    </a:lnTo>
                    <a:close/>
                    <a:moveTo>
                      <a:pt x="4" y="3"/>
                    </a:moveTo>
                    <a:lnTo>
                      <a:pt x="1" y="1"/>
                    </a:lnTo>
                    <a:lnTo>
                      <a:pt x="4" y="3"/>
                    </a:lnTo>
                    <a:close/>
                    <a:moveTo>
                      <a:pt x="3" y="4"/>
                    </a:moveTo>
                    <a:lnTo>
                      <a:pt x="1" y="2"/>
                    </a:lnTo>
                    <a:lnTo>
                      <a:pt x="3" y="4"/>
                    </a:lnTo>
                    <a:close/>
                    <a:moveTo>
                      <a:pt x="2" y="4"/>
                    </a:moveTo>
                    <a:lnTo>
                      <a:pt x="1" y="3"/>
                    </a:lnTo>
                    <a:lnTo>
                      <a:pt x="2" y="4"/>
                    </a:lnTo>
                    <a:close/>
                    <a:moveTo>
                      <a:pt x="5" y="3"/>
                    </a:moveTo>
                    <a:lnTo>
                      <a:pt x="5" y="1"/>
                    </a:lnTo>
                    <a:lnTo>
                      <a:pt x="5" y="3"/>
                    </a:lnTo>
                    <a:close/>
                    <a:moveTo>
                      <a:pt x="4" y="4"/>
                    </a:moveTo>
                    <a:lnTo>
                      <a:pt x="5" y="1"/>
                    </a:lnTo>
                    <a:lnTo>
                      <a:pt x="4" y="4"/>
                    </a:lnTo>
                    <a:close/>
                    <a:moveTo>
                      <a:pt x="1" y="5"/>
                    </a:moveTo>
                    <a:lnTo>
                      <a:pt x="3" y="0"/>
                    </a:lnTo>
                    <a:lnTo>
                      <a:pt x="1" y="5"/>
                    </a:lnTo>
                    <a:close/>
                    <a:moveTo>
                      <a:pt x="2" y="4"/>
                    </a:moveTo>
                    <a:lnTo>
                      <a:pt x="4" y="0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3" name="Freeform 365"/>
              <p:cNvSpPr>
                <a:spLocks noEditPoints="1"/>
              </p:cNvSpPr>
              <p:nvPr/>
            </p:nvSpPr>
            <p:spPr bwMode="auto">
              <a:xfrm>
                <a:off x="3593" y="996"/>
                <a:ext cx="72" cy="57"/>
              </a:xfrm>
              <a:custGeom>
                <a:avLst/>
                <a:gdLst>
                  <a:gd name="T0" fmla="*/ 2147483647 w 6"/>
                  <a:gd name="T1" fmla="*/ 2147483647 h 5"/>
                  <a:gd name="T2" fmla="*/ 2147483647 w 6"/>
                  <a:gd name="T3" fmla="*/ 2147483647 h 5"/>
                  <a:gd name="T4" fmla="*/ 2147483647 w 6"/>
                  <a:gd name="T5" fmla="*/ 2147483647 h 5"/>
                  <a:gd name="T6" fmla="*/ 2147483647 w 6"/>
                  <a:gd name="T7" fmla="*/ 0 h 5"/>
                  <a:gd name="T8" fmla="*/ 0 w 6"/>
                  <a:gd name="T9" fmla="*/ 2147483647 h 5"/>
                  <a:gd name="T10" fmla="*/ 2147483647 w 6"/>
                  <a:gd name="T11" fmla="*/ 0 h 5"/>
                  <a:gd name="T12" fmla="*/ 2147483647 w 6"/>
                  <a:gd name="T13" fmla="*/ 2147483647 h 5"/>
                  <a:gd name="T14" fmla="*/ 2147483647 w 6"/>
                  <a:gd name="T15" fmla="*/ 2147483647 h 5"/>
                  <a:gd name="T16" fmla="*/ 2147483647 w 6"/>
                  <a:gd name="T17" fmla="*/ 2147483647 h 5"/>
                  <a:gd name="T18" fmla="*/ 2147483647 w 6"/>
                  <a:gd name="T19" fmla="*/ 2147483647 h 5"/>
                  <a:gd name="T20" fmla="*/ 2147483647 w 6"/>
                  <a:gd name="T21" fmla="*/ 2147483647 h 5"/>
                  <a:gd name="T22" fmla="*/ 2147483647 w 6"/>
                  <a:gd name="T23" fmla="*/ 2147483647 h 5"/>
                  <a:gd name="T24" fmla="*/ 2147483647 w 6"/>
                  <a:gd name="T25" fmla="*/ 2147483647 h 5"/>
                  <a:gd name="T26" fmla="*/ 2147483647 w 6"/>
                  <a:gd name="T27" fmla="*/ 2147483647 h 5"/>
                  <a:gd name="T28" fmla="*/ 2147483647 w 6"/>
                  <a:gd name="T29" fmla="*/ 2147483647 h 5"/>
                  <a:gd name="T30" fmla="*/ 2147483647 w 6"/>
                  <a:gd name="T31" fmla="*/ 2147483647 h 5"/>
                  <a:gd name="T32" fmla="*/ 2147483647 w 6"/>
                  <a:gd name="T33" fmla="*/ 2147483647 h 5"/>
                  <a:gd name="T34" fmla="*/ 2147483647 w 6"/>
                  <a:gd name="T35" fmla="*/ 2147483647 h 5"/>
                  <a:gd name="T36" fmla="*/ 2147483647 w 6"/>
                  <a:gd name="T37" fmla="*/ 2147483647 h 5"/>
                  <a:gd name="T38" fmla="*/ 2147483647 w 6"/>
                  <a:gd name="T39" fmla="*/ 2147483647 h 5"/>
                  <a:gd name="T40" fmla="*/ 2147483647 w 6"/>
                  <a:gd name="T41" fmla="*/ 2147483647 h 5"/>
                  <a:gd name="T42" fmla="*/ 2147483647 w 6"/>
                  <a:gd name="T43" fmla="*/ 2147483647 h 5"/>
                  <a:gd name="T44" fmla="*/ 2147483647 w 6"/>
                  <a:gd name="T45" fmla="*/ 0 h 5"/>
                  <a:gd name="T46" fmla="*/ 2147483647 w 6"/>
                  <a:gd name="T47" fmla="*/ 2147483647 h 5"/>
                  <a:gd name="T48" fmla="*/ 2147483647 w 6"/>
                  <a:gd name="T49" fmla="*/ 2147483647 h 5"/>
                  <a:gd name="T50" fmla="*/ 2147483647 w 6"/>
                  <a:gd name="T51" fmla="*/ 0 h 5"/>
                  <a:gd name="T52" fmla="*/ 2147483647 w 6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6"/>
                  <a:gd name="T82" fmla="*/ 0 h 5"/>
                  <a:gd name="T83" fmla="*/ 6 w 6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6" h="5">
                    <a:moveTo>
                      <a:pt x="5" y="5"/>
                    </a:moveTo>
                    <a:lnTo>
                      <a:pt x="6" y="4"/>
                    </a:lnTo>
                    <a:lnTo>
                      <a:pt x="5" y="5"/>
                    </a:lnTo>
                    <a:close/>
                    <a:moveTo>
                      <a:pt x="4" y="0"/>
                    </a:moveTo>
                    <a:lnTo>
                      <a:pt x="0" y="3"/>
                    </a:lnTo>
                    <a:lnTo>
                      <a:pt x="4" y="0"/>
                    </a:lnTo>
                    <a:close/>
                    <a:moveTo>
                      <a:pt x="2" y="3"/>
                    </a:moveTo>
                    <a:lnTo>
                      <a:pt x="5" y="1"/>
                    </a:lnTo>
                    <a:lnTo>
                      <a:pt x="2" y="3"/>
                    </a:lnTo>
                    <a:close/>
                    <a:moveTo>
                      <a:pt x="3" y="4"/>
                    </a:moveTo>
                    <a:lnTo>
                      <a:pt x="5" y="2"/>
                    </a:lnTo>
                    <a:lnTo>
                      <a:pt x="3" y="4"/>
                    </a:lnTo>
                    <a:close/>
                    <a:moveTo>
                      <a:pt x="4" y="4"/>
                    </a:moveTo>
                    <a:lnTo>
                      <a:pt x="5" y="3"/>
                    </a:lnTo>
                    <a:lnTo>
                      <a:pt x="4" y="4"/>
                    </a:lnTo>
                    <a:close/>
                    <a:moveTo>
                      <a:pt x="1" y="3"/>
                    </a:moveTo>
                    <a:lnTo>
                      <a:pt x="1" y="1"/>
                    </a:lnTo>
                    <a:lnTo>
                      <a:pt x="1" y="3"/>
                    </a:lnTo>
                    <a:close/>
                    <a:moveTo>
                      <a:pt x="2" y="4"/>
                    </a:moveTo>
                    <a:lnTo>
                      <a:pt x="1" y="1"/>
                    </a:lnTo>
                    <a:lnTo>
                      <a:pt x="2" y="4"/>
                    </a:lnTo>
                    <a:close/>
                    <a:moveTo>
                      <a:pt x="5" y="5"/>
                    </a:moveTo>
                    <a:lnTo>
                      <a:pt x="3" y="0"/>
                    </a:lnTo>
                    <a:lnTo>
                      <a:pt x="5" y="5"/>
                    </a:lnTo>
                    <a:close/>
                    <a:moveTo>
                      <a:pt x="4" y="4"/>
                    </a:moveTo>
                    <a:lnTo>
                      <a:pt x="2" y="0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4" name="Freeform 366"/>
              <p:cNvSpPr>
                <a:spLocks/>
              </p:cNvSpPr>
              <p:nvPr/>
            </p:nvSpPr>
            <p:spPr bwMode="auto">
              <a:xfrm>
                <a:off x="3646" y="973"/>
                <a:ext cx="39" cy="103"/>
              </a:xfrm>
              <a:custGeom>
                <a:avLst/>
                <a:gdLst>
                  <a:gd name="T0" fmla="*/ 2147483647 w 3"/>
                  <a:gd name="T1" fmla="*/ 2147483647 h 9"/>
                  <a:gd name="T2" fmla="*/ 0 w 3"/>
                  <a:gd name="T3" fmla="*/ 0 h 9"/>
                  <a:gd name="T4" fmla="*/ 2147483647 w 3"/>
                  <a:gd name="T5" fmla="*/ 0 h 9"/>
                  <a:gd name="T6" fmla="*/ 2147483647 w 3"/>
                  <a:gd name="T7" fmla="*/ 2147483647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9"/>
                  <a:gd name="T14" fmla="*/ 3 w 3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9">
                    <a:moveTo>
                      <a:pt x="2" y="9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2" y="9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5" name="Oval 367"/>
              <p:cNvSpPr>
                <a:spLocks noChangeArrowheads="1"/>
              </p:cNvSpPr>
              <p:nvPr/>
            </p:nvSpPr>
            <p:spPr bwMode="auto">
              <a:xfrm>
                <a:off x="3626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6" name="Oval 368"/>
              <p:cNvSpPr>
                <a:spLocks noChangeArrowheads="1"/>
              </p:cNvSpPr>
              <p:nvPr/>
            </p:nvSpPr>
            <p:spPr bwMode="auto">
              <a:xfrm>
                <a:off x="3612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7" name="Oval 369"/>
              <p:cNvSpPr>
                <a:spLocks noChangeArrowheads="1"/>
              </p:cNvSpPr>
              <p:nvPr/>
            </p:nvSpPr>
            <p:spPr bwMode="auto">
              <a:xfrm>
                <a:off x="3684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8" name="Oval 370"/>
              <p:cNvSpPr>
                <a:spLocks noChangeArrowheads="1"/>
              </p:cNvSpPr>
              <p:nvPr/>
            </p:nvSpPr>
            <p:spPr bwMode="auto">
              <a:xfrm>
                <a:off x="3703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9" name="Oval 371"/>
              <p:cNvSpPr>
                <a:spLocks noChangeArrowheads="1"/>
              </p:cNvSpPr>
              <p:nvPr/>
            </p:nvSpPr>
            <p:spPr bwMode="auto">
              <a:xfrm>
                <a:off x="3665" y="1076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0" name="Oval 372"/>
              <p:cNvSpPr>
                <a:spLocks noChangeArrowheads="1"/>
              </p:cNvSpPr>
              <p:nvPr/>
            </p:nvSpPr>
            <p:spPr bwMode="auto">
              <a:xfrm>
                <a:off x="3602" y="1065"/>
                <a:ext cx="10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1" name="Oval 373"/>
              <p:cNvSpPr>
                <a:spLocks noChangeArrowheads="1"/>
              </p:cNvSpPr>
              <p:nvPr/>
            </p:nvSpPr>
            <p:spPr bwMode="auto">
              <a:xfrm>
                <a:off x="3612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2" name="Oval 374"/>
              <p:cNvSpPr>
                <a:spLocks noChangeArrowheads="1"/>
              </p:cNvSpPr>
              <p:nvPr/>
            </p:nvSpPr>
            <p:spPr bwMode="auto">
              <a:xfrm>
                <a:off x="3718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3" name="Oval 375"/>
              <p:cNvSpPr>
                <a:spLocks noChangeArrowheads="1"/>
              </p:cNvSpPr>
              <p:nvPr/>
            </p:nvSpPr>
            <p:spPr bwMode="auto">
              <a:xfrm>
                <a:off x="3703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4" name="Freeform 376"/>
              <p:cNvSpPr>
                <a:spLocks/>
              </p:cNvSpPr>
              <p:nvPr/>
            </p:nvSpPr>
            <p:spPr bwMode="auto">
              <a:xfrm>
                <a:off x="3593" y="1042"/>
                <a:ext cx="10" cy="23"/>
              </a:xfrm>
              <a:custGeom>
                <a:avLst/>
                <a:gdLst>
                  <a:gd name="T0" fmla="*/ 0 w 1"/>
                  <a:gd name="T1" fmla="*/ 0 h 2"/>
                  <a:gd name="T2" fmla="*/ 2147483647 w 1"/>
                  <a:gd name="T3" fmla="*/ 2147483647 h 2"/>
                  <a:gd name="T4" fmla="*/ 0 w 1"/>
                  <a:gd name="T5" fmla="*/ 2147483647 h 2"/>
                  <a:gd name="T6" fmla="*/ 2147483647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0" y="0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1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5" name="Freeform 377"/>
              <p:cNvSpPr>
                <a:spLocks/>
              </p:cNvSpPr>
              <p:nvPr/>
            </p:nvSpPr>
            <p:spPr bwMode="auto">
              <a:xfrm>
                <a:off x="3732" y="1042"/>
                <a:ext cx="10" cy="23"/>
              </a:xfrm>
              <a:custGeom>
                <a:avLst/>
                <a:gdLst>
                  <a:gd name="T0" fmla="*/ 2147483647 w 1"/>
                  <a:gd name="T1" fmla="*/ 0 h 2"/>
                  <a:gd name="T2" fmla="*/ 0 w 1"/>
                  <a:gd name="T3" fmla="*/ 2147483647 h 2"/>
                  <a:gd name="T4" fmla="*/ 2147483647 w 1"/>
                  <a:gd name="T5" fmla="*/ 2147483647 h 2"/>
                  <a:gd name="T6" fmla="*/ 0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0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6" name="Oval 378"/>
              <p:cNvSpPr>
                <a:spLocks noChangeArrowheads="1"/>
              </p:cNvSpPr>
              <p:nvPr/>
            </p:nvSpPr>
            <p:spPr bwMode="auto">
              <a:xfrm>
                <a:off x="3646" y="973"/>
                <a:ext cx="39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7" name="Oval 379"/>
              <p:cNvSpPr>
                <a:spLocks noChangeArrowheads="1"/>
              </p:cNvSpPr>
              <p:nvPr/>
            </p:nvSpPr>
            <p:spPr bwMode="auto">
              <a:xfrm>
                <a:off x="3665" y="996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8" name="Oval 380"/>
              <p:cNvSpPr>
                <a:spLocks noChangeArrowheads="1"/>
              </p:cNvSpPr>
              <p:nvPr/>
            </p:nvSpPr>
            <p:spPr bwMode="auto">
              <a:xfrm>
                <a:off x="3665" y="1007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9" name="Oval 381"/>
              <p:cNvSpPr>
                <a:spLocks noChangeArrowheads="1"/>
              </p:cNvSpPr>
              <p:nvPr/>
            </p:nvSpPr>
            <p:spPr bwMode="auto">
              <a:xfrm>
                <a:off x="3665" y="1019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0" name="Freeform 382"/>
              <p:cNvSpPr>
                <a:spLocks/>
              </p:cNvSpPr>
              <p:nvPr/>
            </p:nvSpPr>
            <p:spPr bwMode="auto">
              <a:xfrm>
                <a:off x="3458" y="1203"/>
                <a:ext cx="53" cy="23"/>
              </a:xfrm>
              <a:custGeom>
                <a:avLst/>
                <a:gdLst>
                  <a:gd name="T0" fmla="*/ 0 w 5"/>
                  <a:gd name="T1" fmla="*/ 2147483647 h 2"/>
                  <a:gd name="T2" fmla="*/ 2147483647 w 5"/>
                  <a:gd name="T3" fmla="*/ 0 h 2"/>
                  <a:gd name="T4" fmla="*/ 2147483647 w 5"/>
                  <a:gd name="T5" fmla="*/ 0 h 2"/>
                  <a:gd name="T6" fmla="*/ 2147483647 w 5"/>
                  <a:gd name="T7" fmla="*/ 2147483647 h 2"/>
                  <a:gd name="T8" fmla="*/ 0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0" y="2"/>
                    </a:moveTo>
                    <a:cubicBezTo>
                      <a:pt x="2" y="1"/>
                      <a:pt x="3" y="0"/>
                      <a:pt x="5" y="0"/>
                    </a:cubicBezTo>
                    <a:cubicBezTo>
                      <a:pt x="4" y="1"/>
                      <a:pt x="4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1" name="Freeform 383"/>
              <p:cNvSpPr>
                <a:spLocks/>
              </p:cNvSpPr>
              <p:nvPr/>
            </p:nvSpPr>
            <p:spPr bwMode="auto">
              <a:xfrm>
                <a:off x="3491" y="1134"/>
                <a:ext cx="101" cy="23"/>
              </a:xfrm>
              <a:custGeom>
                <a:avLst/>
                <a:gdLst>
                  <a:gd name="T0" fmla="*/ 0 w 9"/>
                  <a:gd name="T1" fmla="*/ 0 h 2"/>
                  <a:gd name="T2" fmla="*/ 2147483647 w 9"/>
                  <a:gd name="T3" fmla="*/ 0 h 2"/>
                  <a:gd name="T4" fmla="*/ 2147483647 w 9"/>
                  <a:gd name="T5" fmla="*/ 2147483647 h 2"/>
                  <a:gd name="T6" fmla="*/ 0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0" y="0"/>
                    </a:moveTo>
                    <a:cubicBezTo>
                      <a:pt x="3" y="1"/>
                      <a:pt x="5" y="1"/>
                      <a:pt x="8" y="0"/>
                    </a:cubicBezTo>
                    <a:lnTo>
                      <a:pt x="9" y="2"/>
                    </a:lnTo>
                    <a:cubicBezTo>
                      <a:pt x="5" y="2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2" name="Freeform 384"/>
              <p:cNvSpPr>
                <a:spLocks/>
              </p:cNvSpPr>
              <p:nvPr/>
            </p:nvSpPr>
            <p:spPr bwMode="auto">
              <a:xfrm>
                <a:off x="3544" y="1134"/>
                <a:ext cx="58" cy="46"/>
              </a:xfrm>
              <a:custGeom>
                <a:avLst/>
                <a:gdLst>
                  <a:gd name="T0" fmla="*/ 0 w 5"/>
                  <a:gd name="T1" fmla="*/ 2147483647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0" y="4"/>
                    </a:moveTo>
                    <a:cubicBezTo>
                      <a:pt x="1" y="2"/>
                      <a:pt x="2" y="2"/>
                      <a:pt x="5" y="4"/>
                    </a:cubicBezTo>
                    <a:lnTo>
                      <a:pt x="4" y="1"/>
                    </a:lnTo>
                    <a:cubicBezTo>
                      <a:pt x="1" y="0"/>
                      <a:pt x="0" y="1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3" name="Freeform 385"/>
              <p:cNvSpPr>
                <a:spLocks/>
              </p:cNvSpPr>
              <p:nvPr/>
            </p:nvSpPr>
            <p:spPr bwMode="auto">
              <a:xfrm>
                <a:off x="3559" y="1053"/>
                <a:ext cx="111" cy="80"/>
              </a:xfrm>
              <a:custGeom>
                <a:avLst/>
                <a:gdLst>
                  <a:gd name="T0" fmla="*/ 2147483647 w 10"/>
                  <a:gd name="T1" fmla="*/ 2147483647 h 7"/>
                  <a:gd name="T2" fmla="*/ 0 w 10"/>
                  <a:gd name="T3" fmla="*/ 2147483647 h 7"/>
                  <a:gd name="T4" fmla="*/ 2147483647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10" y="6"/>
                    </a:moveTo>
                    <a:cubicBezTo>
                      <a:pt x="6" y="6"/>
                      <a:pt x="0" y="6"/>
                      <a:pt x="0" y="4"/>
                    </a:cubicBezTo>
                    <a:cubicBezTo>
                      <a:pt x="0" y="0"/>
                      <a:pt x="5" y="7"/>
                      <a:pt x="1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4" name="Freeform 386"/>
              <p:cNvSpPr>
                <a:spLocks/>
              </p:cNvSpPr>
              <p:nvPr/>
            </p:nvSpPr>
            <p:spPr bwMode="auto">
              <a:xfrm>
                <a:off x="3544" y="1099"/>
                <a:ext cx="58" cy="80"/>
              </a:xfrm>
              <a:custGeom>
                <a:avLst/>
                <a:gdLst>
                  <a:gd name="T0" fmla="*/ 2147483647 w 5"/>
                  <a:gd name="T1" fmla="*/ 2147483647 h 7"/>
                  <a:gd name="T2" fmla="*/ 2147483647 w 5"/>
                  <a:gd name="T3" fmla="*/ 2147483647 h 7"/>
                  <a:gd name="T4" fmla="*/ 0 w 5"/>
                  <a:gd name="T5" fmla="*/ 0 h 7"/>
                  <a:gd name="T6" fmla="*/ 2147483647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5" y="7"/>
                    </a:moveTo>
                    <a:lnTo>
                      <a:pt x="3" y="2"/>
                    </a:ln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3" y="3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5" name="Freeform 387"/>
              <p:cNvSpPr>
                <a:spLocks/>
              </p:cNvSpPr>
              <p:nvPr/>
            </p:nvSpPr>
            <p:spPr bwMode="auto">
              <a:xfrm>
                <a:off x="3511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2147483647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1" y="4"/>
                    </a:moveTo>
                    <a:cubicBezTo>
                      <a:pt x="1" y="2"/>
                      <a:pt x="1" y="2"/>
                      <a:pt x="2" y="2"/>
                    </a:cubicBezTo>
                    <a:lnTo>
                      <a:pt x="7" y="4"/>
                    </a:lnTo>
                    <a:cubicBezTo>
                      <a:pt x="6" y="3"/>
                      <a:pt x="5" y="2"/>
                      <a:pt x="3" y="0"/>
                    </a:cubicBezTo>
                    <a:cubicBezTo>
                      <a:pt x="0" y="0"/>
                      <a:pt x="0" y="1"/>
                      <a:pt x="1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6" name="Freeform 388"/>
              <p:cNvSpPr>
                <a:spLocks/>
              </p:cNvSpPr>
              <p:nvPr/>
            </p:nvSpPr>
            <p:spPr bwMode="auto">
              <a:xfrm>
                <a:off x="3578" y="1122"/>
                <a:ext cx="87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0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2147483647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2" y="7"/>
                    </a:moveTo>
                    <a:lnTo>
                      <a:pt x="0" y="0"/>
                    </a:lnTo>
                    <a:cubicBezTo>
                      <a:pt x="1" y="0"/>
                      <a:pt x="2" y="0"/>
                      <a:pt x="3" y="1"/>
                    </a:cubicBezTo>
                    <a:lnTo>
                      <a:pt x="5" y="1"/>
                    </a:lnTo>
                    <a:lnTo>
                      <a:pt x="7" y="4"/>
                    </a:lnTo>
                    <a:lnTo>
                      <a:pt x="5" y="3"/>
                    </a:lnTo>
                    <a:cubicBezTo>
                      <a:pt x="5" y="4"/>
                      <a:pt x="5" y="5"/>
                      <a:pt x="5" y="6"/>
                    </a:cubicBezTo>
                    <a:cubicBezTo>
                      <a:pt x="5" y="5"/>
                      <a:pt x="4" y="4"/>
                      <a:pt x="3" y="3"/>
                    </a:cubicBezTo>
                    <a:cubicBezTo>
                      <a:pt x="3" y="5"/>
                      <a:pt x="3" y="6"/>
                      <a:pt x="2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7" name="Freeform 389"/>
              <p:cNvSpPr>
                <a:spLocks/>
              </p:cNvSpPr>
              <p:nvPr/>
            </p:nvSpPr>
            <p:spPr bwMode="auto">
              <a:xfrm>
                <a:off x="3593" y="1111"/>
                <a:ext cx="77" cy="34"/>
              </a:xfrm>
              <a:custGeom>
                <a:avLst/>
                <a:gdLst>
                  <a:gd name="T0" fmla="*/ 2147483647 w 7"/>
                  <a:gd name="T1" fmla="*/ 2147483647 h 3"/>
                  <a:gd name="T2" fmla="*/ 0 w 7"/>
                  <a:gd name="T3" fmla="*/ 2147483647 h 3"/>
                  <a:gd name="T4" fmla="*/ 2147483647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7" y="3"/>
                    </a:moveTo>
                    <a:cubicBezTo>
                      <a:pt x="4" y="1"/>
                      <a:pt x="0" y="0"/>
                      <a:pt x="0" y="1"/>
                    </a:cubicBezTo>
                    <a:cubicBezTo>
                      <a:pt x="0" y="2"/>
                      <a:pt x="5" y="3"/>
                      <a:pt x="7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8" name="Freeform 390"/>
              <p:cNvSpPr>
                <a:spLocks/>
              </p:cNvSpPr>
              <p:nvPr/>
            </p:nvSpPr>
            <p:spPr bwMode="auto">
              <a:xfrm>
                <a:off x="3569" y="1111"/>
                <a:ext cx="34" cy="23"/>
              </a:xfrm>
              <a:custGeom>
                <a:avLst/>
                <a:gdLst>
                  <a:gd name="T0" fmla="*/ 0 w 3"/>
                  <a:gd name="T1" fmla="*/ 0 h 2"/>
                  <a:gd name="T2" fmla="*/ 2147483647 w 3"/>
                  <a:gd name="T3" fmla="*/ 2147483647 h 2"/>
                  <a:gd name="T4" fmla="*/ 0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0" y="0"/>
                    </a:moveTo>
                    <a:cubicBezTo>
                      <a:pt x="0" y="1"/>
                      <a:pt x="2" y="2"/>
                      <a:pt x="3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9" name="Freeform 391"/>
              <p:cNvSpPr>
                <a:spLocks/>
              </p:cNvSpPr>
              <p:nvPr/>
            </p:nvSpPr>
            <p:spPr bwMode="auto">
              <a:xfrm>
                <a:off x="3824" y="1203"/>
                <a:ext cx="53" cy="23"/>
              </a:xfrm>
              <a:custGeom>
                <a:avLst/>
                <a:gdLst>
                  <a:gd name="T0" fmla="*/ 2147483647 w 5"/>
                  <a:gd name="T1" fmla="*/ 2147483647 h 2"/>
                  <a:gd name="T2" fmla="*/ 0 w 5"/>
                  <a:gd name="T3" fmla="*/ 0 h 2"/>
                  <a:gd name="T4" fmla="*/ 0 w 5"/>
                  <a:gd name="T5" fmla="*/ 0 h 2"/>
                  <a:gd name="T6" fmla="*/ 2147483647 w 5"/>
                  <a:gd name="T7" fmla="*/ 2147483647 h 2"/>
                  <a:gd name="T8" fmla="*/ 2147483647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5" y="2"/>
                    </a:moveTo>
                    <a:cubicBezTo>
                      <a:pt x="3" y="1"/>
                      <a:pt x="2" y="0"/>
                      <a:pt x="0" y="0"/>
                    </a:cubicBezTo>
                    <a:cubicBezTo>
                      <a:pt x="1" y="1"/>
                      <a:pt x="1" y="2"/>
                      <a:pt x="3" y="2"/>
                    </a:cubicBezTo>
                    <a:cubicBezTo>
                      <a:pt x="4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0" name="Freeform 392"/>
              <p:cNvSpPr>
                <a:spLocks/>
              </p:cNvSpPr>
              <p:nvPr/>
            </p:nvSpPr>
            <p:spPr bwMode="auto">
              <a:xfrm>
                <a:off x="3742" y="1134"/>
                <a:ext cx="101" cy="23"/>
              </a:xfrm>
              <a:custGeom>
                <a:avLst/>
                <a:gdLst>
                  <a:gd name="T0" fmla="*/ 2147483647 w 9"/>
                  <a:gd name="T1" fmla="*/ 0 h 2"/>
                  <a:gd name="T2" fmla="*/ 2147483647 w 9"/>
                  <a:gd name="T3" fmla="*/ 0 h 2"/>
                  <a:gd name="T4" fmla="*/ 0 w 9"/>
                  <a:gd name="T5" fmla="*/ 2147483647 h 2"/>
                  <a:gd name="T6" fmla="*/ 2147483647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9" y="0"/>
                    </a:moveTo>
                    <a:cubicBezTo>
                      <a:pt x="6" y="1"/>
                      <a:pt x="4" y="1"/>
                      <a:pt x="1" y="0"/>
                    </a:cubicBezTo>
                    <a:lnTo>
                      <a:pt x="0" y="2"/>
                    </a:lnTo>
                    <a:cubicBezTo>
                      <a:pt x="4" y="2"/>
                      <a:pt x="8" y="2"/>
                      <a:pt x="9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1" name="Freeform 393"/>
              <p:cNvSpPr>
                <a:spLocks/>
              </p:cNvSpPr>
              <p:nvPr/>
            </p:nvSpPr>
            <p:spPr bwMode="auto">
              <a:xfrm>
                <a:off x="3732" y="1134"/>
                <a:ext cx="58" cy="46"/>
              </a:xfrm>
              <a:custGeom>
                <a:avLst/>
                <a:gdLst>
                  <a:gd name="T0" fmla="*/ 2147483647 w 5"/>
                  <a:gd name="T1" fmla="*/ 2147483647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5" y="4"/>
                    </a:moveTo>
                    <a:cubicBezTo>
                      <a:pt x="4" y="2"/>
                      <a:pt x="3" y="2"/>
                      <a:pt x="0" y="4"/>
                    </a:cubicBezTo>
                    <a:lnTo>
                      <a:pt x="1" y="1"/>
                    </a:lnTo>
                    <a:cubicBezTo>
                      <a:pt x="4" y="0"/>
                      <a:pt x="5" y="1"/>
                      <a:pt x="5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2" name="Freeform 394"/>
              <p:cNvSpPr>
                <a:spLocks/>
              </p:cNvSpPr>
              <p:nvPr/>
            </p:nvSpPr>
            <p:spPr bwMode="auto">
              <a:xfrm>
                <a:off x="3665" y="1053"/>
                <a:ext cx="111" cy="80"/>
              </a:xfrm>
              <a:custGeom>
                <a:avLst/>
                <a:gdLst>
                  <a:gd name="T0" fmla="*/ 0 w 10"/>
                  <a:gd name="T1" fmla="*/ 2147483647 h 7"/>
                  <a:gd name="T2" fmla="*/ 2147483647 w 10"/>
                  <a:gd name="T3" fmla="*/ 2147483647 h 7"/>
                  <a:gd name="T4" fmla="*/ 0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0" y="6"/>
                    </a:moveTo>
                    <a:cubicBezTo>
                      <a:pt x="4" y="6"/>
                      <a:pt x="10" y="6"/>
                      <a:pt x="10" y="4"/>
                    </a:cubicBezTo>
                    <a:cubicBezTo>
                      <a:pt x="10" y="0"/>
                      <a:pt x="5" y="7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3" name="Freeform 395"/>
              <p:cNvSpPr>
                <a:spLocks/>
              </p:cNvSpPr>
              <p:nvPr/>
            </p:nvSpPr>
            <p:spPr bwMode="auto">
              <a:xfrm>
                <a:off x="3732" y="1099"/>
                <a:ext cx="58" cy="80"/>
              </a:xfrm>
              <a:custGeom>
                <a:avLst/>
                <a:gdLst>
                  <a:gd name="T0" fmla="*/ 0 w 5"/>
                  <a:gd name="T1" fmla="*/ 2147483647 h 7"/>
                  <a:gd name="T2" fmla="*/ 2147483647 w 5"/>
                  <a:gd name="T3" fmla="*/ 2147483647 h 7"/>
                  <a:gd name="T4" fmla="*/ 2147483647 w 5"/>
                  <a:gd name="T5" fmla="*/ 0 h 7"/>
                  <a:gd name="T6" fmla="*/ 0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0" y="7"/>
                    </a:moveTo>
                    <a:lnTo>
                      <a:pt x="2" y="2"/>
                    </a:lnTo>
                    <a:cubicBezTo>
                      <a:pt x="2" y="1"/>
                      <a:pt x="4" y="0"/>
                      <a:pt x="5" y="0"/>
                    </a:cubicBezTo>
                    <a:cubicBezTo>
                      <a:pt x="5" y="1"/>
                      <a:pt x="2" y="3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4" name="Freeform 396"/>
              <p:cNvSpPr>
                <a:spLocks/>
              </p:cNvSpPr>
              <p:nvPr/>
            </p:nvSpPr>
            <p:spPr bwMode="auto">
              <a:xfrm>
                <a:off x="3742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0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6" y="4"/>
                    </a:moveTo>
                    <a:cubicBezTo>
                      <a:pt x="6" y="2"/>
                      <a:pt x="6" y="2"/>
                      <a:pt x="5" y="2"/>
                    </a:cubicBezTo>
                    <a:lnTo>
                      <a:pt x="0" y="4"/>
                    </a:lnTo>
                    <a:cubicBezTo>
                      <a:pt x="1" y="3"/>
                      <a:pt x="2" y="2"/>
                      <a:pt x="4" y="0"/>
                    </a:cubicBezTo>
                    <a:cubicBezTo>
                      <a:pt x="7" y="0"/>
                      <a:pt x="7" y="1"/>
                      <a:pt x="6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5" name="Freeform 397"/>
              <p:cNvSpPr>
                <a:spLocks/>
              </p:cNvSpPr>
              <p:nvPr/>
            </p:nvSpPr>
            <p:spPr bwMode="auto">
              <a:xfrm>
                <a:off x="3670" y="1122"/>
                <a:ext cx="82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2147483647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0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5" y="7"/>
                    </a:moveTo>
                    <a:lnTo>
                      <a:pt x="7" y="0"/>
                    </a:lnTo>
                    <a:cubicBezTo>
                      <a:pt x="6" y="0"/>
                      <a:pt x="5" y="0"/>
                      <a:pt x="4" y="1"/>
                    </a:cubicBezTo>
                    <a:lnTo>
                      <a:pt x="2" y="1"/>
                    </a:lnTo>
                    <a:lnTo>
                      <a:pt x="0" y="4"/>
                    </a:lnTo>
                    <a:lnTo>
                      <a:pt x="2" y="3"/>
                    </a:lnTo>
                    <a:cubicBezTo>
                      <a:pt x="2" y="4"/>
                      <a:pt x="2" y="5"/>
                      <a:pt x="2" y="6"/>
                    </a:cubicBezTo>
                    <a:cubicBezTo>
                      <a:pt x="2" y="5"/>
                      <a:pt x="3" y="4"/>
                      <a:pt x="4" y="3"/>
                    </a:cubicBezTo>
                    <a:cubicBezTo>
                      <a:pt x="4" y="5"/>
                      <a:pt x="4" y="6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6" name="Freeform 398"/>
              <p:cNvSpPr>
                <a:spLocks/>
              </p:cNvSpPr>
              <p:nvPr/>
            </p:nvSpPr>
            <p:spPr bwMode="auto">
              <a:xfrm>
                <a:off x="3665" y="1111"/>
                <a:ext cx="77" cy="34"/>
              </a:xfrm>
              <a:custGeom>
                <a:avLst/>
                <a:gdLst>
                  <a:gd name="T0" fmla="*/ 0 w 7"/>
                  <a:gd name="T1" fmla="*/ 2147483647 h 3"/>
                  <a:gd name="T2" fmla="*/ 2147483647 w 7"/>
                  <a:gd name="T3" fmla="*/ 2147483647 h 3"/>
                  <a:gd name="T4" fmla="*/ 0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0" y="3"/>
                    </a:moveTo>
                    <a:cubicBezTo>
                      <a:pt x="3" y="1"/>
                      <a:pt x="7" y="0"/>
                      <a:pt x="7" y="1"/>
                    </a:cubicBezTo>
                    <a:cubicBezTo>
                      <a:pt x="7" y="2"/>
                      <a:pt x="2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7" name="Freeform 399"/>
              <p:cNvSpPr>
                <a:spLocks/>
              </p:cNvSpPr>
              <p:nvPr/>
            </p:nvSpPr>
            <p:spPr bwMode="auto">
              <a:xfrm>
                <a:off x="3732" y="1111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3" y="0"/>
                    </a:moveTo>
                    <a:cubicBezTo>
                      <a:pt x="3" y="1"/>
                      <a:pt x="1" y="2"/>
                      <a:pt x="0" y="1"/>
                    </a:cubicBez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8" name="Freeform 400"/>
              <p:cNvSpPr>
                <a:spLocks/>
              </p:cNvSpPr>
              <p:nvPr/>
            </p:nvSpPr>
            <p:spPr bwMode="auto">
              <a:xfrm>
                <a:off x="3458" y="1134"/>
                <a:ext cx="410" cy="517"/>
              </a:xfrm>
              <a:custGeom>
                <a:avLst/>
                <a:gdLst>
                  <a:gd name="T0" fmla="*/ 2147483647 w 36"/>
                  <a:gd name="T1" fmla="*/ 2147483647 h 45"/>
                  <a:gd name="T2" fmla="*/ 2147483647 w 36"/>
                  <a:gd name="T3" fmla="*/ 2147483647 h 45"/>
                  <a:gd name="T4" fmla="*/ 0 w 36"/>
                  <a:gd name="T5" fmla="*/ 2147483647 h 45"/>
                  <a:gd name="T6" fmla="*/ 2147483647 w 36"/>
                  <a:gd name="T7" fmla="*/ 2147483647 h 45"/>
                  <a:gd name="T8" fmla="*/ 2147483647 w 36"/>
                  <a:gd name="T9" fmla="*/ 2147483647 h 45"/>
                  <a:gd name="T10" fmla="*/ 2147483647 w 36"/>
                  <a:gd name="T11" fmla="*/ 2147483647 h 45"/>
                  <a:gd name="T12" fmla="*/ 2147483647 w 36"/>
                  <a:gd name="T13" fmla="*/ 2147483647 h 45"/>
                  <a:gd name="T14" fmla="*/ 2147483647 w 36"/>
                  <a:gd name="T15" fmla="*/ 2147483647 h 45"/>
                  <a:gd name="T16" fmla="*/ 2147483647 w 36"/>
                  <a:gd name="T17" fmla="*/ 2147483647 h 45"/>
                  <a:gd name="T18" fmla="*/ 2147483647 w 36"/>
                  <a:gd name="T19" fmla="*/ 2147483647 h 45"/>
                  <a:gd name="T20" fmla="*/ 2147483647 w 36"/>
                  <a:gd name="T21" fmla="*/ 2147483647 h 45"/>
                  <a:gd name="T22" fmla="*/ 2147483647 w 36"/>
                  <a:gd name="T23" fmla="*/ 2147483647 h 45"/>
                  <a:gd name="T24" fmla="*/ 2147483647 w 36"/>
                  <a:gd name="T25" fmla="*/ 2147483647 h 45"/>
                  <a:gd name="T26" fmla="*/ 2147483647 w 36"/>
                  <a:gd name="T27" fmla="*/ 2147483647 h 45"/>
                  <a:gd name="T28" fmla="*/ 2147483647 w 36"/>
                  <a:gd name="T29" fmla="*/ 0 h 45"/>
                  <a:gd name="T30" fmla="*/ 2147483647 w 36"/>
                  <a:gd name="T31" fmla="*/ 2147483647 h 45"/>
                  <a:gd name="T32" fmla="*/ 2147483647 w 36"/>
                  <a:gd name="T33" fmla="*/ 2147483647 h 4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45"/>
                  <a:gd name="T53" fmla="*/ 36 w 36"/>
                  <a:gd name="T54" fmla="*/ 45 h 4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45">
                    <a:moveTo>
                      <a:pt x="10" y="14"/>
                    </a:moveTo>
                    <a:lnTo>
                      <a:pt x="13" y="20"/>
                    </a:lnTo>
                    <a:lnTo>
                      <a:pt x="0" y="23"/>
                    </a:lnTo>
                    <a:lnTo>
                      <a:pt x="13" y="25"/>
                    </a:lnTo>
                    <a:lnTo>
                      <a:pt x="10" y="32"/>
                    </a:lnTo>
                    <a:lnTo>
                      <a:pt x="16" y="28"/>
                    </a:lnTo>
                    <a:lnTo>
                      <a:pt x="18" y="45"/>
                    </a:lnTo>
                    <a:lnTo>
                      <a:pt x="21" y="28"/>
                    </a:lnTo>
                    <a:lnTo>
                      <a:pt x="27" y="32"/>
                    </a:lnTo>
                    <a:lnTo>
                      <a:pt x="24" y="25"/>
                    </a:lnTo>
                    <a:lnTo>
                      <a:pt x="36" y="23"/>
                    </a:lnTo>
                    <a:lnTo>
                      <a:pt x="24" y="20"/>
                    </a:lnTo>
                    <a:lnTo>
                      <a:pt x="27" y="14"/>
                    </a:lnTo>
                    <a:lnTo>
                      <a:pt x="21" y="17"/>
                    </a:lnTo>
                    <a:lnTo>
                      <a:pt x="18" y="0"/>
                    </a:lnTo>
                    <a:lnTo>
                      <a:pt x="16" y="17"/>
                    </a:lnTo>
                    <a:lnTo>
                      <a:pt x="10" y="14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9" name="Oval 401"/>
              <p:cNvSpPr>
                <a:spLocks noChangeArrowheads="1"/>
              </p:cNvSpPr>
              <p:nvPr/>
            </p:nvSpPr>
            <p:spPr bwMode="auto">
              <a:xfrm>
                <a:off x="3602" y="1329"/>
                <a:ext cx="130" cy="126"/>
              </a:xfrm>
              <a:prstGeom prst="ellipse">
                <a:avLst/>
              </a:prstGeom>
              <a:solidFill>
                <a:srgbClr val="F480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0" name="Freeform 402"/>
              <p:cNvSpPr>
                <a:spLocks/>
              </p:cNvSpPr>
              <p:nvPr/>
            </p:nvSpPr>
            <p:spPr bwMode="auto">
              <a:xfrm>
                <a:off x="3612" y="1340"/>
                <a:ext cx="92" cy="80"/>
              </a:xfrm>
              <a:custGeom>
                <a:avLst/>
                <a:gdLst>
                  <a:gd name="T0" fmla="*/ 2147483647 w 8"/>
                  <a:gd name="T1" fmla="*/ 0 h 7"/>
                  <a:gd name="T2" fmla="*/ 0 w 8"/>
                  <a:gd name="T3" fmla="*/ 2147483647 h 7"/>
                  <a:gd name="T4" fmla="*/ 2147483647 w 8"/>
                  <a:gd name="T5" fmla="*/ 2147483647 h 7"/>
                  <a:gd name="T6" fmla="*/ 2147483647 w 8"/>
                  <a:gd name="T7" fmla="*/ 2147483647 h 7"/>
                  <a:gd name="T8" fmla="*/ 2147483647 w 8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7"/>
                  <a:gd name="T17" fmla="*/ 8 w 8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7">
                    <a:moveTo>
                      <a:pt x="4" y="0"/>
                    </a:moveTo>
                    <a:lnTo>
                      <a:pt x="0" y="7"/>
                    </a:lnTo>
                    <a:lnTo>
                      <a:pt x="4" y="7"/>
                    </a:lnTo>
                    <a:lnTo>
                      <a:pt x="8" y="7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74C5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3" name="Freeform 403"/>
            <p:cNvSpPr>
              <a:spLocks noEditPoints="1"/>
            </p:cNvSpPr>
            <p:nvPr/>
          </p:nvSpPr>
          <p:spPr bwMode="auto">
            <a:xfrm>
              <a:off x="9765151" y="411178"/>
              <a:ext cx="364753" cy="84931"/>
            </a:xfrm>
            <a:custGeom>
              <a:avLst/>
              <a:gdLst>
                <a:gd name="T0" fmla="*/ 2147483647 w 116"/>
                <a:gd name="T1" fmla="*/ 2147483647 h 32"/>
                <a:gd name="T2" fmla="*/ 2147483647 w 116"/>
                <a:gd name="T3" fmla="*/ 2147483647 h 32"/>
                <a:gd name="T4" fmla="*/ 2147483647 w 116"/>
                <a:gd name="T5" fmla="*/ 2147483647 h 32"/>
                <a:gd name="T6" fmla="*/ 2147483647 w 116"/>
                <a:gd name="T7" fmla="*/ 2147483647 h 32"/>
                <a:gd name="T8" fmla="*/ 2147483647 w 116"/>
                <a:gd name="T9" fmla="*/ 2147483647 h 32"/>
                <a:gd name="T10" fmla="*/ 2147483647 w 116"/>
                <a:gd name="T11" fmla="*/ 2147483647 h 32"/>
                <a:gd name="T12" fmla="*/ 2147483647 w 116"/>
                <a:gd name="T13" fmla="*/ 2147483647 h 32"/>
                <a:gd name="T14" fmla="*/ 2147483647 w 116"/>
                <a:gd name="T15" fmla="*/ 2147483647 h 32"/>
                <a:gd name="T16" fmla="*/ 2147483647 w 116"/>
                <a:gd name="T17" fmla="*/ 2147483647 h 32"/>
                <a:gd name="T18" fmla="*/ 2147483647 w 116"/>
                <a:gd name="T19" fmla="*/ 2147483647 h 32"/>
                <a:gd name="T20" fmla="*/ 2147483647 w 116"/>
                <a:gd name="T21" fmla="*/ 2147483647 h 32"/>
                <a:gd name="T22" fmla="*/ 2147483647 w 116"/>
                <a:gd name="T23" fmla="*/ 2147483647 h 32"/>
                <a:gd name="T24" fmla="*/ 2147483647 w 116"/>
                <a:gd name="T25" fmla="*/ 2147483647 h 32"/>
                <a:gd name="T26" fmla="*/ 2147483647 w 116"/>
                <a:gd name="T27" fmla="*/ 2147483647 h 32"/>
                <a:gd name="T28" fmla="*/ 2147483647 w 116"/>
                <a:gd name="T29" fmla="*/ 2147483647 h 32"/>
                <a:gd name="T30" fmla="*/ 2147483647 w 116"/>
                <a:gd name="T31" fmla="*/ 2147483647 h 32"/>
                <a:gd name="T32" fmla="*/ 2147483647 w 116"/>
                <a:gd name="T33" fmla="*/ 2147483647 h 32"/>
                <a:gd name="T34" fmla="*/ 2147483647 w 116"/>
                <a:gd name="T35" fmla="*/ 2147483647 h 32"/>
                <a:gd name="T36" fmla="*/ 2147483647 w 116"/>
                <a:gd name="T37" fmla="*/ 2147483647 h 32"/>
                <a:gd name="T38" fmla="*/ 2147483647 w 116"/>
                <a:gd name="T39" fmla="*/ 2147483647 h 32"/>
                <a:gd name="T40" fmla="*/ 2147483647 w 116"/>
                <a:gd name="T41" fmla="*/ 2147483647 h 32"/>
                <a:gd name="T42" fmla="*/ 2147483647 w 116"/>
                <a:gd name="T43" fmla="*/ 2147483647 h 32"/>
                <a:gd name="T44" fmla="*/ 2147483647 w 116"/>
                <a:gd name="T45" fmla="*/ 2147483647 h 32"/>
                <a:gd name="T46" fmla="*/ 2147483647 w 116"/>
                <a:gd name="T47" fmla="*/ 2147483647 h 32"/>
                <a:gd name="T48" fmla="*/ 2147483647 w 116"/>
                <a:gd name="T49" fmla="*/ 2147483647 h 32"/>
                <a:gd name="T50" fmla="*/ 2147483647 w 116"/>
                <a:gd name="T51" fmla="*/ 2147483647 h 32"/>
                <a:gd name="T52" fmla="*/ 2147483647 w 116"/>
                <a:gd name="T53" fmla="*/ 2147483647 h 32"/>
                <a:gd name="T54" fmla="*/ 2147483647 w 116"/>
                <a:gd name="T55" fmla="*/ 2147483647 h 32"/>
                <a:gd name="T56" fmla="*/ 2147483647 w 116"/>
                <a:gd name="T57" fmla="*/ 2147483647 h 32"/>
                <a:gd name="T58" fmla="*/ 2147483647 w 116"/>
                <a:gd name="T59" fmla="*/ 2147483647 h 32"/>
                <a:gd name="T60" fmla="*/ 2147483647 w 116"/>
                <a:gd name="T61" fmla="*/ 2147483647 h 32"/>
                <a:gd name="T62" fmla="*/ 2147483647 w 116"/>
                <a:gd name="T63" fmla="*/ 2147483647 h 32"/>
                <a:gd name="T64" fmla="*/ 2147483647 w 116"/>
                <a:gd name="T65" fmla="*/ 2147483647 h 32"/>
                <a:gd name="T66" fmla="*/ 2147483647 w 116"/>
                <a:gd name="T67" fmla="*/ 2147483647 h 32"/>
                <a:gd name="T68" fmla="*/ 2147483647 w 116"/>
                <a:gd name="T69" fmla="*/ 2147483647 h 32"/>
                <a:gd name="T70" fmla="*/ 2147483647 w 116"/>
                <a:gd name="T71" fmla="*/ 2147483647 h 32"/>
                <a:gd name="T72" fmla="*/ 2147483647 w 116"/>
                <a:gd name="T73" fmla="*/ 2147483647 h 32"/>
                <a:gd name="T74" fmla="*/ 2147483647 w 116"/>
                <a:gd name="T75" fmla="*/ 2147483647 h 32"/>
                <a:gd name="T76" fmla="*/ 2147483647 w 116"/>
                <a:gd name="T77" fmla="*/ 2147483647 h 32"/>
                <a:gd name="T78" fmla="*/ 2147483647 w 116"/>
                <a:gd name="T79" fmla="*/ 2147483647 h 32"/>
                <a:gd name="T80" fmla="*/ 2147483647 w 116"/>
                <a:gd name="T81" fmla="*/ 2147483647 h 32"/>
                <a:gd name="T82" fmla="*/ 2147483647 w 116"/>
                <a:gd name="T83" fmla="*/ 2147483647 h 32"/>
                <a:gd name="T84" fmla="*/ 2147483647 w 116"/>
                <a:gd name="T85" fmla="*/ 2147483647 h 32"/>
                <a:gd name="T86" fmla="*/ 2147483647 w 116"/>
                <a:gd name="T87" fmla="*/ 2147483647 h 32"/>
                <a:gd name="T88" fmla="*/ 2147483647 w 116"/>
                <a:gd name="T89" fmla="*/ 2147483647 h 32"/>
                <a:gd name="T90" fmla="*/ 2147483647 w 116"/>
                <a:gd name="T91" fmla="*/ 2147483647 h 32"/>
                <a:gd name="T92" fmla="*/ 2147483647 w 116"/>
                <a:gd name="T93" fmla="*/ 2147483647 h 32"/>
                <a:gd name="T94" fmla="*/ 2147483647 w 116"/>
                <a:gd name="T95" fmla="*/ 2147483647 h 32"/>
                <a:gd name="T96" fmla="*/ 2147483647 w 116"/>
                <a:gd name="T97" fmla="*/ 2147483647 h 32"/>
                <a:gd name="T98" fmla="*/ 2147483647 w 116"/>
                <a:gd name="T99" fmla="*/ 2147483647 h 32"/>
                <a:gd name="T100" fmla="*/ 2147483647 w 116"/>
                <a:gd name="T101" fmla="*/ 2147483647 h 32"/>
                <a:gd name="T102" fmla="*/ 2147483647 w 116"/>
                <a:gd name="T103" fmla="*/ 2147483647 h 3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16"/>
                <a:gd name="T157" fmla="*/ 0 h 32"/>
                <a:gd name="T158" fmla="*/ 116 w 116"/>
                <a:gd name="T159" fmla="*/ 32 h 3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16" h="32">
                  <a:moveTo>
                    <a:pt x="16" y="6"/>
                  </a:moveTo>
                  <a:cubicBezTo>
                    <a:pt x="18" y="7"/>
                    <a:pt x="20" y="8"/>
                    <a:pt x="20" y="9"/>
                  </a:cubicBezTo>
                  <a:cubicBezTo>
                    <a:pt x="21" y="10"/>
                    <a:pt x="21" y="11"/>
                    <a:pt x="21" y="12"/>
                  </a:cubicBezTo>
                  <a:cubicBezTo>
                    <a:pt x="21" y="12"/>
                    <a:pt x="21" y="12"/>
                    <a:pt x="20" y="12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4"/>
                    <a:pt x="19" y="14"/>
                    <a:pt x="18" y="14"/>
                  </a:cubicBezTo>
                  <a:cubicBezTo>
                    <a:pt x="18" y="14"/>
                    <a:pt x="17" y="14"/>
                    <a:pt x="16" y="14"/>
                  </a:cubicBezTo>
                  <a:lnTo>
                    <a:pt x="17" y="18"/>
                  </a:ln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lnTo>
                    <a:pt x="16" y="22"/>
                  </a:lnTo>
                  <a:lnTo>
                    <a:pt x="9" y="17"/>
                  </a:lnTo>
                  <a:lnTo>
                    <a:pt x="10" y="15"/>
                  </a:ln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4"/>
                    <a:pt x="11" y="14"/>
                  </a:cubicBezTo>
                  <a:lnTo>
                    <a:pt x="11" y="13"/>
                  </a:lnTo>
                  <a:lnTo>
                    <a:pt x="10" y="12"/>
                  </a:lnTo>
                  <a:lnTo>
                    <a:pt x="9" y="13"/>
                  </a:ln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lnTo>
                    <a:pt x="8" y="17"/>
                  </a:lnTo>
                  <a:lnTo>
                    <a:pt x="0" y="12"/>
                  </a:lnTo>
                  <a:lnTo>
                    <a:pt x="2" y="10"/>
                  </a:lnTo>
                  <a:lnTo>
                    <a:pt x="3" y="10"/>
                  </a:lnTo>
                  <a:cubicBezTo>
                    <a:pt x="3" y="10"/>
                    <a:pt x="3" y="10"/>
                    <a:pt x="3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lnTo>
                    <a:pt x="7" y="5"/>
                  </a:lnTo>
                  <a:cubicBezTo>
                    <a:pt x="7" y="5"/>
                    <a:pt x="7" y="4"/>
                    <a:pt x="7" y="4"/>
                  </a:cubicBezTo>
                  <a:cubicBezTo>
                    <a:pt x="7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3"/>
                    <a:pt x="7" y="3"/>
                  </a:cubicBezTo>
                  <a:lnTo>
                    <a:pt x="8" y="0"/>
                  </a:lnTo>
                  <a:lnTo>
                    <a:pt x="16" y="6"/>
                  </a:lnTo>
                  <a:close/>
                  <a:moveTo>
                    <a:pt x="11" y="9"/>
                  </a:moveTo>
                  <a:lnTo>
                    <a:pt x="12" y="9"/>
                  </a:lnTo>
                  <a:cubicBezTo>
                    <a:pt x="12" y="10"/>
                    <a:pt x="13" y="10"/>
                    <a:pt x="13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lnTo>
                    <a:pt x="11" y="9"/>
                  </a:lnTo>
                  <a:close/>
                  <a:moveTo>
                    <a:pt x="40" y="26"/>
                  </a:moveTo>
                  <a:cubicBezTo>
                    <a:pt x="40" y="26"/>
                    <a:pt x="40" y="27"/>
                    <a:pt x="40" y="27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7"/>
                    <a:pt x="40" y="27"/>
                    <a:pt x="41" y="28"/>
                  </a:cubicBezTo>
                  <a:cubicBezTo>
                    <a:pt x="41" y="28"/>
                    <a:pt x="41" y="28"/>
                    <a:pt x="41" y="28"/>
                  </a:cubicBezTo>
                  <a:lnTo>
                    <a:pt x="42" y="28"/>
                  </a:lnTo>
                  <a:lnTo>
                    <a:pt x="41" y="31"/>
                  </a:lnTo>
                  <a:lnTo>
                    <a:pt x="33" y="28"/>
                  </a:lnTo>
                  <a:lnTo>
                    <a:pt x="33" y="26"/>
                  </a:lnTo>
                  <a:lnTo>
                    <a:pt x="34" y="26"/>
                  </a:lnTo>
                  <a:cubicBezTo>
                    <a:pt x="34" y="26"/>
                    <a:pt x="34" y="26"/>
                    <a:pt x="34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lnTo>
                    <a:pt x="35" y="25"/>
                  </a:lnTo>
                  <a:lnTo>
                    <a:pt x="29" y="24"/>
                  </a:ln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5"/>
                    <a:pt x="29" y="25"/>
                    <a:pt x="30" y="25"/>
                  </a:cubicBezTo>
                  <a:lnTo>
                    <a:pt x="29" y="27"/>
                  </a:lnTo>
                  <a:lnTo>
                    <a:pt x="22" y="26"/>
                  </a:lnTo>
                  <a:lnTo>
                    <a:pt x="23" y="23"/>
                  </a:lnTo>
                  <a:lnTo>
                    <a:pt x="24" y="23"/>
                  </a:lnTo>
                  <a:cubicBezTo>
                    <a:pt x="24" y="23"/>
                    <a:pt x="24" y="23"/>
                    <a:pt x="25" y="23"/>
                  </a:cubicBezTo>
                  <a:cubicBezTo>
                    <a:pt x="25" y="23"/>
                    <a:pt x="25" y="23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lnTo>
                    <a:pt x="30" y="17"/>
                  </a:ln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lnTo>
                    <a:pt x="29" y="16"/>
                  </a:lnTo>
                  <a:lnTo>
                    <a:pt x="30" y="13"/>
                  </a:lnTo>
                  <a:lnTo>
                    <a:pt x="39" y="16"/>
                  </a:lnTo>
                  <a:lnTo>
                    <a:pt x="40" y="26"/>
                  </a:lnTo>
                  <a:close/>
                  <a:moveTo>
                    <a:pt x="34" y="18"/>
                  </a:moveTo>
                  <a:lnTo>
                    <a:pt x="34" y="18"/>
                  </a:lnTo>
                  <a:lnTo>
                    <a:pt x="31" y="21"/>
                  </a:lnTo>
                  <a:lnTo>
                    <a:pt x="34" y="22"/>
                  </a:lnTo>
                  <a:lnTo>
                    <a:pt x="34" y="18"/>
                  </a:lnTo>
                  <a:close/>
                  <a:moveTo>
                    <a:pt x="58" y="18"/>
                  </a:moveTo>
                  <a:cubicBezTo>
                    <a:pt x="61" y="18"/>
                    <a:pt x="63" y="19"/>
                    <a:pt x="65" y="20"/>
                  </a:cubicBezTo>
                  <a:cubicBezTo>
                    <a:pt x="67" y="21"/>
                    <a:pt x="67" y="23"/>
                    <a:pt x="67" y="26"/>
                  </a:cubicBezTo>
                  <a:cubicBezTo>
                    <a:pt x="67" y="27"/>
                    <a:pt x="67" y="28"/>
                    <a:pt x="66" y="29"/>
                  </a:cubicBezTo>
                  <a:cubicBezTo>
                    <a:pt x="66" y="30"/>
                    <a:pt x="65" y="30"/>
                    <a:pt x="65" y="31"/>
                  </a:cubicBezTo>
                  <a:cubicBezTo>
                    <a:pt x="64" y="32"/>
                    <a:pt x="62" y="32"/>
                    <a:pt x="61" y="32"/>
                  </a:cubicBezTo>
                  <a:cubicBezTo>
                    <a:pt x="60" y="32"/>
                    <a:pt x="58" y="32"/>
                    <a:pt x="56" y="32"/>
                  </a:cubicBezTo>
                  <a:lnTo>
                    <a:pt x="49" y="32"/>
                  </a:lnTo>
                  <a:lnTo>
                    <a:pt x="49" y="29"/>
                  </a:lnTo>
                  <a:lnTo>
                    <a:pt x="50" y="29"/>
                  </a:lnTo>
                  <a:cubicBezTo>
                    <a:pt x="50" y="29"/>
                    <a:pt x="50" y="29"/>
                    <a:pt x="50" y="29"/>
                  </a:cubicBezTo>
                  <a:cubicBezTo>
                    <a:pt x="50" y="29"/>
                    <a:pt x="51" y="29"/>
                    <a:pt x="51" y="29"/>
                  </a:cubicBezTo>
                  <a:cubicBezTo>
                    <a:pt x="51" y="29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lnTo>
                    <a:pt x="51" y="22"/>
                  </a:ln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0" y="21"/>
                    <a:pt x="50" y="21"/>
                  </a:cubicBezTo>
                  <a:lnTo>
                    <a:pt x="49" y="21"/>
                  </a:lnTo>
                  <a:lnTo>
                    <a:pt x="49" y="18"/>
                  </a:lnTo>
                  <a:lnTo>
                    <a:pt x="58" y="18"/>
                  </a:lnTo>
                  <a:close/>
                  <a:moveTo>
                    <a:pt x="56" y="28"/>
                  </a:move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9"/>
                    <a:pt x="56" y="29"/>
                    <a:pt x="57" y="29"/>
                  </a:cubicBezTo>
                  <a:cubicBezTo>
                    <a:pt x="57" y="29"/>
                    <a:pt x="57" y="29"/>
                    <a:pt x="57" y="29"/>
                  </a:cubicBezTo>
                  <a:lnTo>
                    <a:pt x="58" y="29"/>
                  </a:lnTo>
                  <a:cubicBezTo>
                    <a:pt x="59" y="29"/>
                    <a:pt x="60" y="29"/>
                    <a:pt x="60" y="28"/>
                  </a:cubicBezTo>
                  <a:cubicBezTo>
                    <a:pt x="60" y="28"/>
                    <a:pt x="60" y="27"/>
                    <a:pt x="60" y="26"/>
                  </a:cubicBezTo>
                  <a:lnTo>
                    <a:pt x="60" y="25"/>
                  </a:lnTo>
                  <a:cubicBezTo>
                    <a:pt x="60" y="24"/>
                    <a:pt x="60" y="23"/>
                    <a:pt x="60" y="23"/>
                  </a:cubicBezTo>
                  <a:cubicBezTo>
                    <a:pt x="60" y="22"/>
                    <a:pt x="59" y="22"/>
                    <a:pt x="58" y="22"/>
                  </a:cubicBezTo>
                  <a:cubicBezTo>
                    <a:pt x="57" y="21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lnTo>
                    <a:pt x="56" y="28"/>
                  </a:lnTo>
                  <a:close/>
                  <a:moveTo>
                    <a:pt x="74" y="28"/>
                  </a:moveTo>
                  <a:lnTo>
                    <a:pt x="75" y="28"/>
                  </a:ln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6" y="28"/>
                    <a:pt x="76" y="28"/>
                  </a:cubicBezTo>
                  <a:cubicBezTo>
                    <a:pt x="76" y="28"/>
                    <a:pt x="76" y="28"/>
                    <a:pt x="76" y="27"/>
                  </a:cubicBezTo>
                  <a:lnTo>
                    <a:pt x="74" y="21"/>
                  </a:lnTo>
                  <a:cubicBezTo>
                    <a:pt x="74" y="20"/>
                    <a:pt x="74" y="20"/>
                    <a:pt x="74" y="20"/>
                  </a:cubicBezTo>
                  <a:cubicBezTo>
                    <a:pt x="73" y="20"/>
                    <a:pt x="73" y="20"/>
                    <a:pt x="73" y="20"/>
                  </a:cubicBezTo>
                  <a:lnTo>
                    <a:pt x="72" y="20"/>
                  </a:lnTo>
                  <a:lnTo>
                    <a:pt x="71" y="18"/>
                  </a:lnTo>
                  <a:lnTo>
                    <a:pt x="85" y="14"/>
                  </a:lnTo>
                  <a:lnTo>
                    <a:pt x="87" y="18"/>
                  </a:lnTo>
                  <a:lnTo>
                    <a:pt x="84" y="19"/>
                  </a:lnTo>
                  <a:lnTo>
                    <a:pt x="84" y="18"/>
                  </a:lnTo>
                  <a:cubicBezTo>
                    <a:pt x="83" y="18"/>
                    <a:pt x="83" y="18"/>
                    <a:pt x="83" y="18"/>
                  </a:cubicBezTo>
                  <a:cubicBezTo>
                    <a:pt x="83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lnTo>
                    <a:pt x="79" y="19"/>
                  </a:lnTo>
                  <a:lnTo>
                    <a:pt x="80" y="21"/>
                  </a:lnTo>
                  <a:lnTo>
                    <a:pt x="84" y="20"/>
                  </a:lnTo>
                  <a:lnTo>
                    <a:pt x="85" y="23"/>
                  </a:lnTo>
                  <a:lnTo>
                    <a:pt x="81" y="24"/>
                  </a:lnTo>
                  <a:lnTo>
                    <a:pt x="82" y="26"/>
                  </a:lnTo>
                  <a:lnTo>
                    <a:pt x="84" y="25"/>
                  </a:lnTo>
                  <a:cubicBezTo>
                    <a:pt x="84" y="25"/>
                    <a:pt x="84" y="25"/>
                    <a:pt x="84" y="25"/>
                  </a:cubicBezTo>
                  <a:cubicBezTo>
                    <a:pt x="84" y="25"/>
                    <a:pt x="84" y="25"/>
                    <a:pt x="85" y="25"/>
                  </a:cubicBezTo>
                  <a:cubicBezTo>
                    <a:pt x="85" y="25"/>
                    <a:pt x="85" y="25"/>
                    <a:pt x="85" y="25"/>
                  </a:cubicBezTo>
                  <a:cubicBezTo>
                    <a:pt x="85" y="24"/>
                    <a:pt x="85" y="24"/>
                    <a:pt x="85" y="24"/>
                  </a:cubicBezTo>
                  <a:lnTo>
                    <a:pt x="86" y="23"/>
                  </a:lnTo>
                  <a:lnTo>
                    <a:pt x="88" y="22"/>
                  </a:lnTo>
                  <a:lnTo>
                    <a:pt x="89" y="27"/>
                  </a:lnTo>
                  <a:lnTo>
                    <a:pt x="75" y="31"/>
                  </a:lnTo>
                  <a:lnTo>
                    <a:pt x="74" y="28"/>
                  </a:lnTo>
                  <a:close/>
                  <a:moveTo>
                    <a:pt x="96" y="8"/>
                  </a:moveTo>
                  <a:lnTo>
                    <a:pt x="102" y="11"/>
                  </a:lnTo>
                  <a:lnTo>
                    <a:pt x="102" y="5"/>
                  </a:lnTo>
                  <a:lnTo>
                    <a:pt x="109" y="0"/>
                  </a:lnTo>
                  <a:lnTo>
                    <a:pt x="110" y="2"/>
                  </a:lnTo>
                  <a:lnTo>
                    <a:pt x="109" y="3"/>
                  </a:lnTo>
                  <a:cubicBezTo>
                    <a:pt x="109" y="3"/>
                    <a:pt x="109" y="3"/>
                    <a:pt x="109" y="4"/>
                  </a:cubicBezTo>
                  <a:cubicBezTo>
                    <a:pt x="109" y="4"/>
                    <a:pt x="109" y="4"/>
                    <a:pt x="109" y="4"/>
                  </a:cubicBezTo>
                  <a:lnTo>
                    <a:pt x="113" y="10"/>
                  </a:lnTo>
                  <a:cubicBezTo>
                    <a:pt x="113" y="10"/>
                    <a:pt x="113" y="10"/>
                    <a:pt x="113" y="10"/>
                  </a:cubicBezTo>
                  <a:cubicBezTo>
                    <a:pt x="114" y="10"/>
                    <a:pt x="114" y="10"/>
                    <a:pt x="114" y="10"/>
                  </a:cubicBezTo>
                  <a:lnTo>
                    <a:pt x="115" y="9"/>
                  </a:lnTo>
                  <a:lnTo>
                    <a:pt x="116" y="12"/>
                  </a:lnTo>
                  <a:lnTo>
                    <a:pt x="109" y="17"/>
                  </a:lnTo>
                  <a:lnTo>
                    <a:pt x="107" y="15"/>
                  </a:lnTo>
                  <a:lnTo>
                    <a:pt x="108" y="14"/>
                  </a:lnTo>
                  <a:cubicBezTo>
                    <a:pt x="108" y="14"/>
                    <a:pt x="108" y="14"/>
                    <a:pt x="108" y="14"/>
                  </a:cubicBezTo>
                  <a:cubicBezTo>
                    <a:pt x="108" y="14"/>
                    <a:pt x="108" y="13"/>
                    <a:pt x="108" y="13"/>
                  </a:cubicBezTo>
                  <a:lnTo>
                    <a:pt x="106" y="9"/>
                  </a:lnTo>
                  <a:lnTo>
                    <a:pt x="106" y="16"/>
                  </a:lnTo>
                  <a:lnTo>
                    <a:pt x="104" y="18"/>
                  </a:lnTo>
                  <a:lnTo>
                    <a:pt x="98" y="15"/>
                  </a:lnTo>
                  <a:lnTo>
                    <a:pt x="97" y="15"/>
                  </a:lnTo>
                  <a:lnTo>
                    <a:pt x="100" y="19"/>
                  </a:lnTo>
                  <a:cubicBezTo>
                    <a:pt x="100" y="19"/>
                    <a:pt x="100" y="19"/>
                    <a:pt x="101" y="19"/>
                  </a:cubicBezTo>
                  <a:cubicBezTo>
                    <a:pt x="101" y="19"/>
                    <a:pt x="101" y="19"/>
                    <a:pt x="101" y="19"/>
                  </a:cubicBezTo>
                  <a:lnTo>
                    <a:pt x="102" y="18"/>
                  </a:lnTo>
                  <a:lnTo>
                    <a:pt x="103" y="21"/>
                  </a:lnTo>
                  <a:lnTo>
                    <a:pt x="98" y="24"/>
                  </a:lnTo>
                  <a:lnTo>
                    <a:pt x="96" y="22"/>
                  </a:lnTo>
                  <a:lnTo>
                    <a:pt x="97" y="22"/>
                  </a:lnTo>
                  <a:cubicBezTo>
                    <a:pt x="97" y="21"/>
                    <a:pt x="97" y="21"/>
                    <a:pt x="98" y="21"/>
                  </a:cubicBezTo>
                  <a:cubicBezTo>
                    <a:pt x="98" y="21"/>
                    <a:pt x="97" y="21"/>
                    <a:pt x="97" y="20"/>
                  </a:cubicBezTo>
                  <a:lnTo>
                    <a:pt x="93" y="15"/>
                  </a:lnTo>
                  <a:cubicBezTo>
                    <a:pt x="93" y="14"/>
                    <a:pt x="93" y="14"/>
                    <a:pt x="93" y="14"/>
                  </a:cubicBezTo>
                  <a:cubicBezTo>
                    <a:pt x="93" y="14"/>
                    <a:pt x="93" y="14"/>
                    <a:pt x="92" y="15"/>
                  </a:cubicBezTo>
                  <a:lnTo>
                    <a:pt x="90" y="13"/>
                  </a:lnTo>
                  <a:lnTo>
                    <a:pt x="96" y="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101780" tIns="50892" rIns="101780" bIns="50892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14" name="Group 404"/>
            <p:cNvGrpSpPr>
              <a:grpSpLocks/>
            </p:cNvGrpSpPr>
            <p:nvPr/>
          </p:nvGrpSpPr>
          <p:grpSpPr bwMode="auto">
            <a:xfrm>
              <a:off x="9740375" y="139769"/>
              <a:ext cx="399990" cy="272794"/>
              <a:chOff x="4423" y="1252"/>
              <a:chExt cx="1453" cy="1182"/>
            </a:xfrm>
          </p:grpSpPr>
          <p:sp>
            <p:nvSpPr>
              <p:cNvPr id="17" name="Freeform 405"/>
              <p:cNvSpPr>
                <a:spLocks noEditPoints="1"/>
              </p:cNvSpPr>
              <p:nvPr/>
            </p:nvSpPr>
            <p:spPr bwMode="auto">
              <a:xfrm>
                <a:off x="4421" y="1250"/>
                <a:ext cx="1455" cy="1126"/>
              </a:xfrm>
              <a:custGeom>
                <a:avLst/>
                <a:gdLst>
                  <a:gd name="T0" fmla="*/ 2147483647 w 127"/>
                  <a:gd name="T1" fmla="*/ 2147483647 h 98"/>
                  <a:gd name="T2" fmla="*/ 2147483647 w 127"/>
                  <a:gd name="T3" fmla="*/ 2147483647 h 98"/>
                  <a:gd name="T4" fmla="*/ 2147483647 w 127"/>
                  <a:gd name="T5" fmla="*/ 2147483647 h 98"/>
                  <a:gd name="T6" fmla="*/ 2147483647 w 127"/>
                  <a:gd name="T7" fmla="*/ 2147483647 h 98"/>
                  <a:gd name="T8" fmla="*/ 2147483647 w 127"/>
                  <a:gd name="T9" fmla="*/ 0 h 98"/>
                  <a:gd name="T10" fmla="*/ 2147483647 w 127"/>
                  <a:gd name="T11" fmla="*/ 2147483647 h 98"/>
                  <a:gd name="T12" fmla="*/ 2147483647 w 127"/>
                  <a:gd name="T13" fmla="*/ 2147483647 h 98"/>
                  <a:gd name="T14" fmla="*/ 2147483647 w 127"/>
                  <a:gd name="T15" fmla="*/ 2147483647 h 98"/>
                  <a:gd name="T16" fmla="*/ 2147483647 w 127"/>
                  <a:gd name="T17" fmla="*/ 2147483647 h 98"/>
                  <a:gd name="T18" fmla="*/ 2147483647 w 127"/>
                  <a:gd name="T19" fmla="*/ 2147483647 h 98"/>
                  <a:gd name="T20" fmla="*/ 2147483647 w 127"/>
                  <a:gd name="T21" fmla="*/ 2147483647 h 98"/>
                  <a:gd name="T22" fmla="*/ 0 w 127"/>
                  <a:gd name="T23" fmla="*/ 2147483647 h 98"/>
                  <a:gd name="T24" fmla="*/ 2147483647 w 127"/>
                  <a:gd name="T25" fmla="*/ 0 h 98"/>
                  <a:gd name="T26" fmla="*/ 2147483647 w 127"/>
                  <a:gd name="T27" fmla="*/ 2147483647 h 9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27"/>
                  <a:gd name="T43" fmla="*/ 0 h 98"/>
                  <a:gd name="T44" fmla="*/ 127 w 127"/>
                  <a:gd name="T45" fmla="*/ 98 h 98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27" h="98">
                    <a:moveTo>
                      <a:pt x="111" y="89"/>
                    </a:moveTo>
                    <a:cubicBezTo>
                      <a:pt x="108" y="93"/>
                      <a:pt x="104" y="96"/>
                      <a:pt x="100" y="98"/>
                    </a:cubicBezTo>
                    <a:cubicBezTo>
                      <a:pt x="113" y="88"/>
                      <a:pt x="122" y="71"/>
                      <a:pt x="122" y="53"/>
                    </a:cubicBezTo>
                    <a:cubicBezTo>
                      <a:pt x="122" y="35"/>
                      <a:pt x="113" y="19"/>
                      <a:pt x="100" y="8"/>
                    </a:cubicBezTo>
                    <a:lnTo>
                      <a:pt x="104" y="0"/>
                    </a:lnTo>
                    <a:cubicBezTo>
                      <a:pt x="118" y="11"/>
                      <a:pt x="127" y="29"/>
                      <a:pt x="127" y="48"/>
                    </a:cubicBezTo>
                    <a:cubicBezTo>
                      <a:pt x="127" y="64"/>
                      <a:pt x="121" y="78"/>
                      <a:pt x="111" y="89"/>
                    </a:cubicBezTo>
                    <a:close/>
                    <a:moveTo>
                      <a:pt x="27" y="8"/>
                    </a:moveTo>
                    <a:cubicBezTo>
                      <a:pt x="14" y="19"/>
                      <a:pt x="5" y="35"/>
                      <a:pt x="5" y="53"/>
                    </a:cubicBezTo>
                    <a:cubicBezTo>
                      <a:pt x="5" y="71"/>
                      <a:pt x="14" y="88"/>
                      <a:pt x="27" y="98"/>
                    </a:cubicBezTo>
                    <a:cubicBezTo>
                      <a:pt x="23" y="96"/>
                      <a:pt x="19" y="93"/>
                      <a:pt x="16" y="89"/>
                    </a:cubicBezTo>
                    <a:cubicBezTo>
                      <a:pt x="6" y="78"/>
                      <a:pt x="0" y="64"/>
                      <a:pt x="0" y="48"/>
                    </a:cubicBezTo>
                    <a:cubicBezTo>
                      <a:pt x="0" y="29"/>
                      <a:pt x="9" y="11"/>
                      <a:pt x="23" y="0"/>
                    </a:cubicBezTo>
                    <a:lnTo>
                      <a:pt x="27" y="8"/>
                    </a:lnTo>
                    <a:close/>
                  </a:path>
                </a:pathLst>
              </a:custGeom>
              <a:solidFill>
                <a:srgbClr val="FFFFFF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" name="Freeform 406"/>
              <p:cNvSpPr>
                <a:spLocks noEditPoints="1"/>
              </p:cNvSpPr>
              <p:nvPr/>
            </p:nvSpPr>
            <p:spPr bwMode="auto">
              <a:xfrm>
                <a:off x="4474" y="1330"/>
                <a:ext cx="1339" cy="1086"/>
              </a:xfrm>
              <a:custGeom>
                <a:avLst/>
                <a:gdLst>
                  <a:gd name="T0" fmla="*/ 2147483647 w 117"/>
                  <a:gd name="T1" fmla="*/ 2147483647 h 94"/>
                  <a:gd name="T2" fmla="*/ 2147483647 w 117"/>
                  <a:gd name="T3" fmla="*/ 2147483647 h 94"/>
                  <a:gd name="T4" fmla="*/ 2147483647 w 117"/>
                  <a:gd name="T5" fmla="*/ 2147483647 h 94"/>
                  <a:gd name="T6" fmla="*/ 2147483647 w 117"/>
                  <a:gd name="T7" fmla="*/ 2147483647 h 94"/>
                  <a:gd name="T8" fmla="*/ 2147483647 w 117"/>
                  <a:gd name="T9" fmla="*/ 0 h 94"/>
                  <a:gd name="T10" fmla="*/ 2147483647 w 117"/>
                  <a:gd name="T11" fmla="*/ 2147483647 h 94"/>
                  <a:gd name="T12" fmla="*/ 2147483647 w 117"/>
                  <a:gd name="T13" fmla="*/ 2147483647 h 94"/>
                  <a:gd name="T14" fmla="*/ 2147483647 w 117"/>
                  <a:gd name="T15" fmla="*/ 2147483647 h 94"/>
                  <a:gd name="T16" fmla="*/ 2147483647 w 117"/>
                  <a:gd name="T17" fmla="*/ 2147483647 h 94"/>
                  <a:gd name="T18" fmla="*/ 2147483647 w 117"/>
                  <a:gd name="T19" fmla="*/ 2147483647 h 94"/>
                  <a:gd name="T20" fmla="*/ 2147483647 w 117"/>
                  <a:gd name="T21" fmla="*/ 2147483647 h 94"/>
                  <a:gd name="T22" fmla="*/ 0 w 117"/>
                  <a:gd name="T23" fmla="*/ 2147483647 h 94"/>
                  <a:gd name="T24" fmla="*/ 2147483647 w 117"/>
                  <a:gd name="T25" fmla="*/ 0 h 94"/>
                  <a:gd name="T26" fmla="*/ 2147483647 w 117"/>
                  <a:gd name="T27" fmla="*/ 2147483647 h 9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17"/>
                  <a:gd name="T43" fmla="*/ 0 h 94"/>
                  <a:gd name="T44" fmla="*/ 117 w 117"/>
                  <a:gd name="T45" fmla="*/ 94 h 9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17" h="94">
                    <a:moveTo>
                      <a:pt x="95" y="90"/>
                    </a:moveTo>
                    <a:cubicBezTo>
                      <a:pt x="93" y="92"/>
                      <a:pt x="91" y="93"/>
                      <a:pt x="88" y="94"/>
                    </a:cubicBezTo>
                    <a:cubicBezTo>
                      <a:pt x="102" y="84"/>
                      <a:pt x="111" y="68"/>
                      <a:pt x="111" y="50"/>
                    </a:cubicBezTo>
                    <a:cubicBezTo>
                      <a:pt x="111" y="34"/>
                      <a:pt x="103" y="18"/>
                      <a:pt x="91" y="9"/>
                    </a:cubicBezTo>
                    <a:lnTo>
                      <a:pt x="95" y="0"/>
                    </a:lnTo>
                    <a:cubicBezTo>
                      <a:pt x="108" y="11"/>
                      <a:pt x="117" y="27"/>
                      <a:pt x="117" y="45"/>
                    </a:cubicBezTo>
                    <a:cubicBezTo>
                      <a:pt x="117" y="63"/>
                      <a:pt x="108" y="80"/>
                      <a:pt x="95" y="90"/>
                    </a:cubicBezTo>
                    <a:close/>
                    <a:moveTo>
                      <a:pt x="26" y="9"/>
                    </a:moveTo>
                    <a:cubicBezTo>
                      <a:pt x="14" y="19"/>
                      <a:pt x="6" y="34"/>
                      <a:pt x="6" y="50"/>
                    </a:cubicBezTo>
                    <a:cubicBezTo>
                      <a:pt x="6" y="68"/>
                      <a:pt x="15" y="84"/>
                      <a:pt x="29" y="94"/>
                    </a:cubicBezTo>
                    <a:cubicBezTo>
                      <a:pt x="26" y="93"/>
                      <a:pt x="24" y="92"/>
                      <a:pt x="22" y="90"/>
                    </a:cubicBezTo>
                    <a:cubicBezTo>
                      <a:pt x="9" y="80"/>
                      <a:pt x="0" y="63"/>
                      <a:pt x="0" y="45"/>
                    </a:cubicBezTo>
                    <a:cubicBezTo>
                      <a:pt x="0" y="27"/>
                      <a:pt x="9" y="11"/>
                      <a:pt x="22" y="0"/>
                    </a:cubicBezTo>
                    <a:lnTo>
                      <a:pt x="26" y="9"/>
                    </a:lnTo>
                    <a:close/>
                  </a:path>
                </a:pathLst>
              </a:custGeom>
              <a:solidFill>
                <a:srgbClr val="0074C5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" name="Freeform 407"/>
              <p:cNvSpPr>
                <a:spLocks noEditPoints="1"/>
              </p:cNvSpPr>
              <p:nvPr/>
            </p:nvSpPr>
            <p:spPr bwMode="auto">
              <a:xfrm>
                <a:off x="4537" y="1434"/>
                <a:ext cx="1204" cy="1000"/>
              </a:xfrm>
              <a:custGeom>
                <a:avLst/>
                <a:gdLst>
                  <a:gd name="T0" fmla="*/ 2147483647 w 105"/>
                  <a:gd name="T1" fmla="*/ 2147483647 h 87"/>
                  <a:gd name="T2" fmla="*/ 2147483647 w 105"/>
                  <a:gd name="T3" fmla="*/ 2147483647 h 87"/>
                  <a:gd name="T4" fmla="*/ 2147483647 w 105"/>
                  <a:gd name="T5" fmla="*/ 2147483647 h 87"/>
                  <a:gd name="T6" fmla="*/ 2147483647 w 105"/>
                  <a:gd name="T7" fmla="*/ 2147483647 h 87"/>
                  <a:gd name="T8" fmla="*/ 2147483647 w 105"/>
                  <a:gd name="T9" fmla="*/ 0 h 87"/>
                  <a:gd name="T10" fmla="*/ 2147483647 w 105"/>
                  <a:gd name="T11" fmla="*/ 2147483647 h 87"/>
                  <a:gd name="T12" fmla="*/ 2147483647 w 105"/>
                  <a:gd name="T13" fmla="*/ 2147483647 h 87"/>
                  <a:gd name="T14" fmla="*/ 2147483647 w 105"/>
                  <a:gd name="T15" fmla="*/ 2147483647 h 87"/>
                  <a:gd name="T16" fmla="*/ 2147483647 w 105"/>
                  <a:gd name="T17" fmla="*/ 2147483647 h 87"/>
                  <a:gd name="T18" fmla="*/ 2147483647 w 105"/>
                  <a:gd name="T19" fmla="*/ 2147483647 h 87"/>
                  <a:gd name="T20" fmla="*/ 2147483647 w 105"/>
                  <a:gd name="T21" fmla="*/ 2147483647 h 87"/>
                  <a:gd name="T22" fmla="*/ 0 w 105"/>
                  <a:gd name="T23" fmla="*/ 2147483647 h 87"/>
                  <a:gd name="T24" fmla="*/ 2147483647 w 105"/>
                  <a:gd name="T25" fmla="*/ 0 h 87"/>
                  <a:gd name="T26" fmla="*/ 2147483647 w 105"/>
                  <a:gd name="T27" fmla="*/ 2147483647 h 8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05"/>
                  <a:gd name="T43" fmla="*/ 0 h 87"/>
                  <a:gd name="T44" fmla="*/ 105 w 105"/>
                  <a:gd name="T45" fmla="*/ 87 h 8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05" h="87">
                    <a:moveTo>
                      <a:pt x="82" y="85"/>
                    </a:moveTo>
                    <a:cubicBezTo>
                      <a:pt x="81" y="86"/>
                      <a:pt x="79" y="86"/>
                      <a:pt x="78" y="87"/>
                    </a:cubicBezTo>
                    <a:cubicBezTo>
                      <a:pt x="91" y="79"/>
                      <a:pt x="100" y="64"/>
                      <a:pt x="100" y="47"/>
                    </a:cubicBezTo>
                    <a:cubicBezTo>
                      <a:pt x="100" y="31"/>
                      <a:pt x="93" y="17"/>
                      <a:pt x="81" y="8"/>
                    </a:cubicBezTo>
                    <a:lnTo>
                      <a:pt x="85" y="0"/>
                    </a:lnTo>
                    <a:cubicBezTo>
                      <a:pt x="97" y="9"/>
                      <a:pt x="105" y="25"/>
                      <a:pt x="105" y="41"/>
                    </a:cubicBezTo>
                    <a:cubicBezTo>
                      <a:pt x="105" y="59"/>
                      <a:pt x="96" y="75"/>
                      <a:pt x="82" y="85"/>
                    </a:cubicBezTo>
                    <a:close/>
                    <a:moveTo>
                      <a:pt x="24" y="8"/>
                    </a:moveTo>
                    <a:cubicBezTo>
                      <a:pt x="12" y="17"/>
                      <a:pt x="5" y="31"/>
                      <a:pt x="5" y="47"/>
                    </a:cubicBezTo>
                    <a:cubicBezTo>
                      <a:pt x="5" y="64"/>
                      <a:pt x="14" y="79"/>
                      <a:pt x="27" y="87"/>
                    </a:cubicBezTo>
                    <a:cubicBezTo>
                      <a:pt x="26" y="86"/>
                      <a:pt x="24" y="86"/>
                      <a:pt x="23" y="85"/>
                    </a:cubicBezTo>
                    <a:cubicBezTo>
                      <a:pt x="9" y="75"/>
                      <a:pt x="0" y="59"/>
                      <a:pt x="0" y="41"/>
                    </a:cubicBezTo>
                    <a:cubicBezTo>
                      <a:pt x="0" y="25"/>
                      <a:pt x="8" y="10"/>
                      <a:pt x="20" y="0"/>
                    </a:cubicBezTo>
                    <a:lnTo>
                      <a:pt x="24" y="8"/>
                    </a:lnTo>
                    <a:close/>
                  </a:path>
                </a:pathLst>
              </a:custGeom>
              <a:solidFill>
                <a:srgbClr val="EB3D00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5" name="Oval 408"/>
            <p:cNvSpPr>
              <a:spLocks noChangeArrowheads="1"/>
            </p:cNvSpPr>
            <p:nvPr/>
          </p:nvSpPr>
          <p:spPr bwMode="auto">
            <a:xfrm>
              <a:off x="10180281" y="267857"/>
              <a:ext cx="34411" cy="29080"/>
            </a:xfrm>
            <a:prstGeom prst="ellipse">
              <a:avLst/>
            </a:prstGeom>
            <a:solidFill>
              <a:srgbClr val="FDFA0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6" name="Oval 409"/>
            <p:cNvSpPr>
              <a:spLocks noChangeArrowheads="1"/>
            </p:cNvSpPr>
            <p:nvPr/>
          </p:nvSpPr>
          <p:spPr bwMode="auto">
            <a:xfrm>
              <a:off x="9653660" y="265319"/>
              <a:ext cx="33034" cy="29080"/>
            </a:xfrm>
            <a:prstGeom prst="ellipse">
              <a:avLst/>
            </a:prstGeom>
            <a:solidFill>
              <a:srgbClr val="EFEC5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sp>
        <p:nvSpPr>
          <p:cNvPr id="372" name="Text Box 2"/>
          <p:cNvSpPr txBox="1">
            <a:spLocks noChangeArrowheads="1"/>
          </p:cNvSpPr>
          <p:nvPr/>
        </p:nvSpPr>
        <p:spPr bwMode="auto">
          <a:xfrm>
            <a:off x="-7936" y="-117"/>
            <a:ext cx="12193178" cy="723106"/>
          </a:xfrm>
          <a:prstGeom prst="rect">
            <a:avLst/>
          </a:prstGeom>
          <a:solidFill>
            <a:srgbClr val="204D84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7855" tIns="38928" rIns="77855" bIns="38928" anchor="ctr"/>
          <a:lstStyle>
            <a:defPPr>
              <a:defRPr lang="ru-RU"/>
            </a:defPPr>
            <a:lvl1pPr algn="ctr" defTabSz="778206" fontAlgn="base">
              <a:spcBef>
                <a:spcPct val="0"/>
              </a:spcBef>
              <a:spcAft>
                <a:spcPct val="0"/>
              </a:spcAft>
              <a:defRPr sz="1400" kern="0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389626" defTabSz="779252" fontAlgn="base">
              <a:spcBef>
                <a:spcPct val="0"/>
              </a:spcBef>
              <a:spcAft>
                <a:spcPct val="0"/>
              </a:spcAft>
              <a:defRPr sz="1500"/>
            </a:lvl2pPr>
            <a:lvl3pPr marL="779252" defTabSz="779252" fontAlgn="base">
              <a:spcBef>
                <a:spcPct val="0"/>
              </a:spcBef>
              <a:spcAft>
                <a:spcPct val="0"/>
              </a:spcAft>
              <a:defRPr sz="1500"/>
            </a:lvl3pPr>
            <a:lvl4pPr marL="1168878" defTabSz="779252" fontAlgn="base">
              <a:spcBef>
                <a:spcPct val="0"/>
              </a:spcBef>
              <a:spcAft>
                <a:spcPct val="0"/>
              </a:spcAft>
              <a:defRPr sz="1500"/>
            </a:lvl4pPr>
            <a:lvl5pPr marL="1558503" defTabSz="779252" fontAlgn="base">
              <a:spcBef>
                <a:spcPct val="0"/>
              </a:spcBef>
              <a:spcAft>
                <a:spcPct val="0"/>
              </a:spcAft>
              <a:defRPr sz="1500"/>
            </a:lvl5pPr>
            <a:lvl6pPr marL="1948129" defTabSz="779252">
              <a:defRPr sz="1500"/>
            </a:lvl6pPr>
            <a:lvl7pPr marL="2337755" defTabSz="779252">
              <a:defRPr sz="1500"/>
            </a:lvl7pPr>
            <a:lvl8pPr marL="2727381" defTabSz="779252">
              <a:defRPr sz="1500"/>
            </a:lvl8pPr>
            <a:lvl9pPr marL="3117007" defTabSz="779252">
              <a:defRPr sz="1500"/>
            </a:lvl9pPr>
          </a:lstStyle>
          <a:p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ИНФОРМАЦИОННЫЕ МАТЕРИАЛЫ ПО ОСАДКАМ И </a:t>
            </a:r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УСИЛЕНИЮ </a:t>
            </a:r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ВЕТРА</a:t>
            </a:r>
          </a:p>
          <a:p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 </a:t>
            </a:r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ТЕРРИТОРИИ  КРАСНОДАРСКОГО КРАЯ</a:t>
            </a:r>
          </a:p>
          <a:p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(РИСК НАРУШЕНИЯ ЭЛЕКТРОСНАБЖЕНИЯ </a:t>
            </a:r>
            <a:r>
              <a:rPr lang="ru-RU" alt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 </a:t>
            </a:r>
            <a:r>
              <a:rPr lang="ru-RU" alt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05.11.2024</a:t>
            </a:r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) </a:t>
            </a:r>
            <a:endParaRPr lang="ru-RU" kern="12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74" name="Прямоугольная выноска 4"/>
          <p:cNvSpPr>
            <a:spLocks noChangeArrowheads="1"/>
          </p:cNvSpPr>
          <p:nvPr/>
        </p:nvSpPr>
        <p:spPr bwMode="auto">
          <a:xfrm>
            <a:off x="3092689" y="5666"/>
            <a:ext cx="5966643" cy="701733"/>
          </a:xfrm>
          <a:prstGeom prst="wedgeRectCallout">
            <a:avLst>
              <a:gd name="adj1" fmla="val 57307"/>
              <a:gd name="adj2" fmla="val -18442"/>
            </a:avLst>
          </a:prstGeom>
          <a:noFill/>
          <a:ln w="9525" algn="ctr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ru-RU" altLang="ru-RU" dirty="0"/>
          </a:p>
        </p:txBody>
      </p:sp>
      <p:grpSp>
        <p:nvGrpSpPr>
          <p:cNvPr id="435" name="Группа 434"/>
          <p:cNvGrpSpPr/>
          <p:nvPr/>
        </p:nvGrpSpPr>
        <p:grpSpPr>
          <a:xfrm>
            <a:off x="9476045" y="2373019"/>
            <a:ext cx="3131213" cy="3743622"/>
            <a:chOff x="7765301" y="4457439"/>
            <a:chExt cx="2974026" cy="3743622"/>
          </a:xfrm>
        </p:grpSpPr>
        <p:grpSp>
          <p:nvGrpSpPr>
            <p:cNvPr id="436" name="Группа 435"/>
            <p:cNvGrpSpPr/>
            <p:nvPr/>
          </p:nvGrpSpPr>
          <p:grpSpPr>
            <a:xfrm>
              <a:off x="7765301" y="4457439"/>
              <a:ext cx="2974026" cy="3743622"/>
              <a:chOff x="6897578" y="4082211"/>
              <a:chExt cx="2644738" cy="2764039"/>
            </a:xfrm>
          </p:grpSpPr>
          <p:sp>
            <p:nvSpPr>
              <p:cNvPr id="439" name="Text Box 97"/>
              <p:cNvSpPr txBox="1">
                <a:spLocks noChangeArrowheads="1"/>
              </p:cNvSpPr>
              <p:nvPr/>
            </p:nvSpPr>
            <p:spPr bwMode="auto">
              <a:xfrm>
                <a:off x="7066917" y="6209278"/>
                <a:ext cx="1460939" cy="15222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127982" tIns="63992" rIns="127982" bIns="63992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endParaRPr lang="ru-RU" altLang="ru-RU" sz="500" b="0" dirty="0">
                  <a:solidFill>
                    <a:srgbClr val="000000"/>
                  </a:solidFill>
                  <a:cs typeface="Arial" panose="020B0604020202020204" pitchFamily="34" charset="0"/>
                </a:endParaRPr>
              </a:p>
            </p:txBody>
          </p:sp>
          <p:grpSp>
            <p:nvGrpSpPr>
              <p:cNvPr id="440" name="Группа 439"/>
              <p:cNvGrpSpPr/>
              <p:nvPr/>
            </p:nvGrpSpPr>
            <p:grpSpPr>
              <a:xfrm>
                <a:off x="6897578" y="4082211"/>
                <a:ext cx="2644738" cy="2764039"/>
                <a:chOff x="9401428" y="1559479"/>
                <a:chExt cx="3026400" cy="5253681"/>
              </a:xfrm>
            </p:grpSpPr>
            <p:grpSp>
              <p:nvGrpSpPr>
                <p:cNvPr id="445" name="Группа 444"/>
                <p:cNvGrpSpPr/>
                <p:nvPr/>
              </p:nvGrpSpPr>
              <p:grpSpPr>
                <a:xfrm>
                  <a:off x="9401428" y="1559479"/>
                  <a:ext cx="3026400" cy="5253681"/>
                  <a:chOff x="6759623" y="3727167"/>
                  <a:chExt cx="2464767" cy="3113013"/>
                </a:xfrm>
              </p:grpSpPr>
              <p:sp>
                <p:nvSpPr>
                  <p:cNvPr id="450" name="Rectangle 93"/>
                  <p:cNvSpPr>
                    <a:spLocks noChangeArrowheads="1"/>
                  </p:cNvSpPr>
                  <p:nvPr/>
                </p:nvSpPr>
                <p:spPr bwMode="auto">
                  <a:xfrm>
                    <a:off x="6759623" y="3767481"/>
                    <a:ext cx="2134158" cy="3072699"/>
                  </a:xfrm>
                  <a:prstGeom prst="rect">
                    <a:avLst/>
                  </a:prstGeom>
                  <a:solidFill>
                    <a:schemeClr val="bg1"/>
                  </a:solidFill>
                  <a:ln w="19050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defTabSz="912321">
                      <a:defRPr/>
                    </a:pPr>
                    <a:endParaRPr lang="ru-RU" altLang="ru-RU" sz="800" dirty="0">
                      <a:solidFill>
                        <a:srgbClr val="000000"/>
                      </a:solidFill>
                      <a:latin typeface="Calibri" panose="020F050202020403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51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165774" y="5712496"/>
                    <a:ext cx="1833906" cy="363400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- прогноз нарушения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ЛЭП </a:t>
                    </a:r>
                    <a:r>
                      <a:rPr lang="ru-RU" altLang="ru-RU" sz="1000" b="0" kern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(УГМС)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2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74325" y="3727167"/>
                    <a:ext cx="1606383" cy="241833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Условные обозначения</a:t>
                    </a:r>
                  </a:p>
                </p:txBody>
              </p:sp>
              <p:sp>
                <p:nvSpPr>
                  <p:cNvPr id="453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187581" y="6232909"/>
                    <a:ext cx="1609849" cy="209841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endParaRPr lang="ru-RU" altLang="ru-RU" sz="800" b="0" dirty="0">
                      <a:solidFill>
                        <a:srgbClr val="000000"/>
                      </a:solidFill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54" name="TextBox 10"/>
                  <p:cNvSpPr txBox="1"/>
                  <p:nvPr/>
                </p:nvSpPr>
                <p:spPr>
                  <a:xfrm>
                    <a:off x="6844151" y="6597757"/>
                    <a:ext cx="591514" cy="204745"/>
                  </a:xfrm>
                  <a:prstGeom prst="rect">
                    <a:avLst/>
                  </a:prstGeom>
                  <a:solidFill>
                    <a:schemeClr val="bg1"/>
                  </a:solidFill>
                  <a:effectLst>
                    <a:softEdge rad="63500"/>
                  </a:effectLst>
                </p:spPr>
                <p:txBody>
                  <a:bodyPr wrap="square" rtlCol="0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l" defTabSz="912321">
                      <a:defRPr/>
                    </a:pPr>
                    <a:r>
                      <a:rPr lang="ru-RU" sz="1000" dirty="0" smtClean="0">
                        <a:solidFill>
                          <a:prstClr val="black"/>
                        </a:solidFill>
                        <a:latin typeface="Arial" pitchFamily="34" charset="0"/>
                        <a:cs typeface="Arial" pitchFamily="34" charset="0"/>
                      </a:rPr>
                      <a:t>Город</a:t>
                    </a:r>
                    <a:endParaRPr lang="ru-RU" sz="1000" dirty="0">
                      <a:solidFill>
                        <a:prstClr val="black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5" name="Полилиния 454"/>
                  <p:cNvSpPr/>
                  <p:nvPr/>
                </p:nvSpPr>
                <p:spPr>
                  <a:xfrm>
                    <a:off x="6881233" y="5740396"/>
                    <a:ext cx="324905" cy="204788"/>
                  </a:xfrm>
                  <a:custGeom>
                    <a:avLst/>
                    <a:gdLst>
                      <a:gd name="connsiteX0" fmla="*/ 42863 w 324905"/>
                      <a:gd name="connsiteY0" fmla="*/ 28575 h 204788"/>
                      <a:gd name="connsiteX1" fmla="*/ 47625 w 324905"/>
                      <a:gd name="connsiteY1" fmla="*/ 4763 h 204788"/>
                      <a:gd name="connsiteX2" fmla="*/ 61913 w 324905"/>
                      <a:gd name="connsiteY2" fmla="*/ 0 h 204788"/>
                      <a:gd name="connsiteX3" fmla="*/ 95250 w 324905"/>
                      <a:gd name="connsiteY3" fmla="*/ 4763 h 204788"/>
                      <a:gd name="connsiteX4" fmla="*/ 200025 w 324905"/>
                      <a:gd name="connsiteY4" fmla="*/ 9525 h 204788"/>
                      <a:gd name="connsiteX5" fmla="*/ 252413 w 324905"/>
                      <a:gd name="connsiteY5" fmla="*/ 14288 h 204788"/>
                      <a:gd name="connsiteX6" fmla="*/ 280988 w 324905"/>
                      <a:gd name="connsiteY6" fmla="*/ 23813 h 204788"/>
                      <a:gd name="connsiteX7" fmla="*/ 285750 w 324905"/>
                      <a:gd name="connsiteY7" fmla="*/ 52388 h 204788"/>
                      <a:gd name="connsiteX8" fmla="*/ 300038 w 324905"/>
                      <a:gd name="connsiteY8" fmla="*/ 57150 h 204788"/>
                      <a:gd name="connsiteX9" fmla="*/ 314325 w 324905"/>
                      <a:gd name="connsiteY9" fmla="*/ 66675 h 204788"/>
                      <a:gd name="connsiteX10" fmla="*/ 323850 w 324905"/>
                      <a:gd name="connsiteY10" fmla="*/ 80963 h 204788"/>
                      <a:gd name="connsiteX11" fmla="*/ 319088 w 324905"/>
                      <a:gd name="connsiteY11" fmla="*/ 180975 h 204788"/>
                      <a:gd name="connsiteX12" fmla="*/ 300038 w 324905"/>
                      <a:gd name="connsiteY12" fmla="*/ 185738 h 204788"/>
                      <a:gd name="connsiteX13" fmla="*/ 228600 w 324905"/>
                      <a:gd name="connsiteY13" fmla="*/ 190500 h 204788"/>
                      <a:gd name="connsiteX14" fmla="*/ 209550 w 324905"/>
                      <a:gd name="connsiteY14" fmla="*/ 195263 h 204788"/>
                      <a:gd name="connsiteX15" fmla="*/ 185738 w 324905"/>
                      <a:gd name="connsiteY15" fmla="*/ 200025 h 204788"/>
                      <a:gd name="connsiteX16" fmla="*/ 171450 w 324905"/>
                      <a:gd name="connsiteY16" fmla="*/ 204788 h 204788"/>
                      <a:gd name="connsiteX17" fmla="*/ 152400 w 324905"/>
                      <a:gd name="connsiteY17" fmla="*/ 190500 h 204788"/>
                      <a:gd name="connsiteX18" fmla="*/ 138113 w 324905"/>
                      <a:gd name="connsiteY18" fmla="*/ 180975 h 204788"/>
                      <a:gd name="connsiteX19" fmla="*/ 123825 w 324905"/>
                      <a:gd name="connsiteY19" fmla="*/ 166688 h 204788"/>
                      <a:gd name="connsiteX20" fmla="*/ 95250 w 324905"/>
                      <a:gd name="connsiteY20" fmla="*/ 152400 h 204788"/>
                      <a:gd name="connsiteX21" fmla="*/ 42863 w 324905"/>
                      <a:gd name="connsiteY21" fmla="*/ 147638 h 204788"/>
                      <a:gd name="connsiteX22" fmla="*/ 14288 w 324905"/>
                      <a:gd name="connsiteY22" fmla="*/ 133350 h 204788"/>
                      <a:gd name="connsiteX23" fmla="*/ 4763 w 324905"/>
                      <a:gd name="connsiteY23" fmla="*/ 119063 h 204788"/>
                      <a:gd name="connsiteX24" fmla="*/ 0 w 324905"/>
                      <a:gd name="connsiteY24" fmla="*/ 104775 h 204788"/>
                      <a:gd name="connsiteX25" fmla="*/ 19050 w 324905"/>
                      <a:gd name="connsiteY25" fmla="*/ 42863 h 204788"/>
                      <a:gd name="connsiteX26" fmla="*/ 42863 w 324905"/>
                      <a:gd name="connsiteY26" fmla="*/ 28575 h 204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</a:cxnLst>
                    <a:rect l="l" t="t" r="r" b="b"/>
                    <a:pathLst>
                      <a:path w="324905" h="204788">
                        <a:moveTo>
                          <a:pt x="42863" y="28575"/>
                        </a:moveTo>
                        <a:cubicBezTo>
                          <a:pt x="44450" y="20638"/>
                          <a:pt x="43135" y="11498"/>
                          <a:pt x="47625" y="4763"/>
                        </a:cubicBezTo>
                        <a:cubicBezTo>
                          <a:pt x="50410" y="586"/>
                          <a:pt x="56893" y="0"/>
                          <a:pt x="61913" y="0"/>
                        </a:cubicBezTo>
                        <a:cubicBezTo>
                          <a:pt x="73138" y="0"/>
                          <a:pt x="84138" y="3175"/>
                          <a:pt x="95250" y="4763"/>
                        </a:cubicBezTo>
                        <a:cubicBezTo>
                          <a:pt x="147969" y="22336"/>
                          <a:pt x="113804" y="14914"/>
                          <a:pt x="200025" y="9525"/>
                        </a:cubicBezTo>
                        <a:cubicBezTo>
                          <a:pt x="217488" y="11113"/>
                          <a:pt x="235145" y="11241"/>
                          <a:pt x="252413" y="14288"/>
                        </a:cubicBezTo>
                        <a:cubicBezTo>
                          <a:pt x="262300" y="16033"/>
                          <a:pt x="280988" y="23813"/>
                          <a:pt x="280988" y="23813"/>
                        </a:cubicBezTo>
                        <a:cubicBezTo>
                          <a:pt x="282575" y="33338"/>
                          <a:pt x="280959" y="44004"/>
                          <a:pt x="285750" y="52388"/>
                        </a:cubicBezTo>
                        <a:cubicBezTo>
                          <a:pt x="288241" y="56747"/>
                          <a:pt x="295548" y="54905"/>
                          <a:pt x="300038" y="57150"/>
                        </a:cubicBezTo>
                        <a:cubicBezTo>
                          <a:pt x="305157" y="59710"/>
                          <a:pt x="309563" y="63500"/>
                          <a:pt x="314325" y="66675"/>
                        </a:cubicBezTo>
                        <a:cubicBezTo>
                          <a:pt x="317500" y="71438"/>
                          <a:pt x="323612" y="75244"/>
                          <a:pt x="323850" y="80963"/>
                        </a:cubicBezTo>
                        <a:cubicBezTo>
                          <a:pt x="325240" y="114309"/>
                          <a:pt x="326484" y="148430"/>
                          <a:pt x="319088" y="180975"/>
                        </a:cubicBezTo>
                        <a:cubicBezTo>
                          <a:pt x="317637" y="187358"/>
                          <a:pt x="306548" y="185053"/>
                          <a:pt x="300038" y="185738"/>
                        </a:cubicBezTo>
                        <a:cubicBezTo>
                          <a:pt x="276304" y="188236"/>
                          <a:pt x="252413" y="188913"/>
                          <a:pt x="228600" y="190500"/>
                        </a:cubicBezTo>
                        <a:cubicBezTo>
                          <a:pt x="222250" y="192088"/>
                          <a:pt x="215940" y="193843"/>
                          <a:pt x="209550" y="195263"/>
                        </a:cubicBezTo>
                        <a:cubicBezTo>
                          <a:pt x="201648" y="197019"/>
                          <a:pt x="193591" y="198062"/>
                          <a:pt x="185738" y="200025"/>
                        </a:cubicBezTo>
                        <a:cubicBezTo>
                          <a:pt x="180868" y="201243"/>
                          <a:pt x="176213" y="203200"/>
                          <a:pt x="171450" y="204788"/>
                        </a:cubicBezTo>
                        <a:cubicBezTo>
                          <a:pt x="165100" y="200025"/>
                          <a:pt x="158859" y="195114"/>
                          <a:pt x="152400" y="190500"/>
                        </a:cubicBezTo>
                        <a:cubicBezTo>
                          <a:pt x="147743" y="187173"/>
                          <a:pt x="142510" y="184639"/>
                          <a:pt x="138113" y="180975"/>
                        </a:cubicBezTo>
                        <a:cubicBezTo>
                          <a:pt x="132939" y="176663"/>
                          <a:pt x="128999" y="171000"/>
                          <a:pt x="123825" y="166688"/>
                        </a:cubicBezTo>
                        <a:cubicBezTo>
                          <a:pt x="116019" y="160183"/>
                          <a:pt x="105619" y="153881"/>
                          <a:pt x="95250" y="152400"/>
                        </a:cubicBezTo>
                        <a:cubicBezTo>
                          <a:pt x="77892" y="149920"/>
                          <a:pt x="60325" y="149225"/>
                          <a:pt x="42863" y="147638"/>
                        </a:cubicBezTo>
                        <a:cubicBezTo>
                          <a:pt x="31242" y="143764"/>
                          <a:pt x="23520" y="142582"/>
                          <a:pt x="14288" y="133350"/>
                        </a:cubicBezTo>
                        <a:cubicBezTo>
                          <a:pt x="10241" y="129303"/>
                          <a:pt x="7323" y="124182"/>
                          <a:pt x="4763" y="119063"/>
                        </a:cubicBezTo>
                        <a:cubicBezTo>
                          <a:pt x="2518" y="114573"/>
                          <a:pt x="1588" y="109538"/>
                          <a:pt x="0" y="104775"/>
                        </a:cubicBezTo>
                        <a:cubicBezTo>
                          <a:pt x="5433" y="50448"/>
                          <a:pt x="-6518" y="68431"/>
                          <a:pt x="19050" y="42863"/>
                        </a:cubicBezTo>
                        <a:lnTo>
                          <a:pt x="42863" y="28575"/>
                        </a:lnTo>
                        <a:close/>
                      </a:path>
                    </a:pathLst>
                  </a:custGeom>
                  <a:solidFill>
                    <a:srgbClr val="FF0000">
                      <a:alpha val="40000"/>
                    </a:srgbClr>
                  </a:solidFill>
                  <a:ln>
                    <a:solidFill>
                      <a:srgbClr val="FF0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912321">
                      <a:defRPr/>
                    </a:pPr>
                    <a:endParaRPr lang="ru-RU" sz="800" dirty="0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456" name="Прямоугольник 455"/>
                  <p:cNvSpPr/>
                  <p:nvPr/>
                </p:nvSpPr>
                <p:spPr>
                  <a:xfrm>
                    <a:off x="6789967" y="6011515"/>
                    <a:ext cx="527227" cy="138165"/>
                  </a:xfrm>
                  <a:prstGeom prst="rect">
                    <a:avLst/>
                  </a:prstGeom>
                  <a:solidFill>
                    <a:srgbClr val="FFFF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912321">
                      <a:defRPr/>
                    </a:pPr>
                    <a:r>
                      <a:rPr lang="ru-RU" sz="800" dirty="0">
                        <a:solidFill>
                          <a:prstClr val="black"/>
                        </a:solidFill>
                        <a:latin typeface="Times New Roman" panose="02020603050405020304" pitchFamily="18" charset="0"/>
                        <a:cs typeface="Times New Roman" panose="02020603050405020304" pitchFamily="18" charset="0"/>
                      </a:rPr>
                      <a:t>321/20</a:t>
                    </a:r>
                  </a:p>
                </p:txBody>
              </p:sp>
              <p:sp>
                <p:nvSpPr>
                  <p:cNvPr id="457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49111" y="6567185"/>
                    <a:ext cx="1831079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- муниципальное образование</a:t>
                    </a:r>
                  </a:p>
                </p:txBody>
              </p:sp>
              <p:sp>
                <p:nvSpPr>
                  <p:cNvPr id="458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327897" y="4656852"/>
                    <a:ext cx="1896493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- линии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электропередач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9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66267" y="5973077"/>
                    <a:ext cx="1898652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kern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- </a:t>
                    </a:r>
                    <a:r>
                      <a:rPr lang="ru-RU" altLang="ru-RU" sz="100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протяженность ЛЭП/ТП (шт.)</a:t>
                    </a:r>
                  </a:p>
                </p:txBody>
              </p:sp>
              <p:sp>
                <p:nvSpPr>
                  <p:cNvPr id="460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429220" y="4063712"/>
                    <a:ext cx="873125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осадки, мм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  <p:sp>
              <p:nvSpPr>
                <p:cNvPr id="446" name="Скругленный прямоугольник 445"/>
                <p:cNvSpPr/>
                <p:nvPr/>
              </p:nvSpPr>
              <p:spPr>
                <a:xfrm>
                  <a:off x="9637258" y="6127238"/>
                  <a:ext cx="282820" cy="225201"/>
                </a:xfrm>
                <a:prstGeom prst="roundRect">
                  <a:avLst/>
                </a:prstGeom>
                <a:solidFill>
                  <a:schemeClr val="accent6">
                    <a:lumMod val="20000"/>
                    <a:lumOff val="80000"/>
                  </a:schemeClr>
                </a:solidFill>
                <a:ln>
                  <a:solidFill>
                    <a:schemeClr val="tx1"/>
                  </a:solidFill>
                </a:ln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0" tIns="0" rIns="0" bIns="0" rtlCol="0" anchor="ctr"/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912321"/>
                  <a:r>
                    <a:rPr lang="ru-RU" sz="800" b="1" dirty="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60%</a:t>
                  </a:r>
                </a:p>
              </p:txBody>
            </p:sp>
            <p:sp>
              <p:nvSpPr>
                <p:cNvPr id="447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10008980" y="5925488"/>
                  <a:ext cx="2202328" cy="545576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80200" tIns="40101" rIns="80200" bIns="40101">
                  <a:spAutoFit/>
                </a:bodyPr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defTabSz="955471">
                    <a:defRPr/>
                  </a:pPr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 - </a:t>
                  </a:r>
                  <a:r>
                    <a:rPr lang="ru-RU" altLang="ru-RU" sz="1000" b="0" dirty="0" smtClean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износ электроэнергетических </a:t>
                  </a:r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систем </a:t>
                  </a:r>
                </a:p>
              </p:txBody>
            </p:sp>
            <p:sp>
              <p:nvSpPr>
                <p:cNvPr id="448" name="Прямоугольник 447"/>
                <p:cNvSpPr/>
                <p:nvPr/>
              </p:nvSpPr>
              <p:spPr>
                <a:xfrm>
                  <a:off x="9438681" y="5747122"/>
                  <a:ext cx="658385" cy="230603"/>
                </a:xfrm>
                <a:prstGeom prst="rect">
                  <a:avLst/>
                </a:prstGeom>
                <a:solidFill>
                  <a:srgbClr val="92D050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lIns="68571" tIns="34286" rIns="68571" bIns="34286" anchor="ctr"/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912321"/>
                  <a:r>
                    <a:rPr lang="ru-RU" sz="800" kern="0" dirty="0">
                      <a:solidFill>
                        <a:prstClr val="black"/>
                      </a:solidFill>
                      <a:cs typeface="Times New Roman" panose="02020603050405020304" pitchFamily="18" charset="0"/>
                    </a:rPr>
                    <a:t>19/330</a:t>
                  </a:r>
                </a:p>
              </p:txBody>
            </p:sp>
            <p:sp>
              <p:nvSpPr>
                <p:cNvPr id="449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10025082" y="5647837"/>
                  <a:ext cx="1868848" cy="397313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127973" tIns="63988" rIns="127973" bIns="63988">
                  <a:spAutoFit/>
                </a:bodyPr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- кол-во домов /населения</a:t>
                  </a:r>
                </a:p>
              </p:txBody>
            </p:sp>
          </p:grpSp>
          <p:sp>
            <p:nvSpPr>
              <p:cNvPr id="441" name="Text Box 97"/>
              <p:cNvSpPr txBox="1">
                <a:spLocks noChangeArrowheads="1"/>
              </p:cNvSpPr>
              <p:nvPr/>
            </p:nvSpPr>
            <p:spPr bwMode="auto">
              <a:xfrm>
                <a:off x="7335606" y="5464351"/>
                <a:ext cx="1948620" cy="18518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95989" tIns="47996" rIns="95989" bIns="47996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- количество </a:t>
                </a:r>
                <a:r>
                  <a:rPr lang="ru-RU" altLang="ru-RU" sz="1000" b="0" kern="0" dirty="0" smtClean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осадков (УГМС), </a:t>
                </a: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мм</a:t>
                </a:r>
              </a:p>
            </p:txBody>
          </p:sp>
          <p:sp>
            <p:nvSpPr>
              <p:cNvPr id="442" name="TextBox 23"/>
              <p:cNvSpPr txBox="1"/>
              <p:nvPr/>
            </p:nvSpPr>
            <p:spPr>
              <a:xfrm>
                <a:off x="7029503" y="5479167"/>
                <a:ext cx="383894" cy="181793"/>
              </a:xfrm>
              <a:prstGeom prst="rect">
                <a:avLst/>
              </a:prstGeom>
              <a:solidFill>
                <a:srgbClr val="4F81BD">
                  <a:lumMod val="75000"/>
                </a:srgbClr>
              </a:solidFill>
              <a:effectLst>
                <a:softEdge rad="63500"/>
              </a:effectLst>
            </p:spPr>
            <p:txBody>
              <a:bodyPr wrap="square" rtlCol="0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2321">
                  <a:defRPr/>
                </a:pPr>
                <a:r>
                  <a:rPr lang="ru-RU" sz="1000" dirty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2</a:t>
                </a:r>
                <a:r>
                  <a:rPr lang="ru-RU" sz="1000" kern="0" dirty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0</a:t>
                </a:r>
              </a:p>
            </p:txBody>
          </p:sp>
          <p:sp>
            <p:nvSpPr>
              <p:cNvPr id="443" name="TextBox 23"/>
              <p:cNvSpPr txBox="1"/>
              <p:nvPr/>
            </p:nvSpPr>
            <p:spPr>
              <a:xfrm>
                <a:off x="7041092" y="5647261"/>
                <a:ext cx="372305" cy="181793"/>
              </a:xfrm>
              <a:prstGeom prst="rect">
                <a:avLst/>
              </a:prstGeom>
              <a:solidFill>
                <a:srgbClr val="FF9900"/>
              </a:solidFill>
              <a:effectLst>
                <a:softEdge rad="63500"/>
              </a:effectLst>
            </p:spPr>
            <p:txBody>
              <a:bodyPr wrap="square" rtlCol="0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2321">
                  <a:defRPr/>
                </a:pPr>
                <a:r>
                  <a:rPr lang="ru-RU" sz="1000" kern="0" dirty="0" smtClean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15</a:t>
                </a:r>
                <a:endParaRPr lang="ru-RU" sz="1000" kern="0" dirty="0">
                  <a:solidFill>
                    <a:prstClr val="black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4" name="Text Box 97"/>
              <p:cNvSpPr txBox="1">
                <a:spLocks noChangeArrowheads="1"/>
              </p:cNvSpPr>
              <p:nvPr/>
            </p:nvSpPr>
            <p:spPr bwMode="auto">
              <a:xfrm>
                <a:off x="7449857" y="5637358"/>
                <a:ext cx="1659776" cy="18518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95989" tIns="47996" rIns="95989" bIns="47996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- порывы ветра (УГМС), м/с</a:t>
                </a:r>
              </a:p>
            </p:txBody>
          </p:sp>
        </p:grpSp>
        <p:pic>
          <p:nvPicPr>
            <p:cNvPr id="437" name="Рисунок 436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7899635" y="5141222"/>
              <a:ext cx="649048" cy="1206564"/>
            </a:xfrm>
            <a:prstGeom prst="rect">
              <a:avLst/>
            </a:prstGeom>
          </p:spPr>
        </p:pic>
        <p:pic>
          <p:nvPicPr>
            <p:cNvPr id="438" name="Рисунок 437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7897604" y="4711550"/>
              <a:ext cx="2310493" cy="215263"/>
            </a:xfrm>
            <a:prstGeom prst="rect">
              <a:avLst/>
            </a:prstGeom>
          </p:spPr>
        </p:pic>
      </p:grpSp>
      <p:sp>
        <p:nvSpPr>
          <p:cNvPr id="471" name="Rectangle 152"/>
          <p:cNvSpPr>
            <a:spLocks noChangeArrowheads="1"/>
          </p:cNvSpPr>
          <p:nvPr/>
        </p:nvSpPr>
        <p:spPr bwMode="auto">
          <a:xfrm>
            <a:off x="10435750" y="6254882"/>
            <a:ext cx="1728000" cy="538609"/>
          </a:xfrm>
          <a:prstGeom prst="rect">
            <a:avLst/>
          </a:prstGeom>
          <a:solidFill>
            <a:schemeClr val="bg1">
              <a:alpha val="96861"/>
            </a:schemeClr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square" lIns="22554" tIns="0" rIns="22554" bIns="0" anchor="ctr">
            <a:spAutoFit/>
          </a:bodyPr>
          <a:lstStyle/>
          <a:p>
            <a:pPr defTabSz="1727942">
              <a:spcBef>
                <a:spcPct val="0"/>
              </a:spcBef>
            </a:pPr>
            <a:r>
              <a:rPr lang="ru-RU" altLang="ru-RU" sz="7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ГУ МЧС России по Краснодарскому краю</a:t>
            </a:r>
            <a:r>
              <a:rPr lang="ru-RU" altLang="ru-RU" sz="700" i="1" u="sng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</a:p>
          <a:p>
            <a:pPr defTabSz="1727942">
              <a:spcBef>
                <a:spcPct val="0"/>
              </a:spcBef>
            </a:pPr>
            <a:r>
              <a:rPr lang="ru-RU" altLang="ru-RU" sz="7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АРМ № 7 </a:t>
            </a:r>
          </a:p>
          <a:p>
            <a:pPr defTabSz="1727942">
              <a:spcBef>
                <a:spcPct val="0"/>
              </a:spcBef>
            </a:pPr>
            <a:r>
              <a:rPr lang="ru-RU" alt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15:00 </a:t>
            </a:r>
            <a:r>
              <a:rPr lang="ru-RU" altLang="ru-RU" sz="7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alt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04.11.2024</a:t>
            </a:r>
          </a:p>
          <a:p>
            <a:pPr defTabSz="1727942">
              <a:spcBef>
                <a:spcPct val="0"/>
              </a:spcBef>
            </a:pPr>
            <a:r>
              <a:rPr lang="ru-RU" alt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Исп</a:t>
            </a:r>
            <a:r>
              <a:rPr lang="ru-RU" altLang="ru-RU" sz="7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. </a:t>
            </a:r>
            <a:r>
              <a:rPr lang="ru-RU" alt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Л.А. Давиденко</a:t>
            </a:r>
            <a:endParaRPr lang="ru-RU" altLang="ru-RU" sz="7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defTabSz="1727942">
              <a:spcBef>
                <a:spcPct val="0"/>
              </a:spcBef>
            </a:pPr>
            <a:r>
              <a:rPr 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Тел</a:t>
            </a:r>
            <a:r>
              <a:rPr lang="ru-RU" sz="7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. 3220-5507</a:t>
            </a:r>
          </a:p>
        </p:txBody>
      </p:sp>
      <p:grpSp>
        <p:nvGrpSpPr>
          <p:cNvPr id="399" name="Группа 398"/>
          <p:cNvGrpSpPr/>
          <p:nvPr/>
        </p:nvGrpSpPr>
        <p:grpSpPr>
          <a:xfrm>
            <a:off x="6369686" y="2842393"/>
            <a:ext cx="1581368" cy="723767"/>
            <a:chOff x="406713" y="1180365"/>
            <a:chExt cx="1581368" cy="723767"/>
          </a:xfrm>
        </p:grpSpPr>
        <p:cxnSp>
          <p:nvCxnSpPr>
            <p:cNvPr id="400" name="Прямая соединительная линия 399"/>
            <p:cNvCxnSpPr/>
            <p:nvPr/>
          </p:nvCxnSpPr>
          <p:spPr>
            <a:xfrm>
              <a:off x="1484224" y="1515603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1" name="Прямая соединительная линия 400"/>
            <p:cNvCxnSpPr/>
            <p:nvPr/>
          </p:nvCxnSpPr>
          <p:spPr>
            <a:xfrm>
              <a:off x="1594082" y="1662606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02" name="Скругленный прямоугольник 401"/>
            <p:cNvSpPr/>
            <p:nvPr/>
          </p:nvSpPr>
          <p:spPr>
            <a:xfrm>
              <a:off x="640108" y="1561908"/>
              <a:ext cx="250314" cy="147532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ru-RU" sz="800" b="1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18%</a:t>
              </a:r>
            </a:p>
          </p:txBody>
        </p:sp>
        <p:sp>
          <p:nvSpPr>
            <p:cNvPr id="403" name="TextBox 23"/>
            <p:cNvSpPr txBox="1">
              <a:spLocks noChangeAspect="1"/>
            </p:cNvSpPr>
            <p:nvPr/>
          </p:nvSpPr>
          <p:spPr>
            <a:xfrm>
              <a:off x="892969" y="1704077"/>
              <a:ext cx="392468" cy="200055"/>
            </a:xfrm>
            <a:prstGeom prst="rect">
              <a:avLst/>
            </a:prstGeom>
            <a:solidFill>
              <a:srgbClr val="4F81BD">
                <a:lumMod val="75000"/>
              </a:srgb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3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  <p:sp>
          <p:nvSpPr>
            <p:cNvPr id="404" name="Прямоугольник 403"/>
            <p:cNvSpPr/>
            <p:nvPr/>
          </p:nvSpPr>
          <p:spPr>
            <a:xfrm>
              <a:off x="895333" y="1552996"/>
              <a:ext cx="780208" cy="156444"/>
            </a:xfrm>
            <a:prstGeom prst="rect">
              <a:avLst/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1967/619 </a:t>
              </a:r>
              <a:endParaRPr lang="ru-RU" sz="8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05" name="Прямоугольник 404"/>
            <p:cNvSpPr/>
            <p:nvPr/>
          </p:nvSpPr>
          <p:spPr bwMode="auto">
            <a:xfrm>
              <a:off x="895333" y="1411197"/>
              <a:ext cx="780208" cy="141799"/>
            </a:xfrm>
            <a:prstGeom prst="rect">
              <a:avLst/>
            </a:prstGeom>
            <a:solidFill>
              <a:srgbClr val="00B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43427/120552 </a:t>
              </a:r>
            </a:p>
          </p:txBody>
        </p:sp>
        <p:sp>
          <p:nvSpPr>
            <p:cNvPr id="406" name="TextBox 10"/>
            <p:cNvSpPr txBox="1"/>
            <p:nvPr/>
          </p:nvSpPr>
          <p:spPr>
            <a:xfrm>
              <a:off x="406713" y="1180365"/>
              <a:ext cx="1581368" cy="230832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sz="900" dirty="0"/>
                <a:t>Темрюкский р-н</a:t>
              </a:r>
            </a:p>
          </p:txBody>
        </p:sp>
        <p:sp>
          <p:nvSpPr>
            <p:cNvPr id="407" name="TextBox 23"/>
            <p:cNvSpPr txBox="1">
              <a:spLocks noChangeAspect="1"/>
            </p:cNvSpPr>
            <p:nvPr/>
          </p:nvSpPr>
          <p:spPr>
            <a:xfrm>
              <a:off x="1302123" y="1704077"/>
              <a:ext cx="392468" cy="200055"/>
            </a:xfrm>
            <a:prstGeom prst="rect">
              <a:avLst/>
            </a:prstGeom>
            <a:solidFill>
              <a:schemeClr val="accent4">
                <a:lumMod val="75000"/>
              </a:scheme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14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92642117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Рисунок 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722989"/>
            <a:ext cx="12192000" cy="6135011"/>
          </a:xfrm>
          <a:prstGeom prst="rect">
            <a:avLst/>
          </a:prstGeom>
        </p:spPr>
      </p:pic>
      <p:grpSp>
        <p:nvGrpSpPr>
          <p:cNvPr id="4" name="Группа 3"/>
          <p:cNvGrpSpPr/>
          <p:nvPr/>
        </p:nvGrpSpPr>
        <p:grpSpPr>
          <a:xfrm>
            <a:off x="11461411" y="76626"/>
            <a:ext cx="625999" cy="526433"/>
            <a:chOff x="9625856" y="4064"/>
            <a:chExt cx="625999" cy="526433"/>
          </a:xfrm>
        </p:grpSpPr>
        <p:sp>
          <p:nvSpPr>
            <p:cNvPr id="5" name="Oval 44"/>
            <p:cNvSpPr>
              <a:spLocks noChangeArrowheads="1"/>
            </p:cNvSpPr>
            <p:nvPr/>
          </p:nvSpPr>
          <p:spPr bwMode="auto">
            <a:xfrm>
              <a:off x="9625856" y="4064"/>
              <a:ext cx="625999" cy="52643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" name="Oval 45"/>
            <p:cNvSpPr>
              <a:spLocks noChangeArrowheads="1"/>
            </p:cNvSpPr>
            <p:nvPr/>
          </p:nvSpPr>
          <p:spPr bwMode="auto">
            <a:xfrm>
              <a:off x="9640446" y="10526"/>
              <a:ext cx="600673" cy="505200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" name="Oval 46"/>
            <p:cNvSpPr>
              <a:spLocks noChangeArrowheads="1"/>
            </p:cNvSpPr>
            <p:nvPr/>
          </p:nvSpPr>
          <p:spPr bwMode="auto">
            <a:xfrm>
              <a:off x="9715875" y="76994"/>
              <a:ext cx="454772" cy="38334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" name="Oval 47"/>
            <p:cNvSpPr>
              <a:spLocks noChangeArrowheads="1"/>
            </p:cNvSpPr>
            <p:nvPr/>
          </p:nvSpPr>
          <p:spPr bwMode="auto">
            <a:xfrm>
              <a:off x="9727987" y="87610"/>
              <a:ext cx="437704" cy="368803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9" name="Freeform 48"/>
            <p:cNvSpPr>
              <a:spLocks noEditPoints="1"/>
            </p:cNvSpPr>
            <p:nvPr/>
          </p:nvSpPr>
          <p:spPr bwMode="auto">
            <a:xfrm>
              <a:off x="9765151" y="25297"/>
              <a:ext cx="362001" cy="84931"/>
            </a:xfrm>
            <a:custGeom>
              <a:avLst/>
              <a:gdLst>
                <a:gd name="T0" fmla="*/ 2147483647 w 115"/>
                <a:gd name="T1" fmla="*/ 2147483647 h 32"/>
                <a:gd name="T2" fmla="*/ 2147483647 w 115"/>
                <a:gd name="T3" fmla="*/ 2147483647 h 32"/>
                <a:gd name="T4" fmla="*/ 2147483647 w 115"/>
                <a:gd name="T5" fmla="*/ 2147483647 h 32"/>
                <a:gd name="T6" fmla="*/ 2147483647 w 115"/>
                <a:gd name="T7" fmla="*/ 2147483647 h 32"/>
                <a:gd name="T8" fmla="*/ 2147483647 w 115"/>
                <a:gd name="T9" fmla="*/ 2147483647 h 32"/>
                <a:gd name="T10" fmla="*/ 2147483647 w 115"/>
                <a:gd name="T11" fmla="*/ 2147483647 h 32"/>
                <a:gd name="T12" fmla="*/ 2147483647 w 115"/>
                <a:gd name="T13" fmla="*/ 2147483647 h 32"/>
                <a:gd name="T14" fmla="*/ 2147483647 w 115"/>
                <a:gd name="T15" fmla="*/ 2147483647 h 32"/>
                <a:gd name="T16" fmla="*/ 2147483647 w 115"/>
                <a:gd name="T17" fmla="*/ 2147483647 h 32"/>
                <a:gd name="T18" fmla="*/ 2147483647 w 115"/>
                <a:gd name="T19" fmla="*/ 2147483647 h 32"/>
                <a:gd name="T20" fmla="*/ 2147483647 w 115"/>
                <a:gd name="T21" fmla="*/ 2147483647 h 32"/>
                <a:gd name="T22" fmla="*/ 2147483647 w 115"/>
                <a:gd name="T23" fmla="*/ 2147483647 h 32"/>
                <a:gd name="T24" fmla="*/ 2147483647 w 115"/>
                <a:gd name="T25" fmla="*/ 2147483647 h 32"/>
                <a:gd name="T26" fmla="*/ 2147483647 w 115"/>
                <a:gd name="T27" fmla="*/ 2147483647 h 32"/>
                <a:gd name="T28" fmla="*/ 2147483647 w 115"/>
                <a:gd name="T29" fmla="*/ 2147483647 h 32"/>
                <a:gd name="T30" fmla="*/ 2147483647 w 115"/>
                <a:gd name="T31" fmla="*/ 2147483647 h 32"/>
                <a:gd name="T32" fmla="*/ 2147483647 w 115"/>
                <a:gd name="T33" fmla="*/ 2147483647 h 32"/>
                <a:gd name="T34" fmla="*/ 2147483647 w 115"/>
                <a:gd name="T35" fmla="*/ 2147483647 h 32"/>
                <a:gd name="T36" fmla="*/ 2147483647 w 115"/>
                <a:gd name="T37" fmla="*/ 2147483647 h 32"/>
                <a:gd name="T38" fmla="*/ 2147483647 w 115"/>
                <a:gd name="T39" fmla="*/ 2147483647 h 32"/>
                <a:gd name="T40" fmla="*/ 2147483647 w 115"/>
                <a:gd name="T41" fmla="*/ 2147483647 h 32"/>
                <a:gd name="T42" fmla="*/ 2147483647 w 115"/>
                <a:gd name="T43" fmla="*/ 0 h 32"/>
                <a:gd name="T44" fmla="*/ 2147483647 w 115"/>
                <a:gd name="T45" fmla="*/ 2147483647 h 32"/>
                <a:gd name="T46" fmla="*/ 2147483647 w 115"/>
                <a:gd name="T47" fmla="*/ 2147483647 h 32"/>
                <a:gd name="T48" fmla="*/ 2147483647 w 115"/>
                <a:gd name="T49" fmla="*/ 2147483647 h 32"/>
                <a:gd name="T50" fmla="*/ 2147483647 w 115"/>
                <a:gd name="T51" fmla="*/ 0 h 32"/>
                <a:gd name="T52" fmla="*/ 2147483647 w 115"/>
                <a:gd name="T53" fmla="*/ 2147483647 h 32"/>
                <a:gd name="T54" fmla="*/ 2147483647 w 115"/>
                <a:gd name="T55" fmla="*/ 2147483647 h 32"/>
                <a:gd name="T56" fmla="*/ 2147483647 w 115"/>
                <a:gd name="T57" fmla="*/ 2147483647 h 32"/>
                <a:gd name="T58" fmla="*/ 2147483647 w 115"/>
                <a:gd name="T59" fmla="*/ 2147483647 h 32"/>
                <a:gd name="T60" fmla="*/ 2147483647 w 115"/>
                <a:gd name="T61" fmla="*/ 2147483647 h 32"/>
                <a:gd name="T62" fmla="*/ 2147483647 w 115"/>
                <a:gd name="T63" fmla="*/ 2147483647 h 32"/>
                <a:gd name="T64" fmla="*/ 2147483647 w 115"/>
                <a:gd name="T65" fmla="*/ 2147483647 h 32"/>
                <a:gd name="T66" fmla="*/ 2147483647 w 115"/>
                <a:gd name="T67" fmla="*/ 2147483647 h 32"/>
                <a:gd name="T68" fmla="*/ 2147483647 w 115"/>
                <a:gd name="T69" fmla="*/ 2147483647 h 32"/>
                <a:gd name="T70" fmla="*/ 2147483647 w 115"/>
                <a:gd name="T71" fmla="*/ 2147483647 h 32"/>
                <a:gd name="T72" fmla="*/ 2147483647 w 115"/>
                <a:gd name="T73" fmla="*/ 2147483647 h 32"/>
                <a:gd name="T74" fmla="*/ 2147483647 w 115"/>
                <a:gd name="T75" fmla="*/ 2147483647 h 32"/>
                <a:gd name="T76" fmla="*/ 2147483647 w 115"/>
                <a:gd name="T77" fmla="*/ 2147483647 h 32"/>
                <a:gd name="T78" fmla="*/ 2147483647 w 115"/>
                <a:gd name="T79" fmla="*/ 2147483647 h 32"/>
                <a:gd name="T80" fmla="*/ 2147483647 w 115"/>
                <a:gd name="T81" fmla="*/ 2147483647 h 32"/>
                <a:gd name="T82" fmla="*/ 2147483647 w 115"/>
                <a:gd name="T83" fmla="*/ 2147483647 h 32"/>
                <a:gd name="T84" fmla="*/ 2147483647 w 115"/>
                <a:gd name="T85" fmla="*/ 2147483647 h 32"/>
                <a:gd name="T86" fmla="*/ 2147483647 w 115"/>
                <a:gd name="T87" fmla="*/ 2147483647 h 32"/>
                <a:gd name="T88" fmla="*/ 2147483647 w 115"/>
                <a:gd name="T89" fmla="*/ 2147483647 h 32"/>
                <a:gd name="T90" fmla="*/ 2147483647 w 115"/>
                <a:gd name="T91" fmla="*/ 2147483647 h 32"/>
                <a:gd name="T92" fmla="*/ 2147483647 w 115"/>
                <a:gd name="T93" fmla="*/ 2147483647 h 32"/>
                <a:gd name="T94" fmla="*/ 2147483647 w 115"/>
                <a:gd name="T95" fmla="*/ 2147483647 h 32"/>
                <a:gd name="T96" fmla="*/ 2147483647 w 115"/>
                <a:gd name="T97" fmla="*/ 2147483647 h 32"/>
                <a:gd name="T98" fmla="*/ 2147483647 w 115"/>
                <a:gd name="T99" fmla="*/ 2147483647 h 32"/>
                <a:gd name="T100" fmla="*/ 2147483647 w 115"/>
                <a:gd name="T101" fmla="*/ 2147483647 h 32"/>
                <a:gd name="T102" fmla="*/ 2147483647 w 115"/>
                <a:gd name="T103" fmla="*/ 2147483647 h 32"/>
                <a:gd name="T104" fmla="*/ 2147483647 w 115"/>
                <a:gd name="T105" fmla="*/ 2147483647 h 3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15"/>
                <a:gd name="T160" fmla="*/ 0 h 32"/>
                <a:gd name="T161" fmla="*/ 115 w 115"/>
                <a:gd name="T162" fmla="*/ 32 h 3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15" h="32">
                  <a:moveTo>
                    <a:pt x="6" y="29"/>
                  </a:moveTo>
                  <a:lnTo>
                    <a:pt x="7" y="29"/>
                  </a:lnTo>
                  <a:cubicBezTo>
                    <a:pt x="7" y="29"/>
                    <a:pt x="7" y="29"/>
                    <a:pt x="8" y="28"/>
                  </a:cubicBezTo>
                  <a:cubicBezTo>
                    <a:pt x="8" y="28"/>
                    <a:pt x="8" y="28"/>
                    <a:pt x="7" y="28"/>
                  </a:cubicBezTo>
                  <a:lnTo>
                    <a:pt x="4" y="22"/>
                  </a:lnTo>
                  <a:cubicBezTo>
                    <a:pt x="4" y="22"/>
                    <a:pt x="3" y="22"/>
                    <a:pt x="3" y="22"/>
                  </a:cubicBezTo>
                  <a:cubicBezTo>
                    <a:pt x="3" y="22"/>
                    <a:pt x="3" y="22"/>
                    <a:pt x="2" y="22"/>
                  </a:cubicBezTo>
                  <a:lnTo>
                    <a:pt x="0" y="20"/>
                  </a:lnTo>
                  <a:lnTo>
                    <a:pt x="8" y="15"/>
                  </a:lnTo>
                  <a:lnTo>
                    <a:pt x="9" y="18"/>
                  </a:lnTo>
                  <a:cubicBezTo>
                    <a:pt x="9" y="18"/>
                    <a:pt x="8" y="18"/>
                    <a:pt x="8" y="18"/>
                  </a:cubicBezTo>
                  <a:cubicBezTo>
                    <a:pt x="8" y="18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lnTo>
                    <a:pt x="9" y="20"/>
                  </a:lnTo>
                  <a:lnTo>
                    <a:pt x="13" y="18"/>
                  </a:lnTo>
                  <a:lnTo>
                    <a:pt x="12" y="17"/>
                  </a:lnTo>
                  <a:cubicBezTo>
                    <a:pt x="12" y="17"/>
                    <a:pt x="12" y="16"/>
                    <a:pt x="12" y="16"/>
                  </a:cubicBezTo>
                  <a:cubicBezTo>
                    <a:pt x="11" y="16"/>
                    <a:pt x="11" y="16"/>
                    <a:pt x="11" y="17"/>
                  </a:cubicBezTo>
                  <a:lnTo>
                    <a:pt x="9" y="14"/>
                  </a:lnTo>
                  <a:lnTo>
                    <a:pt x="16" y="10"/>
                  </a:lnTo>
                  <a:lnTo>
                    <a:pt x="18" y="12"/>
                  </a:lnTo>
                  <a:lnTo>
                    <a:pt x="17" y="13"/>
                  </a:ln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7" y="14"/>
                    <a:pt x="17" y="14"/>
                  </a:cubicBezTo>
                  <a:lnTo>
                    <a:pt x="20" y="20"/>
                  </a:lnTo>
                  <a:lnTo>
                    <a:pt x="21" y="20"/>
                  </a:ln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2" y="20"/>
                  </a:cubicBezTo>
                  <a:lnTo>
                    <a:pt x="22" y="19"/>
                  </a:lnTo>
                  <a:lnTo>
                    <a:pt x="24" y="22"/>
                  </a:lnTo>
                  <a:lnTo>
                    <a:pt x="17" y="26"/>
                  </a:lnTo>
                  <a:lnTo>
                    <a:pt x="15" y="24"/>
                  </a:lnTo>
                  <a:cubicBezTo>
                    <a:pt x="16" y="24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lnTo>
                    <a:pt x="14" y="21"/>
                  </a:lnTo>
                  <a:lnTo>
                    <a:pt x="11" y="23"/>
                  </a:lnTo>
                  <a:lnTo>
                    <a:pt x="12" y="25"/>
                  </a:lnTo>
                  <a:cubicBezTo>
                    <a:pt x="12" y="25"/>
                    <a:pt x="12" y="25"/>
                    <a:pt x="13" y="25"/>
                  </a:cubicBezTo>
                  <a:cubicBezTo>
                    <a:pt x="13" y="25"/>
                    <a:pt x="13" y="25"/>
                    <a:pt x="13" y="25"/>
                  </a:cubicBezTo>
                  <a:lnTo>
                    <a:pt x="14" y="25"/>
                  </a:lnTo>
                  <a:lnTo>
                    <a:pt x="15" y="27"/>
                  </a:lnTo>
                  <a:lnTo>
                    <a:pt x="8" y="32"/>
                  </a:lnTo>
                  <a:lnTo>
                    <a:pt x="6" y="29"/>
                  </a:lnTo>
                  <a:close/>
                  <a:moveTo>
                    <a:pt x="33" y="3"/>
                  </a:moveTo>
                  <a:lnTo>
                    <a:pt x="34" y="6"/>
                  </a:lnTo>
                  <a:lnTo>
                    <a:pt x="33" y="6"/>
                  </a:lnTo>
                  <a:cubicBezTo>
                    <a:pt x="33" y="6"/>
                    <a:pt x="33" y="6"/>
                    <a:pt x="33" y="6"/>
                  </a:cubicBezTo>
                  <a:cubicBezTo>
                    <a:pt x="33" y="7"/>
                    <a:pt x="33" y="7"/>
                    <a:pt x="33" y="7"/>
                  </a:cubicBezTo>
                  <a:lnTo>
                    <a:pt x="35" y="14"/>
                  </a:lnTo>
                  <a:lnTo>
                    <a:pt x="38" y="13"/>
                  </a:lnTo>
                  <a:lnTo>
                    <a:pt x="37" y="6"/>
                  </a:lnTo>
                  <a:cubicBezTo>
                    <a:pt x="37" y="6"/>
                    <a:pt x="36" y="6"/>
                    <a:pt x="36" y="6"/>
                  </a:cubicBezTo>
                  <a:cubicBezTo>
                    <a:pt x="36" y="5"/>
                    <a:pt x="36" y="5"/>
                    <a:pt x="36" y="6"/>
                  </a:cubicBezTo>
                  <a:lnTo>
                    <a:pt x="35" y="6"/>
                  </a:lnTo>
                  <a:lnTo>
                    <a:pt x="35" y="3"/>
                  </a:lnTo>
                  <a:lnTo>
                    <a:pt x="43" y="1"/>
                  </a:lnTo>
                  <a:lnTo>
                    <a:pt x="44" y="3"/>
                  </a:lnTo>
                  <a:lnTo>
                    <a:pt x="43" y="4"/>
                  </a:lnTo>
                  <a:cubicBezTo>
                    <a:pt x="42" y="4"/>
                    <a:pt x="42" y="4"/>
                    <a:pt x="42" y="4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lnTo>
                    <a:pt x="44" y="10"/>
                  </a:lnTo>
                  <a:cubicBezTo>
                    <a:pt x="44" y="10"/>
                    <a:pt x="44" y="10"/>
                    <a:pt x="44" y="10"/>
                  </a:cubicBezTo>
                  <a:cubicBezTo>
                    <a:pt x="44" y="10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5" y="11"/>
                  </a:cubicBezTo>
                  <a:lnTo>
                    <a:pt x="46" y="11"/>
                  </a:lnTo>
                  <a:lnTo>
                    <a:pt x="48" y="17"/>
                  </a:lnTo>
                  <a:lnTo>
                    <a:pt x="45" y="18"/>
                  </a:lnTo>
                  <a:lnTo>
                    <a:pt x="44" y="17"/>
                  </a:ln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5"/>
                    <a:pt x="44" y="15"/>
                  </a:cubicBezTo>
                  <a:cubicBezTo>
                    <a:pt x="43" y="15"/>
                    <a:pt x="43" y="15"/>
                    <a:pt x="42" y="15"/>
                  </a:cubicBezTo>
                  <a:lnTo>
                    <a:pt x="28" y="19"/>
                  </a:lnTo>
                  <a:lnTo>
                    <a:pt x="27" y="16"/>
                  </a:lnTo>
                  <a:lnTo>
                    <a:pt x="28" y="16"/>
                  </a:lnTo>
                  <a:cubicBezTo>
                    <a:pt x="29" y="16"/>
                    <a:pt x="29" y="16"/>
                    <a:pt x="29" y="16"/>
                  </a:cubicBezTo>
                  <a:cubicBezTo>
                    <a:pt x="29" y="16"/>
                    <a:pt x="29" y="16"/>
                    <a:pt x="29" y="15"/>
                  </a:cubicBezTo>
                  <a:lnTo>
                    <a:pt x="27" y="9"/>
                  </a:ln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6" y="8"/>
                    <a:pt x="26" y="8"/>
                  </a:cubicBezTo>
                  <a:lnTo>
                    <a:pt x="25" y="8"/>
                  </a:lnTo>
                  <a:lnTo>
                    <a:pt x="25" y="6"/>
                  </a:lnTo>
                  <a:lnTo>
                    <a:pt x="33" y="3"/>
                  </a:lnTo>
                  <a:close/>
                  <a:moveTo>
                    <a:pt x="61" y="0"/>
                  </a:moveTo>
                  <a:lnTo>
                    <a:pt x="61" y="3"/>
                  </a:lnTo>
                  <a:cubicBezTo>
                    <a:pt x="61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4"/>
                  </a:cubicBezTo>
                  <a:lnTo>
                    <a:pt x="62" y="6"/>
                  </a:lnTo>
                  <a:lnTo>
                    <a:pt x="63" y="4"/>
                  </a:ln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3" y="3"/>
                  </a:cubicBezTo>
                  <a:cubicBezTo>
                    <a:pt x="63" y="3"/>
                    <a:pt x="63" y="3"/>
                    <a:pt x="63" y="3"/>
                  </a:cubicBezTo>
                  <a:lnTo>
                    <a:pt x="63" y="0"/>
                  </a:lnTo>
                  <a:lnTo>
                    <a:pt x="70" y="0"/>
                  </a:lnTo>
                  <a:lnTo>
                    <a:pt x="70" y="3"/>
                  </a:lnTo>
                  <a:lnTo>
                    <a:pt x="69" y="3"/>
                  </a:lnTo>
                  <a:cubicBezTo>
                    <a:pt x="69" y="3"/>
                    <a:pt x="68" y="3"/>
                    <a:pt x="68" y="3"/>
                  </a:cubicBezTo>
                  <a:cubicBezTo>
                    <a:pt x="68" y="3"/>
                    <a:pt x="68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lnTo>
                    <a:pt x="65" y="8"/>
                  </a:lnTo>
                  <a:cubicBezTo>
                    <a:pt x="65" y="9"/>
                    <a:pt x="64" y="11"/>
                    <a:pt x="64" y="11"/>
                  </a:cubicBezTo>
                  <a:cubicBezTo>
                    <a:pt x="63" y="12"/>
                    <a:pt x="62" y="13"/>
                    <a:pt x="62" y="13"/>
                  </a:cubicBezTo>
                  <a:cubicBezTo>
                    <a:pt x="61" y="14"/>
                    <a:pt x="61" y="14"/>
                    <a:pt x="60" y="14"/>
                  </a:cubicBezTo>
                  <a:cubicBezTo>
                    <a:pt x="59" y="14"/>
                    <a:pt x="58" y="14"/>
                    <a:pt x="58" y="14"/>
                  </a:cubicBezTo>
                  <a:cubicBezTo>
                    <a:pt x="57" y="14"/>
                    <a:pt x="57" y="14"/>
                    <a:pt x="56" y="14"/>
                  </a:cubicBezTo>
                  <a:cubicBezTo>
                    <a:pt x="56" y="14"/>
                    <a:pt x="55" y="14"/>
                    <a:pt x="54" y="14"/>
                  </a:cubicBezTo>
                  <a:lnTo>
                    <a:pt x="54" y="10"/>
                  </a:lnTo>
                  <a:cubicBezTo>
                    <a:pt x="55" y="10"/>
                    <a:pt x="55" y="10"/>
                    <a:pt x="56" y="10"/>
                  </a:cubicBezTo>
                  <a:cubicBezTo>
                    <a:pt x="56" y="10"/>
                    <a:pt x="57" y="10"/>
                    <a:pt x="57" y="10"/>
                  </a:cubicBezTo>
                  <a:cubicBezTo>
                    <a:pt x="57" y="10"/>
                    <a:pt x="57" y="10"/>
                    <a:pt x="58" y="10"/>
                  </a:cubicBezTo>
                  <a:cubicBezTo>
                    <a:pt x="58" y="10"/>
                    <a:pt x="58" y="10"/>
                    <a:pt x="58" y="10"/>
                  </a:cubicBezTo>
                  <a:lnTo>
                    <a:pt x="54" y="4"/>
                  </a:lnTo>
                  <a:cubicBezTo>
                    <a:pt x="54" y="4"/>
                    <a:pt x="54" y="3"/>
                    <a:pt x="54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3"/>
                    <a:pt x="53" y="3"/>
                    <a:pt x="53" y="2"/>
                  </a:cubicBezTo>
                  <a:cubicBezTo>
                    <a:pt x="52" y="2"/>
                    <a:pt x="52" y="2"/>
                    <a:pt x="52" y="2"/>
                  </a:cubicBezTo>
                  <a:lnTo>
                    <a:pt x="51" y="2"/>
                  </a:lnTo>
                  <a:lnTo>
                    <a:pt x="52" y="0"/>
                  </a:lnTo>
                  <a:lnTo>
                    <a:pt x="61" y="0"/>
                  </a:lnTo>
                  <a:close/>
                  <a:moveTo>
                    <a:pt x="86" y="7"/>
                  </a:moveTo>
                  <a:lnTo>
                    <a:pt x="85" y="7"/>
                  </a:lnTo>
                  <a:cubicBezTo>
                    <a:pt x="85" y="7"/>
                    <a:pt x="85" y="7"/>
                    <a:pt x="84" y="7"/>
                  </a:cubicBezTo>
                  <a:cubicBezTo>
                    <a:pt x="84" y="7"/>
                    <a:pt x="84" y="7"/>
                    <a:pt x="84" y="7"/>
                  </a:cubicBezTo>
                  <a:lnTo>
                    <a:pt x="84" y="9"/>
                  </a:ln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5" y="9"/>
                    <a:pt x="85" y="9"/>
                  </a:cubicBezTo>
                  <a:cubicBezTo>
                    <a:pt x="85" y="9"/>
                    <a:pt x="85" y="9"/>
                    <a:pt x="85" y="8"/>
                  </a:cubicBezTo>
                  <a:cubicBezTo>
                    <a:pt x="86" y="8"/>
                    <a:pt x="86" y="8"/>
                    <a:pt x="86" y="8"/>
                  </a:cubicBezTo>
                  <a:cubicBezTo>
                    <a:pt x="86" y="8"/>
                    <a:pt x="86" y="8"/>
                    <a:pt x="86" y="7"/>
                  </a:cubicBezTo>
                  <a:cubicBezTo>
                    <a:pt x="87" y="7"/>
                    <a:pt x="87" y="7"/>
                    <a:pt x="87" y="7"/>
                  </a:cubicBezTo>
                  <a:cubicBezTo>
                    <a:pt x="87" y="7"/>
                    <a:pt x="87" y="7"/>
                    <a:pt x="87" y="6"/>
                  </a:cubicBezTo>
                  <a:cubicBezTo>
                    <a:pt x="88" y="6"/>
                    <a:pt x="88" y="6"/>
                    <a:pt x="89" y="5"/>
                  </a:cubicBezTo>
                  <a:cubicBezTo>
                    <a:pt x="90" y="5"/>
                    <a:pt x="91" y="5"/>
                    <a:pt x="92" y="6"/>
                  </a:cubicBezTo>
                  <a:cubicBezTo>
                    <a:pt x="92" y="6"/>
                    <a:pt x="92" y="6"/>
                    <a:pt x="93" y="6"/>
                  </a:cubicBezTo>
                  <a:cubicBezTo>
                    <a:pt x="93" y="6"/>
                    <a:pt x="93" y="6"/>
                    <a:pt x="93" y="6"/>
                  </a:cubicBezTo>
                  <a:cubicBezTo>
                    <a:pt x="94" y="6"/>
                    <a:pt x="94" y="6"/>
                    <a:pt x="94" y="6"/>
                  </a:cubicBezTo>
                  <a:cubicBezTo>
                    <a:pt x="94" y="6"/>
                    <a:pt x="94" y="7"/>
                    <a:pt x="94" y="7"/>
                  </a:cubicBezTo>
                  <a:lnTo>
                    <a:pt x="93" y="10"/>
                  </a:ln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2" y="10"/>
                    <a:pt x="92" y="10"/>
                  </a:cubicBezTo>
                  <a:cubicBezTo>
                    <a:pt x="92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1"/>
                  </a:cubicBezTo>
                  <a:cubicBezTo>
                    <a:pt x="90" y="11"/>
                    <a:pt x="90" y="11"/>
                    <a:pt x="89" y="11"/>
                  </a:cubicBezTo>
                  <a:cubicBezTo>
                    <a:pt x="89" y="11"/>
                    <a:pt x="88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8" y="12"/>
                    <a:pt x="89" y="12"/>
                    <a:pt x="89" y="13"/>
                  </a:cubicBezTo>
                  <a:cubicBezTo>
                    <a:pt x="90" y="13"/>
                    <a:pt x="90" y="14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6"/>
                  </a:cubicBezTo>
                  <a:cubicBezTo>
                    <a:pt x="90" y="16"/>
                    <a:pt x="90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2" y="16"/>
                  </a:cubicBezTo>
                  <a:lnTo>
                    <a:pt x="90" y="20"/>
                  </a:lnTo>
                  <a:cubicBezTo>
                    <a:pt x="90" y="20"/>
                    <a:pt x="90" y="20"/>
                    <a:pt x="90" y="20"/>
                  </a:cubicBezTo>
                  <a:cubicBezTo>
                    <a:pt x="89" y="20"/>
                    <a:pt x="89" y="20"/>
                    <a:pt x="89" y="20"/>
                  </a:cubicBezTo>
                  <a:cubicBezTo>
                    <a:pt x="89" y="20"/>
                    <a:pt x="89" y="20"/>
                    <a:pt x="88" y="20"/>
                  </a:cubicBezTo>
                  <a:cubicBezTo>
                    <a:pt x="88" y="20"/>
                    <a:pt x="88" y="20"/>
                    <a:pt x="88" y="20"/>
                  </a:cubicBezTo>
                  <a:cubicBezTo>
                    <a:pt x="87" y="19"/>
                    <a:pt x="86" y="19"/>
                    <a:pt x="85" y="18"/>
                  </a:cubicBezTo>
                  <a:cubicBezTo>
                    <a:pt x="85" y="18"/>
                    <a:pt x="84" y="17"/>
                    <a:pt x="84" y="15"/>
                  </a:cubicBezTo>
                  <a:cubicBezTo>
                    <a:pt x="84" y="15"/>
                    <a:pt x="84" y="15"/>
                    <a:pt x="84" y="15"/>
                  </a:cubicBezTo>
                  <a:cubicBezTo>
                    <a:pt x="84" y="14"/>
                    <a:pt x="84" y="14"/>
                    <a:pt x="84" y="14"/>
                  </a:cubicBezTo>
                  <a:cubicBezTo>
                    <a:pt x="84" y="14"/>
                    <a:pt x="84" y="14"/>
                    <a:pt x="84" y="13"/>
                  </a:cubicBezTo>
                  <a:cubicBezTo>
                    <a:pt x="84" y="13"/>
                    <a:pt x="84" y="13"/>
                    <a:pt x="84" y="13"/>
                  </a:cubicBezTo>
                  <a:cubicBezTo>
                    <a:pt x="84" y="13"/>
                    <a:pt x="84" y="12"/>
                    <a:pt x="84" y="12"/>
                  </a:cubicBezTo>
                  <a:cubicBezTo>
                    <a:pt x="83" y="12"/>
                    <a:pt x="83" y="12"/>
                    <a:pt x="83" y="12"/>
                  </a:cubicBezTo>
                  <a:lnTo>
                    <a:pt x="82" y="14"/>
                  </a:lnTo>
                  <a:cubicBezTo>
                    <a:pt x="82" y="14"/>
                    <a:pt x="82" y="14"/>
                    <a:pt x="82" y="14"/>
                  </a:cubicBezTo>
                  <a:cubicBezTo>
                    <a:pt x="82" y="14"/>
                    <a:pt x="82" y="15"/>
                    <a:pt x="83" y="15"/>
                  </a:cubicBezTo>
                  <a:lnTo>
                    <a:pt x="82" y="18"/>
                  </a:lnTo>
                  <a:lnTo>
                    <a:pt x="74" y="15"/>
                  </a:lnTo>
                  <a:lnTo>
                    <a:pt x="75" y="12"/>
                  </a:lnTo>
                  <a:cubicBezTo>
                    <a:pt x="76" y="12"/>
                    <a:pt x="76" y="12"/>
                    <a:pt x="76" y="12"/>
                  </a:cubicBezTo>
                  <a:cubicBezTo>
                    <a:pt x="76" y="12"/>
                    <a:pt x="76" y="12"/>
                    <a:pt x="77" y="12"/>
                  </a:cubicBezTo>
                  <a:lnTo>
                    <a:pt x="79" y="5"/>
                  </a:lnTo>
                  <a:cubicBezTo>
                    <a:pt x="79" y="5"/>
                    <a:pt x="79" y="5"/>
                    <a:pt x="79" y="5"/>
                  </a:cubicBezTo>
                  <a:cubicBezTo>
                    <a:pt x="79" y="5"/>
                    <a:pt x="78" y="4"/>
                    <a:pt x="78" y="4"/>
                  </a:cubicBezTo>
                  <a:lnTo>
                    <a:pt x="77" y="4"/>
                  </a:lnTo>
                  <a:lnTo>
                    <a:pt x="78" y="1"/>
                  </a:lnTo>
                  <a:lnTo>
                    <a:pt x="87" y="4"/>
                  </a:lnTo>
                  <a:lnTo>
                    <a:pt x="86" y="7"/>
                  </a:lnTo>
                  <a:close/>
                  <a:moveTo>
                    <a:pt x="112" y="28"/>
                  </a:moveTo>
                  <a:cubicBezTo>
                    <a:pt x="111" y="29"/>
                    <a:pt x="110" y="30"/>
                    <a:pt x="108" y="30"/>
                  </a:cubicBezTo>
                  <a:cubicBezTo>
                    <a:pt x="106" y="30"/>
                    <a:pt x="104" y="29"/>
                    <a:pt x="102" y="28"/>
                  </a:cubicBezTo>
                  <a:cubicBezTo>
                    <a:pt x="101" y="27"/>
                    <a:pt x="101" y="27"/>
                    <a:pt x="101" y="27"/>
                  </a:cubicBezTo>
                  <a:cubicBezTo>
                    <a:pt x="100" y="27"/>
                    <a:pt x="100" y="26"/>
                    <a:pt x="100" y="26"/>
                  </a:cubicBezTo>
                  <a:cubicBezTo>
                    <a:pt x="99" y="25"/>
                    <a:pt x="99" y="25"/>
                    <a:pt x="98" y="24"/>
                  </a:cubicBezTo>
                  <a:cubicBezTo>
                    <a:pt x="98" y="23"/>
                    <a:pt x="97" y="22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0"/>
                    <a:pt x="97" y="20"/>
                    <a:pt x="97" y="19"/>
                  </a:cubicBezTo>
                  <a:cubicBezTo>
                    <a:pt x="98" y="18"/>
                    <a:pt x="98" y="17"/>
                    <a:pt x="99" y="16"/>
                  </a:cubicBezTo>
                  <a:cubicBezTo>
                    <a:pt x="99" y="16"/>
                    <a:pt x="99" y="15"/>
                    <a:pt x="100" y="15"/>
                  </a:cubicBezTo>
                  <a:cubicBezTo>
                    <a:pt x="101" y="14"/>
                    <a:pt x="101" y="14"/>
                    <a:pt x="101" y="14"/>
                  </a:cubicBezTo>
                  <a:cubicBezTo>
                    <a:pt x="102" y="14"/>
                    <a:pt x="102" y="14"/>
                    <a:pt x="102" y="14"/>
                  </a:cubicBezTo>
                  <a:cubicBezTo>
                    <a:pt x="103" y="14"/>
                    <a:pt x="103" y="14"/>
                    <a:pt x="103" y="14"/>
                  </a:cubicBezTo>
                  <a:cubicBezTo>
                    <a:pt x="104" y="13"/>
                    <a:pt x="105" y="13"/>
                    <a:pt x="105" y="14"/>
                  </a:cubicBezTo>
                  <a:cubicBezTo>
                    <a:pt x="106" y="14"/>
                    <a:pt x="107" y="14"/>
                    <a:pt x="108" y="14"/>
                  </a:cubicBezTo>
                  <a:cubicBezTo>
                    <a:pt x="108" y="14"/>
                    <a:pt x="109" y="15"/>
                    <a:pt x="109" y="15"/>
                  </a:cubicBezTo>
                  <a:cubicBezTo>
                    <a:pt x="109" y="15"/>
                    <a:pt x="110" y="15"/>
                    <a:pt x="110" y="15"/>
                  </a:cubicBezTo>
                  <a:cubicBezTo>
                    <a:pt x="112" y="17"/>
                    <a:pt x="113" y="18"/>
                    <a:pt x="114" y="20"/>
                  </a:cubicBezTo>
                  <a:cubicBezTo>
                    <a:pt x="115" y="22"/>
                    <a:pt x="115" y="24"/>
                    <a:pt x="114" y="25"/>
                  </a:cubicBezTo>
                  <a:lnTo>
                    <a:pt x="109" y="21"/>
                  </a:lnTo>
                  <a:cubicBezTo>
                    <a:pt x="109" y="21"/>
                    <a:pt x="109" y="20"/>
                    <a:pt x="109" y="20"/>
                  </a:cubicBezTo>
                  <a:cubicBezTo>
                    <a:pt x="109" y="19"/>
                    <a:pt x="109" y="19"/>
                    <a:pt x="109" y="19"/>
                  </a:cubicBezTo>
                  <a:cubicBezTo>
                    <a:pt x="109" y="19"/>
                    <a:pt x="109" y="19"/>
                    <a:pt x="109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7" y="18"/>
                    <a:pt x="107" y="18"/>
                    <a:pt x="107" y="18"/>
                  </a:cubicBezTo>
                  <a:cubicBezTo>
                    <a:pt x="106" y="18"/>
                    <a:pt x="105" y="19"/>
                    <a:pt x="105" y="20"/>
                  </a:cubicBezTo>
                  <a:lnTo>
                    <a:pt x="104" y="21"/>
                  </a:lnTo>
                  <a:cubicBezTo>
                    <a:pt x="103" y="22"/>
                    <a:pt x="103" y="22"/>
                    <a:pt x="103" y="23"/>
                  </a:cubicBezTo>
                  <a:cubicBezTo>
                    <a:pt x="103" y="24"/>
                    <a:pt x="103" y="24"/>
                    <a:pt x="104" y="25"/>
                  </a:cubicBezTo>
                  <a:cubicBezTo>
                    <a:pt x="104" y="25"/>
                    <a:pt x="105" y="25"/>
                    <a:pt x="105" y="25"/>
                  </a:cubicBezTo>
                  <a:cubicBezTo>
                    <a:pt x="106" y="25"/>
                    <a:pt x="106" y="25"/>
                    <a:pt x="107" y="24"/>
                  </a:cubicBezTo>
                  <a:lnTo>
                    <a:pt x="112" y="2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101780" tIns="50892" rIns="101780" bIns="50892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pic>
          <p:nvPicPr>
            <p:cNvPr id="10" name="Picture 49" descr="original_metal_w"/>
            <p:cNvPicPr>
              <a:picLocks noChangeAspect="1" noChangeArrowheads="1" noCrop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750010" y="193774"/>
              <a:ext cx="374664" cy="2617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" name="AutoShape 50"/>
            <p:cNvSpPr>
              <a:spLocks noChangeArrowheads="1"/>
            </p:cNvSpPr>
            <p:nvPr/>
          </p:nvSpPr>
          <p:spPr bwMode="auto">
            <a:xfrm>
              <a:off x="9677610" y="119459"/>
              <a:ext cx="523868" cy="40849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w 21600"/>
                <a:gd name="T9" fmla="*/ 0 h 21600"/>
                <a:gd name="T10" fmla="*/ 0 w 21600"/>
                <a:gd name="T11" fmla="*/ 0 h 21600"/>
                <a:gd name="T12" fmla="*/ 0 w 21600"/>
                <a:gd name="T13" fmla="*/ 0 h 21600"/>
                <a:gd name="T14" fmla="*/ 0 w 21600"/>
                <a:gd name="T15" fmla="*/ 0 h 2160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3163 w 21600"/>
                <a:gd name="T25" fmla="*/ 3161 h 21600"/>
                <a:gd name="T26" fmla="*/ 18437 w 21600"/>
                <a:gd name="T27" fmla="*/ 18439 h 2160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1600" h="21600">
                  <a:moveTo>
                    <a:pt x="0" y="10800"/>
                  </a:moveTo>
                  <a:cubicBezTo>
                    <a:pt x="0" y="4835"/>
                    <a:pt x="4835" y="0"/>
                    <a:pt x="10800" y="0"/>
                  </a:cubicBezTo>
                  <a:cubicBezTo>
                    <a:pt x="16765" y="0"/>
                    <a:pt x="21600" y="4835"/>
                    <a:pt x="21600" y="10800"/>
                  </a:cubicBez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lose/>
                  <a:moveTo>
                    <a:pt x="5400" y="10800"/>
                  </a:moveTo>
                  <a:cubicBezTo>
                    <a:pt x="5400" y="13782"/>
                    <a:pt x="7818" y="16200"/>
                    <a:pt x="10800" y="16200"/>
                  </a:cubicBezTo>
                  <a:cubicBezTo>
                    <a:pt x="13782" y="16200"/>
                    <a:pt x="16200" y="13782"/>
                    <a:pt x="16200" y="10800"/>
                  </a:cubicBezTo>
                  <a:cubicBezTo>
                    <a:pt x="16200" y="7818"/>
                    <a:pt x="13782" y="5400"/>
                    <a:pt x="10800" y="5400"/>
                  </a:cubicBezTo>
                  <a:cubicBezTo>
                    <a:pt x="7818" y="5400"/>
                    <a:pt x="5400" y="7818"/>
                    <a:pt x="5400" y="10800"/>
                  </a:cubicBezTo>
                  <a:close/>
                </a:path>
              </a:pathLst>
            </a:custGeom>
            <a:solidFill>
              <a:srgbClr val="0000FF">
                <a:alpha val="70195"/>
              </a:srgbClr>
            </a:solidFill>
            <a:ln w="9525">
              <a:noFill/>
              <a:miter lim="800000"/>
              <a:headEnd/>
              <a:tailEnd/>
            </a:ln>
          </p:spPr>
          <p:txBody>
            <a:bodyPr wrap="none" lIns="101780" tIns="50892" rIns="101780" bIns="50892" anchor="ctr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12" name="Group 51"/>
            <p:cNvGrpSpPr>
              <a:grpSpLocks/>
            </p:cNvGrpSpPr>
            <p:nvPr/>
          </p:nvGrpSpPr>
          <p:grpSpPr bwMode="auto">
            <a:xfrm>
              <a:off x="9857371" y="76763"/>
              <a:ext cx="161042" cy="177940"/>
              <a:chOff x="3374" y="926"/>
              <a:chExt cx="585" cy="771"/>
            </a:xfrm>
          </p:grpSpPr>
          <p:sp>
            <p:nvSpPr>
              <p:cNvPr id="20" name="Freeform 52"/>
              <p:cNvSpPr>
                <a:spLocks/>
              </p:cNvSpPr>
              <p:nvPr/>
            </p:nvSpPr>
            <p:spPr bwMode="auto">
              <a:xfrm>
                <a:off x="3511" y="1317"/>
                <a:ext cx="313" cy="379"/>
              </a:xfrm>
              <a:custGeom>
                <a:avLst/>
                <a:gdLst>
                  <a:gd name="T0" fmla="*/ 2147483647 w 27"/>
                  <a:gd name="T1" fmla="*/ 0 h 33"/>
                  <a:gd name="T2" fmla="*/ 2147483647 w 27"/>
                  <a:gd name="T3" fmla="*/ 0 h 33"/>
                  <a:gd name="T4" fmla="*/ 2147483647 w 27"/>
                  <a:gd name="T5" fmla="*/ 2147483647 h 33"/>
                  <a:gd name="T6" fmla="*/ 2147483647 w 27"/>
                  <a:gd name="T7" fmla="*/ 2147483647 h 33"/>
                  <a:gd name="T8" fmla="*/ 2147483647 w 27"/>
                  <a:gd name="T9" fmla="*/ 2147483647 h 33"/>
                  <a:gd name="T10" fmla="*/ 2147483647 w 27"/>
                  <a:gd name="T11" fmla="*/ 2147483647 h 33"/>
                  <a:gd name="T12" fmla="*/ 2147483647 w 27"/>
                  <a:gd name="T13" fmla="*/ 2147483647 h 33"/>
                  <a:gd name="T14" fmla="*/ 2147483647 w 27"/>
                  <a:gd name="T15" fmla="*/ 2147483647 h 33"/>
                  <a:gd name="T16" fmla="*/ 2147483647 w 27"/>
                  <a:gd name="T17" fmla="*/ 2147483647 h 33"/>
                  <a:gd name="T18" fmla="*/ 2147483647 w 27"/>
                  <a:gd name="T19" fmla="*/ 2147483647 h 33"/>
                  <a:gd name="T20" fmla="*/ 2147483647 w 27"/>
                  <a:gd name="T21" fmla="*/ 2147483647 h 33"/>
                  <a:gd name="T22" fmla="*/ 2147483647 w 27"/>
                  <a:gd name="T23" fmla="*/ 2147483647 h 33"/>
                  <a:gd name="T24" fmla="*/ 2147483647 w 27"/>
                  <a:gd name="T25" fmla="*/ 2147483647 h 33"/>
                  <a:gd name="T26" fmla="*/ 2147483647 w 27"/>
                  <a:gd name="T27" fmla="*/ 2147483647 h 33"/>
                  <a:gd name="T28" fmla="*/ 2147483647 w 27"/>
                  <a:gd name="T29" fmla="*/ 2147483647 h 33"/>
                  <a:gd name="T30" fmla="*/ 2147483647 w 27"/>
                  <a:gd name="T31" fmla="*/ 2147483647 h 33"/>
                  <a:gd name="T32" fmla="*/ 2147483647 w 27"/>
                  <a:gd name="T33" fmla="*/ 2147483647 h 33"/>
                  <a:gd name="T34" fmla="*/ 2147483647 w 27"/>
                  <a:gd name="T35" fmla="*/ 2147483647 h 33"/>
                  <a:gd name="T36" fmla="*/ 2147483647 w 27"/>
                  <a:gd name="T37" fmla="*/ 2147483647 h 33"/>
                  <a:gd name="T38" fmla="*/ 2147483647 w 27"/>
                  <a:gd name="T39" fmla="*/ 2147483647 h 33"/>
                  <a:gd name="T40" fmla="*/ 2147483647 w 27"/>
                  <a:gd name="T41" fmla="*/ 2147483647 h 33"/>
                  <a:gd name="T42" fmla="*/ 2147483647 w 27"/>
                  <a:gd name="T43" fmla="*/ 2147483647 h 33"/>
                  <a:gd name="T44" fmla="*/ 2147483647 w 27"/>
                  <a:gd name="T45" fmla="*/ 2147483647 h 33"/>
                  <a:gd name="T46" fmla="*/ 2147483647 w 27"/>
                  <a:gd name="T47" fmla="*/ 2147483647 h 33"/>
                  <a:gd name="T48" fmla="*/ 2147483647 w 27"/>
                  <a:gd name="T49" fmla="*/ 2147483647 h 33"/>
                  <a:gd name="T50" fmla="*/ 2147483647 w 27"/>
                  <a:gd name="T51" fmla="*/ 2147483647 h 33"/>
                  <a:gd name="T52" fmla="*/ 0 w 27"/>
                  <a:gd name="T53" fmla="*/ 2147483647 h 33"/>
                  <a:gd name="T54" fmla="*/ 2147483647 w 27"/>
                  <a:gd name="T55" fmla="*/ 2147483647 h 33"/>
                  <a:gd name="T56" fmla="*/ 0 w 27"/>
                  <a:gd name="T57" fmla="*/ 2147483647 h 33"/>
                  <a:gd name="T58" fmla="*/ 2147483647 w 27"/>
                  <a:gd name="T59" fmla="*/ 2147483647 h 33"/>
                  <a:gd name="T60" fmla="*/ 2147483647 w 27"/>
                  <a:gd name="T61" fmla="*/ 2147483647 h 33"/>
                  <a:gd name="T62" fmla="*/ 2147483647 w 27"/>
                  <a:gd name="T63" fmla="*/ 0 h 33"/>
                  <a:gd name="T64" fmla="*/ 2147483647 w 27"/>
                  <a:gd name="T65" fmla="*/ 0 h 33"/>
                  <a:gd name="T66" fmla="*/ 2147483647 w 27"/>
                  <a:gd name="T67" fmla="*/ 0 h 3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7"/>
                  <a:gd name="T103" fmla="*/ 0 h 33"/>
                  <a:gd name="T104" fmla="*/ 27 w 27"/>
                  <a:gd name="T105" fmla="*/ 33 h 3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7" h="33">
                    <a:moveTo>
                      <a:pt x="14" y="0"/>
                    </a:moveTo>
                    <a:lnTo>
                      <a:pt x="14" y="0"/>
                    </a:lnTo>
                    <a:lnTo>
                      <a:pt x="21" y="6"/>
                    </a:lnTo>
                    <a:cubicBezTo>
                      <a:pt x="22" y="8"/>
                      <a:pt x="22" y="9"/>
                      <a:pt x="21" y="10"/>
                    </a:cubicBezTo>
                    <a:cubicBezTo>
                      <a:pt x="24" y="10"/>
                      <a:pt x="27" y="11"/>
                      <a:pt x="27" y="14"/>
                    </a:cubicBezTo>
                    <a:lnTo>
                      <a:pt x="26" y="14"/>
                    </a:lnTo>
                    <a:lnTo>
                      <a:pt x="27" y="15"/>
                    </a:lnTo>
                    <a:lnTo>
                      <a:pt x="25" y="16"/>
                    </a:lnTo>
                    <a:lnTo>
                      <a:pt x="26" y="17"/>
                    </a:lnTo>
                    <a:cubicBezTo>
                      <a:pt x="25" y="17"/>
                      <a:pt x="24" y="17"/>
                      <a:pt x="24" y="16"/>
                    </a:cubicBezTo>
                    <a:cubicBezTo>
                      <a:pt x="24" y="17"/>
                      <a:pt x="23" y="18"/>
                      <a:pt x="22" y="18"/>
                    </a:cubicBezTo>
                    <a:cubicBezTo>
                      <a:pt x="22" y="16"/>
                      <a:pt x="21" y="15"/>
                      <a:pt x="19" y="15"/>
                    </a:cubicBezTo>
                    <a:cubicBezTo>
                      <a:pt x="17" y="16"/>
                      <a:pt x="16" y="16"/>
                      <a:pt x="16" y="14"/>
                    </a:cubicBezTo>
                    <a:lnTo>
                      <a:pt x="16" y="21"/>
                    </a:lnTo>
                    <a:cubicBezTo>
                      <a:pt x="18" y="28"/>
                      <a:pt x="16" y="31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1" y="31"/>
                      <a:pt x="9" y="28"/>
                      <a:pt x="11" y="21"/>
                    </a:cubicBezTo>
                    <a:lnTo>
                      <a:pt x="11" y="14"/>
                    </a:lnTo>
                    <a:cubicBezTo>
                      <a:pt x="11" y="16"/>
                      <a:pt x="10" y="16"/>
                      <a:pt x="8" y="15"/>
                    </a:cubicBezTo>
                    <a:cubicBezTo>
                      <a:pt x="6" y="15"/>
                      <a:pt x="5" y="16"/>
                      <a:pt x="5" y="18"/>
                    </a:cubicBezTo>
                    <a:cubicBezTo>
                      <a:pt x="4" y="18"/>
                      <a:pt x="4" y="17"/>
                      <a:pt x="3" y="16"/>
                    </a:cubicBezTo>
                    <a:cubicBezTo>
                      <a:pt x="3" y="17"/>
                      <a:pt x="2" y="17"/>
                      <a:pt x="1" y="17"/>
                    </a:cubicBezTo>
                    <a:lnTo>
                      <a:pt x="2" y="16"/>
                    </a:lnTo>
                    <a:lnTo>
                      <a:pt x="0" y="15"/>
                    </a:lnTo>
                    <a:lnTo>
                      <a:pt x="1" y="14"/>
                    </a:lnTo>
                    <a:lnTo>
                      <a:pt x="0" y="14"/>
                    </a:lnTo>
                    <a:cubicBezTo>
                      <a:pt x="0" y="11"/>
                      <a:pt x="3" y="10"/>
                      <a:pt x="6" y="10"/>
                    </a:cubicBezTo>
                    <a:cubicBezTo>
                      <a:pt x="5" y="9"/>
                      <a:pt x="5" y="8"/>
                      <a:pt x="6" y="6"/>
                    </a:cubicBez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" name="Freeform 53"/>
              <p:cNvSpPr>
                <a:spLocks/>
              </p:cNvSpPr>
              <p:nvPr/>
            </p:nvSpPr>
            <p:spPr bwMode="auto">
              <a:xfrm>
                <a:off x="3569" y="1226"/>
                <a:ext cx="198" cy="92"/>
              </a:xfrm>
              <a:custGeom>
                <a:avLst/>
                <a:gdLst>
                  <a:gd name="T0" fmla="*/ 0 w 17"/>
                  <a:gd name="T1" fmla="*/ 2147483647 h 8"/>
                  <a:gd name="T2" fmla="*/ 2147483647 w 17"/>
                  <a:gd name="T3" fmla="*/ 2147483647 h 8"/>
                  <a:gd name="T4" fmla="*/ 2147483647 w 17"/>
                  <a:gd name="T5" fmla="*/ 0 h 8"/>
                  <a:gd name="T6" fmla="*/ 2147483647 w 17"/>
                  <a:gd name="T7" fmla="*/ 0 h 8"/>
                  <a:gd name="T8" fmla="*/ 2147483647 w 17"/>
                  <a:gd name="T9" fmla="*/ 0 h 8"/>
                  <a:gd name="T10" fmla="*/ 2147483647 w 17"/>
                  <a:gd name="T11" fmla="*/ 2147483647 h 8"/>
                  <a:gd name="T12" fmla="*/ 2147483647 w 17"/>
                  <a:gd name="T13" fmla="*/ 2147483647 h 8"/>
                  <a:gd name="T14" fmla="*/ 2147483647 w 17"/>
                  <a:gd name="T15" fmla="*/ 2147483647 h 8"/>
                  <a:gd name="T16" fmla="*/ 2147483647 w 17"/>
                  <a:gd name="T17" fmla="*/ 2147483647 h 8"/>
                  <a:gd name="T18" fmla="*/ 2147483647 w 17"/>
                  <a:gd name="T19" fmla="*/ 2147483647 h 8"/>
                  <a:gd name="T20" fmla="*/ 2147483647 w 17"/>
                  <a:gd name="T21" fmla="*/ 2147483647 h 8"/>
                  <a:gd name="T22" fmla="*/ 2147483647 w 17"/>
                  <a:gd name="T23" fmla="*/ 2147483647 h 8"/>
                  <a:gd name="T24" fmla="*/ 2147483647 w 17"/>
                  <a:gd name="T25" fmla="*/ 2147483647 h 8"/>
                  <a:gd name="T26" fmla="*/ 2147483647 w 17"/>
                  <a:gd name="T27" fmla="*/ 2147483647 h 8"/>
                  <a:gd name="T28" fmla="*/ 2147483647 w 17"/>
                  <a:gd name="T29" fmla="*/ 2147483647 h 8"/>
                  <a:gd name="T30" fmla="*/ 2147483647 w 17"/>
                  <a:gd name="T31" fmla="*/ 2147483647 h 8"/>
                  <a:gd name="T32" fmla="*/ 2147483647 w 17"/>
                  <a:gd name="T33" fmla="*/ 2147483647 h 8"/>
                  <a:gd name="T34" fmla="*/ 2147483647 w 17"/>
                  <a:gd name="T35" fmla="*/ 2147483647 h 8"/>
                  <a:gd name="T36" fmla="*/ 2147483647 w 17"/>
                  <a:gd name="T37" fmla="*/ 2147483647 h 8"/>
                  <a:gd name="T38" fmla="*/ 2147483647 w 17"/>
                  <a:gd name="T39" fmla="*/ 2147483647 h 8"/>
                  <a:gd name="T40" fmla="*/ 2147483647 w 17"/>
                  <a:gd name="T41" fmla="*/ 2147483647 h 8"/>
                  <a:gd name="T42" fmla="*/ 2147483647 w 17"/>
                  <a:gd name="T43" fmla="*/ 2147483647 h 8"/>
                  <a:gd name="T44" fmla="*/ 2147483647 w 17"/>
                  <a:gd name="T45" fmla="*/ 2147483647 h 8"/>
                  <a:gd name="T46" fmla="*/ 2147483647 w 17"/>
                  <a:gd name="T47" fmla="*/ 2147483647 h 8"/>
                  <a:gd name="T48" fmla="*/ 0 w 17"/>
                  <a:gd name="T49" fmla="*/ 2147483647 h 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7"/>
                  <a:gd name="T76" fmla="*/ 0 h 8"/>
                  <a:gd name="T77" fmla="*/ 17 w 17"/>
                  <a:gd name="T78" fmla="*/ 8 h 8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7" h="8">
                    <a:moveTo>
                      <a:pt x="0" y="3"/>
                    </a:moveTo>
                    <a:cubicBezTo>
                      <a:pt x="2" y="3"/>
                      <a:pt x="3" y="3"/>
                      <a:pt x="2" y="1"/>
                    </a:cubicBezTo>
                    <a:lnTo>
                      <a:pt x="8" y="0"/>
                    </a:lnTo>
                    <a:lnTo>
                      <a:pt x="15" y="1"/>
                    </a:lnTo>
                    <a:cubicBezTo>
                      <a:pt x="14" y="3"/>
                      <a:pt x="15" y="3"/>
                      <a:pt x="17" y="3"/>
                    </a:cubicBezTo>
                    <a:cubicBezTo>
                      <a:pt x="16" y="4"/>
                      <a:pt x="15" y="5"/>
                      <a:pt x="14" y="4"/>
                    </a:cubicBezTo>
                    <a:cubicBezTo>
                      <a:pt x="14" y="5"/>
                      <a:pt x="14" y="6"/>
                      <a:pt x="15" y="7"/>
                    </a:cubicBezTo>
                    <a:cubicBezTo>
                      <a:pt x="14" y="6"/>
                      <a:pt x="13" y="6"/>
                      <a:pt x="13" y="5"/>
                    </a:cubicBezTo>
                    <a:lnTo>
                      <a:pt x="13" y="8"/>
                    </a:lnTo>
                    <a:cubicBezTo>
                      <a:pt x="12" y="7"/>
                      <a:pt x="12" y="6"/>
                      <a:pt x="11" y="5"/>
                    </a:cubicBezTo>
                    <a:lnTo>
                      <a:pt x="11" y="8"/>
                    </a:lnTo>
                    <a:lnTo>
                      <a:pt x="10" y="6"/>
                    </a:lnTo>
                    <a:lnTo>
                      <a:pt x="8" y="8"/>
                    </a:lnTo>
                    <a:lnTo>
                      <a:pt x="7" y="6"/>
                    </a:lnTo>
                    <a:lnTo>
                      <a:pt x="6" y="8"/>
                    </a:lnTo>
                    <a:lnTo>
                      <a:pt x="6" y="5"/>
                    </a:lnTo>
                    <a:cubicBezTo>
                      <a:pt x="5" y="6"/>
                      <a:pt x="5" y="7"/>
                      <a:pt x="4" y="8"/>
                    </a:cubicBezTo>
                    <a:lnTo>
                      <a:pt x="4" y="5"/>
                    </a:lnTo>
                    <a:cubicBezTo>
                      <a:pt x="4" y="6"/>
                      <a:pt x="3" y="6"/>
                      <a:pt x="2" y="7"/>
                    </a:cubicBezTo>
                    <a:cubicBezTo>
                      <a:pt x="3" y="6"/>
                      <a:pt x="3" y="5"/>
                      <a:pt x="3" y="4"/>
                    </a:cubicBezTo>
                    <a:cubicBezTo>
                      <a:pt x="2" y="5"/>
                      <a:pt x="1" y="4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" name="Freeform 54"/>
              <p:cNvSpPr>
                <a:spLocks/>
              </p:cNvSpPr>
              <p:nvPr/>
            </p:nvSpPr>
            <p:spPr bwMode="auto">
              <a:xfrm>
                <a:off x="3569" y="1180"/>
                <a:ext cx="198" cy="103"/>
              </a:xfrm>
              <a:custGeom>
                <a:avLst/>
                <a:gdLst>
                  <a:gd name="T0" fmla="*/ 2147483647 w 17"/>
                  <a:gd name="T1" fmla="*/ 2147483647 h 9"/>
                  <a:gd name="T2" fmla="*/ 2147483647 w 17"/>
                  <a:gd name="T3" fmla="*/ 0 h 9"/>
                  <a:gd name="T4" fmla="*/ 2147483647 w 17"/>
                  <a:gd name="T5" fmla="*/ 0 h 9"/>
                  <a:gd name="T6" fmla="*/ 2147483647 w 17"/>
                  <a:gd name="T7" fmla="*/ 0 h 9"/>
                  <a:gd name="T8" fmla="*/ 2147483647 w 17"/>
                  <a:gd name="T9" fmla="*/ 0 h 9"/>
                  <a:gd name="T10" fmla="*/ 2147483647 w 17"/>
                  <a:gd name="T11" fmla="*/ 0 h 9"/>
                  <a:gd name="T12" fmla="*/ 2147483647 w 17"/>
                  <a:gd name="T13" fmla="*/ 2147483647 h 9"/>
                  <a:gd name="T14" fmla="*/ 0 w 17"/>
                  <a:gd name="T15" fmla="*/ 2147483647 h 9"/>
                  <a:gd name="T16" fmla="*/ 2147483647 w 17"/>
                  <a:gd name="T17" fmla="*/ 2147483647 h 9"/>
                  <a:gd name="T18" fmla="*/ 2147483647 w 17"/>
                  <a:gd name="T19" fmla="*/ 2147483647 h 9"/>
                  <a:gd name="T20" fmla="*/ 2147483647 w 17"/>
                  <a:gd name="T21" fmla="*/ 2147483647 h 9"/>
                  <a:gd name="T22" fmla="*/ 2147483647 w 17"/>
                  <a:gd name="T23" fmla="*/ 2147483647 h 9"/>
                  <a:gd name="T24" fmla="*/ 2147483647 w 17"/>
                  <a:gd name="T25" fmla="*/ 2147483647 h 9"/>
                  <a:gd name="T26" fmla="*/ 2147483647 w 17"/>
                  <a:gd name="T27" fmla="*/ 2147483647 h 9"/>
                  <a:gd name="T28" fmla="*/ 2147483647 w 17"/>
                  <a:gd name="T29" fmla="*/ 2147483647 h 9"/>
                  <a:gd name="T30" fmla="*/ 2147483647 w 17"/>
                  <a:gd name="T31" fmla="*/ 2147483647 h 9"/>
                  <a:gd name="T32" fmla="*/ 2147483647 w 17"/>
                  <a:gd name="T33" fmla="*/ 2147483647 h 9"/>
                  <a:gd name="T34" fmla="*/ 2147483647 w 17"/>
                  <a:gd name="T35" fmla="*/ 2147483647 h 9"/>
                  <a:gd name="T36" fmla="*/ 2147483647 w 17"/>
                  <a:gd name="T37" fmla="*/ 2147483647 h 9"/>
                  <a:gd name="T38" fmla="*/ 2147483647 w 17"/>
                  <a:gd name="T39" fmla="*/ 2147483647 h 9"/>
                  <a:gd name="T40" fmla="*/ 2147483647 w 17"/>
                  <a:gd name="T41" fmla="*/ 2147483647 h 9"/>
                  <a:gd name="T42" fmla="*/ 2147483647 w 17"/>
                  <a:gd name="T43" fmla="*/ 2147483647 h 9"/>
                  <a:gd name="T44" fmla="*/ 2147483647 w 17"/>
                  <a:gd name="T45" fmla="*/ 2147483647 h 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7"/>
                  <a:gd name="T70" fmla="*/ 0 h 9"/>
                  <a:gd name="T71" fmla="*/ 17 w 17"/>
                  <a:gd name="T72" fmla="*/ 9 h 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7" h="9">
                    <a:moveTo>
                      <a:pt x="14" y="2"/>
                    </a:moveTo>
                    <a:lnTo>
                      <a:pt x="12" y="0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3" y="2"/>
                    </a:lnTo>
                    <a:cubicBezTo>
                      <a:pt x="4" y="4"/>
                      <a:pt x="3" y="5"/>
                      <a:pt x="0" y="6"/>
                    </a:cubicBezTo>
                    <a:cubicBezTo>
                      <a:pt x="1" y="7"/>
                      <a:pt x="2" y="7"/>
                      <a:pt x="4" y="6"/>
                    </a:cubicBezTo>
                    <a:lnTo>
                      <a:pt x="2" y="8"/>
                    </a:lnTo>
                    <a:cubicBezTo>
                      <a:pt x="4" y="8"/>
                      <a:pt x="5" y="7"/>
                      <a:pt x="6" y="5"/>
                    </a:cubicBezTo>
                    <a:lnTo>
                      <a:pt x="6" y="9"/>
                    </a:lnTo>
                    <a:cubicBezTo>
                      <a:pt x="7" y="8"/>
                      <a:pt x="8" y="6"/>
                      <a:pt x="7" y="4"/>
                    </a:cubicBezTo>
                    <a:lnTo>
                      <a:pt x="9" y="7"/>
                    </a:lnTo>
                    <a:lnTo>
                      <a:pt x="10" y="4"/>
                    </a:lnTo>
                    <a:cubicBezTo>
                      <a:pt x="9" y="6"/>
                      <a:pt x="10" y="8"/>
                      <a:pt x="11" y="9"/>
                    </a:cubicBezTo>
                    <a:lnTo>
                      <a:pt x="11" y="5"/>
                    </a:lnTo>
                    <a:cubicBezTo>
                      <a:pt x="12" y="7"/>
                      <a:pt x="13" y="8"/>
                      <a:pt x="15" y="8"/>
                    </a:cubicBezTo>
                    <a:lnTo>
                      <a:pt x="13" y="6"/>
                    </a:lnTo>
                    <a:cubicBezTo>
                      <a:pt x="15" y="7"/>
                      <a:pt x="16" y="7"/>
                      <a:pt x="17" y="6"/>
                    </a:cubicBezTo>
                    <a:cubicBezTo>
                      <a:pt x="14" y="5"/>
                      <a:pt x="13" y="4"/>
                      <a:pt x="1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" name="Freeform 55"/>
              <p:cNvSpPr>
                <a:spLocks/>
              </p:cNvSpPr>
              <p:nvPr/>
            </p:nvSpPr>
            <p:spPr bwMode="auto">
              <a:xfrm>
                <a:off x="3559" y="1260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2147483647 w 5"/>
                  <a:gd name="T5" fmla="*/ 2147483647 h 3"/>
                  <a:gd name="T6" fmla="*/ 2147483647 w 5"/>
                  <a:gd name="T7" fmla="*/ 2147483647 h 3"/>
                  <a:gd name="T8" fmla="*/ 0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0" y="2"/>
                    </a:moveTo>
                    <a:lnTo>
                      <a:pt x="2" y="0"/>
                    </a:lnTo>
                    <a:lnTo>
                      <a:pt x="5" y="1"/>
                    </a:lnTo>
                    <a:lnTo>
                      <a:pt x="4" y="3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" name="Freeform 56"/>
              <p:cNvSpPr>
                <a:spLocks/>
              </p:cNvSpPr>
              <p:nvPr/>
            </p:nvSpPr>
            <p:spPr bwMode="auto">
              <a:xfrm>
                <a:off x="3718" y="1260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2147483647 w 5"/>
                  <a:gd name="T3" fmla="*/ 0 h 3"/>
                  <a:gd name="T4" fmla="*/ 0 w 5"/>
                  <a:gd name="T5" fmla="*/ 2147483647 h 3"/>
                  <a:gd name="T6" fmla="*/ 2147483647 w 5"/>
                  <a:gd name="T7" fmla="*/ 2147483647 h 3"/>
                  <a:gd name="T8" fmla="*/ 2147483647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5" y="2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" name="Freeform 57"/>
              <p:cNvSpPr>
                <a:spLocks/>
              </p:cNvSpPr>
              <p:nvPr/>
            </p:nvSpPr>
            <p:spPr bwMode="auto">
              <a:xfrm>
                <a:off x="3544" y="1478"/>
                <a:ext cx="92" cy="149"/>
              </a:xfrm>
              <a:custGeom>
                <a:avLst/>
                <a:gdLst>
                  <a:gd name="T0" fmla="*/ 2147483647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2147483647 w 8"/>
                  <a:gd name="T11" fmla="*/ 0 h 13"/>
                  <a:gd name="T12" fmla="*/ 2147483647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8" y="4"/>
                    </a:moveTo>
                    <a:cubicBezTo>
                      <a:pt x="5" y="6"/>
                      <a:pt x="4" y="9"/>
                      <a:pt x="5" y="13"/>
                    </a:cubicBezTo>
                    <a:cubicBezTo>
                      <a:pt x="2" y="13"/>
                      <a:pt x="2" y="12"/>
                      <a:pt x="2" y="10"/>
                    </a:cubicBezTo>
                    <a:cubicBezTo>
                      <a:pt x="0" y="9"/>
                      <a:pt x="0" y="8"/>
                      <a:pt x="1" y="7"/>
                    </a:cubicBezTo>
                    <a:cubicBezTo>
                      <a:pt x="1" y="7"/>
                      <a:pt x="3" y="7"/>
                      <a:pt x="4" y="5"/>
                    </a:cubicBezTo>
                    <a:cubicBezTo>
                      <a:pt x="7" y="4"/>
                      <a:pt x="8" y="2"/>
                      <a:pt x="8" y="0"/>
                    </a:cubicBez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" name="Freeform 58"/>
              <p:cNvSpPr>
                <a:spLocks/>
              </p:cNvSpPr>
              <p:nvPr/>
            </p:nvSpPr>
            <p:spPr bwMode="auto">
              <a:xfrm>
                <a:off x="3593" y="1524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0 w 4"/>
                  <a:gd name="T7" fmla="*/ 2147483647 h 13"/>
                  <a:gd name="T8" fmla="*/ 2147483647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4" y="13"/>
                    </a:moveTo>
                    <a:cubicBezTo>
                      <a:pt x="3" y="10"/>
                      <a:pt x="3" y="7"/>
                      <a:pt x="4" y="3"/>
                    </a:cubicBezTo>
                    <a:lnTo>
                      <a:pt x="4" y="0"/>
                    </a:lnTo>
                    <a:cubicBezTo>
                      <a:pt x="1" y="2"/>
                      <a:pt x="0" y="5"/>
                      <a:pt x="0" y="9"/>
                    </a:cubicBezTo>
                    <a:cubicBezTo>
                      <a:pt x="1" y="12"/>
                      <a:pt x="3" y="13"/>
                      <a:pt x="4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" name="Freeform 59"/>
              <p:cNvSpPr>
                <a:spLocks/>
              </p:cNvSpPr>
              <p:nvPr/>
            </p:nvSpPr>
            <p:spPr bwMode="auto">
              <a:xfrm>
                <a:off x="3535" y="1432"/>
                <a:ext cx="67" cy="69"/>
              </a:xfrm>
              <a:custGeom>
                <a:avLst/>
                <a:gdLst>
                  <a:gd name="T0" fmla="*/ 0 w 6"/>
                  <a:gd name="T1" fmla="*/ 2147483647 h 6"/>
                  <a:gd name="T2" fmla="*/ 2147483647 w 6"/>
                  <a:gd name="T3" fmla="*/ 0 h 6"/>
                  <a:gd name="T4" fmla="*/ 0 60000 65536"/>
                  <a:gd name="T5" fmla="*/ 0 60000 65536"/>
                  <a:gd name="T6" fmla="*/ 0 w 6"/>
                  <a:gd name="T7" fmla="*/ 0 h 6"/>
                  <a:gd name="T8" fmla="*/ 6 w 6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6" h="6">
                    <a:moveTo>
                      <a:pt x="0" y="6"/>
                    </a:moveTo>
                    <a:cubicBezTo>
                      <a:pt x="1" y="5"/>
                      <a:pt x="2" y="0"/>
                      <a:pt x="6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" name="Freeform 60"/>
              <p:cNvSpPr>
                <a:spLocks/>
              </p:cNvSpPr>
              <p:nvPr/>
            </p:nvSpPr>
            <p:spPr bwMode="auto">
              <a:xfrm>
                <a:off x="3544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2147483647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2" y="8"/>
                    </a:moveTo>
                    <a:cubicBezTo>
                      <a:pt x="0" y="5"/>
                      <a:pt x="2" y="3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" name="Freeform 61"/>
              <p:cNvSpPr>
                <a:spLocks/>
              </p:cNvSpPr>
              <p:nvPr/>
            </p:nvSpPr>
            <p:spPr bwMode="auto">
              <a:xfrm>
                <a:off x="3578" y="1432"/>
                <a:ext cx="58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2147483647 w 5"/>
                  <a:gd name="T3" fmla="*/ 0 h 5"/>
                  <a:gd name="T4" fmla="*/ 0 60000 65536"/>
                  <a:gd name="T5" fmla="*/ 0 60000 65536"/>
                  <a:gd name="T6" fmla="*/ 0 w 5"/>
                  <a:gd name="T7" fmla="*/ 0 h 5"/>
                  <a:gd name="T8" fmla="*/ 5 w 5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5">
                    <a:moveTo>
                      <a:pt x="1" y="5"/>
                    </a:moveTo>
                    <a:cubicBezTo>
                      <a:pt x="0" y="4"/>
                      <a:pt x="2" y="2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" name="Freeform 62"/>
              <p:cNvSpPr>
                <a:spLocks/>
              </p:cNvSpPr>
              <p:nvPr/>
            </p:nvSpPr>
            <p:spPr bwMode="auto">
              <a:xfrm>
                <a:off x="3593" y="1467"/>
                <a:ext cx="43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0" y="2"/>
                    </a:moveTo>
                    <a:cubicBezTo>
                      <a:pt x="1" y="1"/>
                      <a:pt x="3" y="0"/>
                      <a:pt x="4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" name="Freeform 63"/>
              <p:cNvSpPr>
                <a:spLocks/>
              </p:cNvSpPr>
              <p:nvPr/>
            </p:nvSpPr>
            <p:spPr bwMode="auto">
              <a:xfrm>
                <a:off x="3525" y="1444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0" y="3"/>
                    </a:moveTo>
                    <a:cubicBezTo>
                      <a:pt x="0" y="2"/>
                      <a:pt x="2" y="0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" name="Freeform 64"/>
              <p:cNvSpPr>
                <a:spLocks/>
              </p:cNvSpPr>
              <p:nvPr/>
            </p:nvSpPr>
            <p:spPr bwMode="auto">
              <a:xfrm>
                <a:off x="3544" y="1432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0" y="6"/>
                    </a:moveTo>
                    <a:cubicBezTo>
                      <a:pt x="1" y="3"/>
                      <a:pt x="2" y="1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" name="Freeform 65"/>
              <p:cNvSpPr>
                <a:spLocks/>
              </p:cNvSpPr>
              <p:nvPr/>
            </p:nvSpPr>
            <p:spPr bwMode="auto">
              <a:xfrm>
                <a:off x="3559" y="1513"/>
                <a:ext cx="77" cy="57"/>
              </a:xfrm>
              <a:custGeom>
                <a:avLst/>
                <a:gdLst>
                  <a:gd name="T0" fmla="*/ 0 w 7"/>
                  <a:gd name="T1" fmla="*/ 2147483647 h 5"/>
                  <a:gd name="T2" fmla="*/ 2147483647 w 7"/>
                  <a:gd name="T3" fmla="*/ 2147483647 h 5"/>
                  <a:gd name="T4" fmla="*/ 2147483647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0" y="5"/>
                    </a:moveTo>
                    <a:cubicBezTo>
                      <a:pt x="1" y="5"/>
                      <a:pt x="2" y="5"/>
                      <a:pt x="3" y="4"/>
                    </a:cubicBezTo>
                    <a:lnTo>
                      <a:pt x="7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" name="Freeform 66"/>
              <p:cNvSpPr>
                <a:spLocks/>
              </p:cNvSpPr>
              <p:nvPr/>
            </p:nvSpPr>
            <p:spPr bwMode="auto">
              <a:xfrm>
                <a:off x="3569" y="1559"/>
                <a:ext cx="24" cy="57"/>
              </a:xfrm>
              <a:custGeom>
                <a:avLst/>
                <a:gdLst>
                  <a:gd name="T0" fmla="*/ 2147483647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2" y="0"/>
                    </a:moveTo>
                    <a:cubicBezTo>
                      <a:pt x="1" y="2"/>
                      <a:pt x="0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" name="Freeform 67"/>
              <p:cNvSpPr>
                <a:spLocks/>
              </p:cNvSpPr>
              <p:nvPr/>
            </p:nvSpPr>
            <p:spPr bwMode="auto">
              <a:xfrm>
                <a:off x="3602" y="1536"/>
                <a:ext cx="34" cy="115"/>
              </a:xfrm>
              <a:custGeom>
                <a:avLst/>
                <a:gdLst>
                  <a:gd name="T0" fmla="*/ 2147483647 w 3"/>
                  <a:gd name="T1" fmla="*/ 0 h 10"/>
                  <a:gd name="T2" fmla="*/ 2147483647 w 3"/>
                  <a:gd name="T3" fmla="*/ 2147483647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0"/>
                    </a:moveTo>
                    <a:cubicBezTo>
                      <a:pt x="0" y="2"/>
                      <a:pt x="0" y="6"/>
                      <a:pt x="1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" name="Freeform 68"/>
              <p:cNvSpPr>
                <a:spLocks/>
              </p:cNvSpPr>
              <p:nvPr/>
            </p:nvSpPr>
            <p:spPr bwMode="auto">
              <a:xfrm>
                <a:off x="3602" y="1547"/>
                <a:ext cx="34" cy="115"/>
              </a:xfrm>
              <a:custGeom>
                <a:avLst/>
                <a:gdLst>
                  <a:gd name="T0" fmla="*/ 2147483647 w 3"/>
                  <a:gd name="T1" fmla="*/ 2147483647 h 10"/>
                  <a:gd name="T2" fmla="*/ 2147483647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10"/>
                    </a:moveTo>
                    <a:cubicBezTo>
                      <a:pt x="0" y="8"/>
                      <a:pt x="1" y="4"/>
                      <a:pt x="3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" name="Freeform 69"/>
              <p:cNvSpPr>
                <a:spLocks/>
              </p:cNvSpPr>
              <p:nvPr/>
            </p:nvSpPr>
            <p:spPr bwMode="auto">
              <a:xfrm>
                <a:off x="3636" y="1559"/>
                <a:ext cx="34" cy="126"/>
              </a:xfrm>
              <a:custGeom>
                <a:avLst/>
                <a:gdLst>
                  <a:gd name="T0" fmla="*/ 2147483647 w 3"/>
                  <a:gd name="T1" fmla="*/ 0 h 11"/>
                  <a:gd name="T2" fmla="*/ 2147483647 w 3"/>
                  <a:gd name="T3" fmla="*/ 2147483647 h 11"/>
                  <a:gd name="T4" fmla="*/ 0 60000 65536"/>
                  <a:gd name="T5" fmla="*/ 0 60000 65536"/>
                  <a:gd name="T6" fmla="*/ 0 w 3"/>
                  <a:gd name="T7" fmla="*/ 0 h 11"/>
                  <a:gd name="T8" fmla="*/ 3 w 3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1">
                    <a:moveTo>
                      <a:pt x="3" y="0"/>
                    </a:moveTo>
                    <a:cubicBezTo>
                      <a:pt x="0" y="6"/>
                      <a:pt x="1" y="9"/>
                      <a:pt x="3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" name="Freeform 70"/>
              <p:cNvSpPr>
                <a:spLocks/>
              </p:cNvSpPr>
              <p:nvPr/>
            </p:nvSpPr>
            <p:spPr bwMode="auto">
              <a:xfrm>
                <a:off x="3699" y="1478"/>
                <a:ext cx="92" cy="149"/>
              </a:xfrm>
              <a:custGeom>
                <a:avLst/>
                <a:gdLst>
                  <a:gd name="T0" fmla="*/ 0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0 w 8"/>
                  <a:gd name="T11" fmla="*/ 0 h 13"/>
                  <a:gd name="T12" fmla="*/ 0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0" y="4"/>
                    </a:moveTo>
                    <a:cubicBezTo>
                      <a:pt x="3" y="6"/>
                      <a:pt x="4" y="9"/>
                      <a:pt x="4" y="13"/>
                    </a:cubicBezTo>
                    <a:cubicBezTo>
                      <a:pt x="6" y="13"/>
                      <a:pt x="7" y="12"/>
                      <a:pt x="6" y="10"/>
                    </a:cubicBezTo>
                    <a:cubicBezTo>
                      <a:pt x="8" y="9"/>
                      <a:pt x="8" y="8"/>
                      <a:pt x="8" y="7"/>
                    </a:cubicBezTo>
                    <a:cubicBezTo>
                      <a:pt x="7" y="7"/>
                      <a:pt x="5" y="7"/>
                      <a:pt x="4" y="5"/>
                    </a:cubicBezTo>
                    <a:cubicBezTo>
                      <a:pt x="1" y="4"/>
                      <a:pt x="0" y="2"/>
                      <a:pt x="0" y="0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" name="Freeform 71"/>
              <p:cNvSpPr>
                <a:spLocks/>
              </p:cNvSpPr>
              <p:nvPr/>
            </p:nvSpPr>
            <p:spPr bwMode="auto">
              <a:xfrm>
                <a:off x="3699" y="1524"/>
                <a:ext cx="43" cy="149"/>
              </a:xfrm>
              <a:custGeom>
                <a:avLst/>
                <a:gdLst>
                  <a:gd name="T0" fmla="*/ 0 w 4"/>
                  <a:gd name="T1" fmla="*/ 2147483647 h 13"/>
                  <a:gd name="T2" fmla="*/ 0 w 4"/>
                  <a:gd name="T3" fmla="*/ 2147483647 h 13"/>
                  <a:gd name="T4" fmla="*/ 0 w 4"/>
                  <a:gd name="T5" fmla="*/ 0 h 13"/>
                  <a:gd name="T6" fmla="*/ 2147483647 w 4"/>
                  <a:gd name="T7" fmla="*/ 2147483647 h 13"/>
                  <a:gd name="T8" fmla="*/ 0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0" y="13"/>
                    </a:moveTo>
                    <a:cubicBezTo>
                      <a:pt x="1" y="10"/>
                      <a:pt x="1" y="7"/>
                      <a:pt x="0" y="3"/>
                    </a:cubicBezTo>
                    <a:lnTo>
                      <a:pt x="0" y="0"/>
                    </a:lnTo>
                    <a:cubicBezTo>
                      <a:pt x="3" y="2"/>
                      <a:pt x="4" y="5"/>
                      <a:pt x="4" y="9"/>
                    </a:cubicBezTo>
                    <a:cubicBezTo>
                      <a:pt x="3" y="12"/>
                      <a:pt x="2" y="13"/>
                      <a:pt x="0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" name="Freeform 72"/>
              <p:cNvSpPr>
                <a:spLocks/>
              </p:cNvSpPr>
              <p:nvPr/>
            </p:nvSpPr>
            <p:spPr bwMode="auto">
              <a:xfrm>
                <a:off x="3732" y="1432"/>
                <a:ext cx="77" cy="69"/>
              </a:xfrm>
              <a:custGeom>
                <a:avLst/>
                <a:gdLst>
                  <a:gd name="T0" fmla="*/ 2147483647 w 7"/>
                  <a:gd name="T1" fmla="*/ 2147483647 h 6"/>
                  <a:gd name="T2" fmla="*/ 0 w 7"/>
                  <a:gd name="T3" fmla="*/ 0 h 6"/>
                  <a:gd name="T4" fmla="*/ 0 60000 65536"/>
                  <a:gd name="T5" fmla="*/ 0 60000 65536"/>
                  <a:gd name="T6" fmla="*/ 0 w 7"/>
                  <a:gd name="T7" fmla="*/ 0 h 6"/>
                  <a:gd name="T8" fmla="*/ 7 w 7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7" h="6">
                    <a:moveTo>
                      <a:pt x="7" y="6"/>
                    </a:moveTo>
                    <a:cubicBezTo>
                      <a:pt x="5" y="5"/>
                      <a:pt x="5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" name="Freeform 73"/>
              <p:cNvSpPr>
                <a:spLocks/>
              </p:cNvSpPr>
              <p:nvPr/>
            </p:nvSpPr>
            <p:spPr bwMode="auto">
              <a:xfrm>
                <a:off x="3732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0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3" y="8"/>
                    </a:moveTo>
                    <a:cubicBezTo>
                      <a:pt x="5" y="5"/>
                      <a:pt x="3" y="3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2" name="Freeform 74"/>
              <p:cNvSpPr>
                <a:spLocks/>
              </p:cNvSpPr>
              <p:nvPr/>
            </p:nvSpPr>
            <p:spPr bwMode="auto">
              <a:xfrm>
                <a:off x="3703" y="1432"/>
                <a:ext cx="48" cy="57"/>
              </a:xfrm>
              <a:custGeom>
                <a:avLst/>
                <a:gdLst>
                  <a:gd name="T0" fmla="*/ 2147483647 w 4"/>
                  <a:gd name="T1" fmla="*/ 2147483647 h 5"/>
                  <a:gd name="T2" fmla="*/ 0 w 4"/>
                  <a:gd name="T3" fmla="*/ 0 h 5"/>
                  <a:gd name="T4" fmla="*/ 0 60000 65536"/>
                  <a:gd name="T5" fmla="*/ 0 60000 65536"/>
                  <a:gd name="T6" fmla="*/ 0 w 4"/>
                  <a:gd name="T7" fmla="*/ 0 h 5"/>
                  <a:gd name="T8" fmla="*/ 4 w 4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5">
                    <a:moveTo>
                      <a:pt x="4" y="5"/>
                    </a:moveTo>
                    <a:cubicBezTo>
                      <a:pt x="4" y="4"/>
                      <a:pt x="2" y="2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3" name="Freeform 75"/>
              <p:cNvSpPr>
                <a:spLocks/>
              </p:cNvSpPr>
              <p:nvPr/>
            </p:nvSpPr>
            <p:spPr bwMode="auto">
              <a:xfrm>
                <a:off x="3699" y="1467"/>
                <a:ext cx="43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4" name="Freeform 76"/>
              <p:cNvSpPr>
                <a:spLocks/>
              </p:cNvSpPr>
              <p:nvPr/>
            </p:nvSpPr>
            <p:spPr bwMode="auto">
              <a:xfrm>
                <a:off x="3752" y="1444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0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5" y="3"/>
                    </a:moveTo>
                    <a:cubicBezTo>
                      <a:pt x="5" y="2"/>
                      <a:pt x="3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5" name="Freeform 77"/>
              <p:cNvSpPr>
                <a:spLocks/>
              </p:cNvSpPr>
              <p:nvPr/>
            </p:nvSpPr>
            <p:spPr bwMode="auto">
              <a:xfrm>
                <a:off x="3732" y="1432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0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5" y="6"/>
                    </a:moveTo>
                    <a:cubicBezTo>
                      <a:pt x="4" y="3"/>
                      <a:pt x="3" y="1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6" name="Freeform 78"/>
              <p:cNvSpPr>
                <a:spLocks/>
              </p:cNvSpPr>
              <p:nvPr/>
            </p:nvSpPr>
            <p:spPr bwMode="auto">
              <a:xfrm>
                <a:off x="3699" y="1513"/>
                <a:ext cx="77" cy="57"/>
              </a:xfrm>
              <a:custGeom>
                <a:avLst/>
                <a:gdLst>
                  <a:gd name="T0" fmla="*/ 2147483647 w 7"/>
                  <a:gd name="T1" fmla="*/ 2147483647 h 5"/>
                  <a:gd name="T2" fmla="*/ 2147483647 w 7"/>
                  <a:gd name="T3" fmla="*/ 2147483647 h 5"/>
                  <a:gd name="T4" fmla="*/ 0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7" y="5"/>
                    </a:moveTo>
                    <a:cubicBezTo>
                      <a:pt x="6" y="5"/>
                      <a:pt x="5" y="5"/>
                      <a:pt x="4" y="4"/>
                    </a:cubicBez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7" name="Freeform 79"/>
              <p:cNvSpPr>
                <a:spLocks/>
              </p:cNvSpPr>
              <p:nvPr/>
            </p:nvSpPr>
            <p:spPr bwMode="auto">
              <a:xfrm>
                <a:off x="3742" y="1559"/>
                <a:ext cx="24" cy="57"/>
              </a:xfrm>
              <a:custGeom>
                <a:avLst/>
                <a:gdLst>
                  <a:gd name="T0" fmla="*/ 0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0" y="0"/>
                    </a:moveTo>
                    <a:cubicBezTo>
                      <a:pt x="1" y="2"/>
                      <a:pt x="2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8" name="Freeform 80"/>
              <p:cNvSpPr>
                <a:spLocks/>
              </p:cNvSpPr>
              <p:nvPr/>
            </p:nvSpPr>
            <p:spPr bwMode="auto">
              <a:xfrm>
                <a:off x="3699" y="1536"/>
                <a:ext cx="43" cy="115"/>
              </a:xfrm>
              <a:custGeom>
                <a:avLst/>
                <a:gdLst>
                  <a:gd name="T0" fmla="*/ 0 w 4"/>
                  <a:gd name="T1" fmla="*/ 0 h 10"/>
                  <a:gd name="T2" fmla="*/ 2147483647 w 4"/>
                  <a:gd name="T3" fmla="*/ 2147483647 h 10"/>
                  <a:gd name="T4" fmla="*/ 0 60000 65536"/>
                  <a:gd name="T5" fmla="*/ 0 60000 65536"/>
                  <a:gd name="T6" fmla="*/ 0 w 4"/>
                  <a:gd name="T7" fmla="*/ 0 h 10"/>
                  <a:gd name="T8" fmla="*/ 4 w 4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10">
                    <a:moveTo>
                      <a:pt x="0" y="0"/>
                    </a:moveTo>
                    <a:cubicBezTo>
                      <a:pt x="3" y="2"/>
                      <a:pt x="4" y="6"/>
                      <a:pt x="2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9" name="Freeform 81"/>
              <p:cNvSpPr>
                <a:spLocks/>
              </p:cNvSpPr>
              <p:nvPr/>
            </p:nvSpPr>
            <p:spPr bwMode="auto">
              <a:xfrm>
                <a:off x="3699" y="1547"/>
                <a:ext cx="34" cy="115"/>
              </a:xfrm>
              <a:custGeom>
                <a:avLst/>
                <a:gdLst>
                  <a:gd name="T0" fmla="*/ 0 w 3"/>
                  <a:gd name="T1" fmla="*/ 2147483647 h 10"/>
                  <a:gd name="T2" fmla="*/ 0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0" y="10"/>
                    </a:moveTo>
                    <a:cubicBezTo>
                      <a:pt x="3" y="8"/>
                      <a:pt x="2" y="4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0" name="Freeform 82"/>
              <p:cNvSpPr>
                <a:spLocks/>
              </p:cNvSpPr>
              <p:nvPr/>
            </p:nvSpPr>
            <p:spPr bwMode="auto">
              <a:xfrm>
                <a:off x="3670" y="1559"/>
                <a:ext cx="29" cy="126"/>
              </a:xfrm>
              <a:custGeom>
                <a:avLst/>
                <a:gdLst>
                  <a:gd name="T0" fmla="*/ 0 w 2"/>
                  <a:gd name="T1" fmla="*/ 0 h 11"/>
                  <a:gd name="T2" fmla="*/ 0 w 2"/>
                  <a:gd name="T3" fmla="*/ 2147483647 h 11"/>
                  <a:gd name="T4" fmla="*/ 0 60000 65536"/>
                  <a:gd name="T5" fmla="*/ 0 60000 65536"/>
                  <a:gd name="T6" fmla="*/ 0 w 2"/>
                  <a:gd name="T7" fmla="*/ 0 h 11"/>
                  <a:gd name="T8" fmla="*/ 2 w 2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11">
                    <a:moveTo>
                      <a:pt x="0" y="0"/>
                    </a:moveTo>
                    <a:cubicBezTo>
                      <a:pt x="2" y="6"/>
                      <a:pt x="1" y="9"/>
                      <a:pt x="0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1" name="Freeform 8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2" name="Freeform 8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3" name="Freeform 8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4" name="Freeform 8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5" name="Freeform 8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6" name="Freeform 8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7" name="Freeform 8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8" name="Freeform 9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9" name="Freeform 9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0" name="Freeform 9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1" name="Freeform 9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2" name="Freeform 9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3" name="Freeform 9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4" name="Freeform 9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5" name="Freeform 9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6" name="Freeform 9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7" name="Freeform 9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8" name="Freeform 10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9" name="Freeform 10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0" name="Freeform 10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1" name="Freeform 10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2" name="Freeform 10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3" name="Freeform 10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4" name="Freeform 106"/>
              <p:cNvSpPr>
                <a:spLocks/>
              </p:cNvSpPr>
              <p:nvPr/>
            </p:nvSpPr>
            <p:spPr bwMode="auto">
              <a:xfrm>
                <a:off x="3410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1" y="1"/>
                    </a:moveTo>
                    <a:cubicBezTo>
                      <a:pt x="0" y="7"/>
                      <a:pt x="0" y="12"/>
                      <a:pt x="2" y="16"/>
                    </a:cubicBezTo>
                    <a:cubicBezTo>
                      <a:pt x="3" y="10"/>
                      <a:pt x="4" y="5"/>
                      <a:pt x="3" y="0"/>
                    </a:cubicBezTo>
                    <a:cubicBezTo>
                      <a:pt x="2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5" name="Freeform 107"/>
              <p:cNvSpPr>
                <a:spLocks/>
              </p:cNvSpPr>
              <p:nvPr/>
            </p:nvSpPr>
            <p:spPr bwMode="auto">
              <a:xfrm>
                <a:off x="3434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1" y="1"/>
                    </a:moveTo>
                    <a:cubicBezTo>
                      <a:pt x="0" y="6"/>
                      <a:pt x="0" y="11"/>
                      <a:pt x="2" y="15"/>
                    </a:cubicBezTo>
                    <a:cubicBezTo>
                      <a:pt x="4" y="9"/>
                      <a:pt x="4" y="4"/>
                      <a:pt x="3" y="0"/>
                    </a:cubicBezTo>
                    <a:cubicBezTo>
                      <a:pt x="3" y="0"/>
                      <a:pt x="2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6" name="Freeform 108"/>
              <p:cNvSpPr>
                <a:spLocks/>
              </p:cNvSpPr>
              <p:nvPr/>
            </p:nvSpPr>
            <p:spPr bwMode="auto">
              <a:xfrm>
                <a:off x="3458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2147483647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1" y="6"/>
                      <a:pt x="0" y="11"/>
                      <a:pt x="2" y="14"/>
                    </a:cubicBezTo>
                    <a:cubicBezTo>
                      <a:pt x="4" y="9"/>
                      <a:pt x="4" y="4"/>
                      <a:pt x="4" y="0"/>
                    </a:cubicBezTo>
                    <a:cubicBezTo>
                      <a:pt x="3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7" name="Freeform 109"/>
              <p:cNvSpPr>
                <a:spLocks/>
              </p:cNvSpPr>
              <p:nvPr/>
            </p:nvSpPr>
            <p:spPr bwMode="auto">
              <a:xfrm>
                <a:off x="3491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1" y="1"/>
                    </a:moveTo>
                    <a:cubicBezTo>
                      <a:pt x="0" y="5"/>
                      <a:pt x="0" y="10"/>
                      <a:pt x="2" y="13"/>
                    </a:cubicBezTo>
                    <a:cubicBezTo>
                      <a:pt x="3" y="8"/>
                      <a:pt x="4" y="4"/>
                      <a:pt x="3" y="0"/>
                    </a:cubicBezTo>
                    <a:cubicBezTo>
                      <a:pt x="2" y="0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8" name="Freeform 110"/>
              <p:cNvSpPr>
                <a:spLocks/>
              </p:cNvSpPr>
              <p:nvPr/>
            </p:nvSpPr>
            <p:spPr bwMode="auto">
              <a:xfrm>
                <a:off x="3511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1" y="5"/>
                      <a:pt x="0" y="9"/>
                      <a:pt x="2" y="12"/>
                    </a:cubicBezTo>
                    <a:cubicBezTo>
                      <a:pt x="4" y="7"/>
                      <a:pt x="4" y="3"/>
                      <a:pt x="3" y="0"/>
                    </a:cubicBezTo>
                    <a:cubicBezTo>
                      <a:pt x="3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9" name="Freeform 111"/>
              <p:cNvSpPr>
                <a:spLocks/>
              </p:cNvSpPr>
              <p:nvPr/>
            </p:nvSpPr>
            <p:spPr bwMode="auto">
              <a:xfrm>
                <a:off x="3535" y="1306"/>
                <a:ext cx="43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2147483647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1" y="5"/>
                      <a:pt x="0" y="9"/>
                      <a:pt x="2" y="11"/>
                    </a:cubicBezTo>
                    <a:cubicBezTo>
                      <a:pt x="4" y="7"/>
                      <a:pt x="4" y="4"/>
                      <a:pt x="4" y="0"/>
                    </a:cubicBezTo>
                    <a:cubicBezTo>
                      <a:pt x="3" y="1"/>
                      <a:pt x="3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0" name="Freeform 112"/>
              <p:cNvSpPr>
                <a:spLocks/>
              </p:cNvSpPr>
              <p:nvPr/>
            </p:nvSpPr>
            <p:spPr bwMode="auto">
              <a:xfrm>
                <a:off x="3559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2147483647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3" y="1"/>
                    </a:moveTo>
                    <a:cubicBezTo>
                      <a:pt x="2" y="4"/>
                      <a:pt x="0" y="8"/>
                      <a:pt x="2" y="10"/>
                    </a:cubicBezTo>
                    <a:cubicBezTo>
                      <a:pt x="4" y="7"/>
                      <a:pt x="4" y="3"/>
                      <a:pt x="4" y="0"/>
                    </a:cubicBezTo>
                    <a:cubicBezTo>
                      <a:pt x="4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1" name="Freeform 11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2" name="Freeform 11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3" name="Freeform 11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4" name="Freeform 11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5" name="Freeform 11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6" name="Freeform 11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7" name="Freeform 11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8" name="Freeform 12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9" name="Freeform 12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0" name="Freeform 12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1" name="Freeform 12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2" name="Freeform 12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3" name="Freeform 12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4" name="Freeform 12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5" name="Freeform 12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6" name="Freeform 12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7" name="Freeform 12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8" name="Freeform 13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9" name="Freeform 13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0" name="Freeform 13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1" name="Freeform 13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2" name="Freeform 13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3" name="Freeform 13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4" name="Freeform 136"/>
              <p:cNvSpPr>
                <a:spLocks/>
              </p:cNvSpPr>
              <p:nvPr/>
            </p:nvSpPr>
            <p:spPr bwMode="auto">
              <a:xfrm>
                <a:off x="3386" y="1329"/>
                <a:ext cx="72" cy="103"/>
              </a:xfrm>
              <a:custGeom>
                <a:avLst/>
                <a:gdLst>
                  <a:gd name="T0" fmla="*/ 0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0" y="9"/>
                    </a:moveTo>
                    <a:cubicBezTo>
                      <a:pt x="0" y="9"/>
                      <a:pt x="0" y="6"/>
                      <a:pt x="1" y="3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3" y="0"/>
                      <a:pt x="5" y="0"/>
                      <a:pt x="6" y="0"/>
                    </a:cubicBezTo>
                    <a:cubicBezTo>
                      <a:pt x="6" y="1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8"/>
                      <a:pt x="2" y="9"/>
                      <a:pt x="0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5" name="Freeform 137"/>
              <p:cNvSpPr>
                <a:spLocks/>
              </p:cNvSpPr>
              <p:nvPr/>
            </p:nvSpPr>
            <p:spPr bwMode="auto">
              <a:xfrm>
                <a:off x="3424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1" y="9"/>
                    </a:moveTo>
                    <a:cubicBezTo>
                      <a:pt x="0" y="8"/>
                      <a:pt x="1" y="6"/>
                      <a:pt x="2" y="4"/>
                    </a:cubicBezTo>
                    <a:cubicBezTo>
                      <a:pt x="3" y="2"/>
                      <a:pt x="4" y="0"/>
                      <a:pt x="6" y="1"/>
                    </a:cubicBezTo>
                    <a:cubicBezTo>
                      <a:pt x="5" y="2"/>
                      <a:pt x="5" y="3"/>
                      <a:pt x="5" y="4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8"/>
                      <a:pt x="2" y="8"/>
                      <a:pt x="1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6" name="Freeform 138"/>
              <p:cNvSpPr>
                <a:spLocks/>
              </p:cNvSpPr>
              <p:nvPr/>
            </p:nvSpPr>
            <p:spPr bwMode="auto">
              <a:xfrm>
                <a:off x="3467" y="1317"/>
                <a:ext cx="43" cy="92"/>
              </a:xfrm>
              <a:custGeom>
                <a:avLst/>
                <a:gdLst>
                  <a:gd name="T0" fmla="*/ 0 w 4"/>
                  <a:gd name="T1" fmla="*/ 2147483647 h 8"/>
                  <a:gd name="T2" fmla="*/ 2147483647 w 4"/>
                  <a:gd name="T3" fmla="*/ 2147483647 h 8"/>
                  <a:gd name="T4" fmla="*/ 2147483647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0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0" y="8"/>
                    </a:moveTo>
                    <a:cubicBezTo>
                      <a:pt x="0" y="7"/>
                      <a:pt x="0" y="5"/>
                      <a:pt x="1" y="3"/>
                    </a:cubicBezTo>
                    <a:cubicBezTo>
                      <a:pt x="1" y="1"/>
                      <a:pt x="3" y="0"/>
                      <a:pt x="4" y="0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4"/>
                      <a:pt x="3" y="5"/>
                      <a:pt x="3" y="6"/>
                    </a:cubicBezTo>
                    <a:cubicBezTo>
                      <a:pt x="2" y="7"/>
                      <a:pt x="1" y="7"/>
                      <a:pt x="0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7" name="Freeform 139"/>
              <p:cNvSpPr>
                <a:spLocks/>
              </p:cNvSpPr>
              <p:nvPr/>
            </p:nvSpPr>
            <p:spPr bwMode="auto">
              <a:xfrm>
                <a:off x="3501" y="1317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0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3" y="1"/>
                      <a:pt x="3" y="2"/>
                      <a:pt x="2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6"/>
                      <a:pt x="1" y="6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8" name="Freeform 140"/>
              <p:cNvSpPr>
                <a:spLocks/>
              </p:cNvSpPr>
              <p:nvPr/>
            </p:nvSpPr>
            <p:spPr bwMode="auto">
              <a:xfrm>
                <a:off x="3525" y="1306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7"/>
                      <a:pt x="0" y="5"/>
                      <a:pt x="0" y="3"/>
                    </a:cubicBezTo>
                    <a:cubicBezTo>
                      <a:pt x="1" y="2"/>
                      <a:pt x="2" y="0"/>
                      <a:pt x="3" y="1"/>
                    </a:cubicBezTo>
                    <a:cubicBezTo>
                      <a:pt x="3" y="2"/>
                      <a:pt x="2" y="3"/>
                      <a:pt x="2" y="3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9" name="Freeform 141"/>
              <p:cNvSpPr>
                <a:spLocks/>
              </p:cNvSpPr>
              <p:nvPr/>
            </p:nvSpPr>
            <p:spPr bwMode="auto">
              <a:xfrm>
                <a:off x="3544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0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6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0" name="Freeform 142"/>
              <p:cNvSpPr>
                <a:spLocks/>
              </p:cNvSpPr>
              <p:nvPr/>
            </p:nvSpPr>
            <p:spPr bwMode="auto">
              <a:xfrm>
                <a:off x="3559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1" name="Freeform 143"/>
              <p:cNvSpPr>
                <a:spLocks/>
              </p:cNvSpPr>
              <p:nvPr/>
            </p:nvSpPr>
            <p:spPr bwMode="auto">
              <a:xfrm>
                <a:off x="3578" y="1306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2" name="Freeform 144"/>
              <p:cNvSpPr>
                <a:spLocks/>
              </p:cNvSpPr>
              <p:nvPr/>
            </p:nvSpPr>
            <p:spPr bwMode="auto">
              <a:xfrm>
                <a:off x="3593" y="1306"/>
                <a:ext cx="19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3" name="Freeform 145"/>
              <p:cNvSpPr>
                <a:spLocks/>
              </p:cNvSpPr>
              <p:nvPr/>
            </p:nvSpPr>
            <p:spPr bwMode="auto">
              <a:xfrm>
                <a:off x="360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4" name="Freeform 146"/>
              <p:cNvSpPr>
                <a:spLocks/>
              </p:cNvSpPr>
              <p:nvPr/>
            </p:nvSpPr>
            <p:spPr bwMode="auto">
              <a:xfrm>
                <a:off x="361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5" name="Freeform 147"/>
              <p:cNvSpPr>
                <a:spLocks/>
              </p:cNvSpPr>
              <p:nvPr/>
            </p:nvSpPr>
            <p:spPr bwMode="auto">
              <a:xfrm>
                <a:off x="3626" y="1306"/>
                <a:ext cx="19" cy="46"/>
              </a:xfrm>
              <a:custGeom>
                <a:avLst/>
                <a:gdLst>
                  <a:gd name="T0" fmla="*/ 0 w 2"/>
                  <a:gd name="T1" fmla="*/ 2147483647 h 4"/>
                  <a:gd name="T2" fmla="*/ 0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0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6" name="Freeform 148"/>
              <p:cNvSpPr>
                <a:spLocks/>
              </p:cNvSpPr>
              <p:nvPr/>
            </p:nvSpPr>
            <p:spPr bwMode="auto">
              <a:xfrm>
                <a:off x="3410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0" y="4"/>
                      <a:pt x="1" y="2"/>
                    </a:cubicBezTo>
                    <a:cubicBezTo>
                      <a:pt x="2" y="1"/>
                      <a:pt x="2" y="0"/>
                      <a:pt x="3" y="0"/>
                    </a:cubicBezTo>
                    <a:cubicBezTo>
                      <a:pt x="4" y="0"/>
                      <a:pt x="5" y="0"/>
                      <a:pt x="6" y="1"/>
                    </a:cubicBezTo>
                    <a:cubicBezTo>
                      <a:pt x="5" y="2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7" name="Freeform 149"/>
              <p:cNvSpPr>
                <a:spLocks/>
              </p:cNvSpPr>
              <p:nvPr/>
            </p:nvSpPr>
            <p:spPr bwMode="auto">
              <a:xfrm>
                <a:off x="3443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1" y="4"/>
                      <a:pt x="2" y="3"/>
                    </a:cubicBezTo>
                    <a:cubicBezTo>
                      <a:pt x="3" y="1"/>
                      <a:pt x="4" y="0"/>
                      <a:pt x="6" y="1"/>
                    </a:cubicBezTo>
                    <a:cubicBezTo>
                      <a:pt x="5" y="2"/>
                      <a:pt x="4" y="3"/>
                      <a:pt x="4" y="3"/>
                    </a:cubicBezTo>
                    <a:cubicBezTo>
                      <a:pt x="4" y="4"/>
                      <a:pt x="3" y="5"/>
                      <a:pt x="3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8" name="Freeform 150"/>
              <p:cNvSpPr>
                <a:spLocks/>
              </p:cNvSpPr>
              <p:nvPr/>
            </p:nvSpPr>
            <p:spPr bwMode="auto">
              <a:xfrm>
                <a:off x="3477" y="1271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2147483647 h 6"/>
                  <a:gd name="T4" fmla="*/ 2147483647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0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0" y="6"/>
                    </a:moveTo>
                    <a:cubicBezTo>
                      <a:pt x="0" y="5"/>
                      <a:pt x="0" y="3"/>
                      <a:pt x="1" y="2"/>
                    </a:cubicBezTo>
                    <a:cubicBezTo>
                      <a:pt x="2" y="0"/>
                      <a:pt x="3" y="0"/>
                      <a:pt x="5" y="1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9" name="Freeform 151"/>
              <p:cNvSpPr>
                <a:spLocks/>
              </p:cNvSpPr>
              <p:nvPr/>
            </p:nvSpPr>
            <p:spPr bwMode="auto">
              <a:xfrm>
                <a:off x="3501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3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4" y="1"/>
                      <a:pt x="3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0" name="Freeform 152"/>
              <p:cNvSpPr>
                <a:spLocks/>
              </p:cNvSpPr>
              <p:nvPr/>
            </p:nvSpPr>
            <p:spPr bwMode="auto">
              <a:xfrm>
                <a:off x="3525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4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1" name="Freeform 153"/>
              <p:cNvSpPr>
                <a:spLocks/>
              </p:cNvSpPr>
              <p:nvPr/>
            </p:nvSpPr>
            <p:spPr bwMode="auto">
              <a:xfrm>
                <a:off x="3544" y="1271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2"/>
                      <a:pt x="3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2" name="Freeform 154"/>
              <p:cNvSpPr>
                <a:spLocks/>
              </p:cNvSpPr>
              <p:nvPr/>
            </p:nvSpPr>
            <p:spPr bwMode="auto">
              <a:xfrm>
                <a:off x="3569" y="1283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4"/>
                    </a:moveTo>
                    <a:cubicBezTo>
                      <a:pt x="0" y="4"/>
                      <a:pt x="0" y="3"/>
                      <a:pt x="0" y="2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0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3" name="Freeform 155"/>
              <p:cNvSpPr>
                <a:spLocks/>
              </p:cNvSpPr>
              <p:nvPr/>
            </p:nvSpPr>
            <p:spPr bwMode="auto">
              <a:xfrm>
                <a:off x="3578" y="1283"/>
                <a:ext cx="34" cy="57"/>
              </a:xfrm>
              <a:custGeom>
                <a:avLst/>
                <a:gdLst>
                  <a:gd name="T0" fmla="*/ 0 w 3"/>
                  <a:gd name="T1" fmla="*/ 2147483647 h 5"/>
                  <a:gd name="T2" fmla="*/ 2147483647 w 3"/>
                  <a:gd name="T3" fmla="*/ 2147483647 h 5"/>
                  <a:gd name="T4" fmla="*/ 2147483647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0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4" name="Freeform 156"/>
              <p:cNvSpPr>
                <a:spLocks/>
              </p:cNvSpPr>
              <p:nvPr/>
            </p:nvSpPr>
            <p:spPr bwMode="auto">
              <a:xfrm>
                <a:off x="3593" y="1283"/>
                <a:ext cx="34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2147483647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0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5" name="Freeform 157"/>
              <p:cNvSpPr>
                <a:spLocks/>
              </p:cNvSpPr>
              <p:nvPr/>
            </p:nvSpPr>
            <p:spPr bwMode="auto">
              <a:xfrm>
                <a:off x="360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6" name="Freeform 158"/>
              <p:cNvSpPr>
                <a:spLocks/>
              </p:cNvSpPr>
              <p:nvPr/>
            </p:nvSpPr>
            <p:spPr bwMode="auto">
              <a:xfrm>
                <a:off x="361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7" name="Freeform 159"/>
              <p:cNvSpPr>
                <a:spLocks/>
              </p:cNvSpPr>
              <p:nvPr/>
            </p:nvSpPr>
            <p:spPr bwMode="auto">
              <a:xfrm>
                <a:off x="3626" y="1294"/>
                <a:ext cx="19" cy="34"/>
              </a:xfrm>
              <a:custGeom>
                <a:avLst/>
                <a:gdLst>
                  <a:gd name="T0" fmla="*/ 0 w 2"/>
                  <a:gd name="T1" fmla="*/ 2147483647 h 3"/>
                  <a:gd name="T2" fmla="*/ 2147483647 w 2"/>
                  <a:gd name="T3" fmla="*/ 2147483647 h 3"/>
                  <a:gd name="T4" fmla="*/ 2147483647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0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0" y="3"/>
                    </a:moveTo>
                    <a:cubicBezTo>
                      <a:pt x="0" y="3"/>
                      <a:pt x="0" y="2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8" name="Freeform 16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9" name="Freeform 16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0" name="Freeform 16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1" name="Freeform 16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2" name="Freeform 16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3" name="Freeform 16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4" name="Freeform 16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5" name="Freeform 16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6" name="Freeform 16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7" name="Freeform 16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8" name="Freeform 17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9" name="Freeform 17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0" name="Freeform 17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1" name="Freeform 17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2" name="Freeform 17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3" name="Freeform 17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4" name="Freeform 17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5" name="Freeform 17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6" name="Freeform 17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7" name="Freeform 17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8" name="Freeform 18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9" name="Freeform 18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0" name="Freeform 18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1" name="Freeform 183"/>
              <p:cNvSpPr>
                <a:spLocks/>
              </p:cNvSpPr>
              <p:nvPr/>
            </p:nvSpPr>
            <p:spPr bwMode="auto">
              <a:xfrm>
                <a:off x="3443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1"/>
                      <a:pt x="5" y="0"/>
                    </a:cubicBezTo>
                    <a:cubicBezTo>
                      <a:pt x="4" y="0"/>
                      <a:pt x="4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2" name="Freeform 184"/>
              <p:cNvSpPr>
                <a:spLocks/>
              </p:cNvSpPr>
              <p:nvPr/>
            </p:nvSpPr>
            <p:spPr bwMode="auto">
              <a:xfrm>
                <a:off x="3467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2"/>
                      <a:pt x="4" y="1"/>
                    </a:cubicBezTo>
                    <a:cubicBezTo>
                      <a:pt x="4" y="1"/>
                      <a:pt x="3" y="1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3" name="Freeform 185"/>
              <p:cNvSpPr>
                <a:spLocks/>
              </p:cNvSpPr>
              <p:nvPr/>
            </p:nvSpPr>
            <p:spPr bwMode="auto">
              <a:xfrm>
                <a:off x="3491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2"/>
                      <a:pt x="3" y="1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4" name="Freeform 186"/>
              <p:cNvSpPr>
                <a:spLocks/>
              </p:cNvSpPr>
              <p:nvPr/>
            </p:nvSpPr>
            <p:spPr bwMode="auto">
              <a:xfrm>
                <a:off x="3511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1" y="3"/>
                      <a:pt x="1" y="2"/>
                      <a:pt x="2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5" name="Freeform 18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6" name="Freeform 18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7" name="Freeform 18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8" name="Freeform 19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9" name="Freeform 19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0" name="Freeform 19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1" name="Freeform 19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2" name="Freeform 19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3" name="Freeform 19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4" name="Freeform 19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5" name="Freeform 19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6" name="Freeform 19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7" name="Freeform 19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8" name="Freeform 20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9" name="Freeform 20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0" name="Freeform 20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1" name="Freeform 20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2" name="Freeform 20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3" name="Freeform 20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4" name="Freeform 20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5" name="Freeform 20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6" name="Freeform 20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7" name="Freeform 20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8" name="Freeform 210"/>
              <p:cNvSpPr>
                <a:spLocks/>
              </p:cNvSpPr>
              <p:nvPr/>
            </p:nvSpPr>
            <p:spPr bwMode="auto">
              <a:xfrm>
                <a:off x="3477" y="1203"/>
                <a:ext cx="48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2147483647 w 4"/>
                  <a:gd name="T5" fmla="*/ 2147483647 h 2"/>
                  <a:gd name="T6" fmla="*/ 2147483647 w 4"/>
                  <a:gd name="T7" fmla="*/ 2147483647 h 2"/>
                  <a:gd name="T8" fmla="*/ 0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0" y="2"/>
                    </a:moveTo>
                    <a:cubicBezTo>
                      <a:pt x="2" y="1"/>
                      <a:pt x="3" y="1"/>
                      <a:pt x="4" y="0"/>
                    </a:cubicBezTo>
                    <a:lnTo>
                      <a:pt x="4" y="1"/>
                    </a:lnTo>
                    <a:cubicBezTo>
                      <a:pt x="4" y="2"/>
                      <a:pt x="3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9" name="Freeform 211"/>
              <p:cNvSpPr>
                <a:spLocks/>
              </p:cNvSpPr>
              <p:nvPr/>
            </p:nvSpPr>
            <p:spPr bwMode="auto">
              <a:xfrm>
                <a:off x="3501" y="1214"/>
                <a:ext cx="34" cy="23"/>
              </a:xfrm>
              <a:custGeom>
                <a:avLst/>
                <a:gdLst>
                  <a:gd name="T0" fmla="*/ 0 w 3"/>
                  <a:gd name="T1" fmla="*/ 2147483647 h 2"/>
                  <a:gd name="T2" fmla="*/ 2147483647 w 3"/>
                  <a:gd name="T3" fmla="*/ 0 h 2"/>
                  <a:gd name="T4" fmla="*/ 2147483647 w 3"/>
                  <a:gd name="T5" fmla="*/ 2147483647 h 2"/>
                  <a:gd name="T6" fmla="*/ 2147483647 w 3"/>
                  <a:gd name="T7" fmla="*/ 2147483647 h 2"/>
                  <a:gd name="T8" fmla="*/ 0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0" y="1"/>
                    </a:moveTo>
                    <a:cubicBezTo>
                      <a:pt x="1" y="1"/>
                      <a:pt x="2" y="0"/>
                      <a:pt x="3" y="0"/>
                    </a:cubicBezTo>
                    <a:lnTo>
                      <a:pt x="3" y="1"/>
                    </a:lnTo>
                    <a:cubicBezTo>
                      <a:pt x="3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0" name="Freeform 212"/>
              <p:cNvSpPr>
                <a:spLocks/>
              </p:cNvSpPr>
              <p:nvPr/>
            </p:nvSpPr>
            <p:spPr bwMode="auto">
              <a:xfrm>
                <a:off x="3511" y="122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cubicBezTo>
                      <a:pt x="1" y="1"/>
                      <a:pt x="2" y="0"/>
                      <a:pt x="2" y="0"/>
                    </a:cubicBezTo>
                    <a:lnTo>
                      <a:pt x="3" y="1"/>
                    </a:ln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1" name="Freeform 213"/>
              <p:cNvSpPr>
                <a:spLocks/>
              </p:cNvSpPr>
              <p:nvPr/>
            </p:nvSpPr>
            <p:spPr bwMode="auto">
              <a:xfrm>
                <a:off x="3544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1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2"/>
                      <a:pt x="2" y="2"/>
                      <a:pt x="3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2" name="Freeform 214"/>
              <p:cNvSpPr>
                <a:spLocks/>
              </p:cNvSpPr>
              <p:nvPr/>
            </p:nvSpPr>
            <p:spPr bwMode="auto">
              <a:xfrm>
                <a:off x="3511" y="1191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0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0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0" y="1"/>
                    </a:moveTo>
                    <a:lnTo>
                      <a:pt x="0" y="1"/>
                    </a:lnTo>
                    <a:cubicBezTo>
                      <a:pt x="1" y="2"/>
                      <a:pt x="2" y="2"/>
                      <a:pt x="2" y="3"/>
                    </a:cubicBezTo>
                    <a:cubicBezTo>
                      <a:pt x="2" y="4"/>
                      <a:pt x="2" y="5"/>
                      <a:pt x="3" y="5"/>
                    </a:cubicBezTo>
                    <a:cubicBezTo>
                      <a:pt x="3" y="6"/>
                      <a:pt x="4" y="7"/>
                      <a:pt x="5" y="7"/>
                    </a:cubicBezTo>
                    <a:lnTo>
                      <a:pt x="6" y="6"/>
                    </a:lnTo>
                    <a:cubicBezTo>
                      <a:pt x="5" y="6"/>
                      <a:pt x="4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1"/>
                      <a:pt x="2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3" name="Freeform 215"/>
              <p:cNvSpPr>
                <a:spLocks/>
              </p:cNvSpPr>
              <p:nvPr/>
            </p:nvSpPr>
            <p:spPr bwMode="auto">
              <a:xfrm>
                <a:off x="3602" y="1157"/>
                <a:ext cx="130" cy="69"/>
              </a:xfrm>
              <a:custGeom>
                <a:avLst/>
                <a:gdLst>
                  <a:gd name="T0" fmla="*/ 0 w 11"/>
                  <a:gd name="T1" fmla="*/ 2147483647 h 6"/>
                  <a:gd name="T2" fmla="*/ 0 w 11"/>
                  <a:gd name="T3" fmla="*/ 2147483647 h 6"/>
                  <a:gd name="T4" fmla="*/ 2147483647 w 11"/>
                  <a:gd name="T5" fmla="*/ 2147483647 h 6"/>
                  <a:gd name="T6" fmla="*/ 2147483647 w 11"/>
                  <a:gd name="T7" fmla="*/ 2147483647 h 6"/>
                  <a:gd name="T8" fmla="*/ 2147483647 w 11"/>
                  <a:gd name="T9" fmla="*/ 2147483647 h 6"/>
                  <a:gd name="T10" fmla="*/ 2147483647 w 11"/>
                  <a:gd name="T11" fmla="*/ 2147483647 h 6"/>
                  <a:gd name="T12" fmla="*/ 2147483647 w 11"/>
                  <a:gd name="T13" fmla="*/ 2147483647 h 6"/>
                  <a:gd name="T14" fmla="*/ 2147483647 w 11"/>
                  <a:gd name="T15" fmla="*/ 2147483647 h 6"/>
                  <a:gd name="T16" fmla="*/ 2147483647 w 11"/>
                  <a:gd name="T17" fmla="*/ 2147483647 h 6"/>
                  <a:gd name="T18" fmla="*/ 2147483647 w 11"/>
                  <a:gd name="T19" fmla="*/ 2147483647 h 6"/>
                  <a:gd name="T20" fmla="*/ 2147483647 w 11"/>
                  <a:gd name="T21" fmla="*/ 2147483647 h 6"/>
                  <a:gd name="T22" fmla="*/ 2147483647 w 11"/>
                  <a:gd name="T23" fmla="*/ 2147483647 h 6"/>
                  <a:gd name="T24" fmla="*/ 2147483647 w 11"/>
                  <a:gd name="T25" fmla="*/ 2147483647 h 6"/>
                  <a:gd name="T26" fmla="*/ 2147483647 w 11"/>
                  <a:gd name="T27" fmla="*/ 2147483647 h 6"/>
                  <a:gd name="T28" fmla="*/ 2147483647 w 11"/>
                  <a:gd name="T29" fmla="*/ 2147483647 h 6"/>
                  <a:gd name="T30" fmla="*/ 2147483647 w 11"/>
                  <a:gd name="T31" fmla="*/ 2147483647 h 6"/>
                  <a:gd name="T32" fmla="*/ 2147483647 w 11"/>
                  <a:gd name="T33" fmla="*/ 2147483647 h 6"/>
                  <a:gd name="T34" fmla="*/ 2147483647 w 11"/>
                  <a:gd name="T35" fmla="*/ 0 h 6"/>
                  <a:gd name="T36" fmla="*/ 2147483647 w 11"/>
                  <a:gd name="T37" fmla="*/ 0 h 6"/>
                  <a:gd name="T38" fmla="*/ 2147483647 w 11"/>
                  <a:gd name="T39" fmla="*/ 2147483647 h 6"/>
                  <a:gd name="T40" fmla="*/ 2147483647 w 11"/>
                  <a:gd name="T41" fmla="*/ 2147483647 h 6"/>
                  <a:gd name="T42" fmla="*/ 2147483647 w 11"/>
                  <a:gd name="T43" fmla="*/ 2147483647 h 6"/>
                  <a:gd name="T44" fmla="*/ 2147483647 w 11"/>
                  <a:gd name="T45" fmla="*/ 0 h 6"/>
                  <a:gd name="T46" fmla="*/ 2147483647 w 11"/>
                  <a:gd name="T47" fmla="*/ 0 h 6"/>
                  <a:gd name="T48" fmla="*/ 0 w 11"/>
                  <a:gd name="T49" fmla="*/ 2147483647 h 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1"/>
                  <a:gd name="T76" fmla="*/ 0 h 6"/>
                  <a:gd name="T77" fmla="*/ 11 w 11"/>
                  <a:gd name="T78" fmla="*/ 6 h 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1" h="6">
                    <a:moveTo>
                      <a:pt x="0" y="4"/>
                    </a:moveTo>
                    <a:lnTo>
                      <a:pt x="0" y="6"/>
                    </a:lnTo>
                    <a:cubicBezTo>
                      <a:pt x="1" y="6"/>
                      <a:pt x="1" y="5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6"/>
                      <a:pt x="3" y="5"/>
                      <a:pt x="3" y="3"/>
                    </a:cubicBezTo>
                    <a:lnTo>
                      <a:pt x="5" y="6"/>
                    </a:lnTo>
                    <a:lnTo>
                      <a:pt x="5" y="3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6" y="6"/>
                    </a:lnTo>
                    <a:lnTo>
                      <a:pt x="8" y="3"/>
                    </a:lnTo>
                    <a:cubicBezTo>
                      <a:pt x="8" y="5"/>
                      <a:pt x="8" y="6"/>
                      <a:pt x="9" y="6"/>
                    </a:cubicBezTo>
                    <a:cubicBezTo>
                      <a:pt x="9" y="5"/>
                      <a:pt x="9" y="4"/>
                      <a:pt x="9" y="3"/>
                    </a:cubicBezTo>
                    <a:cubicBezTo>
                      <a:pt x="10" y="5"/>
                      <a:pt x="10" y="6"/>
                      <a:pt x="11" y="6"/>
                    </a:cubicBezTo>
                    <a:lnTo>
                      <a:pt x="11" y="4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1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4" name="Freeform 21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5" name="Freeform 21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6" name="Freeform 21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7" name="Freeform 21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8" name="Freeform 22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9" name="Freeform 22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0" name="Freeform 22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1" name="Freeform 22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2" name="Freeform 22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3" name="Freeform 22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4" name="Freeform 22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5" name="Freeform 22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6" name="Freeform 22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7" name="Freeform 22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8" name="Freeform 23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9" name="Freeform 23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0" name="Freeform 23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1" name="Freeform 23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2" name="Freeform 23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3" name="Freeform 23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4" name="Freeform 23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5" name="Freeform 23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6" name="Freeform 23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7" name="Freeform 239"/>
              <p:cNvSpPr>
                <a:spLocks/>
              </p:cNvSpPr>
              <p:nvPr/>
            </p:nvSpPr>
            <p:spPr bwMode="auto">
              <a:xfrm>
                <a:off x="3877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3" y="1"/>
                    </a:moveTo>
                    <a:cubicBezTo>
                      <a:pt x="4" y="7"/>
                      <a:pt x="4" y="12"/>
                      <a:pt x="2" y="16"/>
                    </a:cubicBezTo>
                    <a:cubicBezTo>
                      <a:pt x="1" y="10"/>
                      <a:pt x="0" y="5"/>
                      <a:pt x="1" y="0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8" name="Freeform 240"/>
              <p:cNvSpPr>
                <a:spLocks/>
              </p:cNvSpPr>
              <p:nvPr/>
            </p:nvSpPr>
            <p:spPr bwMode="auto">
              <a:xfrm>
                <a:off x="3858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3" y="1"/>
                    </a:moveTo>
                    <a:cubicBezTo>
                      <a:pt x="4" y="6"/>
                      <a:pt x="4" y="11"/>
                      <a:pt x="2" y="15"/>
                    </a:cubicBezTo>
                    <a:cubicBezTo>
                      <a:pt x="0" y="9"/>
                      <a:pt x="0" y="4"/>
                      <a:pt x="1" y="0"/>
                    </a:cubicBezTo>
                    <a:cubicBezTo>
                      <a:pt x="1" y="0"/>
                      <a:pt x="2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9" name="Freeform 241"/>
              <p:cNvSpPr>
                <a:spLocks/>
              </p:cNvSpPr>
              <p:nvPr/>
            </p:nvSpPr>
            <p:spPr bwMode="auto">
              <a:xfrm>
                <a:off x="3834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0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3" y="6"/>
                      <a:pt x="4" y="11"/>
                      <a:pt x="2" y="14"/>
                    </a:cubicBezTo>
                    <a:cubicBezTo>
                      <a:pt x="0" y="9"/>
                      <a:pt x="0" y="4"/>
                      <a:pt x="0" y="0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0" name="Freeform 242"/>
              <p:cNvSpPr>
                <a:spLocks/>
              </p:cNvSpPr>
              <p:nvPr/>
            </p:nvSpPr>
            <p:spPr bwMode="auto">
              <a:xfrm>
                <a:off x="3800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3" y="1"/>
                    </a:moveTo>
                    <a:cubicBezTo>
                      <a:pt x="4" y="5"/>
                      <a:pt x="4" y="10"/>
                      <a:pt x="2" y="13"/>
                    </a:cubicBezTo>
                    <a:cubicBezTo>
                      <a:pt x="1" y="8"/>
                      <a:pt x="0" y="4"/>
                      <a:pt x="1" y="0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1" name="Freeform 243"/>
              <p:cNvSpPr>
                <a:spLocks/>
              </p:cNvSpPr>
              <p:nvPr/>
            </p:nvSpPr>
            <p:spPr bwMode="auto">
              <a:xfrm>
                <a:off x="3776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3" y="5"/>
                      <a:pt x="4" y="9"/>
                      <a:pt x="2" y="12"/>
                    </a:cubicBezTo>
                    <a:cubicBezTo>
                      <a:pt x="0" y="7"/>
                      <a:pt x="0" y="3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2" name="Freeform 244"/>
              <p:cNvSpPr>
                <a:spLocks/>
              </p:cNvSpPr>
              <p:nvPr/>
            </p:nvSpPr>
            <p:spPr bwMode="auto">
              <a:xfrm>
                <a:off x="3752" y="1306"/>
                <a:ext cx="48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0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3" y="5"/>
                      <a:pt x="4" y="9"/>
                      <a:pt x="2" y="11"/>
                    </a:cubicBezTo>
                    <a:cubicBezTo>
                      <a:pt x="0" y="7"/>
                      <a:pt x="0" y="4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3" name="Freeform 245"/>
              <p:cNvSpPr>
                <a:spLocks/>
              </p:cNvSpPr>
              <p:nvPr/>
            </p:nvSpPr>
            <p:spPr bwMode="auto">
              <a:xfrm>
                <a:off x="3732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0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1" y="1"/>
                    </a:moveTo>
                    <a:cubicBezTo>
                      <a:pt x="2" y="4"/>
                      <a:pt x="4" y="8"/>
                      <a:pt x="2" y="10"/>
                    </a:cubicBezTo>
                    <a:cubicBezTo>
                      <a:pt x="0" y="7"/>
                      <a:pt x="0" y="3"/>
                      <a:pt x="0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4" name="Freeform 24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5" name="Freeform 24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6" name="Freeform 24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7" name="Freeform 24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8" name="Freeform 25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9" name="Freeform 25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0" name="Freeform 25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1" name="Freeform 25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2" name="Freeform 25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3" name="Freeform 25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4" name="Freeform 25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5" name="Freeform 25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6" name="Freeform 25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7" name="Freeform 25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8" name="Freeform 26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9" name="Freeform 26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0" name="Freeform 26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1" name="Freeform 26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2" name="Freeform 26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3" name="Freeform 26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4" name="Freeform 26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5" name="Freeform 26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6" name="Freeform 26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7" name="Freeform 269"/>
              <p:cNvSpPr>
                <a:spLocks/>
              </p:cNvSpPr>
              <p:nvPr/>
            </p:nvSpPr>
            <p:spPr bwMode="auto">
              <a:xfrm>
                <a:off x="3877" y="1329"/>
                <a:ext cx="72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0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2147483647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6" y="9"/>
                    </a:moveTo>
                    <a:cubicBezTo>
                      <a:pt x="6" y="9"/>
                      <a:pt x="6" y="6"/>
                      <a:pt x="5" y="3"/>
                    </a:cubicBezTo>
                    <a:cubicBezTo>
                      <a:pt x="5" y="2"/>
                      <a:pt x="5" y="2"/>
                      <a:pt x="4" y="1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0" y="1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8"/>
                      <a:pt x="4" y="9"/>
                      <a:pt x="6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8" name="Freeform 270"/>
              <p:cNvSpPr>
                <a:spLocks/>
              </p:cNvSpPr>
              <p:nvPr/>
            </p:nvSpPr>
            <p:spPr bwMode="auto">
              <a:xfrm>
                <a:off x="3843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0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5" y="9"/>
                    </a:moveTo>
                    <a:cubicBezTo>
                      <a:pt x="6" y="8"/>
                      <a:pt x="5" y="6"/>
                      <a:pt x="4" y="4"/>
                    </a:cubicBezTo>
                    <a:cubicBezTo>
                      <a:pt x="4" y="2"/>
                      <a:pt x="2" y="0"/>
                      <a:pt x="0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3" y="8"/>
                      <a:pt x="4" y="8"/>
                      <a:pt x="5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9" name="Freeform 271"/>
              <p:cNvSpPr>
                <a:spLocks/>
              </p:cNvSpPr>
              <p:nvPr/>
            </p:nvSpPr>
            <p:spPr bwMode="auto">
              <a:xfrm>
                <a:off x="3824" y="1317"/>
                <a:ext cx="43" cy="92"/>
              </a:xfrm>
              <a:custGeom>
                <a:avLst/>
                <a:gdLst>
                  <a:gd name="T0" fmla="*/ 2147483647 w 4"/>
                  <a:gd name="T1" fmla="*/ 2147483647 h 8"/>
                  <a:gd name="T2" fmla="*/ 2147483647 w 4"/>
                  <a:gd name="T3" fmla="*/ 2147483647 h 8"/>
                  <a:gd name="T4" fmla="*/ 0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2147483647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4" y="8"/>
                    </a:moveTo>
                    <a:cubicBezTo>
                      <a:pt x="4" y="7"/>
                      <a:pt x="4" y="5"/>
                      <a:pt x="3" y="3"/>
                    </a:cubicBez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2" y="7"/>
                      <a:pt x="3" y="7"/>
                      <a:pt x="4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0" name="Freeform 272"/>
              <p:cNvSpPr>
                <a:spLocks/>
              </p:cNvSpPr>
              <p:nvPr/>
            </p:nvSpPr>
            <p:spPr bwMode="auto">
              <a:xfrm>
                <a:off x="3800" y="1317"/>
                <a:ext cx="43" cy="80"/>
              </a:xfrm>
              <a:custGeom>
                <a:avLst/>
                <a:gdLst>
                  <a:gd name="T0" fmla="*/ 2147483647 w 4"/>
                  <a:gd name="T1" fmla="*/ 2147483647 h 7"/>
                  <a:gd name="T2" fmla="*/ 2147483647 w 4"/>
                  <a:gd name="T3" fmla="*/ 2147483647 h 7"/>
                  <a:gd name="T4" fmla="*/ 0 w 4"/>
                  <a:gd name="T5" fmla="*/ 0 h 7"/>
                  <a:gd name="T6" fmla="*/ 2147483647 w 4"/>
                  <a:gd name="T7" fmla="*/ 2147483647 h 7"/>
                  <a:gd name="T8" fmla="*/ 2147483647 w 4"/>
                  <a:gd name="T9" fmla="*/ 2147483647 h 7"/>
                  <a:gd name="T10" fmla="*/ 2147483647 w 4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7"/>
                  <a:gd name="T20" fmla="*/ 4 w 4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7">
                    <a:moveTo>
                      <a:pt x="3" y="7"/>
                    </a:moveTo>
                    <a:cubicBezTo>
                      <a:pt x="4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1" y="3"/>
                      <a:pt x="1" y="4"/>
                      <a:pt x="1" y="5"/>
                    </a:cubicBezTo>
                    <a:cubicBezTo>
                      <a:pt x="1" y="6"/>
                      <a:pt x="2" y="6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1" name="Freeform 273"/>
              <p:cNvSpPr>
                <a:spLocks/>
              </p:cNvSpPr>
              <p:nvPr/>
            </p:nvSpPr>
            <p:spPr bwMode="auto">
              <a:xfrm>
                <a:off x="3776" y="1306"/>
                <a:ext cx="34" cy="80"/>
              </a:xfrm>
              <a:custGeom>
                <a:avLst/>
                <a:gdLst>
                  <a:gd name="T0" fmla="*/ 2147483647 w 3"/>
                  <a:gd name="T1" fmla="*/ 2147483647 h 7"/>
                  <a:gd name="T2" fmla="*/ 2147483647 w 3"/>
                  <a:gd name="T3" fmla="*/ 2147483647 h 7"/>
                  <a:gd name="T4" fmla="*/ 0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2147483647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3" y="7"/>
                    </a:moveTo>
                    <a:cubicBezTo>
                      <a:pt x="3" y="7"/>
                      <a:pt x="3" y="5"/>
                      <a:pt x="3" y="3"/>
                    </a:cubicBezTo>
                    <a:cubicBezTo>
                      <a:pt x="2" y="2"/>
                      <a:pt x="1" y="0"/>
                      <a:pt x="0" y="1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2" y="6"/>
                      <a:pt x="2" y="7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2" name="Freeform 274"/>
              <p:cNvSpPr>
                <a:spLocks/>
              </p:cNvSpPr>
              <p:nvPr/>
            </p:nvSpPr>
            <p:spPr bwMode="auto">
              <a:xfrm>
                <a:off x="375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4"/>
                      <a:pt x="2" y="4"/>
                      <a:pt x="2" y="5"/>
                    </a:cubicBezTo>
                    <a:cubicBezTo>
                      <a:pt x="2" y="6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3" name="Freeform 275"/>
              <p:cNvSpPr>
                <a:spLocks/>
              </p:cNvSpPr>
              <p:nvPr/>
            </p:nvSpPr>
            <p:spPr bwMode="auto">
              <a:xfrm>
                <a:off x="374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4" name="Freeform 276"/>
              <p:cNvSpPr>
                <a:spLocks/>
              </p:cNvSpPr>
              <p:nvPr/>
            </p:nvSpPr>
            <p:spPr bwMode="auto">
              <a:xfrm>
                <a:off x="3732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5" name="Freeform 277"/>
              <p:cNvSpPr>
                <a:spLocks/>
              </p:cNvSpPr>
              <p:nvPr/>
            </p:nvSpPr>
            <p:spPr bwMode="auto">
              <a:xfrm>
                <a:off x="3718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6" name="Freeform 278"/>
              <p:cNvSpPr>
                <a:spLocks/>
              </p:cNvSpPr>
              <p:nvPr/>
            </p:nvSpPr>
            <p:spPr bwMode="auto">
              <a:xfrm>
                <a:off x="3703" y="1306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7" name="Freeform 279"/>
              <p:cNvSpPr>
                <a:spLocks/>
              </p:cNvSpPr>
              <p:nvPr/>
            </p:nvSpPr>
            <p:spPr bwMode="auto">
              <a:xfrm>
                <a:off x="3699" y="1306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8" name="Freeform 280"/>
              <p:cNvSpPr>
                <a:spLocks/>
              </p:cNvSpPr>
              <p:nvPr/>
            </p:nvSpPr>
            <p:spPr bwMode="auto">
              <a:xfrm>
                <a:off x="3684" y="1306"/>
                <a:ext cx="1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2"/>
                      <a:pt x="2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2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9" name="Freeform 281"/>
              <p:cNvSpPr>
                <a:spLocks/>
              </p:cNvSpPr>
              <p:nvPr/>
            </p:nvSpPr>
            <p:spPr bwMode="auto">
              <a:xfrm>
                <a:off x="3858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0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6" y="4"/>
                      <a:pt x="5" y="2"/>
                    </a:cubicBezTo>
                    <a:cubicBezTo>
                      <a:pt x="4" y="1"/>
                      <a:pt x="4" y="0"/>
                      <a:pt x="3" y="0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1" y="2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0" name="Freeform 282"/>
              <p:cNvSpPr>
                <a:spLocks/>
              </p:cNvSpPr>
              <p:nvPr/>
            </p:nvSpPr>
            <p:spPr bwMode="auto">
              <a:xfrm>
                <a:off x="3824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0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5" y="4"/>
                      <a:pt x="4" y="3"/>
                    </a:cubicBezTo>
                    <a:cubicBezTo>
                      <a:pt x="4" y="1"/>
                      <a:pt x="2" y="0"/>
                      <a:pt x="0" y="1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1" name="Freeform 283"/>
              <p:cNvSpPr>
                <a:spLocks/>
              </p:cNvSpPr>
              <p:nvPr/>
            </p:nvSpPr>
            <p:spPr bwMode="auto">
              <a:xfrm>
                <a:off x="3800" y="1271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2147483647 w 5"/>
                  <a:gd name="T3" fmla="*/ 2147483647 h 6"/>
                  <a:gd name="T4" fmla="*/ 0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2147483647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5" y="6"/>
                    </a:moveTo>
                    <a:cubicBezTo>
                      <a:pt x="5" y="5"/>
                      <a:pt x="5" y="3"/>
                      <a:pt x="4" y="2"/>
                    </a:cubicBezTo>
                    <a:cubicBezTo>
                      <a:pt x="3" y="0"/>
                      <a:pt x="2" y="0"/>
                      <a:pt x="0" y="1"/>
                    </a:cubicBezTo>
                    <a:cubicBezTo>
                      <a:pt x="1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3" y="5"/>
                    </a:cubicBezTo>
                    <a:cubicBezTo>
                      <a:pt x="3" y="5"/>
                      <a:pt x="4" y="6"/>
                      <a:pt x="5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2" name="Freeform 284"/>
              <p:cNvSpPr>
                <a:spLocks/>
              </p:cNvSpPr>
              <p:nvPr/>
            </p:nvSpPr>
            <p:spPr bwMode="auto">
              <a:xfrm>
                <a:off x="3790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3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3" name="Freeform 285"/>
              <p:cNvSpPr>
                <a:spLocks/>
              </p:cNvSpPr>
              <p:nvPr/>
            </p:nvSpPr>
            <p:spPr bwMode="auto">
              <a:xfrm>
                <a:off x="3766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4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4" name="Freeform 286"/>
              <p:cNvSpPr>
                <a:spLocks/>
              </p:cNvSpPr>
              <p:nvPr/>
            </p:nvSpPr>
            <p:spPr bwMode="auto">
              <a:xfrm>
                <a:off x="3752" y="1271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2"/>
                      <a:pt x="1" y="2"/>
                      <a:pt x="1" y="3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2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5" name="Freeform 287"/>
              <p:cNvSpPr>
                <a:spLocks/>
              </p:cNvSpPr>
              <p:nvPr/>
            </p:nvSpPr>
            <p:spPr bwMode="auto">
              <a:xfrm>
                <a:off x="3742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0 h 5"/>
                  <a:gd name="T6" fmla="*/ 0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6" name="Freeform 288"/>
              <p:cNvSpPr>
                <a:spLocks/>
              </p:cNvSpPr>
              <p:nvPr/>
            </p:nvSpPr>
            <p:spPr bwMode="auto">
              <a:xfrm>
                <a:off x="3718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7" name="Freeform 289"/>
              <p:cNvSpPr>
                <a:spLocks/>
              </p:cNvSpPr>
              <p:nvPr/>
            </p:nvSpPr>
            <p:spPr bwMode="auto">
              <a:xfrm>
                <a:off x="3703" y="1283"/>
                <a:ext cx="39" cy="46"/>
              </a:xfrm>
              <a:custGeom>
                <a:avLst/>
                <a:gdLst>
                  <a:gd name="T0" fmla="*/ 2147483647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2147483647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3"/>
                      <a:pt x="2" y="3"/>
                      <a:pt x="2" y="4"/>
                    </a:cubicBezTo>
                    <a:cubicBezTo>
                      <a:pt x="2" y="4"/>
                      <a:pt x="2" y="4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8" name="Freeform 290"/>
              <p:cNvSpPr>
                <a:spLocks/>
              </p:cNvSpPr>
              <p:nvPr/>
            </p:nvSpPr>
            <p:spPr bwMode="auto">
              <a:xfrm>
                <a:off x="3703" y="1283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9" name="Freeform 291"/>
              <p:cNvSpPr>
                <a:spLocks/>
              </p:cNvSpPr>
              <p:nvPr/>
            </p:nvSpPr>
            <p:spPr bwMode="auto">
              <a:xfrm>
                <a:off x="3699" y="1283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0" name="Freeform 292"/>
              <p:cNvSpPr>
                <a:spLocks/>
              </p:cNvSpPr>
              <p:nvPr/>
            </p:nvSpPr>
            <p:spPr bwMode="auto">
              <a:xfrm>
                <a:off x="3684" y="1294"/>
                <a:ext cx="19" cy="34"/>
              </a:xfrm>
              <a:custGeom>
                <a:avLst/>
                <a:gdLst>
                  <a:gd name="T0" fmla="*/ 2147483647 w 2"/>
                  <a:gd name="T1" fmla="*/ 2147483647 h 3"/>
                  <a:gd name="T2" fmla="*/ 2147483647 w 2"/>
                  <a:gd name="T3" fmla="*/ 2147483647 h 3"/>
                  <a:gd name="T4" fmla="*/ 0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2147483647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2" y="3"/>
                    </a:moveTo>
                    <a:cubicBezTo>
                      <a:pt x="2" y="3"/>
                      <a:pt x="2" y="2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1" name="Freeform 29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2" name="Freeform 29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3" name="Freeform 29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4" name="Freeform 29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5" name="Freeform 29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6" name="Freeform 29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7" name="Freeform 29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8" name="Freeform 30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9" name="Freeform 30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0" name="Freeform 30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1" name="Freeform 30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2" name="Freeform 30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3" name="Freeform 30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4" name="Freeform 30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5" name="Freeform 30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6" name="Freeform 30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7" name="Freeform 30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8" name="Freeform 31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9" name="Freeform 31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0" name="Freeform 31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1" name="Freeform 31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2" name="Freeform 31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3" name="Freeform 31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4" name="Freeform 316"/>
              <p:cNvSpPr>
                <a:spLocks/>
              </p:cNvSpPr>
              <p:nvPr/>
            </p:nvSpPr>
            <p:spPr bwMode="auto">
              <a:xfrm>
                <a:off x="3834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2" y="0"/>
                    </a:moveTo>
                    <a:cubicBezTo>
                      <a:pt x="3" y="1"/>
                      <a:pt x="4" y="2"/>
                      <a:pt x="5" y="4"/>
                    </a:cubicBezTo>
                    <a:cubicBezTo>
                      <a:pt x="4" y="4"/>
                      <a:pt x="3" y="4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5" name="Freeform 317"/>
              <p:cNvSpPr>
                <a:spLocks/>
              </p:cNvSpPr>
              <p:nvPr/>
            </p:nvSpPr>
            <p:spPr bwMode="auto">
              <a:xfrm>
                <a:off x="3824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4"/>
                    </a:cubicBezTo>
                    <a:cubicBezTo>
                      <a:pt x="3" y="4"/>
                      <a:pt x="2" y="4"/>
                      <a:pt x="1" y="3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6" name="Freeform 318"/>
              <p:cNvSpPr>
                <a:spLocks/>
              </p:cNvSpPr>
              <p:nvPr/>
            </p:nvSpPr>
            <p:spPr bwMode="auto">
              <a:xfrm>
                <a:off x="3800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3"/>
                    </a:cubicBezTo>
                    <a:cubicBezTo>
                      <a:pt x="3" y="4"/>
                      <a:pt x="2" y="3"/>
                      <a:pt x="1" y="2"/>
                    </a:cubicBezTo>
                    <a:cubicBezTo>
                      <a:pt x="1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7" name="Freeform 319"/>
              <p:cNvSpPr>
                <a:spLocks/>
              </p:cNvSpPr>
              <p:nvPr/>
            </p:nvSpPr>
            <p:spPr bwMode="auto">
              <a:xfrm>
                <a:off x="3790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cubicBezTo>
                      <a:pt x="2" y="0"/>
                      <a:pt x="2" y="1"/>
                      <a:pt x="3" y="2"/>
                    </a:cubicBezTo>
                    <a:cubicBezTo>
                      <a:pt x="2" y="3"/>
                      <a:pt x="2" y="2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8" name="Freeform 32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9" name="Freeform 32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0" name="Freeform 32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1" name="Freeform 32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2" name="Freeform 32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3" name="Freeform 32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4" name="Freeform 32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5" name="Freeform 32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6" name="Freeform 32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7" name="Freeform 32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8" name="Freeform 33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9" name="Freeform 33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0" name="Freeform 33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1" name="Freeform 33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2" name="Freeform 33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3" name="Freeform 33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4" name="Freeform 33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5" name="Freeform 33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6" name="Freeform 33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7" name="Freeform 33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8" name="Freeform 34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9" name="Freeform 34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0" name="Freeform 34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1" name="Freeform 343"/>
              <p:cNvSpPr>
                <a:spLocks/>
              </p:cNvSpPr>
              <p:nvPr/>
            </p:nvSpPr>
            <p:spPr bwMode="auto">
              <a:xfrm>
                <a:off x="3809" y="1203"/>
                <a:ext cx="48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w 4"/>
                  <a:gd name="T5" fmla="*/ 2147483647 h 2"/>
                  <a:gd name="T6" fmla="*/ 2147483647 w 4"/>
                  <a:gd name="T7" fmla="*/ 2147483647 h 2"/>
                  <a:gd name="T8" fmla="*/ 2147483647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1"/>
                      <a:pt x="0" y="0"/>
                    </a:cubicBezTo>
                    <a:lnTo>
                      <a:pt x="0" y="1"/>
                    </a:lnTo>
                    <a:cubicBezTo>
                      <a:pt x="1" y="2"/>
                      <a:pt x="1" y="2"/>
                      <a:pt x="2" y="2"/>
                    </a:cubicBezTo>
                    <a:cubicBezTo>
                      <a:pt x="3" y="2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2" name="Freeform 344"/>
              <p:cNvSpPr>
                <a:spLocks/>
              </p:cNvSpPr>
              <p:nvPr/>
            </p:nvSpPr>
            <p:spPr bwMode="auto">
              <a:xfrm>
                <a:off x="3800" y="1214"/>
                <a:ext cx="34" cy="23"/>
              </a:xfrm>
              <a:custGeom>
                <a:avLst/>
                <a:gdLst>
                  <a:gd name="T0" fmla="*/ 2147483647 w 3"/>
                  <a:gd name="T1" fmla="*/ 2147483647 h 2"/>
                  <a:gd name="T2" fmla="*/ 0 w 3"/>
                  <a:gd name="T3" fmla="*/ 0 h 2"/>
                  <a:gd name="T4" fmla="*/ 0 w 3"/>
                  <a:gd name="T5" fmla="*/ 2147483647 h 2"/>
                  <a:gd name="T6" fmla="*/ 2147483647 w 3"/>
                  <a:gd name="T7" fmla="*/ 2147483647 h 2"/>
                  <a:gd name="T8" fmla="*/ 2147483647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3" y="1"/>
                    </a:moveTo>
                    <a:cubicBezTo>
                      <a:pt x="2" y="1"/>
                      <a:pt x="1" y="0"/>
                      <a:pt x="0" y="0"/>
                    </a:cubicBezTo>
                    <a:lnTo>
                      <a:pt x="0" y="1"/>
                    </a:lnTo>
                    <a:cubicBezTo>
                      <a:pt x="0" y="1"/>
                      <a:pt x="1" y="2"/>
                      <a:pt x="2" y="2"/>
                    </a:cubicBezTo>
                    <a:cubicBezTo>
                      <a:pt x="2" y="2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3" name="Freeform 345"/>
              <p:cNvSpPr>
                <a:spLocks/>
              </p:cNvSpPr>
              <p:nvPr/>
            </p:nvSpPr>
            <p:spPr bwMode="auto">
              <a:xfrm>
                <a:off x="3790" y="1226"/>
                <a:ext cx="34" cy="11"/>
              </a:xfrm>
              <a:custGeom>
                <a:avLst/>
                <a:gdLst>
                  <a:gd name="T0" fmla="*/ 2147483647 w 3"/>
                  <a:gd name="T1" fmla="*/ 2147483647 h 1"/>
                  <a:gd name="T2" fmla="*/ 2147483647 w 3"/>
                  <a:gd name="T3" fmla="*/ 0 h 1"/>
                  <a:gd name="T4" fmla="*/ 0 w 3"/>
                  <a:gd name="T5" fmla="*/ 2147483647 h 1"/>
                  <a:gd name="T6" fmla="*/ 2147483647 w 3"/>
                  <a:gd name="T7" fmla="*/ 2147483647 h 1"/>
                  <a:gd name="T8" fmla="*/ 2147483647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1" y="0"/>
                      <a:pt x="1" y="0"/>
                    </a:cubicBezTo>
                    <a:lnTo>
                      <a:pt x="0" y="1"/>
                    </a:ln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4" name="Freeform 346"/>
              <p:cNvSpPr>
                <a:spLocks/>
              </p:cNvSpPr>
              <p:nvPr/>
            </p:nvSpPr>
            <p:spPr bwMode="auto">
              <a:xfrm>
                <a:off x="3752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2147483647 w 3"/>
                  <a:gd name="T3" fmla="*/ 2147483647 h 2"/>
                  <a:gd name="T4" fmla="*/ 0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2" y="0"/>
                    </a:moveTo>
                    <a:cubicBezTo>
                      <a:pt x="2" y="1"/>
                      <a:pt x="2" y="1"/>
                      <a:pt x="3" y="2"/>
                    </a:cubicBezTo>
                    <a:cubicBezTo>
                      <a:pt x="2" y="2"/>
                      <a:pt x="1" y="2"/>
                      <a:pt x="0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5" name="Freeform 347"/>
              <p:cNvSpPr>
                <a:spLocks/>
              </p:cNvSpPr>
              <p:nvPr/>
            </p:nvSpPr>
            <p:spPr bwMode="auto">
              <a:xfrm>
                <a:off x="3752" y="1191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2147483647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6" y="1"/>
                    </a:moveTo>
                    <a:lnTo>
                      <a:pt x="6" y="1"/>
                    </a:lnTo>
                    <a:cubicBezTo>
                      <a:pt x="5" y="2"/>
                      <a:pt x="4" y="2"/>
                      <a:pt x="4" y="3"/>
                    </a:cubicBezTo>
                    <a:cubicBezTo>
                      <a:pt x="4" y="4"/>
                      <a:pt x="4" y="5"/>
                      <a:pt x="3" y="5"/>
                    </a:cubicBezTo>
                    <a:cubicBezTo>
                      <a:pt x="3" y="6"/>
                      <a:pt x="2" y="7"/>
                      <a:pt x="1" y="7"/>
                    </a:cubicBezTo>
                    <a:lnTo>
                      <a:pt x="0" y="6"/>
                    </a:lnTo>
                    <a:cubicBezTo>
                      <a:pt x="1" y="6"/>
                      <a:pt x="2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6" y="0"/>
                      <a:pt x="6" y="1"/>
                      <a:pt x="6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6" name="Freeform 348"/>
              <p:cNvSpPr>
                <a:spLocks/>
              </p:cNvSpPr>
              <p:nvPr/>
            </p:nvSpPr>
            <p:spPr bwMode="auto">
              <a:xfrm>
                <a:off x="3400" y="1363"/>
                <a:ext cx="178" cy="241"/>
              </a:xfrm>
              <a:custGeom>
                <a:avLst/>
                <a:gdLst>
                  <a:gd name="T0" fmla="*/ 2147483647 w 16"/>
                  <a:gd name="T1" fmla="*/ 2147483647 h 21"/>
                  <a:gd name="T2" fmla="*/ 2147483647 w 16"/>
                  <a:gd name="T3" fmla="*/ 2147483647 h 21"/>
                  <a:gd name="T4" fmla="*/ 2147483647 w 16"/>
                  <a:gd name="T5" fmla="*/ 2147483647 h 21"/>
                  <a:gd name="T6" fmla="*/ 2147483647 w 16"/>
                  <a:gd name="T7" fmla="*/ 2147483647 h 21"/>
                  <a:gd name="T8" fmla="*/ 2147483647 w 16"/>
                  <a:gd name="T9" fmla="*/ 2147483647 h 21"/>
                  <a:gd name="T10" fmla="*/ 2147483647 w 16"/>
                  <a:gd name="T11" fmla="*/ 2147483647 h 21"/>
                  <a:gd name="T12" fmla="*/ 2147483647 w 16"/>
                  <a:gd name="T13" fmla="*/ 2147483647 h 21"/>
                  <a:gd name="T14" fmla="*/ 2147483647 w 16"/>
                  <a:gd name="T15" fmla="*/ 2147483647 h 21"/>
                  <a:gd name="T16" fmla="*/ 2147483647 w 16"/>
                  <a:gd name="T17" fmla="*/ 2147483647 h 21"/>
                  <a:gd name="T18" fmla="*/ 2147483647 w 16"/>
                  <a:gd name="T19" fmla="*/ 2147483647 h 21"/>
                  <a:gd name="T20" fmla="*/ 2147483647 w 16"/>
                  <a:gd name="T21" fmla="*/ 2147483647 h 21"/>
                  <a:gd name="T22" fmla="*/ 2147483647 w 16"/>
                  <a:gd name="T23" fmla="*/ 2147483647 h 21"/>
                  <a:gd name="T24" fmla="*/ 2147483647 w 16"/>
                  <a:gd name="T25" fmla="*/ 2147483647 h 21"/>
                  <a:gd name="T26" fmla="*/ 2147483647 w 16"/>
                  <a:gd name="T27" fmla="*/ 2147483647 h 21"/>
                  <a:gd name="T28" fmla="*/ 2147483647 w 16"/>
                  <a:gd name="T29" fmla="*/ 2147483647 h 21"/>
                  <a:gd name="T30" fmla="*/ 2147483647 w 16"/>
                  <a:gd name="T31" fmla="*/ 2147483647 h 21"/>
                  <a:gd name="T32" fmla="*/ 2147483647 w 16"/>
                  <a:gd name="T33" fmla="*/ 2147483647 h 21"/>
                  <a:gd name="T34" fmla="*/ 2147483647 w 16"/>
                  <a:gd name="T35" fmla="*/ 2147483647 h 21"/>
                  <a:gd name="T36" fmla="*/ 2147483647 w 16"/>
                  <a:gd name="T37" fmla="*/ 2147483647 h 21"/>
                  <a:gd name="T38" fmla="*/ 2147483647 w 16"/>
                  <a:gd name="T39" fmla="*/ 2147483647 h 21"/>
                  <a:gd name="T40" fmla="*/ 2147483647 w 16"/>
                  <a:gd name="T41" fmla="*/ 2147483647 h 21"/>
                  <a:gd name="T42" fmla="*/ 2147483647 w 16"/>
                  <a:gd name="T43" fmla="*/ 2147483647 h 21"/>
                  <a:gd name="T44" fmla="*/ 2147483647 w 16"/>
                  <a:gd name="T45" fmla="*/ 2147483647 h 21"/>
                  <a:gd name="T46" fmla="*/ 2147483647 w 16"/>
                  <a:gd name="T47" fmla="*/ 2147483647 h 21"/>
                  <a:gd name="T48" fmla="*/ 2147483647 w 16"/>
                  <a:gd name="T49" fmla="*/ 2147483647 h 21"/>
                  <a:gd name="T50" fmla="*/ 2147483647 w 16"/>
                  <a:gd name="T51" fmla="*/ 2147483647 h 21"/>
                  <a:gd name="T52" fmla="*/ 2147483647 w 16"/>
                  <a:gd name="T53" fmla="*/ 2147483647 h 21"/>
                  <a:gd name="T54" fmla="*/ 2147483647 w 16"/>
                  <a:gd name="T55" fmla="*/ 2147483647 h 21"/>
                  <a:gd name="T56" fmla="*/ 2147483647 w 16"/>
                  <a:gd name="T57" fmla="*/ 2147483647 h 21"/>
                  <a:gd name="T58" fmla="*/ 2147483647 w 16"/>
                  <a:gd name="T59" fmla="*/ 2147483647 h 21"/>
                  <a:gd name="T60" fmla="*/ 2147483647 w 16"/>
                  <a:gd name="T61" fmla="*/ 2147483647 h 21"/>
                  <a:gd name="T62" fmla="*/ 2147483647 w 16"/>
                  <a:gd name="T63" fmla="*/ 2147483647 h 21"/>
                  <a:gd name="T64" fmla="*/ 0 w 16"/>
                  <a:gd name="T65" fmla="*/ 2147483647 h 21"/>
                  <a:gd name="T66" fmla="*/ 0 w 16"/>
                  <a:gd name="T67" fmla="*/ 2147483647 h 21"/>
                  <a:gd name="T68" fmla="*/ 0 w 16"/>
                  <a:gd name="T69" fmla="*/ 2147483647 h 21"/>
                  <a:gd name="T70" fmla="*/ 2147483647 w 16"/>
                  <a:gd name="T71" fmla="*/ 2147483647 h 21"/>
                  <a:gd name="T72" fmla="*/ 0 w 16"/>
                  <a:gd name="T73" fmla="*/ 2147483647 h 21"/>
                  <a:gd name="T74" fmla="*/ 2147483647 w 16"/>
                  <a:gd name="T75" fmla="*/ 0 h 21"/>
                  <a:gd name="T76" fmla="*/ 2147483647 w 16"/>
                  <a:gd name="T77" fmla="*/ 2147483647 h 21"/>
                  <a:gd name="T78" fmla="*/ 2147483647 w 16"/>
                  <a:gd name="T79" fmla="*/ 2147483647 h 21"/>
                  <a:gd name="T80" fmla="*/ 2147483647 w 16"/>
                  <a:gd name="T81" fmla="*/ 2147483647 h 21"/>
                  <a:gd name="T82" fmla="*/ 2147483647 w 16"/>
                  <a:gd name="T83" fmla="*/ 2147483647 h 21"/>
                  <a:gd name="T84" fmla="*/ 2147483647 w 16"/>
                  <a:gd name="T85" fmla="*/ 2147483647 h 21"/>
                  <a:gd name="T86" fmla="*/ 2147483647 w 16"/>
                  <a:gd name="T87" fmla="*/ 2147483647 h 21"/>
                  <a:gd name="T88" fmla="*/ 2147483647 w 16"/>
                  <a:gd name="T89" fmla="*/ 2147483647 h 21"/>
                  <a:gd name="T90" fmla="*/ 2147483647 w 16"/>
                  <a:gd name="T91" fmla="*/ 2147483647 h 21"/>
                  <a:gd name="T92" fmla="*/ 2147483647 w 16"/>
                  <a:gd name="T93" fmla="*/ 2147483647 h 21"/>
                  <a:gd name="T94" fmla="*/ 2147483647 w 16"/>
                  <a:gd name="T95" fmla="*/ 2147483647 h 21"/>
                  <a:gd name="T96" fmla="*/ 2147483647 w 16"/>
                  <a:gd name="T97" fmla="*/ 2147483647 h 21"/>
                  <a:gd name="T98" fmla="*/ 2147483647 w 16"/>
                  <a:gd name="T99" fmla="*/ 2147483647 h 21"/>
                  <a:gd name="T100" fmla="*/ 2147483647 w 16"/>
                  <a:gd name="T101" fmla="*/ 2147483647 h 21"/>
                  <a:gd name="T102" fmla="*/ 2147483647 w 16"/>
                  <a:gd name="T103" fmla="*/ 2147483647 h 21"/>
                  <a:gd name="T104" fmla="*/ 2147483647 w 16"/>
                  <a:gd name="T105" fmla="*/ 2147483647 h 21"/>
                  <a:gd name="T106" fmla="*/ 2147483647 w 16"/>
                  <a:gd name="T107" fmla="*/ 2147483647 h 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16"/>
                  <a:gd name="T163" fmla="*/ 0 h 21"/>
                  <a:gd name="T164" fmla="*/ 16 w 16"/>
                  <a:gd name="T165" fmla="*/ 21 h 2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16" h="21">
                    <a:moveTo>
                      <a:pt x="12" y="13"/>
                    </a:moveTo>
                    <a:lnTo>
                      <a:pt x="14" y="12"/>
                    </a:lnTo>
                    <a:lnTo>
                      <a:pt x="14" y="14"/>
                    </a:lnTo>
                    <a:lnTo>
                      <a:pt x="15" y="14"/>
                    </a:lnTo>
                    <a:lnTo>
                      <a:pt x="16" y="15"/>
                    </a:lnTo>
                    <a:lnTo>
                      <a:pt x="15" y="16"/>
                    </a:lnTo>
                    <a:lnTo>
                      <a:pt x="14" y="16"/>
                    </a:lnTo>
                    <a:lnTo>
                      <a:pt x="13" y="15"/>
                    </a:lnTo>
                    <a:lnTo>
                      <a:pt x="11" y="15"/>
                    </a:lnTo>
                    <a:lnTo>
                      <a:pt x="10" y="17"/>
                    </a:lnTo>
                    <a:lnTo>
                      <a:pt x="10" y="18"/>
                    </a:lnTo>
                    <a:lnTo>
                      <a:pt x="11" y="19"/>
                    </a:lnTo>
                    <a:lnTo>
                      <a:pt x="11" y="21"/>
                    </a:lnTo>
                    <a:lnTo>
                      <a:pt x="10" y="21"/>
                    </a:lnTo>
                    <a:lnTo>
                      <a:pt x="9" y="20"/>
                    </a:lnTo>
                    <a:lnTo>
                      <a:pt x="8" y="19"/>
                    </a:lnTo>
                    <a:lnTo>
                      <a:pt x="7" y="19"/>
                    </a:lnTo>
                    <a:lnTo>
                      <a:pt x="7" y="18"/>
                    </a:lnTo>
                    <a:lnTo>
                      <a:pt x="7" y="17"/>
                    </a:lnTo>
                    <a:lnTo>
                      <a:pt x="6" y="17"/>
                    </a:lnTo>
                    <a:lnTo>
                      <a:pt x="7" y="16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5" y="14"/>
                    </a:lnTo>
                    <a:lnTo>
                      <a:pt x="5" y="12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3" y="4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6" y="12"/>
                    </a:lnTo>
                    <a:lnTo>
                      <a:pt x="7" y="13"/>
                    </a:lnTo>
                    <a:lnTo>
                      <a:pt x="8" y="14"/>
                    </a:lnTo>
                    <a:lnTo>
                      <a:pt x="10" y="15"/>
                    </a:lnTo>
                    <a:lnTo>
                      <a:pt x="13" y="14"/>
                    </a:lnTo>
                    <a:lnTo>
                      <a:pt x="13" y="13"/>
                    </a:lnTo>
                    <a:lnTo>
                      <a:pt x="12" y="13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7" name="Line 349"/>
              <p:cNvSpPr>
                <a:spLocks noChangeShapeType="1"/>
              </p:cNvSpPr>
              <p:nvPr/>
            </p:nvSpPr>
            <p:spPr bwMode="auto">
              <a:xfrm flipH="1">
                <a:off x="3477" y="1524"/>
                <a:ext cx="14" cy="11"/>
              </a:xfrm>
              <a:prstGeom prst="line">
                <a:avLst/>
              </a:pr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8" name="Freeform 350"/>
              <p:cNvSpPr>
                <a:spLocks/>
              </p:cNvSpPr>
              <p:nvPr/>
            </p:nvSpPr>
            <p:spPr bwMode="auto">
              <a:xfrm>
                <a:off x="3477" y="153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1"/>
                  <a:gd name="T14" fmla="*/ 3 w 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1">
                    <a:moveTo>
                      <a:pt x="0" y="1"/>
                    </a:moveTo>
                    <a:lnTo>
                      <a:pt x="1" y="0"/>
                    </a:lnTo>
                    <a:lnTo>
                      <a:pt x="2" y="1"/>
                    </a:lnTo>
                    <a:lnTo>
                      <a:pt x="3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9" name="Freeform 351"/>
              <p:cNvSpPr>
                <a:spLocks/>
              </p:cNvSpPr>
              <p:nvPr/>
            </p:nvSpPr>
            <p:spPr bwMode="auto">
              <a:xfrm>
                <a:off x="3477" y="1536"/>
                <a:ext cx="24" cy="11"/>
              </a:xfrm>
              <a:custGeom>
                <a:avLst/>
                <a:gdLst>
                  <a:gd name="T0" fmla="*/ 0 w 2"/>
                  <a:gd name="T1" fmla="*/ 0 h 1"/>
                  <a:gd name="T2" fmla="*/ 2147483647 w 2"/>
                  <a:gd name="T3" fmla="*/ 2147483647 h 1"/>
                  <a:gd name="T4" fmla="*/ 2147483647 w 2"/>
                  <a:gd name="T5" fmla="*/ 2147483647 h 1"/>
                  <a:gd name="T6" fmla="*/ 0 w 2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"/>
                  <a:gd name="T13" fmla="*/ 0 h 1"/>
                  <a:gd name="T14" fmla="*/ 2 w 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1"/>
                    </a:lnTo>
                    <a:lnTo>
                      <a:pt x="0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0" name="Freeform 352"/>
              <p:cNvSpPr>
                <a:spLocks/>
              </p:cNvSpPr>
              <p:nvPr/>
            </p:nvSpPr>
            <p:spPr bwMode="auto">
              <a:xfrm>
                <a:off x="3477" y="1547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2147483647 h 1"/>
                  <a:gd name="T6" fmla="*/ 2147483647 w 3"/>
                  <a:gd name="T7" fmla="*/ 0 h 1"/>
                  <a:gd name="T8" fmla="*/ 2147483647 w 3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1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1" name="Freeform 353"/>
              <p:cNvSpPr>
                <a:spLocks/>
              </p:cNvSpPr>
              <p:nvPr/>
            </p:nvSpPr>
            <p:spPr bwMode="auto">
              <a:xfrm>
                <a:off x="3477" y="1559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1"/>
                  <a:gd name="T11" fmla="*/ 3 w 3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1">
                    <a:moveTo>
                      <a:pt x="0" y="1"/>
                    </a:moveTo>
                    <a:lnTo>
                      <a:pt x="2" y="1"/>
                    </a:lnTo>
                    <a:lnTo>
                      <a:pt x="3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2" name="Freeform 354"/>
              <p:cNvSpPr>
                <a:spLocks/>
              </p:cNvSpPr>
              <p:nvPr/>
            </p:nvSpPr>
            <p:spPr bwMode="auto">
              <a:xfrm>
                <a:off x="3491" y="1570"/>
                <a:ext cx="19" cy="11"/>
              </a:xfrm>
              <a:custGeom>
                <a:avLst/>
                <a:gdLst>
                  <a:gd name="T0" fmla="*/ 0 w 2"/>
                  <a:gd name="T1" fmla="*/ 2147483647 h 1"/>
                  <a:gd name="T2" fmla="*/ 2147483647 w 2"/>
                  <a:gd name="T3" fmla="*/ 2147483647 h 1"/>
                  <a:gd name="T4" fmla="*/ 2147483647 w 2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2"/>
                  <a:gd name="T10" fmla="*/ 0 h 1"/>
                  <a:gd name="T11" fmla="*/ 2 w 2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" h="1">
                    <a:moveTo>
                      <a:pt x="0" y="1"/>
                    </a:moveTo>
                    <a:lnTo>
                      <a:pt x="1" y="1"/>
                    </a:lnTo>
                    <a:lnTo>
                      <a:pt x="2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3" name="Freeform 355"/>
              <p:cNvSpPr>
                <a:spLocks/>
              </p:cNvSpPr>
              <p:nvPr/>
            </p:nvSpPr>
            <p:spPr bwMode="auto">
              <a:xfrm>
                <a:off x="3858" y="1455"/>
                <a:ext cx="10" cy="23"/>
              </a:xfrm>
              <a:custGeom>
                <a:avLst/>
                <a:gdLst>
                  <a:gd name="T0" fmla="*/ 0 w 1"/>
                  <a:gd name="T1" fmla="*/ 2147483647 h 2"/>
                  <a:gd name="T2" fmla="*/ 0 w 1"/>
                  <a:gd name="T3" fmla="*/ 0 h 2"/>
                  <a:gd name="T4" fmla="*/ 2147483647 w 1"/>
                  <a:gd name="T5" fmla="*/ 2147483647 h 2"/>
                  <a:gd name="T6" fmla="*/ 2147483647 w 1"/>
                  <a:gd name="T7" fmla="*/ 2147483647 h 2"/>
                  <a:gd name="T8" fmla="*/ 0 w 1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2"/>
                  <a:gd name="T17" fmla="*/ 1 w 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2">
                    <a:moveTo>
                      <a:pt x="0" y="1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4" name="Oval 356"/>
              <p:cNvSpPr>
                <a:spLocks noChangeArrowheads="1"/>
              </p:cNvSpPr>
              <p:nvPr/>
            </p:nvSpPr>
            <p:spPr bwMode="auto">
              <a:xfrm>
                <a:off x="3809" y="1467"/>
                <a:ext cx="82" cy="80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5" name="Freeform 357"/>
              <p:cNvSpPr>
                <a:spLocks/>
              </p:cNvSpPr>
              <p:nvPr/>
            </p:nvSpPr>
            <p:spPr bwMode="auto">
              <a:xfrm>
                <a:off x="3809" y="1490"/>
                <a:ext cx="82" cy="34"/>
              </a:xfrm>
              <a:custGeom>
                <a:avLst/>
                <a:gdLst>
                  <a:gd name="T0" fmla="*/ 2147483647 w 7"/>
                  <a:gd name="T1" fmla="*/ 0 h 3"/>
                  <a:gd name="T2" fmla="*/ 2147483647 w 7"/>
                  <a:gd name="T3" fmla="*/ 2147483647 h 3"/>
                  <a:gd name="T4" fmla="*/ 2147483647 w 7"/>
                  <a:gd name="T5" fmla="*/ 2147483647 h 3"/>
                  <a:gd name="T6" fmla="*/ 0 w 7"/>
                  <a:gd name="T7" fmla="*/ 2147483647 h 3"/>
                  <a:gd name="T8" fmla="*/ 2147483647 w 7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3"/>
                  <a:gd name="T17" fmla="*/ 7 w 7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3">
                    <a:moveTo>
                      <a:pt x="1" y="0"/>
                    </a:moveTo>
                    <a:lnTo>
                      <a:pt x="7" y="2"/>
                    </a:lnTo>
                    <a:lnTo>
                      <a:pt x="7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6" name="Freeform 358"/>
              <p:cNvSpPr>
                <a:spLocks/>
              </p:cNvSpPr>
              <p:nvPr/>
            </p:nvSpPr>
            <p:spPr bwMode="auto">
              <a:xfrm>
                <a:off x="3843" y="1432"/>
                <a:ext cx="34" cy="34"/>
              </a:xfrm>
              <a:custGeom>
                <a:avLst/>
                <a:gdLst>
                  <a:gd name="T0" fmla="*/ 2147483647 w 3"/>
                  <a:gd name="T1" fmla="*/ 2147483647 h 3"/>
                  <a:gd name="T2" fmla="*/ 2147483647 w 3"/>
                  <a:gd name="T3" fmla="*/ 2147483647 h 3"/>
                  <a:gd name="T4" fmla="*/ 0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2147483647 h 3"/>
                  <a:gd name="T10" fmla="*/ 2147483647 w 3"/>
                  <a:gd name="T11" fmla="*/ 0 h 3"/>
                  <a:gd name="T12" fmla="*/ 2147483647 w 3"/>
                  <a:gd name="T13" fmla="*/ 0 h 3"/>
                  <a:gd name="T14" fmla="*/ 2147483647 w 3"/>
                  <a:gd name="T15" fmla="*/ 2147483647 h 3"/>
                  <a:gd name="T16" fmla="*/ 2147483647 w 3"/>
                  <a:gd name="T17" fmla="*/ 2147483647 h 3"/>
                  <a:gd name="T18" fmla="*/ 2147483647 w 3"/>
                  <a:gd name="T19" fmla="*/ 2147483647 h 3"/>
                  <a:gd name="T20" fmla="*/ 2147483647 w 3"/>
                  <a:gd name="T21" fmla="*/ 2147483647 h 3"/>
                  <a:gd name="T22" fmla="*/ 2147483647 w 3"/>
                  <a:gd name="T23" fmla="*/ 2147483647 h 3"/>
                  <a:gd name="T24" fmla="*/ 2147483647 w 3"/>
                  <a:gd name="T25" fmla="*/ 2147483647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"/>
                  <a:gd name="T40" fmla="*/ 0 h 3"/>
                  <a:gd name="T41" fmla="*/ 3 w 3"/>
                  <a:gd name="T42" fmla="*/ 3 h 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" h="3">
                    <a:moveTo>
                      <a:pt x="1" y="2"/>
                    </a:moveTo>
                    <a:lnTo>
                      <a:pt x="1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7" name="Freeform 359"/>
              <p:cNvSpPr>
                <a:spLocks/>
              </p:cNvSpPr>
              <p:nvPr/>
            </p:nvSpPr>
            <p:spPr bwMode="auto">
              <a:xfrm>
                <a:off x="3752" y="1501"/>
                <a:ext cx="140" cy="57"/>
              </a:xfrm>
              <a:custGeom>
                <a:avLst/>
                <a:gdLst>
                  <a:gd name="T0" fmla="*/ 2147483647 w 12"/>
                  <a:gd name="T1" fmla="*/ 0 h 5"/>
                  <a:gd name="T2" fmla="*/ 2147483647 w 12"/>
                  <a:gd name="T3" fmla="*/ 2147483647 h 5"/>
                  <a:gd name="T4" fmla="*/ 2147483647 w 12"/>
                  <a:gd name="T5" fmla="*/ 2147483647 h 5"/>
                  <a:gd name="T6" fmla="*/ 0 w 12"/>
                  <a:gd name="T7" fmla="*/ 2147483647 h 5"/>
                  <a:gd name="T8" fmla="*/ 2147483647 w 12"/>
                  <a:gd name="T9" fmla="*/ 2147483647 h 5"/>
                  <a:gd name="T10" fmla="*/ 2147483647 w 12"/>
                  <a:gd name="T11" fmla="*/ 2147483647 h 5"/>
                  <a:gd name="T12" fmla="*/ 2147483647 w 12"/>
                  <a:gd name="T13" fmla="*/ 2147483647 h 5"/>
                  <a:gd name="T14" fmla="*/ 2147483647 w 12"/>
                  <a:gd name="T15" fmla="*/ 2147483647 h 5"/>
                  <a:gd name="T16" fmla="*/ 2147483647 w 12"/>
                  <a:gd name="T17" fmla="*/ 2147483647 h 5"/>
                  <a:gd name="T18" fmla="*/ 2147483647 w 12"/>
                  <a:gd name="T19" fmla="*/ 2147483647 h 5"/>
                  <a:gd name="T20" fmla="*/ 2147483647 w 12"/>
                  <a:gd name="T21" fmla="*/ 2147483647 h 5"/>
                  <a:gd name="T22" fmla="*/ 2147483647 w 12"/>
                  <a:gd name="T23" fmla="*/ 2147483647 h 5"/>
                  <a:gd name="T24" fmla="*/ 2147483647 w 12"/>
                  <a:gd name="T25" fmla="*/ 2147483647 h 5"/>
                  <a:gd name="T26" fmla="*/ 2147483647 w 12"/>
                  <a:gd name="T27" fmla="*/ 2147483647 h 5"/>
                  <a:gd name="T28" fmla="*/ 2147483647 w 12"/>
                  <a:gd name="T29" fmla="*/ 2147483647 h 5"/>
                  <a:gd name="T30" fmla="*/ 2147483647 w 12"/>
                  <a:gd name="T31" fmla="*/ 2147483647 h 5"/>
                  <a:gd name="T32" fmla="*/ 2147483647 w 12"/>
                  <a:gd name="T33" fmla="*/ 2147483647 h 5"/>
                  <a:gd name="T34" fmla="*/ 2147483647 w 12"/>
                  <a:gd name="T35" fmla="*/ 2147483647 h 5"/>
                  <a:gd name="T36" fmla="*/ 2147483647 w 12"/>
                  <a:gd name="T37" fmla="*/ 2147483647 h 5"/>
                  <a:gd name="T38" fmla="*/ 2147483647 w 12"/>
                  <a:gd name="T39" fmla="*/ 2147483647 h 5"/>
                  <a:gd name="T40" fmla="*/ 2147483647 w 12"/>
                  <a:gd name="T41" fmla="*/ 2147483647 h 5"/>
                  <a:gd name="T42" fmla="*/ 2147483647 w 12"/>
                  <a:gd name="T43" fmla="*/ 2147483647 h 5"/>
                  <a:gd name="T44" fmla="*/ 2147483647 w 12"/>
                  <a:gd name="T45" fmla="*/ 2147483647 h 5"/>
                  <a:gd name="T46" fmla="*/ 2147483647 w 12"/>
                  <a:gd name="T47" fmla="*/ 2147483647 h 5"/>
                  <a:gd name="T48" fmla="*/ 2147483647 w 12"/>
                  <a:gd name="T49" fmla="*/ 2147483647 h 5"/>
                  <a:gd name="T50" fmla="*/ 2147483647 w 12"/>
                  <a:gd name="T51" fmla="*/ 2147483647 h 5"/>
                  <a:gd name="T52" fmla="*/ 2147483647 w 12"/>
                  <a:gd name="T53" fmla="*/ 2147483647 h 5"/>
                  <a:gd name="T54" fmla="*/ 2147483647 w 12"/>
                  <a:gd name="T55" fmla="*/ 0 h 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2"/>
                  <a:gd name="T85" fmla="*/ 0 h 5"/>
                  <a:gd name="T86" fmla="*/ 12 w 12"/>
                  <a:gd name="T87" fmla="*/ 5 h 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2" h="5">
                    <a:moveTo>
                      <a:pt x="2" y="0"/>
                    </a:moveTo>
                    <a:lnTo>
                      <a:pt x="1" y="1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5" y="4"/>
                    </a:lnTo>
                    <a:lnTo>
                      <a:pt x="7" y="5"/>
                    </a:lnTo>
                    <a:lnTo>
                      <a:pt x="9" y="5"/>
                    </a:lnTo>
                    <a:lnTo>
                      <a:pt x="11" y="5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10" y="2"/>
                    </a:lnTo>
                    <a:lnTo>
                      <a:pt x="10" y="3"/>
                    </a:lnTo>
                    <a:lnTo>
                      <a:pt x="10" y="4"/>
                    </a:lnTo>
                    <a:lnTo>
                      <a:pt x="9" y="4"/>
                    </a:lnTo>
                    <a:lnTo>
                      <a:pt x="9" y="3"/>
                    </a:lnTo>
                    <a:lnTo>
                      <a:pt x="9" y="2"/>
                    </a:lnTo>
                    <a:lnTo>
                      <a:pt x="7" y="1"/>
                    </a:lnTo>
                    <a:lnTo>
                      <a:pt x="8" y="2"/>
                    </a:lnTo>
                    <a:lnTo>
                      <a:pt x="7" y="4"/>
                    </a:lnTo>
                    <a:lnTo>
                      <a:pt x="6" y="3"/>
                    </a:lnTo>
                    <a:lnTo>
                      <a:pt x="5" y="2"/>
                    </a:lnTo>
                    <a:lnTo>
                      <a:pt x="4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8" name="Oval 360"/>
              <p:cNvSpPr>
                <a:spLocks noChangeArrowheads="1"/>
              </p:cNvSpPr>
              <p:nvPr/>
            </p:nvSpPr>
            <p:spPr bwMode="auto">
              <a:xfrm>
                <a:off x="3612" y="1099"/>
                <a:ext cx="106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9" name="Freeform 361"/>
              <p:cNvSpPr>
                <a:spLocks/>
              </p:cNvSpPr>
              <p:nvPr/>
            </p:nvSpPr>
            <p:spPr bwMode="auto">
              <a:xfrm>
                <a:off x="3593" y="996"/>
                <a:ext cx="149" cy="115"/>
              </a:xfrm>
              <a:custGeom>
                <a:avLst/>
                <a:gdLst>
                  <a:gd name="T0" fmla="*/ 2147483647 w 13"/>
                  <a:gd name="T1" fmla="*/ 2147483647 h 10"/>
                  <a:gd name="T2" fmla="*/ 2147483647 w 13"/>
                  <a:gd name="T3" fmla="*/ 2147483647 h 10"/>
                  <a:gd name="T4" fmla="*/ 2147483647 w 13"/>
                  <a:gd name="T5" fmla="*/ 2147483647 h 10"/>
                  <a:gd name="T6" fmla="*/ 2147483647 w 13"/>
                  <a:gd name="T7" fmla="*/ 0 h 10"/>
                  <a:gd name="T8" fmla="*/ 2147483647 w 13"/>
                  <a:gd name="T9" fmla="*/ 2147483647 h 10"/>
                  <a:gd name="T10" fmla="*/ 2147483647 w 13"/>
                  <a:gd name="T11" fmla="*/ 0 h 10"/>
                  <a:gd name="T12" fmla="*/ 0 w 13"/>
                  <a:gd name="T13" fmla="*/ 2147483647 h 10"/>
                  <a:gd name="T14" fmla="*/ 2147483647 w 13"/>
                  <a:gd name="T15" fmla="*/ 2147483647 h 10"/>
                  <a:gd name="T16" fmla="*/ 2147483647 w 13"/>
                  <a:gd name="T17" fmla="*/ 2147483647 h 10"/>
                  <a:gd name="T18" fmla="*/ 2147483647 w 13"/>
                  <a:gd name="T19" fmla="*/ 2147483647 h 10"/>
                  <a:gd name="T20" fmla="*/ 2147483647 w 13"/>
                  <a:gd name="T21" fmla="*/ 2147483647 h 10"/>
                  <a:gd name="T22" fmla="*/ 2147483647 w 13"/>
                  <a:gd name="T23" fmla="*/ 2147483647 h 1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3"/>
                  <a:gd name="T37" fmla="*/ 0 h 10"/>
                  <a:gd name="T38" fmla="*/ 13 w 13"/>
                  <a:gd name="T39" fmla="*/ 10 h 1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3" h="10">
                    <a:moveTo>
                      <a:pt x="11" y="10"/>
                    </a:moveTo>
                    <a:lnTo>
                      <a:pt x="11" y="9"/>
                    </a:lnTo>
                    <a:cubicBezTo>
                      <a:pt x="13" y="6"/>
                      <a:pt x="13" y="4"/>
                      <a:pt x="13" y="2"/>
                    </a:cubicBezTo>
                    <a:cubicBezTo>
                      <a:pt x="12" y="0"/>
                      <a:pt x="10" y="0"/>
                      <a:pt x="9" y="0"/>
                    </a:cubicBezTo>
                    <a:lnTo>
                      <a:pt x="7" y="7"/>
                    </a:lnTo>
                    <a:lnTo>
                      <a:pt x="4" y="0"/>
                    </a:lnTo>
                    <a:cubicBezTo>
                      <a:pt x="3" y="0"/>
                      <a:pt x="1" y="0"/>
                      <a:pt x="0" y="2"/>
                    </a:cubicBezTo>
                    <a:cubicBezTo>
                      <a:pt x="0" y="4"/>
                      <a:pt x="0" y="6"/>
                      <a:pt x="2" y="9"/>
                    </a:cubicBezTo>
                    <a:lnTo>
                      <a:pt x="2" y="10"/>
                    </a:lnTo>
                    <a:cubicBezTo>
                      <a:pt x="2" y="9"/>
                      <a:pt x="4" y="9"/>
                      <a:pt x="7" y="9"/>
                    </a:cubicBezTo>
                    <a:cubicBezTo>
                      <a:pt x="9" y="9"/>
                      <a:pt x="11" y="9"/>
                      <a:pt x="11" y="1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0" name="Freeform 362"/>
              <p:cNvSpPr>
                <a:spLocks/>
              </p:cNvSpPr>
              <p:nvPr/>
            </p:nvSpPr>
            <p:spPr bwMode="auto">
              <a:xfrm>
                <a:off x="3646" y="927"/>
                <a:ext cx="39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0 w 3"/>
                  <a:gd name="T7" fmla="*/ 2147483647 h 4"/>
                  <a:gd name="T8" fmla="*/ 0 w 3"/>
                  <a:gd name="T9" fmla="*/ 2147483647 h 4"/>
                  <a:gd name="T10" fmla="*/ 0 w 3"/>
                  <a:gd name="T11" fmla="*/ 2147483647 h 4"/>
                  <a:gd name="T12" fmla="*/ 2147483647 w 3"/>
                  <a:gd name="T13" fmla="*/ 2147483647 h 4"/>
                  <a:gd name="T14" fmla="*/ 0 w 3"/>
                  <a:gd name="T15" fmla="*/ 0 h 4"/>
                  <a:gd name="T16" fmla="*/ 2147483647 w 3"/>
                  <a:gd name="T17" fmla="*/ 0 h 4"/>
                  <a:gd name="T18" fmla="*/ 2147483647 w 3"/>
                  <a:gd name="T19" fmla="*/ 2147483647 h 4"/>
                  <a:gd name="T20" fmla="*/ 2147483647 w 3"/>
                  <a:gd name="T21" fmla="*/ 2147483647 h 4"/>
                  <a:gd name="T22" fmla="*/ 2147483647 w 3"/>
                  <a:gd name="T23" fmla="*/ 2147483647 h 4"/>
                  <a:gd name="T24" fmla="*/ 2147483647 w 3"/>
                  <a:gd name="T25" fmla="*/ 2147483647 h 4"/>
                  <a:gd name="T26" fmla="*/ 2147483647 w 3"/>
                  <a:gd name="T27" fmla="*/ 2147483647 h 4"/>
                  <a:gd name="T28" fmla="*/ 2147483647 w 3"/>
                  <a:gd name="T29" fmla="*/ 2147483647 h 4"/>
                  <a:gd name="T30" fmla="*/ 2147483647 w 3"/>
                  <a:gd name="T31" fmla="*/ 2147483647 h 4"/>
                  <a:gd name="T32" fmla="*/ 0 w 3"/>
                  <a:gd name="T33" fmla="*/ 2147483647 h 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"/>
                  <a:gd name="T52" fmla="*/ 0 h 4"/>
                  <a:gd name="T53" fmla="*/ 3 w 3"/>
                  <a:gd name="T54" fmla="*/ 4 h 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" h="4">
                    <a:moveTo>
                      <a:pt x="0" y="4"/>
                    </a:moveTo>
                    <a:lnTo>
                      <a:pt x="1" y="2"/>
                    </a:lnTo>
                    <a:lnTo>
                      <a:pt x="0" y="3"/>
                    </a:lnTo>
                    <a:lnTo>
                      <a:pt x="0" y="2"/>
                    </a:ln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lnTo>
                      <a:pt x="1" y="2"/>
                    </a:lnTo>
                    <a:lnTo>
                      <a:pt x="0" y="0"/>
                    </a:lnTo>
                    <a:cubicBezTo>
                      <a:pt x="1" y="0"/>
                      <a:pt x="2" y="0"/>
                      <a:pt x="3" y="0"/>
                    </a:cubicBez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cubicBezTo>
                      <a:pt x="3" y="2"/>
                      <a:pt x="3" y="2"/>
                      <a:pt x="3" y="2"/>
                    </a:cubicBezTo>
                    <a:lnTo>
                      <a:pt x="3" y="3"/>
                    </a:lnTo>
                    <a:lnTo>
                      <a:pt x="2" y="2"/>
                    </a:lnTo>
                    <a:lnTo>
                      <a:pt x="3" y="4"/>
                    </a:lnTo>
                    <a:cubicBezTo>
                      <a:pt x="2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1" name="Freeform 363"/>
              <p:cNvSpPr>
                <a:spLocks/>
              </p:cNvSpPr>
              <p:nvPr/>
            </p:nvSpPr>
            <p:spPr bwMode="auto">
              <a:xfrm>
                <a:off x="3593" y="1030"/>
                <a:ext cx="149" cy="57"/>
              </a:xfrm>
              <a:custGeom>
                <a:avLst/>
                <a:gdLst>
                  <a:gd name="T0" fmla="*/ 2147483647 w 13"/>
                  <a:gd name="T1" fmla="*/ 2147483647 h 5"/>
                  <a:gd name="T2" fmla="*/ 0 w 13"/>
                  <a:gd name="T3" fmla="*/ 0 h 5"/>
                  <a:gd name="T4" fmla="*/ 2147483647 w 13"/>
                  <a:gd name="T5" fmla="*/ 2147483647 h 5"/>
                  <a:gd name="T6" fmla="*/ 2147483647 w 13"/>
                  <a:gd name="T7" fmla="*/ 2147483647 h 5"/>
                  <a:gd name="T8" fmla="*/ 2147483647 w 13"/>
                  <a:gd name="T9" fmla="*/ 2147483647 h 5"/>
                  <a:gd name="T10" fmla="*/ 2147483647 w 13"/>
                  <a:gd name="T11" fmla="*/ 2147483647 h 5"/>
                  <a:gd name="T12" fmla="*/ 2147483647 w 13"/>
                  <a:gd name="T13" fmla="*/ 2147483647 h 5"/>
                  <a:gd name="T14" fmla="*/ 2147483647 w 13"/>
                  <a:gd name="T15" fmla="*/ 2147483647 h 5"/>
                  <a:gd name="T16" fmla="*/ 2147483647 w 13"/>
                  <a:gd name="T17" fmla="*/ 2147483647 h 5"/>
                  <a:gd name="T18" fmla="*/ 2147483647 w 13"/>
                  <a:gd name="T19" fmla="*/ 2147483647 h 5"/>
                  <a:gd name="T20" fmla="*/ 2147483647 w 13"/>
                  <a:gd name="T21" fmla="*/ 2147483647 h 5"/>
                  <a:gd name="T22" fmla="*/ 2147483647 w 13"/>
                  <a:gd name="T23" fmla="*/ 2147483647 h 5"/>
                  <a:gd name="T24" fmla="*/ 2147483647 w 13"/>
                  <a:gd name="T25" fmla="*/ 2147483647 h 5"/>
                  <a:gd name="T26" fmla="*/ 2147483647 w 13"/>
                  <a:gd name="T27" fmla="*/ 2147483647 h 5"/>
                  <a:gd name="T28" fmla="*/ 2147483647 w 13"/>
                  <a:gd name="T29" fmla="*/ 2147483647 h 5"/>
                  <a:gd name="T30" fmla="*/ 2147483647 w 13"/>
                  <a:gd name="T31" fmla="*/ 0 h 5"/>
                  <a:gd name="T32" fmla="*/ 2147483647 w 13"/>
                  <a:gd name="T33" fmla="*/ 2147483647 h 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3"/>
                  <a:gd name="T52" fmla="*/ 0 h 5"/>
                  <a:gd name="T53" fmla="*/ 13 w 13"/>
                  <a:gd name="T54" fmla="*/ 5 h 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3" h="5">
                    <a:moveTo>
                      <a:pt x="7" y="4"/>
                    </a:moveTo>
                    <a:cubicBezTo>
                      <a:pt x="5" y="2"/>
                      <a:pt x="3" y="0"/>
                      <a:pt x="0" y="0"/>
                    </a:cubicBezTo>
                    <a:cubicBezTo>
                      <a:pt x="1" y="1"/>
                      <a:pt x="2" y="2"/>
                      <a:pt x="3" y="2"/>
                    </a:cubicBezTo>
                    <a:lnTo>
                      <a:pt x="1" y="2"/>
                    </a:lnTo>
                    <a:cubicBezTo>
                      <a:pt x="2" y="3"/>
                      <a:pt x="3" y="3"/>
                      <a:pt x="4" y="3"/>
                    </a:cubicBezTo>
                    <a:lnTo>
                      <a:pt x="2" y="4"/>
                    </a:lnTo>
                    <a:cubicBezTo>
                      <a:pt x="4" y="3"/>
                      <a:pt x="5" y="4"/>
                      <a:pt x="6" y="5"/>
                    </a:cubicBezTo>
                    <a:cubicBezTo>
                      <a:pt x="6" y="5"/>
                      <a:pt x="6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4"/>
                      <a:pt x="9" y="3"/>
                      <a:pt x="11" y="4"/>
                    </a:cubicBezTo>
                    <a:lnTo>
                      <a:pt x="9" y="3"/>
                    </a:lnTo>
                    <a:cubicBezTo>
                      <a:pt x="10" y="3"/>
                      <a:pt x="11" y="3"/>
                      <a:pt x="12" y="2"/>
                    </a:cubicBezTo>
                    <a:lnTo>
                      <a:pt x="11" y="2"/>
                    </a:lnTo>
                    <a:cubicBezTo>
                      <a:pt x="11" y="2"/>
                      <a:pt x="12" y="1"/>
                      <a:pt x="13" y="0"/>
                    </a:cubicBezTo>
                    <a:cubicBezTo>
                      <a:pt x="10" y="0"/>
                      <a:pt x="8" y="2"/>
                      <a:pt x="7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2" name="Freeform 364"/>
              <p:cNvSpPr>
                <a:spLocks noEditPoints="1"/>
              </p:cNvSpPr>
              <p:nvPr/>
            </p:nvSpPr>
            <p:spPr bwMode="auto">
              <a:xfrm>
                <a:off x="3670" y="996"/>
                <a:ext cx="63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0 w 5"/>
                  <a:gd name="T3" fmla="*/ 2147483647 h 5"/>
                  <a:gd name="T4" fmla="*/ 2147483647 w 5"/>
                  <a:gd name="T5" fmla="*/ 2147483647 h 5"/>
                  <a:gd name="T6" fmla="*/ 2147483647 w 5"/>
                  <a:gd name="T7" fmla="*/ 0 h 5"/>
                  <a:gd name="T8" fmla="*/ 2147483647 w 5"/>
                  <a:gd name="T9" fmla="*/ 2147483647 h 5"/>
                  <a:gd name="T10" fmla="*/ 2147483647 w 5"/>
                  <a:gd name="T11" fmla="*/ 0 h 5"/>
                  <a:gd name="T12" fmla="*/ 2147483647 w 5"/>
                  <a:gd name="T13" fmla="*/ 2147483647 h 5"/>
                  <a:gd name="T14" fmla="*/ 2147483647 w 5"/>
                  <a:gd name="T15" fmla="*/ 2147483647 h 5"/>
                  <a:gd name="T16" fmla="*/ 2147483647 w 5"/>
                  <a:gd name="T17" fmla="*/ 2147483647 h 5"/>
                  <a:gd name="T18" fmla="*/ 2147483647 w 5"/>
                  <a:gd name="T19" fmla="*/ 2147483647 h 5"/>
                  <a:gd name="T20" fmla="*/ 2147483647 w 5"/>
                  <a:gd name="T21" fmla="*/ 2147483647 h 5"/>
                  <a:gd name="T22" fmla="*/ 2147483647 w 5"/>
                  <a:gd name="T23" fmla="*/ 2147483647 h 5"/>
                  <a:gd name="T24" fmla="*/ 2147483647 w 5"/>
                  <a:gd name="T25" fmla="*/ 2147483647 h 5"/>
                  <a:gd name="T26" fmla="*/ 2147483647 w 5"/>
                  <a:gd name="T27" fmla="*/ 2147483647 h 5"/>
                  <a:gd name="T28" fmla="*/ 2147483647 w 5"/>
                  <a:gd name="T29" fmla="*/ 2147483647 h 5"/>
                  <a:gd name="T30" fmla="*/ 2147483647 w 5"/>
                  <a:gd name="T31" fmla="*/ 2147483647 h 5"/>
                  <a:gd name="T32" fmla="*/ 2147483647 w 5"/>
                  <a:gd name="T33" fmla="*/ 2147483647 h 5"/>
                  <a:gd name="T34" fmla="*/ 2147483647 w 5"/>
                  <a:gd name="T35" fmla="*/ 2147483647 h 5"/>
                  <a:gd name="T36" fmla="*/ 2147483647 w 5"/>
                  <a:gd name="T37" fmla="*/ 2147483647 h 5"/>
                  <a:gd name="T38" fmla="*/ 2147483647 w 5"/>
                  <a:gd name="T39" fmla="*/ 2147483647 h 5"/>
                  <a:gd name="T40" fmla="*/ 2147483647 w 5"/>
                  <a:gd name="T41" fmla="*/ 2147483647 h 5"/>
                  <a:gd name="T42" fmla="*/ 2147483647 w 5"/>
                  <a:gd name="T43" fmla="*/ 2147483647 h 5"/>
                  <a:gd name="T44" fmla="*/ 2147483647 w 5"/>
                  <a:gd name="T45" fmla="*/ 0 h 5"/>
                  <a:gd name="T46" fmla="*/ 2147483647 w 5"/>
                  <a:gd name="T47" fmla="*/ 2147483647 h 5"/>
                  <a:gd name="T48" fmla="*/ 2147483647 w 5"/>
                  <a:gd name="T49" fmla="*/ 2147483647 h 5"/>
                  <a:gd name="T50" fmla="*/ 2147483647 w 5"/>
                  <a:gd name="T51" fmla="*/ 0 h 5"/>
                  <a:gd name="T52" fmla="*/ 2147483647 w 5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"/>
                  <a:gd name="T82" fmla="*/ 0 h 5"/>
                  <a:gd name="T83" fmla="*/ 5 w 5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" h="5">
                    <a:moveTo>
                      <a:pt x="1" y="5"/>
                    </a:moveTo>
                    <a:lnTo>
                      <a:pt x="0" y="4"/>
                    </a:lnTo>
                    <a:lnTo>
                      <a:pt x="1" y="5"/>
                    </a:lnTo>
                    <a:close/>
                    <a:moveTo>
                      <a:pt x="2" y="0"/>
                    </a:moveTo>
                    <a:lnTo>
                      <a:pt x="5" y="3"/>
                    </a:lnTo>
                    <a:lnTo>
                      <a:pt x="2" y="0"/>
                    </a:lnTo>
                    <a:close/>
                    <a:moveTo>
                      <a:pt x="4" y="3"/>
                    </a:moveTo>
                    <a:lnTo>
                      <a:pt x="1" y="1"/>
                    </a:lnTo>
                    <a:lnTo>
                      <a:pt x="4" y="3"/>
                    </a:lnTo>
                    <a:close/>
                    <a:moveTo>
                      <a:pt x="3" y="4"/>
                    </a:moveTo>
                    <a:lnTo>
                      <a:pt x="1" y="2"/>
                    </a:lnTo>
                    <a:lnTo>
                      <a:pt x="3" y="4"/>
                    </a:lnTo>
                    <a:close/>
                    <a:moveTo>
                      <a:pt x="2" y="4"/>
                    </a:moveTo>
                    <a:lnTo>
                      <a:pt x="1" y="3"/>
                    </a:lnTo>
                    <a:lnTo>
                      <a:pt x="2" y="4"/>
                    </a:lnTo>
                    <a:close/>
                    <a:moveTo>
                      <a:pt x="5" y="3"/>
                    </a:moveTo>
                    <a:lnTo>
                      <a:pt x="5" y="1"/>
                    </a:lnTo>
                    <a:lnTo>
                      <a:pt x="5" y="3"/>
                    </a:lnTo>
                    <a:close/>
                    <a:moveTo>
                      <a:pt x="4" y="4"/>
                    </a:moveTo>
                    <a:lnTo>
                      <a:pt x="5" y="1"/>
                    </a:lnTo>
                    <a:lnTo>
                      <a:pt x="4" y="4"/>
                    </a:lnTo>
                    <a:close/>
                    <a:moveTo>
                      <a:pt x="1" y="5"/>
                    </a:moveTo>
                    <a:lnTo>
                      <a:pt x="3" y="0"/>
                    </a:lnTo>
                    <a:lnTo>
                      <a:pt x="1" y="5"/>
                    </a:lnTo>
                    <a:close/>
                    <a:moveTo>
                      <a:pt x="2" y="4"/>
                    </a:moveTo>
                    <a:lnTo>
                      <a:pt x="4" y="0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3" name="Freeform 365"/>
              <p:cNvSpPr>
                <a:spLocks noEditPoints="1"/>
              </p:cNvSpPr>
              <p:nvPr/>
            </p:nvSpPr>
            <p:spPr bwMode="auto">
              <a:xfrm>
                <a:off x="3593" y="996"/>
                <a:ext cx="72" cy="57"/>
              </a:xfrm>
              <a:custGeom>
                <a:avLst/>
                <a:gdLst>
                  <a:gd name="T0" fmla="*/ 2147483647 w 6"/>
                  <a:gd name="T1" fmla="*/ 2147483647 h 5"/>
                  <a:gd name="T2" fmla="*/ 2147483647 w 6"/>
                  <a:gd name="T3" fmla="*/ 2147483647 h 5"/>
                  <a:gd name="T4" fmla="*/ 2147483647 w 6"/>
                  <a:gd name="T5" fmla="*/ 2147483647 h 5"/>
                  <a:gd name="T6" fmla="*/ 2147483647 w 6"/>
                  <a:gd name="T7" fmla="*/ 0 h 5"/>
                  <a:gd name="T8" fmla="*/ 0 w 6"/>
                  <a:gd name="T9" fmla="*/ 2147483647 h 5"/>
                  <a:gd name="T10" fmla="*/ 2147483647 w 6"/>
                  <a:gd name="T11" fmla="*/ 0 h 5"/>
                  <a:gd name="T12" fmla="*/ 2147483647 w 6"/>
                  <a:gd name="T13" fmla="*/ 2147483647 h 5"/>
                  <a:gd name="T14" fmla="*/ 2147483647 w 6"/>
                  <a:gd name="T15" fmla="*/ 2147483647 h 5"/>
                  <a:gd name="T16" fmla="*/ 2147483647 w 6"/>
                  <a:gd name="T17" fmla="*/ 2147483647 h 5"/>
                  <a:gd name="T18" fmla="*/ 2147483647 w 6"/>
                  <a:gd name="T19" fmla="*/ 2147483647 h 5"/>
                  <a:gd name="T20" fmla="*/ 2147483647 w 6"/>
                  <a:gd name="T21" fmla="*/ 2147483647 h 5"/>
                  <a:gd name="T22" fmla="*/ 2147483647 w 6"/>
                  <a:gd name="T23" fmla="*/ 2147483647 h 5"/>
                  <a:gd name="T24" fmla="*/ 2147483647 w 6"/>
                  <a:gd name="T25" fmla="*/ 2147483647 h 5"/>
                  <a:gd name="T26" fmla="*/ 2147483647 w 6"/>
                  <a:gd name="T27" fmla="*/ 2147483647 h 5"/>
                  <a:gd name="T28" fmla="*/ 2147483647 w 6"/>
                  <a:gd name="T29" fmla="*/ 2147483647 h 5"/>
                  <a:gd name="T30" fmla="*/ 2147483647 w 6"/>
                  <a:gd name="T31" fmla="*/ 2147483647 h 5"/>
                  <a:gd name="T32" fmla="*/ 2147483647 w 6"/>
                  <a:gd name="T33" fmla="*/ 2147483647 h 5"/>
                  <a:gd name="T34" fmla="*/ 2147483647 w 6"/>
                  <a:gd name="T35" fmla="*/ 2147483647 h 5"/>
                  <a:gd name="T36" fmla="*/ 2147483647 w 6"/>
                  <a:gd name="T37" fmla="*/ 2147483647 h 5"/>
                  <a:gd name="T38" fmla="*/ 2147483647 w 6"/>
                  <a:gd name="T39" fmla="*/ 2147483647 h 5"/>
                  <a:gd name="T40" fmla="*/ 2147483647 w 6"/>
                  <a:gd name="T41" fmla="*/ 2147483647 h 5"/>
                  <a:gd name="T42" fmla="*/ 2147483647 w 6"/>
                  <a:gd name="T43" fmla="*/ 2147483647 h 5"/>
                  <a:gd name="T44" fmla="*/ 2147483647 w 6"/>
                  <a:gd name="T45" fmla="*/ 0 h 5"/>
                  <a:gd name="T46" fmla="*/ 2147483647 w 6"/>
                  <a:gd name="T47" fmla="*/ 2147483647 h 5"/>
                  <a:gd name="T48" fmla="*/ 2147483647 w 6"/>
                  <a:gd name="T49" fmla="*/ 2147483647 h 5"/>
                  <a:gd name="T50" fmla="*/ 2147483647 w 6"/>
                  <a:gd name="T51" fmla="*/ 0 h 5"/>
                  <a:gd name="T52" fmla="*/ 2147483647 w 6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6"/>
                  <a:gd name="T82" fmla="*/ 0 h 5"/>
                  <a:gd name="T83" fmla="*/ 6 w 6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6" h="5">
                    <a:moveTo>
                      <a:pt x="5" y="5"/>
                    </a:moveTo>
                    <a:lnTo>
                      <a:pt x="6" y="4"/>
                    </a:lnTo>
                    <a:lnTo>
                      <a:pt x="5" y="5"/>
                    </a:lnTo>
                    <a:close/>
                    <a:moveTo>
                      <a:pt x="4" y="0"/>
                    </a:moveTo>
                    <a:lnTo>
                      <a:pt x="0" y="3"/>
                    </a:lnTo>
                    <a:lnTo>
                      <a:pt x="4" y="0"/>
                    </a:lnTo>
                    <a:close/>
                    <a:moveTo>
                      <a:pt x="2" y="3"/>
                    </a:moveTo>
                    <a:lnTo>
                      <a:pt x="5" y="1"/>
                    </a:lnTo>
                    <a:lnTo>
                      <a:pt x="2" y="3"/>
                    </a:lnTo>
                    <a:close/>
                    <a:moveTo>
                      <a:pt x="3" y="4"/>
                    </a:moveTo>
                    <a:lnTo>
                      <a:pt x="5" y="2"/>
                    </a:lnTo>
                    <a:lnTo>
                      <a:pt x="3" y="4"/>
                    </a:lnTo>
                    <a:close/>
                    <a:moveTo>
                      <a:pt x="4" y="4"/>
                    </a:moveTo>
                    <a:lnTo>
                      <a:pt x="5" y="3"/>
                    </a:lnTo>
                    <a:lnTo>
                      <a:pt x="4" y="4"/>
                    </a:lnTo>
                    <a:close/>
                    <a:moveTo>
                      <a:pt x="1" y="3"/>
                    </a:moveTo>
                    <a:lnTo>
                      <a:pt x="1" y="1"/>
                    </a:lnTo>
                    <a:lnTo>
                      <a:pt x="1" y="3"/>
                    </a:lnTo>
                    <a:close/>
                    <a:moveTo>
                      <a:pt x="2" y="4"/>
                    </a:moveTo>
                    <a:lnTo>
                      <a:pt x="1" y="1"/>
                    </a:lnTo>
                    <a:lnTo>
                      <a:pt x="2" y="4"/>
                    </a:lnTo>
                    <a:close/>
                    <a:moveTo>
                      <a:pt x="5" y="5"/>
                    </a:moveTo>
                    <a:lnTo>
                      <a:pt x="3" y="0"/>
                    </a:lnTo>
                    <a:lnTo>
                      <a:pt x="5" y="5"/>
                    </a:lnTo>
                    <a:close/>
                    <a:moveTo>
                      <a:pt x="4" y="4"/>
                    </a:moveTo>
                    <a:lnTo>
                      <a:pt x="2" y="0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4" name="Freeform 366"/>
              <p:cNvSpPr>
                <a:spLocks/>
              </p:cNvSpPr>
              <p:nvPr/>
            </p:nvSpPr>
            <p:spPr bwMode="auto">
              <a:xfrm>
                <a:off x="3646" y="973"/>
                <a:ext cx="39" cy="103"/>
              </a:xfrm>
              <a:custGeom>
                <a:avLst/>
                <a:gdLst>
                  <a:gd name="T0" fmla="*/ 2147483647 w 3"/>
                  <a:gd name="T1" fmla="*/ 2147483647 h 9"/>
                  <a:gd name="T2" fmla="*/ 0 w 3"/>
                  <a:gd name="T3" fmla="*/ 0 h 9"/>
                  <a:gd name="T4" fmla="*/ 2147483647 w 3"/>
                  <a:gd name="T5" fmla="*/ 0 h 9"/>
                  <a:gd name="T6" fmla="*/ 2147483647 w 3"/>
                  <a:gd name="T7" fmla="*/ 2147483647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9"/>
                  <a:gd name="T14" fmla="*/ 3 w 3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9">
                    <a:moveTo>
                      <a:pt x="2" y="9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2" y="9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5" name="Oval 367"/>
              <p:cNvSpPr>
                <a:spLocks noChangeArrowheads="1"/>
              </p:cNvSpPr>
              <p:nvPr/>
            </p:nvSpPr>
            <p:spPr bwMode="auto">
              <a:xfrm>
                <a:off x="3626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6" name="Oval 368"/>
              <p:cNvSpPr>
                <a:spLocks noChangeArrowheads="1"/>
              </p:cNvSpPr>
              <p:nvPr/>
            </p:nvSpPr>
            <p:spPr bwMode="auto">
              <a:xfrm>
                <a:off x="3612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7" name="Oval 369"/>
              <p:cNvSpPr>
                <a:spLocks noChangeArrowheads="1"/>
              </p:cNvSpPr>
              <p:nvPr/>
            </p:nvSpPr>
            <p:spPr bwMode="auto">
              <a:xfrm>
                <a:off x="3684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8" name="Oval 370"/>
              <p:cNvSpPr>
                <a:spLocks noChangeArrowheads="1"/>
              </p:cNvSpPr>
              <p:nvPr/>
            </p:nvSpPr>
            <p:spPr bwMode="auto">
              <a:xfrm>
                <a:off x="3703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9" name="Oval 371"/>
              <p:cNvSpPr>
                <a:spLocks noChangeArrowheads="1"/>
              </p:cNvSpPr>
              <p:nvPr/>
            </p:nvSpPr>
            <p:spPr bwMode="auto">
              <a:xfrm>
                <a:off x="3665" y="1076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0" name="Oval 372"/>
              <p:cNvSpPr>
                <a:spLocks noChangeArrowheads="1"/>
              </p:cNvSpPr>
              <p:nvPr/>
            </p:nvSpPr>
            <p:spPr bwMode="auto">
              <a:xfrm>
                <a:off x="3602" y="1065"/>
                <a:ext cx="10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1" name="Oval 373"/>
              <p:cNvSpPr>
                <a:spLocks noChangeArrowheads="1"/>
              </p:cNvSpPr>
              <p:nvPr/>
            </p:nvSpPr>
            <p:spPr bwMode="auto">
              <a:xfrm>
                <a:off x="3612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2" name="Oval 374"/>
              <p:cNvSpPr>
                <a:spLocks noChangeArrowheads="1"/>
              </p:cNvSpPr>
              <p:nvPr/>
            </p:nvSpPr>
            <p:spPr bwMode="auto">
              <a:xfrm>
                <a:off x="3718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3" name="Oval 375"/>
              <p:cNvSpPr>
                <a:spLocks noChangeArrowheads="1"/>
              </p:cNvSpPr>
              <p:nvPr/>
            </p:nvSpPr>
            <p:spPr bwMode="auto">
              <a:xfrm>
                <a:off x="3703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4" name="Freeform 376"/>
              <p:cNvSpPr>
                <a:spLocks/>
              </p:cNvSpPr>
              <p:nvPr/>
            </p:nvSpPr>
            <p:spPr bwMode="auto">
              <a:xfrm>
                <a:off x="3593" y="1042"/>
                <a:ext cx="10" cy="23"/>
              </a:xfrm>
              <a:custGeom>
                <a:avLst/>
                <a:gdLst>
                  <a:gd name="T0" fmla="*/ 0 w 1"/>
                  <a:gd name="T1" fmla="*/ 0 h 2"/>
                  <a:gd name="T2" fmla="*/ 2147483647 w 1"/>
                  <a:gd name="T3" fmla="*/ 2147483647 h 2"/>
                  <a:gd name="T4" fmla="*/ 0 w 1"/>
                  <a:gd name="T5" fmla="*/ 2147483647 h 2"/>
                  <a:gd name="T6" fmla="*/ 2147483647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0" y="0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1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5" name="Freeform 377"/>
              <p:cNvSpPr>
                <a:spLocks/>
              </p:cNvSpPr>
              <p:nvPr/>
            </p:nvSpPr>
            <p:spPr bwMode="auto">
              <a:xfrm>
                <a:off x="3732" y="1042"/>
                <a:ext cx="10" cy="23"/>
              </a:xfrm>
              <a:custGeom>
                <a:avLst/>
                <a:gdLst>
                  <a:gd name="T0" fmla="*/ 2147483647 w 1"/>
                  <a:gd name="T1" fmla="*/ 0 h 2"/>
                  <a:gd name="T2" fmla="*/ 0 w 1"/>
                  <a:gd name="T3" fmla="*/ 2147483647 h 2"/>
                  <a:gd name="T4" fmla="*/ 2147483647 w 1"/>
                  <a:gd name="T5" fmla="*/ 2147483647 h 2"/>
                  <a:gd name="T6" fmla="*/ 0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0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6" name="Oval 378"/>
              <p:cNvSpPr>
                <a:spLocks noChangeArrowheads="1"/>
              </p:cNvSpPr>
              <p:nvPr/>
            </p:nvSpPr>
            <p:spPr bwMode="auto">
              <a:xfrm>
                <a:off x="3646" y="973"/>
                <a:ext cx="39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7" name="Oval 379"/>
              <p:cNvSpPr>
                <a:spLocks noChangeArrowheads="1"/>
              </p:cNvSpPr>
              <p:nvPr/>
            </p:nvSpPr>
            <p:spPr bwMode="auto">
              <a:xfrm>
                <a:off x="3665" y="996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8" name="Oval 380"/>
              <p:cNvSpPr>
                <a:spLocks noChangeArrowheads="1"/>
              </p:cNvSpPr>
              <p:nvPr/>
            </p:nvSpPr>
            <p:spPr bwMode="auto">
              <a:xfrm>
                <a:off x="3665" y="1007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9" name="Oval 381"/>
              <p:cNvSpPr>
                <a:spLocks noChangeArrowheads="1"/>
              </p:cNvSpPr>
              <p:nvPr/>
            </p:nvSpPr>
            <p:spPr bwMode="auto">
              <a:xfrm>
                <a:off x="3665" y="1019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0" name="Freeform 382"/>
              <p:cNvSpPr>
                <a:spLocks/>
              </p:cNvSpPr>
              <p:nvPr/>
            </p:nvSpPr>
            <p:spPr bwMode="auto">
              <a:xfrm>
                <a:off x="3458" y="1203"/>
                <a:ext cx="53" cy="23"/>
              </a:xfrm>
              <a:custGeom>
                <a:avLst/>
                <a:gdLst>
                  <a:gd name="T0" fmla="*/ 0 w 5"/>
                  <a:gd name="T1" fmla="*/ 2147483647 h 2"/>
                  <a:gd name="T2" fmla="*/ 2147483647 w 5"/>
                  <a:gd name="T3" fmla="*/ 0 h 2"/>
                  <a:gd name="T4" fmla="*/ 2147483647 w 5"/>
                  <a:gd name="T5" fmla="*/ 0 h 2"/>
                  <a:gd name="T6" fmla="*/ 2147483647 w 5"/>
                  <a:gd name="T7" fmla="*/ 2147483647 h 2"/>
                  <a:gd name="T8" fmla="*/ 0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0" y="2"/>
                    </a:moveTo>
                    <a:cubicBezTo>
                      <a:pt x="2" y="1"/>
                      <a:pt x="3" y="0"/>
                      <a:pt x="5" y="0"/>
                    </a:cubicBezTo>
                    <a:cubicBezTo>
                      <a:pt x="4" y="1"/>
                      <a:pt x="4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1" name="Freeform 383"/>
              <p:cNvSpPr>
                <a:spLocks/>
              </p:cNvSpPr>
              <p:nvPr/>
            </p:nvSpPr>
            <p:spPr bwMode="auto">
              <a:xfrm>
                <a:off x="3491" y="1134"/>
                <a:ext cx="101" cy="23"/>
              </a:xfrm>
              <a:custGeom>
                <a:avLst/>
                <a:gdLst>
                  <a:gd name="T0" fmla="*/ 0 w 9"/>
                  <a:gd name="T1" fmla="*/ 0 h 2"/>
                  <a:gd name="T2" fmla="*/ 2147483647 w 9"/>
                  <a:gd name="T3" fmla="*/ 0 h 2"/>
                  <a:gd name="T4" fmla="*/ 2147483647 w 9"/>
                  <a:gd name="T5" fmla="*/ 2147483647 h 2"/>
                  <a:gd name="T6" fmla="*/ 0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0" y="0"/>
                    </a:moveTo>
                    <a:cubicBezTo>
                      <a:pt x="3" y="1"/>
                      <a:pt x="5" y="1"/>
                      <a:pt x="8" y="0"/>
                    </a:cubicBezTo>
                    <a:lnTo>
                      <a:pt x="9" y="2"/>
                    </a:lnTo>
                    <a:cubicBezTo>
                      <a:pt x="5" y="2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2" name="Freeform 384"/>
              <p:cNvSpPr>
                <a:spLocks/>
              </p:cNvSpPr>
              <p:nvPr/>
            </p:nvSpPr>
            <p:spPr bwMode="auto">
              <a:xfrm>
                <a:off x="3544" y="1134"/>
                <a:ext cx="58" cy="46"/>
              </a:xfrm>
              <a:custGeom>
                <a:avLst/>
                <a:gdLst>
                  <a:gd name="T0" fmla="*/ 0 w 5"/>
                  <a:gd name="T1" fmla="*/ 2147483647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0" y="4"/>
                    </a:moveTo>
                    <a:cubicBezTo>
                      <a:pt x="1" y="2"/>
                      <a:pt x="2" y="2"/>
                      <a:pt x="5" y="4"/>
                    </a:cubicBezTo>
                    <a:lnTo>
                      <a:pt x="4" y="1"/>
                    </a:lnTo>
                    <a:cubicBezTo>
                      <a:pt x="1" y="0"/>
                      <a:pt x="0" y="1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3" name="Freeform 385"/>
              <p:cNvSpPr>
                <a:spLocks/>
              </p:cNvSpPr>
              <p:nvPr/>
            </p:nvSpPr>
            <p:spPr bwMode="auto">
              <a:xfrm>
                <a:off x="3559" y="1053"/>
                <a:ext cx="111" cy="80"/>
              </a:xfrm>
              <a:custGeom>
                <a:avLst/>
                <a:gdLst>
                  <a:gd name="T0" fmla="*/ 2147483647 w 10"/>
                  <a:gd name="T1" fmla="*/ 2147483647 h 7"/>
                  <a:gd name="T2" fmla="*/ 0 w 10"/>
                  <a:gd name="T3" fmla="*/ 2147483647 h 7"/>
                  <a:gd name="T4" fmla="*/ 2147483647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10" y="6"/>
                    </a:moveTo>
                    <a:cubicBezTo>
                      <a:pt x="6" y="6"/>
                      <a:pt x="0" y="6"/>
                      <a:pt x="0" y="4"/>
                    </a:cubicBezTo>
                    <a:cubicBezTo>
                      <a:pt x="0" y="0"/>
                      <a:pt x="5" y="7"/>
                      <a:pt x="1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4" name="Freeform 386"/>
              <p:cNvSpPr>
                <a:spLocks/>
              </p:cNvSpPr>
              <p:nvPr/>
            </p:nvSpPr>
            <p:spPr bwMode="auto">
              <a:xfrm>
                <a:off x="3544" y="1099"/>
                <a:ext cx="58" cy="80"/>
              </a:xfrm>
              <a:custGeom>
                <a:avLst/>
                <a:gdLst>
                  <a:gd name="T0" fmla="*/ 2147483647 w 5"/>
                  <a:gd name="T1" fmla="*/ 2147483647 h 7"/>
                  <a:gd name="T2" fmla="*/ 2147483647 w 5"/>
                  <a:gd name="T3" fmla="*/ 2147483647 h 7"/>
                  <a:gd name="T4" fmla="*/ 0 w 5"/>
                  <a:gd name="T5" fmla="*/ 0 h 7"/>
                  <a:gd name="T6" fmla="*/ 2147483647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5" y="7"/>
                    </a:moveTo>
                    <a:lnTo>
                      <a:pt x="3" y="2"/>
                    </a:ln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3" y="3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5" name="Freeform 387"/>
              <p:cNvSpPr>
                <a:spLocks/>
              </p:cNvSpPr>
              <p:nvPr/>
            </p:nvSpPr>
            <p:spPr bwMode="auto">
              <a:xfrm>
                <a:off x="3511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2147483647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1" y="4"/>
                    </a:moveTo>
                    <a:cubicBezTo>
                      <a:pt x="1" y="2"/>
                      <a:pt x="1" y="2"/>
                      <a:pt x="2" y="2"/>
                    </a:cubicBezTo>
                    <a:lnTo>
                      <a:pt x="7" y="4"/>
                    </a:lnTo>
                    <a:cubicBezTo>
                      <a:pt x="6" y="3"/>
                      <a:pt x="5" y="2"/>
                      <a:pt x="3" y="0"/>
                    </a:cubicBezTo>
                    <a:cubicBezTo>
                      <a:pt x="0" y="0"/>
                      <a:pt x="0" y="1"/>
                      <a:pt x="1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6" name="Freeform 388"/>
              <p:cNvSpPr>
                <a:spLocks/>
              </p:cNvSpPr>
              <p:nvPr/>
            </p:nvSpPr>
            <p:spPr bwMode="auto">
              <a:xfrm>
                <a:off x="3578" y="1122"/>
                <a:ext cx="87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0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2147483647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2" y="7"/>
                    </a:moveTo>
                    <a:lnTo>
                      <a:pt x="0" y="0"/>
                    </a:lnTo>
                    <a:cubicBezTo>
                      <a:pt x="1" y="0"/>
                      <a:pt x="2" y="0"/>
                      <a:pt x="3" y="1"/>
                    </a:cubicBezTo>
                    <a:lnTo>
                      <a:pt x="5" y="1"/>
                    </a:lnTo>
                    <a:lnTo>
                      <a:pt x="7" y="4"/>
                    </a:lnTo>
                    <a:lnTo>
                      <a:pt x="5" y="3"/>
                    </a:lnTo>
                    <a:cubicBezTo>
                      <a:pt x="5" y="4"/>
                      <a:pt x="5" y="5"/>
                      <a:pt x="5" y="6"/>
                    </a:cubicBezTo>
                    <a:cubicBezTo>
                      <a:pt x="5" y="5"/>
                      <a:pt x="4" y="4"/>
                      <a:pt x="3" y="3"/>
                    </a:cubicBezTo>
                    <a:cubicBezTo>
                      <a:pt x="3" y="5"/>
                      <a:pt x="3" y="6"/>
                      <a:pt x="2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7" name="Freeform 389"/>
              <p:cNvSpPr>
                <a:spLocks/>
              </p:cNvSpPr>
              <p:nvPr/>
            </p:nvSpPr>
            <p:spPr bwMode="auto">
              <a:xfrm>
                <a:off x="3593" y="1111"/>
                <a:ext cx="77" cy="34"/>
              </a:xfrm>
              <a:custGeom>
                <a:avLst/>
                <a:gdLst>
                  <a:gd name="T0" fmla="*/ 2147483647 w 7"/>
                  <a:gd name="T1" fmla="*/ 2147483647 h 3"/>
                  <a:gd name="T2" fmla="*/ 0 w 7"/>
                  <a:gd name="T3" fmla="*/ 2147483647 h 3"/>
                  <a:gd name="T4" fmla="*/ 2147483647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7" y="3"/>
                    </a:moveTo>
                    <a:cubicBezTo>
                      <a:pt x="4" y="1"/>
                      <a:pt x="0" y="0"/>
                      <a:pt x="0" y="1"/>
                    </a:cubicBezTo>
                    <a:cubicBezTo>
                      <a:pt x="0" y="2"/>
                      <a:pt x="5" y="3"/>
                      <a:pt x="7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8" name="Freeform 390"/>
              <p:cNvSpPr>
                <a:spLocks/>
              </p:cNvSpPr>
              <p:nvPr/>
            </p:nvSpPr>
            <p:spPr bwMode="auto">
              <a:xfrm>
                <a:off x="3569" y="1111"/>
                <a:ext cx="34" cy="23"/>
              </a:xfrm>
              <a:custGeom>
                <a:avLst/>
                <a:gdLst>
                  <a:gd name="T0" fmla="*/ 0 w 3"/>
                  <a:gd name="T1" fmla="*/ 0 h 2"/>
                  <a:gd name="T2" fmla="*/ 2147483647 w 3"/>
                  <a:gd name="T3" fmla="*/ 2147483647 h 2"/>
                  <a:gd name="T4" fmla="*/ 0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0" y="0"/>
                    </a:moveTo>
                    <a:cubicBezTo>
                      <a:pt x="0" y="1"/>
                      <a:pt x="2" y="2"/>
                      <a:pt x="3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9" name="Freeform 391"/>
              <p:cNvSpPr>
                <a:spLocks/>
              </p:cNvSpPr>
              <p:nvPr/>
            </p:nvSpPr>
            <p:spPr bwMode="auto">
              <a:xfrm>
                <a:off x="3824" y="1203"/>
                <a:ext cx="53" cy="23"/>
              </a:xfrm>
              <a:custGeom>
                <a:avLst/>
                <a:gdLst>
                  <a:gd name="T0" fmla="*/ 2147483647 w 5"/>
                  <a:gd name="T1" fmla="*/ 2147483647 h 2"/>
                  <a:gd name="T2" fmla="*/ 0 w 5"/>
                  <a:gd name="T3" fmla="*/ 0 h 2"/>
                  <a:gd name="T4" fmla="*/ 0 w 5"/>
                  <a:gd name="T5" fmla="*/ 0 h 2"/>
                  <a:gd name="T6" fmla="*/ 2147483647 w 5"/>
                  <a:gd name="T7" fmla="*/ 2147483647 h 2"/>
                  <a:gd name="T8" fmla="*/ 2147483647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5" y="2"/>
                    </a:moveTo>
                    <a:cubicBezTo>
                      <a:pt x="3" y="1"/>
                      <a:pt x="2" y="0"/>
                      <a:pt x="0" y="0"/>
                    </a:cubicBezTo>
                    <a:cubicBezTo>
                      <a:pt x="1" y="1"/>
                      <a:pt x="1" y="2"/>
                      <a:pt x="3" y="2"/>
                    </a:cubicBezTo>
                    <a:cubicBezTo>
                      <a:pt x="4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0" name="Freeform 392"/>
              <p:cNvSpPr>
                <a:spLocks/>
              </p:cNvSpPr>
              <p:nvPr/>
            </p:nvSpPr>
            <p:spPr bwMode="auto">
              <a:xfrm>
                <a:off x="3742" y="1134"/>
                <a:ext cx="101" cy="23"/>
              </a:xfrm>
              <a:custGeom>
                <a:avLst/>
                <a:gdLst>
                  <a:gd name="T0" fmla="*/ 2147483647 w 9"/>
                  <a:gd name="T1" fmla="*/ 0 h 2"/>
                  <a:gd name="T2" fmla="*/ 2147483647 w 9"/>
                  <a:gd name="T3" fmla="*/ 0 h 2"/>
                  <a:gd name="T4" fmla="*/ 0 w 9"/>
                  <a:gd name="T5" fmla="*/ 2147483647 h 2"/>
                  <a:gd name="T6" fmla="*/ 2147483647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9" y="0"/>
                    </a:moveTo>
                    <a:cubicBezTo>
                      <a:pt x="6" y="1"/>
                      <a:pt x="4" y="1"/>
                      <a:pt x="1" y="0"/>
                    </a:cubicBezTo>
                    <a:lnTo>
                      <a:pt x="0" y="2"/>
                    </a:lnTo>
                    <a:cubicBezTo>
                      <a:pt x="4" y="2"/>
                      <a:pt x="8" y="2"/>
                      <a:pt x="9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1" name="Freeform 393"/>
              <p:cNvSpPr>
                <a:spLocks/>
              </p:cNvSpPr>
              <p:nvPr/>
            </p:nvSpPr>
            <p:spPr bwMode="auto">
              <a:xfrm>
                <a:off x="3732" y="1134"/>
                <a:ext cx="58" cy="46"/>
              </a:xfrm>
              <a:custGeom>
                <a:avLst/>
                <a:gdLst>
                  <a:gd name="T0" fmla="*/ 2147483647 w 5"/>
                  <a:gd name="T1" fmla="*/ 2147483647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5" y="4"/>
                    </a:moveTo>
                    <a:cubicBezTo>
                      <a:pt x="4" y="2"/>
                      <a:pt x="3" y="2"/>
                      <a:pt x="0" y="4"/>
                    </a:cubicBezTo>
                    <a:lnTo>
                      <a:pt x="1" y="1"/>
                    </a:lnTo>
                    <a:cubicBezTo>
                      <a:pt x="4" y="0"/>
                      <a:pt x="5" y="1"/>
                      <a:pt x="5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2" name="Freeform 394"/>
              <p:cNvSpPr>
                <a:spLocks/>
              </p:cNvSpPr>
              <p:nvPr/>
            </p:nvSpPr>
            <p:spPr bwMode="auto">
              <a:xfrm>
                <a:off x="3665" y="1053"/>
                <a:ext cx="111" cy="80"/>
              </a:xfrm>
              <a:custGeom>
                <a:avLst/>
                <a:gdLst>
                  <a:gd name="T0" fmla="*/ 0 w 10"/>
                  <a:gd name="T1" fmla="*/ 2147483647 h 7"/>
                  <a:gd name="T2" fmla="*/ 2147483647 w 10"/>
                  <a:gd name="T3" fmla="*/ 2147483647 h 7"/>
                  <a:gd name="T4" fmla="*/ 0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0" y="6"/>
                    </a:moveTo>
                    <a:cubicBezTo>
                      <a:pt x="4" y="6"/>
                      <a:pt x="10" y="6"/>
                      <a:pt x="10" y="4"/>
                    </a:cubicBezTo>
                    <a:cubicBezTo>
                      <a:pt x="10" y="0"/>
                      <a:pt x="5" y="7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3" name="Freeform 395"/>
              <p:cNvSpPr>
                <a:spLocks/>
              </p:cNvSpPr>
              <p:nvPr/>
            </p:nvSpPr>
            <p:spPr bwMode="auto">
              <a:xfrm>
                <a:off x="3732" y="1099"/>
                <a:ext cx="58" cy="80"/>
              </a:xfrm>
              <a:custGeom>
                <a:avLst/>
                <a:gdLst>
                  <a:gd name="T0" fmla="*/ 0 w 5"/>
                  <a:gd name="T1" fmla="*/ 2147483647 h 7"/>
                  <a:gd name="T2" fmla="*/ 2147483647 w 5"/>
                  <a:gd name="T3" fmla="*/ 2147483647 h 7"/>
                  <a:gd name="T4" fmla="*/ 2147483647 w 5"/>
                  <a:gd name="T5" fmla="*/ 0 h 7"/>
                  <a:gd name="T6" fmla="*/ 0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0" y="7"/>
                    </a:moveTo>
                    <a:lnTo>
                      <a:pt x="2" y="2"/>
                    </a:lnTo>
                    <a:cubicBezTo>
                      <a:pt x="2" y="1"/>
                      <a:pt x="4" y="0"/>
                      <a:pt x="5" y="0"/>
                    </a:cubicBezTo>
                    <a:cubicBezTo>
                      <a:pt x="5" y="1"/>
                      <a:pt x="2" y="3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4" name="Freeform 396"/>
              <p:cNvSpPr>
                <a:spLocks/>
              </p:cNvSpPr>
              <p:nvPr/>
            </p:nvSpPr>
            <p:spPr bwMode="auto">
              <a:xfrm>
                <a:off x="3742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0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6" y="4"/>
                    </a:moveTo>
                    <a:cubicBezTo>
                      <a:pt x="6" y="2"/>
                      <a:pt x="6" y="2"/>
                      <a:pt x="5" y="2"/>
                    </a:cubicBezTo>
                    <a:lnTo>
                      <a:pt x="0" y="4"/>
                    </a:lnTo>
                    <a:cubicBezTo>
                      <a:pt x="1" y="3"/>
                      <a:pt x="2" y="2"/>
                      <a:pt x="4" y="0"/>
                    </a:cubicBezTo>
                    <a:cubicBezTo>
                      <a:pt x="7" y="0"/>
                      <a:pt x="7" y="1"/>
                      <a:pt x="6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5" name="Freeform 397"/>
              <p:cNvSpPr>
                <a:spLocks/>
              </p:cNvSpPr>
              <p:nvPr/>
            </p:nvSpPr>
            <p:spPr bwMode="auto">
              <a:xfrm>
                <a:off x="3670" y="1122"/>
                <a:ext cx="82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2147483647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0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5" y="7"/>
                    </a:moveTo>
                    <a:lnTo>
                      <a:pt x="7" y="0"/>
                    </a:lnTo>
                    <a:cubicBezTo>
                      <a:pt x="6" y="0"/>
                      <a:pt x="5" y="0"/>
                      <a:pt x="4" y="1"/>
                    </a:cubicBezTo>
                    <a:lnTo>
                      <a:pt x="2" y="1"/>
                    </a:lnTo>
                    <a:lnTo>
                      <a:pt x="0" y="4"/>
                    </a:lnTo>
                    <a:lnTo>
                      <a:pt x="2" y="3"/>
                    </a:lnTo>
                    <a:cubicBezTo>
                      <a:pt x="2" y="4"/>
                      <a:pt x="2" y="5"/>
                      <a:pt x="2" y="6"/>
                    </a:cubicBezTo>
                    <a:cubicBezTo>
                      <a:pt x="2" y="5"/>
                      <a:pt x="3" y="4"/>
                      <a:pt x="4" y="3"/>
                    </a:cubicBezTo>
                    <a:cubicBezTo>
                      <a:pt x="4" y="5"/>
                      <a:pt x="4" y="6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6" name="Freeform 398"/>
              <p:cNvSpPr>
                <a:spLocks/>
              </p:cNvSpPr>
              <p:nvPr/>
            </p:nvSpPr>
            <p:spPr bwMode="auto">
              <a:xfrm>
                <a:off x="3665" y="1111"/>
                <a:ext cx="77" cy="34"/>
              </a:xfrm>
              <a:custGeom>
                <a:avLst/>
                <a:gdLst>
                  <a:gd name="T0" fmla="*/ 0 w 7"/>
                  <a:gd name="T1" fmla="*/ 2147483647 h 3"/>
                  <a:gd name="T2" fmla="*/ 2147483647 w 7"/>
                  <a:gd name="T3" fmla="*/ 2147483647 h 3"/>
                  <a:gd name="T4" fmla="*/ 0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0" y="3"/>
                    </a:moveTo>
                    <a:cubicBezTo>
                      <a:pt x="3" y="1"/>
                      <a:pt x="7" y="0"/>
                      <a:pt x="7" y="1"/>
                    </a:cubicBezTo>
                    <a:cubicBezTo>
                      <a:pt x="7" y="2"/>
                      <a:pt x="2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7" name="Freeform 399"/>
              <p:cNvSpPr>
                <a:spLocks/>
              </p:cNvSpPr>
              <p:nvPr/>
            </p:nvSpPr>
            <p:spPr bwMode="auto">
              <a:xfrm>
                <a:off x="3732" y="1111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3" y="0"/>
                    </a:moveTo>
                    <a:cubicBezTo>
                      <a:pt x="3" y="1"/>
                      <a:pt x="1" y="2"/>
                      <a:pt x="0" y="1"/>
                    </a:cubicBez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8" name="Freeform 400"/>
              <p:cNvSpPr>
                <a:spLocks/>
              </p:cNvSpPr>
              <p:nvPr/>
            </p:nvSpPr>
            <p:spPr bwMode="auto">
              <a:xfrm>
                <a:off x="3458" y="1134"/>
                <a:ext cx="410" cy="517"/>
              </a:xfrm>
              <a:custGeom>
                <a:avLst/>
                <a:gdLst>
                  <a:gd name="T0" fmla="*/ 2147483647 w 36"/>
                  <a:gd name="T1" fmla="*/ 2147483647 h 45"/>
                  <a:gd name="T2" fmla="*/ 2147483647 w 36"/>
                  <a:gd name="T3" fmla="*/ 2147483647 h 45"/>
                  <a:gd name="T4" fmla="*/ 0 w 36"/>
                  <a:gd name="T5" fmla="*/ 2147483647 h 45"/>
                  <a:gd name="T6" fmla="*/ 2147483647 w 36"/>
                  <a:gd name="T7" fmla="*/ 2147483647 h 45"/>
                  <a:gd name="T8" fmla="*/ 2147483647 w 36"/>
                  <a:gd name="T9" fmla="*/ 2147483647 h 45"/>
                  <a:gd name="T10" fmla="*/ 2147483647 w 36"/>
                  <a:gd name="T11" fmla="*/ 2147483647 h 45"/>
                  <a:gd name="T12" fmla="*/ 2147483647 w 36"/>
                  <a:gd name="T13" fmla="*/ 2147483647 h 45"/>
                  <a:gd name="T14" fmla="*/ 2147483647 w 36"/>
                  <a:gd name="T15" fmla="*/ 2147483647 h 45"/>
                  <a:gd name="T16" fmla="*/ 2147483647 w 36"/>
                  <a:gd name="T17" fmla="*/ 2147483647 h 45"/>
                  <a:gd name="T18" fmla="*/ 2147483647 w 36"/>
                  <a:gd name="T19" fmla="*/ 2147483647 h 45"/>
                  <a:gd name="T20" fmla="*/ 2147483647 w 36"/>
                  <a:gd name="T21" fmla="*/ 2147483647 h 45"/>
                  <a:gd name="T22" fmla="*/ 2147483647 w 36"/>
                  <a:gd name="T23" fmla="*/ 2147483647 h 45"/>
                  <a:gd name="T24" fmla="*/ 2147483647 w 36"/>
                  <a:gd name="T25" fmla="*/ 2147483647 h 45"/>
                  <a:gd name="T26" fmla="*/ 2147483647 w 36"/>
                  <a:gd name="T27" fmla="*/ 2147483647 h 45"/>
                  <a:gd name="T28" fmla="*/ 2147483647 w 36"/>
                  <a:gd name="T29" fmla="*/ 0 h 45"/>
                  <a:gd name="T30" fmla="*/ 2147483647 w 36"/>
                  <a:gd name="T31" fmla="*/ 2147483647 h 45"/>
                  <a:gd name="T32" fmla="*/ 2147483647 w 36"/>
                  <a:gd name="T33" fmla="*/ 2147483647 h 4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45"/>
                  <a:gd name="T53" fmla="*/ 36 w 36"/>
                  <a:gd name="T54" fmla="*/ 45 h 4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45">
                    <a:moveTo>
                      <a:pt x="10" y="14"/>
                    </a:moveTo>
                    <a:lnTo>
                      <a:pt x="13" y="20"/>
                    </a:lnTo>
                    <a:lnTo>
                      <a:pt x="0" y="23"/>
                    </a:lnTo>
                    <a:lnTo>
                      <a:pt x="13" y="25"/>
                    </a:lnTo>
                    <a:lnTo>
                      <a:pt x="10" y="32"/>
                    </a:lnTo>
                    <a:lnTo>
                      <a:pt x="16" y="28"/>
                    </a:lnTo>
                    <a:lnTo>
                      <a:pt x="18" y="45"/>
                    </a:lnTo>
                    <a:lnTo>
                      <a:pt x="21" y="28"/>
                    </a:lnTo>
                    <a:lnTo>
                      <a:pt x="27" y="32"/>
                    </a:lnTo>
                    <a:lnTo>
                      <a:pt x="24" y="25"/>
                    </a:lnTo>
                    <a:lnTo>
                      <a:pt x="36" y="23"/>
                    </a:lnTo>
                    <a:lnTo>
                      <a:pt x="24" y="20"/>
                    </a:lnTo>
                    <a:lnTo>
                      <a:pt x="27" y="14"/>
                    </a:lnTo>
                    <a:lnTo>
                      <a:pt x="21" y="17"/>
                    </a:lnTo>
                    <a:lnTo>
                      <a:pt x="18" y="0"/>
                    </a:lnTo>
                    <a:lnTo>
                      <a:pt x="16" y="17"/>
                    </a:lnTo>
                    <a:lnTo>
                      <a:pt x="10" y="14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9" name="Oval 401"/>
              <p:cNvSpPr>
                <a:spLocks noChangeArrowheads="1"/>
              </p:cNvSpPr>
              <p:nvPr/>
            </p:nvSpPr>
            <p:spPr bwMode="auto">
              <a:xfrm>
                <a:off x="3602" y="1329"/>
                <a:ext cx="130" cy="126"/>
              </a:xfrm>
              <a:prstGeom prst="ellipse">
                <a:avLst/>
              </a:prstGeom>
              <a:solidFill>
                <a:srgbClr val="F480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0" name="Freeform 402"/>
              <p:cNvSpPr>
                <a:spLocks/>
              </p:cNvSpPr>
              <p:nvPr/>
            </p:nvSpPr>
            <p:spPr bwMode="auto">
              <a:xfrm>
                <a:off x="3612" y="1340"/>
                <a:ext cx="92" cy="80"/>
              </a:xfrm>
              <a:custGeom>
                <a:avLst/>
                <a:gdLst>
                  <a:gd name="T0" fmla="*/ 2147483647 w 8"/>
                  <a:gd name="T1" fmla="*/ 0 h 7"/>
                  <a:gd name="T2" fmla="*/ 0 w 8"/>
                  <a:gd name="T3" fmla="*/ 2147483647 h 7"/>
                  <a:gd name="T4" fmla="*/ 2147483647 w 8"/>
                  <a:gd name="T5" fmla="*/ 2147483647 h 7"/>
                  <a:gd name="T6" fmla="*/ 2147483647 w 8"/>
                  <a:gd name="T7" fmla="*/ 2147483647 h 7"/>
                  <a:gd name="T8" fmla="*/ 2147483647 w 8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7"/>
                  <a:gd name="T17" fmla="*/ 8 w 8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7">
                    <a:moveTo>
                      <a:pt x="4" y="0"/>
                    </a:moveTo>
                    <a:lnTo>
                      <a:pt x="0" y="7"/>
                    </a:lnTo>
                    <a:lnTo>
                      <a:pt x="4" y="7"/>
                    </a:lnTo>
                    <a:lnTo>
                      <a:pt x="8" y="7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74C5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3" name="Freeform 403"/>
            <p:cNvSpPr>
              <a:spLocks noEditPoints="1"/>
            </p:cNvSpPr>
            <p:nvPr/>
          </p:nvSpPr>
          <p:spPr bwMode="auto">
            <a:xfrm>
              <a:off x="9765151" y="411178"/>
              <a:ext cx="364753" cy="84931"/>
            </a:xfrm>
            <a:custGeom>
              <a:avLst/>
              <a:gdLst>
                <a:gd name="T0" fmla="*/ 2147483647 w 116"/>
                <a:gd name="T1" fmla="*/ 2147483647 h 32"/>
                <a:gd name="T2" fmla="*/ 2147483647 w 116"/>
                <a:gd name="T3" fmla="*/ 2147483647 h 32"/>
                <a:gd name="T4" fmla="*/ 2147483647 w 116"/>
                <a:gd name="T5" fmla="*/ 2147483647 h 32"/>
                <a:gd name="T6" fmla="*/ 2147483647 w 116"/>
                <a:gd name="T7" fmla="*/ 2147483647 h 32"/>
                <a:gd name="T8" fmla="*/ 2147483647 w 116"/>
                <a:gd name="T9" fmla="*/ 2147483647 h 32"/>
                <a:gd name="T10" fmla="*/ 2147483647 w 116"/>
                <a:gd name="T11" fmla="*/ 2147483647 h 32"/>
                <a:gd name="T12" fmla="*/ 2147483647 w 116"/>
                <a:gd name="T13" fmla="*/ 2147483647 h 32"/>
                <a:gd name="T14" fmla="*/ 2147483647 w 116"/>
                <a:gd name="T15" fmla="*/ 2147483647 h 32"/>
                <a:gd name="T16" fmla="*/ 2147483647 w 116"/>
                <a:gd name="T17" fmla="*/ 2147483647 h 32"/>
                <a:gd name="T18" fmla="*/ 2147483647 w 116"/>
                <a:gd name="T19" fmla="*/ 2147483647 h 32"/>
                <a:gd name="T20" fmla="*/ 2147483647 w 116"/>
                <a:gd name="T21" fmla="*/ 2147483647 h 32"/>
                <a:gd name="T22" fmla="*/ 2147483647 w 116"/>
                <a:gd name="T23" fmla="*/ 2147483647 h 32"/>
                <a:gd name="T24" fmla="*/ 2147483647 w 116"/>
                <a:gd name="T25" fmla="*/ 2147483647 h 32"/>
                <a:gd name="T26" fmla="*/ 2147483647 w 116"/>
                <a:gd name="T27" fmla="*/ 2147483647 h 32"/>
                <a:gd name="T28" fmla="*/ 2147483647 w 116"/>
                <a:gd name="T29" fmla="*/ 2147483647 h 32"/>
                <a:gd name="T30" fmla="*/ 2147483647 w 116"/>
                <a:gd name="T31" fmla="*/ 2147483647 h 32"/>
                <a:gd name="T32" fmla="*/ 2147483647 w 116"/>
                <a:gd name="T33" fmla="*/ 2147483647 h 32"/>
                <a:gd name="T34" fmla="*/ 2147483647 w 116"/>
                <a:gd name="T35" fmla="*/ 2147483647 h 32"/>
                <a:gd name="T36" fmla="*/ 2147483647 w 116"/>
                <a:gd name="T37" fmla="*/ 2147483647 h 32"/>
                <a:gd name="T38" fmla="*/ 2147483647 w 116"/>
                <a:gd name="T39" fmla="*/ 2147483647 h 32"/>
                <a:gd name="T40" fmla="*/ 2147483647 w 116"/>
                <a:gd name="T41" fmla="*/ 2147483647 h 32"/>
                <a:gd name="T42" fmla="*/ 2147483647 w 116"/>
                <a:gd name="T43" fmla="*/ 2147483647 h 32"/>
                <a:gd name="T44" fmla="*/ 2147483647 w 116"/>
                <a:gd name="T45" fmla="*/ 2147483647 h 32"/>
                <a:gd name="T46" fmla="*/ 2147483647 w 116"/>
                <a:gd name="T47" fmla="*/ 2147483647 h 32"/>
                <a:gd name="T48" fmla="*/ 2147483647 w 116"/>
                <a:gd name="T49" fmla="*/ 2147483647 h 32"/>
                <a:gd name="T50" fmla="*/ 2147483647 w 116"/>
                <a:gd name="T51" fmla="*/ 2147483647 h 32"/>
                <a:gd name="T52" fmla="*/ 2147483647 w 116"/>
                <a:gd name="T53" fmla="*/ 2147483647 h 32"/>
                <a:gd name="T54" fmla="*/ 2147483647 w 116"/>
                <a:gd name="T55" fmla="*/ 2147483647 h 32"/>
                <a:gd name="T56" fmla="*/ 2147483647 w 116"/>
                <a:gd name="T57" fmla="*/ 2147483647 h 32"/>
                <a:gd name="T58" fmla="*/ 2147483647 w 116"/>
                <a:gd name="T59" fmla="*/ 2147483647 h 32"/>
                <a:gd name="T60" fmla="*/ 2147483647 w 116"/>
                <a:gd name="T61" fmla="*/ 2147483647 h 32"/>
                <a:gd name="T62" fmla="*/ 2147483647 w 116"/>
                <a:gd name="T63" fmla="*/ 2147483647 h 32"/>
                <a:gd name="T64" fmla="*/ 2147483647 w 116"/>
                <a:gd name="T65" fmla="*/ 2147483647 h 32"/>
                <a:gd name="T66" fmla="*/ 2147483647 w 116"/>
                <a:gd name="T67" fmla="*/ 2147483647 h 32"/>
                <a:gd name="T68" fmla="*/ 2147483647 w 116"/>
                <a:gd name="T69" fmla="*/ 2147483647 h 32"/>
                <a:gd name="T70" fmla="*/ 2147483647 w 116"/>
                <a:gd name="T71" fmla="*/ 2147483647 h 32"/>
                <a:gd name="T72" fmla="*/ 2147483647 w 116"/>
                <a:gd name="T73" fmla="*/ 2147483647 h 32"/>
                <a:gd name="T74" fmla="*/ 2147483647 w 116"/>
                <a:gd name="T75" fmla="*/ 2147483647 h 32"/>
                <a:gd name="T76" fmla="*/ 2147483647 w 116"/>
                <a:gd name="T77" fmla="*/ 2147483647 h 32"/>
                <a:gd name="T78" fmla="*/ 2147483647 w 116"/>
                <a:gd name="T79" fmla="*/ 2147483647 h 32"/>
                <a:gd name="T80" fmla="*/ 2147483647 w 116"/>
                <a:gd name="T81" fmla="*/ 2147483647 h 32"/>
                <a:gd name="T82" fmla="*/ 2147483647 w 116"/>
                <a:gd name="T83" fmla="*/ 2147483647 h 32"/>
                <a:gd name="T84" fmla="*/ 2147483647 w 116"/>
                <a:gd name="T85" fmla="*/ 2147483647 h 32"/>
                <a:gd name="T86" fmla="*/ 2147483647 w 116"/>
                <a:gd name="T87" fmla="*/ 2147483647 h 32"/>
                <a:gd name="T88" fmla="*/ 2147483647 w 116"/>
                <a:gd name="T89" fmla="*/ 2147483647 h 32"/>
                <a:gd name="T90" fmla="*/ 2147483647 w 116"/>
                <a:gd name="T91" fmla="*/ 2147483647 h 32"/>
                <a:gd name="T92" fmla="*/ 2147483647 w 116"/>
                <a:gd name="T93" fmla="*/ 2147483647 h 32"/>
                <a:gd name="T94" fmla="*/ 2147483647 w 116"/>
                <a:gd name="T95" fmla="*/ 2147483647 h 32"/>
                <a:gd name="T96" fmla="*/ 2147483647 w 116"/>
                <a:gd name="T97" fmla="*/ 2147483647 h 32"/>
                <a:gd name="T98" fmla="*/ 2147483647 w 116"/>
                <a:gd name="T99" fmla="*/ 2147483647 h 32"/>
                <a:gd name="T100" fmla="*/ 2147483647 w 116"/>
                <a:gd name="T101" fmla="*/ 2147483647 h 32"/>
                <a:gd name="T102" fmla="*/ 2147483647 w 116"/>
                <a:gd name="T103" fmla="*/ 2147483647 h 3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16"/>
                <a:gd name="T157" fmla="*/ 0 h 32"/>
                <a:gd name="T158" fmla="*/ 116 w 116"/>
                <a:gd name="T159" fmla="*/ 32 h 3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16" h="32">
                  <a:moveTo>
                    <a:pt x="16" y="6"/>
                  </a:moveTo>
                  <a:cubicBezTo>
                    <a:pt x="18" y="7"/>
                    <a:pt x="20" y="8"/>
                    <a:pt x="20" y="9"/>
                  </a:cubicBezTo>
                  <a:cubicBezTo>
                    <a:pt x="21" y="10"/>
                    <a:pt x="21" y="11"/>
                    <a:pt x="21" y="12"/>
                  </a:cubicBezTo>
                  <a:cubicBezTo>
                    <a:pt x="21" y="12"/>
                    <a:pt x="21" y="12"/>
                    <a:pt x="20" y="12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4"/>
                    <a:pt x="19" y="14"/>
                    <a:pt x="18" y="14"/>
                  </a:cubicBezTo>
                  <a:cubicBezTo>
                    <a:pt x="18" y="14"/>
                    <a:pt x="17" y="14"/>
                    <a:pt x="16" y="14"/>
                  </a:cubicBezTo>
                  <a:lnTo>
                    <a:pt x="17" y="18"/>
                  </a:ln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lnTo>
                    <a:pt x="16" y="22"/>
                  </a:lnTo>
                  <a:lnTo>
                    <a:pt x="9" y="17"/>
                  </a:lnTo>
                  <a:lnTo>
                    <a:pt x="10" y="15"/>
                  </a:ln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4"/>
                    <a:pt x="11" y="14"/>
                  </a:cubicBezTo>
                  <a:lnTo>
                    <a:pt x="11" y="13"/>
                  </a:lnTo>
                  <a:lnTo>
                    <a:pt x="10" y="12"/>
                  </a:lnTo>
                  <a:lnTo>
                    <a:pt x="9" y="13"/>
                  </a:ln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lnTo>
                    <a:pt x="8" y="17"/>
                  </a:lnTo>
                  <a:lnTo>
                    <a:pt x="0" y="12"/>
                  </a:lnTo>
                  <a:lnTo>
                    <a:pt x="2" y="10"/>
                  </a:lnTo>
                  <a:lnTo>
                    <a:pt x="3" y="10"/>
                  </a:lnTo>
                  <a:cubicBezTo>
                    <a:pt x="3" y="10"/>
                    <a:pt x="3" y="10"/>
                    <a:pt x="3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lnTo>
                    <a:pt x="7" y="5"/>
                  </a:lnTo>
                  <a:cubicBezTo>
                    <a:pt x="7" y="5"/>
                    <a:pt x="7" y="4"/>
                    <a:pt x="7" y="4"/>
                  </a:cubicBezTo>
                  <a:cubicBezTo>
                    <a:pt x="7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3"/>
                    <a:pt x="7" y="3"/>
                  </a:cubicBezTo>
                  <a:lnTo>
                    <a:pt x="8" y="0"/>
                  </a:lnTo>
                  <a:lnTo>
                    <a:pt x="16" y="6"/>
                  </a:lnTo>
                  <a:close/>
                  <a:moveTo>
                    <a:pt x="11" y="9"/>
                  </a:moveTo>
                  <a:lnTo>
                    <a:pt x="12" y="9"/>
                  </a:lnTo>
                  <a:cubicBezTo>
                    <a:pt x="12" y="10"/>
                    <a:pt x="13" y="10"/>
                    <a:pt x="13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lnTo>
                    <a:pt x="11" y="9"/>
                  </a:lnTo>
                  <a:close/>
                  <a:moveTo>
                    <a:pt x="40" y="26"/>
                  </a:moveTo>
                  <a:cubicBezTo>
                    <a:pt x="40" y="26"/>
                    <a:pt x="40" y="27"/>
                    <a:pt x="40" y="27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7"/>
                    <a:pt x="40" y="27"/>
                    <a:pt x="41" y="28"/>
                  </a:cubicBezTo>
                  <a:cubicBezTo>
                    <a:pt x="41" y="28"/>
                    <a:pt x="41" y="28"/>
                    <a:pt x="41" y="28"/>
                  </a:cubicBezTo>
                  <a:lnTo>
                    <a:pt x="42" y="28"/>
                  </a:lnTo>
                  <a:lnTo>
                    <a:pt x="41" y="31"/>
                  </a:lnTo>
                  <a:lnTo>
                    <a:pt x="33" y="28"/>
                  </a:lnTo>
                  <a:lnTo>
                    <a:pt x="33" y="26"/>
                  </a:lnTo>
                  <a:lnTo>
                    <a:pt x="34" y="26"/>
                  </a:lnTo>
                  <a:cubicBezTo>
                    <a:pt x="34" y="26"/>
                    <a:pt x="34" y="26"/>
                    <a:pt x="34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lnTo>
                    <a:pt x="35" y="25"/>
                  </a:lnTo>
                  <a:lnTo>
                    <a:pt x="29" y="24"/>
                  </a:ln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5"/>
                    <a:pt x="29" y="25"/>
                    <a:pt x="30" y="25"/>
                  </a:cubicBezTo>
                  <a:lnTo>
                    <a:pt x="29" y="27"/>
                  </a:lnTo>
                  <a:lnTo>
                    <a:pt x="22" y="26"/>
                  </a:lnTo>
                  <a:lnTo>
                    <a:pt x="23" y="23"/>
                  </a:lnTo>
                  <a:lnTo>
                    <a:pt x="24" y="23"/>
                  </a:lnTo>
                  <a:cubicBezTo>
                    <a:pt x="24" y="23"/>
                    <a:pt x="24" y="23"/>
                    <a:pt x="25" y="23"/>
                  </a:cubicBezTo>
                  <a:cubicBezTo>
                    <a:pt x="25" y="23"/>
                    <a:pt x="25" y="23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lnTo>
                    <a:pt x="30" y="17"/>
                  </a:ln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lnTo>
                    <a:pt x="29" y="16"/>
                  </a:lnTo>
                  <a:lnTo>
                    <a:pt x="30" y="13"/>
                  </a:lnTo>
                  <a:lnTo>
                    <a:pt x="39" y="16"/>
                  </a:lnTo>
                  <a:lnTo>
                    <a:pt x="40" y="26"/>
                  </a:lnTo>
                  <a:close/>
                  <a:moveTo>
                    <a:pt x="34" y="18"/>
                  </a:moveTo>
                  <a:lnTo>
                    <a:pt x="34" y="18"/>
                  </a:lnTo>
                  <a:lnTo>
                    <a:pt x="31" y="21"/>
                  </a:lnTo>
                  <a:lnTo>
                    <a:pt x="34" y="22"/>
                  </a:lnTo>
                  <a:lnTo>
                    <a:pt x="34" y="18"/>
                  </a:lnTo>
                  <a:close/>
                  <a:moveTo>
                    <a:pt x="58" y="18"/>
                  </a:moveTo>
                  <a:cubicBezTo>
                    <a:pt x="61" y="18"/>
                    <a:pt x="63" y="19"/>
                    <a:pt x="65" y="20"/>
                  </a:cubicBezTo>
                  <a:cubicBezTo>
                    <a:pt x="67" y="21"/>
                    <a:pt x="67" y="23"/>
                    <a:pt x="67" y="26"/>
                  </a:cubicBezTo>
                  <a:cubicBezTo>
                    <a:pt x="67" y="27"/>
                    <a:pt x="67" y="28"/>
                    <a:pt x="66" y="29"/>
                  </a:cubicBezTo>
                  <a:cubicBezTo>
                    <a:pt x="66" y="30"/>
                    <a:pt x="65" y="30"/>
                    <a:pt x="65" y="31"/>
                  </a:cubicBezTo>
                  <a:cubicBezTo>
                    <a:pt x="64" y="32"/>
                    <a:pt x="62" y="32"/>
                    <a:pt x="61" y="32"/>
                  </a:cubicBezTo>
                  <a:cubicBezTo>
                    <a:pt x="60" y="32"/>
                    <a:pt x="58" y="32"/>
                    <a:pt x="56" y="32"/>
                  </a:cubicBezTo>
                  <a:lnTo>
                    <a:pt x="49" y="32"/>
                  </a:lnTo>
                  <a:lnTo>
                    <a:pt x="49" y="29"/>
                  </a:lnTo>
                  <a:lnTo>
                    <a:pt x="50" y="29"/>
                  </a:lnTo>
                  <a:cubicBezTo>
                    <a:pt x="50" y="29"/>
                    <a:pt x="50" y="29"/>
                    <a:pt x="50" y="29"/>
                  </a:cubicBezTo>
                  <a:cubicBezTo>
                    <a:pt x="50" y="29"/>
                    <a:pt x="51" y="29"/>
                    <a:pt x="51" y="29"/>
                  </a:cubicBezTo>
                  <a:cubicBezTo>
                    <a:pt x="51" y="29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lnTo>
                    <a:pt x="51" y="22"/>
                  </a:ln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0" y="21"/>
                    <a:pt x="50" y="21"/>
                  </a:cubicBezTo>
                  <a:lnTo>
                    <a:pt x="49" y="21"/>
                  </a:lnTo>
                  <a:lnTo>
                    <a:pt x="49" y="18"/>
                  </a:lnTo>
                  <a:lnTo>
                    <a:pt x="58" y="18"/>
                  </a:lnTo>
                  <a:close/>
                  <a:moveTo>
                    <a:pt x="56" y="28"/>
                  </a:move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9"/>
                    <a:pt x="56" y="29"/>
                    <a:pt x="57" y="29"/>
                  </a:cubicBezTo>
                  <a:cubicBezTo>
                    <a:pt x="57" y="29"/>
                    <a:pt x="57" y="29"/>
                    <a:pt x="57" y="29"/>
                  </a:cubicBezTo>
                  <a:lnTo>
                    <a:pt x="58" y="29"/>
                  </a:lnTo>
                  <a:cubicBezTo>
                    <a:pt x="59" y="29"/>
                    <a:pt x="60" y="29"/>
                    <a:pt x="60" y="28"/>
                  </a:cubicBezTo>
                  <a:cubicBezTo>
                    <a:pt x="60" y="28"/>
                    <a:pt x="60" y="27"/>
                    <a:pt x="60" y="26"/>
                  </a:cubicBezTo>
                  <a:lnTo>
                    <a:pt x="60" y="25"/>
                  </a:lnTo>
                  <a:cubicBezTo>
                    <a:pt x="60" y="24"/>
                    <a:pt x="60" y="23"/>
                    <a:pt x="60" y="23"/>
                  </a:cubicBezTo>
                  <a:cubicBezTo>
                    <a:pt x="60" y="22"/>
                    <a:pt x="59" y="22"/>
                    <a:pt x="58" y="22"/>
                  </a:cubicBezTo>
                  <a:cubicBezTo>
                    <a:pt x="57" y="21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lnTo>
                    <a:pt x="56" y="28"/>
                  </a:lnTo>
                  <a:close/>
                  <a:moveTo>
                    <a:pt x="74" y="28"/>
                  </a:moveTo>
                  <a:lnTo>
                    <a:pt x="75" y="28"/>
                  </a:ln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6" y="28"/>
                    <a:pt x="76" y="28"/>
                  </a:cubicBezTo>
                  <a:cubicBezTo>
                    <a:pt x="76" y="28"/>
                    <a:pt x="76" y="28"/>
                    <a:pt x="76" y="27"/>
                  </a:cubicBezTo>
                  <a:lnTo>
                    <a:pt x="74" y="21"/>
                  </a:lnTo>
                  <a:cubicBezTo>
                    <a:pt x="74" y="20"/>
                    <a:pt x="74" y="20"/>
                    <a:pt x="74" y="20"/>
                  </a:cubicBezTo>
                  <a:cubicBezTo>
                    <a:pt x="73" y="20"/>
                    <a:pt x="73" y="20"/>
                    <a:pt x="73" y="20"/>
                  </a:cubicBezTo>
                  <a:lnTo>
                    <a:pt x="72" y="20"/>
                  </a:lnTo>
                  <a:lnTo>
                    <a:pt x="71" y="18"/>
                  </a:lnTo>
                  <a:lnTo>
                    <a:pt x="85" y="14"/>
                  </a:lnTo>
                  <a:lnTo>
                    <a:pt x="87" y="18"/>
                  </a:lnTo>
                  <a:lnTo>
                    <a:pt x="84" y="19"/>
                  </a:lnTo>
                  <a:lnTo>
                    <a:pt x="84" y="18"/>
                  </a:lnTo>
                  <a:cubicBezTo>
                    <a:pt x="83" y="18"/>
                    <a:pt x="83" y="18"/>
                    <a:pt x="83" y="18"/>
                  </a:cubicBezTo>
                  <a:cubicBezTo>
                    <a:pt x="83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lnTo>
                    <a:pt x="79" y="19"/>
                  </a:lnTo>
                  <a:lnTo>
                    <a:pt x="80" y="21"/>
                  </a:lnTo>
                  <a:lnTo>
                    <a:pt x="84" y="20"/>
                  </a:lnTo>
                  <a:lnTo>
                    <a:pt x="85" y="23"/>
                  </a:lnTo>
                  <a:lnTo>
                    <a:pt x="81" y="24"/>
                  </a:lnTo>
                  <a:lnTo>
                    <a:pt x="82" y="26"/>
                  </a:lnTo>
                  <a:lnTo>
                    <a:pt x="84" y="25"/>
                  </a:lnTo>
                  <a:cubicBezTo>
                    <a:pt x="84" y="25"/>
                    <a:pt x="84" y="25"/>
                    <a:pt x="84" y="25"/>
                  </a:cubicBezTo>
                  <a:cubicBezTo>
                    <a:pt x="84" y="25"/>
                    <a:pt x="84" y="25"/>
                    <a:pt x="85" y="25"/>
                  </a:cubicBezTo>
                  <a:cubicBezTo>
                    <a:pt x="85" y="25"/>
                    <a:pt x="85" y="25"/>
                    <a:pt x="85" y="25"/>
                  </a:cubicBezTo>
                  <a:cubicBezTo>
                    <a:pt x="85" y="24"/>
                    <a:pt x="85" y="24"/>
                    <a:pt x="85" y="24"/>
                  </a:cubicBezTo>
                  <a:lnTo>
                    <a:pt x="86" y="23"/>
                  </a:lnTo>
                  <a:lnTo>
                    <a:pt x="88" y="22"/>
                  </a:lnTo>
                  <a:lnTo>
                    <a:pt x="89" y="27"/>
                  </a:lnTo>
                  <a:lnTo>
                    <a:pt x="75" y="31"/>
                  </a:lnTo>
                  <a:lnTo>
                    <a:pt x="74" y="28"/>
                  </a:lnTo>
                  <a:close/>
                  <a:moveTo>
                    <a:pt x="96" y="8"/>
                  </a:moveTo>
                  <a:lnTo>
                    <a:pt x="102" y="11"/>
                  </a:lnTo>
                  <a:lnTo>
                    <a:pt x="102" y="5"/>
                  </a:lnTo>
                  <a:lnTo>
                    <a:pt x="109" y="0"/>
                  </a:lnTo>
                  <a:lnTo>
                    <a:pt x="110" y="2"/>
                  </a:lnTo>
                  <a:lnTo>
                    <a:pt x="109" y="3"/>
                  </a:lnTo>
                  <a:cubicBezTo>
                    <a:pt x="109" y="3"/>
                    <a:pt x="109" y="3"/>
                    <a:pt x="109" y="4"/>
                  </a:cubicBezTo>
                  <a:cubicBezTo>
                    <a:pt x="109" y="4"/>
                    <a:pt x="109" y="4"/>
                    <a:pt x="109" y="4"/>
                  </a:cubicBezTo>
                  <a:lnTo>
                    <a:pt x="113" y="10"/>
                  </a:lnTo>
                  <a:cubicBezTo>
                    <a:pt x="113" y="10"/>
                    <a:pt x="113" y="10"/>
                    <a:pt x="113" y="10"/>
                  </a:cubicBezTo>
                  <a:cubicBezTo>
                    <a:pt x="114" y="10"/>
                    <a:pt x="114" y="10"/>
                    <a:pt x="114" y="10"/>
                  </a:cubicBezTo>
                  <a:lnTo>
                    <a:pt x="115" y="9"/>
                  </a:lnTo>
                  <a:lnTo>
                    <a:pt x="116" y="12"/>
                  </a:lnTo>
                  <a:lnTo>
                    <a:pt x="109" y="17"/>
                  </a:lnTo>
                  <a:lnTo>
                    <a:pt x="107" y="15"/>
                  </a:lnTo>
                  <a:lnTo>
                    <a:pt x="108" y="14"/>
                  </a:lnTo>
                  <a:cubicBezTo>
                    <a:pt x="108" y="14"/>
                    <a:pt x="108" y="14"/>
                    <a:pt x="108" y="14"/>
                  </a:cubicBezTo>
                  <a:cubicBezTo>
                    <a:pt x="108" y="14"/>
                    <a:pt x="108" y="13"/>
                    <a:pt x="108" y="13"/>
                  </a:cubicBezTo>
                  <a:lnTo>
                    <a:pt x="106" y="9"/>
                  </a:lnTo>
                  <a:lnTo>
                    <a:pt x="106" y="16"/>
                  </a:lnTo>
                  <a:lnTo>
                    <a:pt x="104" y="18"/>
                  </a:lnTo>
                  <a:lnTo>
                    <a:pt x="98" y="15"/>
                  </a:lnTo>
                  <a:lnTo>
                    <a:pt x="97" y="15"/>
                  </a:lnTo>
                  <a:lnTo>
                    <a:pt x="100" y="19"/>
                  </a:lnTo>
                  <a:cubicBezTo>
                    <a:pt x="100" y="19"/>
                    <a:pt x="100" y="19"/>
                    <a:pt x="101" y="19"/>
                  </a:cubicBezTo>
                  <a:cubicBezTo>
                    <a:pt x="101" y="19"/>
                    <a:pt x="101" y="19"/>
                    <a:pt x="101" y="19"/>
                  </a:cubicBezTo>
                  <a:lnTo>
                    <a:pt x="102" y="18"/>
                  </a:lnTo>
                  <a:lnTo>
                    <a:pt x="103" y="21"/>
                  </a:lnTo>
                  <a:lnTo>
                    <a:pt x="98" y="24"/>
                  </a:lnTo>
                  <a:lnTo>
                    <a:pt x="96" y="22"/>
                  </a:lnTo>
                  <a:lnTo>
                    <a:pt x="97" y="22"/>
                  </a:lnTo>
                  <a:cubicBezTo>
                    <a:pt x="97" y="21"/>
                    <a:pt x="97" y="21"/>
                    <a:pt x="98" y="21"/>
                  </a:cubicBezTo>
                  <a:cubicBezTo>
                    <a:pt x="98" y="21"/>
                    <a:pt x="97" y="21"/>
                    <a:pt x="97" y="20"/>
                  </a:cubicBezTo>
                  <a:lnTo>
                    <a:pt x="93" y="15"/>
                  </a:lnTo>
                  <a:cubicBezTo>
                    <a:pt x="93" y="14"/>
                    <a:pt x="93" y="14"/>
                    <a:pt x="93" y="14"/>
                  </a:cubicBezTo>
                  <a:cubicBezTo>
                    <a:pt x="93" y="14"/>
                    <a:pt x="93" y="14"/>
                    <a:pt x="92" y="15"/>
                  </a:cubicBezTo>
                  <a:lnTo>
                    <a:pt x="90" y="13"/>
                  </a:lnTo>
                  <a:lnTo>
                    <a:pt x="96" y="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101780" tIns="50892" rIns="101780" bIns="50892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14" name="Group 404"/>
            <p:cNvGrpSpPr>
              <a:grpSpLocks/>
            </p:cNvGrpSpPr>
            <p:nvPr/>
          </p:nvGrpSpPr>
          <p:grpSpPr bwMode="auto">
            <a:xfrm>
              <a:off x="9740375" y="139769"/>
              <a:ext cx="399990" cy="272794"/>
              <a:chOff x="4423" y="1252"/>
              <a:chExt cx="1453" cy="1182"/>
            </a:xfrm>
          </p:grpSpPr>
          <p:sp>
            <p:nvSpPr>
              <p:cNvPr id="17" name="Freeform 405"/>
              <p:cNvSpPr>
                <a:spLocks noEditPoints="1"/>
              </p:cNvSpPr>
              <p:nvPr/>
            </p:nvSpPr>
            <p:spPr bwMode="auto">
              <a:xfrm>
                <a:off x="4421" y="1250"/>
                <a:ext cx="1455" cy="1126"/>
              </a:xfrm>
              <a:custGeom>
                <a:avLst/>
                <a:gdLst>
                  <a:gd name="T0" fmla="*/ 2147483647 w 127"/>
                  <a:gd name="T1" fmla="*/ 2147483647 h 98"/>
                  <a:gd name="T2" fmla="*/ 2147483647 w 127"/>
                  <a:gd name="T3" fmla="*/ 2147483647 h 98"/>
                  <a:gd name="T4" fmla="*/ 2147483647 w 127"/>
                  <a:gd name="T5" fmla="*/ 2147483647 h 98"/>
                  <a:gd name="T6" fmla="*/ 2147483647 w 127"/>
                  <a:gd name="T7" fmla="*/ 2147483647 h 98"/>
                  <a:gd name="T8" fmla="*/ 2147483647 w 127"/>
                  <a:gd name="T9" fmla="*/ 0 h 98"/>
                  <a:gd name="T10" fmla="*/ 2147483647 w 127"/>
                  <a:gd name="T11" fmla="*/ 2147483647 h 98"/>
                  <a:gd name="T12" fmla="*/ 2147483647 w 127"/>
                  <a:gd name="T13" fmla="*/ 2147483647 h 98"/>
                  <a:gd name="T14" fmla="*/ 2147483647 w 127"/>
                  <a:gd name="T15" fmla="*/ 2147483647 h 98"/>
                  <a:gd name="T16" fmla="*/ 2147483647 w 127"/>
                  <a:gd name="T17" fmla="*/ 2147483647 h 98"/>
                  <a:gd name="T18" fmla="*/ 2147483647 w 127"/>
                  <a:gd name="T19" fmla="*/ 2147483647 h 98"/>
                  <a:gd name="T20" fmla="*/ 2147483647 w 127"/>
                  <a:gd name="T21" fmla="*/ 2147483647 h 98"/>
                  <a:gd name="T22" fmla="*/ 0 w 127"/>
                  <a:gd name="T23" fmla="*/ 2147483647 h 98"/>
                  <a:gd name="T24" fmla="*/ 2147483647 w 127"/>
                  <a:gd name="T25" fmla="*/ 0 h 98"/>
                  <a:gd name="T26" fmla="*/ 2147483647 w 127"/>
                  <a:gd name="T27" fmla="*/ 2147483647 h 9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27"/>
                  <a:gd name="T43" fmla="*/ 0 h 98"/>
                  <a:gd name="T44" fmla="*/ 127 w 127"/>
                  <a:gd name="T45" fmla="*/ 98 h 98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27" h="98">
                    <a:moveTo>
                      <a:pt x="111" y="89"/>
                    </a:moveTo>
                    <a:cubicBezTo>
                      <a:pt x="108" y="93"/>
                      <a:pt x="104" y="96"/>
                      <a:pt x="100" y="98"/>
                    </a:cubicBezTo>
                    <a:cubicBezTo>
                      <a:pt x="113" y="88"/>
                      <a:pt x="122" y="71"/>
                      <a:pt x="122" y="53"/>
                    </a:cubicBezTo>
                    <a:cubicBezTo>
                      <a:pt x="122" y="35"/>
                      <a:pt x="113" y="19"/>
                      <a:pt x="100" y="8"/>
                    </a:cubicBezTo>
                    <a:lnTo>
                      <a:pt x="104" y="0"/>
                    </a:lnTo>
                    <a:cubicBezTo>
                      <a:pt x="118" y="11"/>
                      <a:pt x="127" y="29"/>
                      <a:pt x="127" y="48"/>
                    </a:cubicBezTo>
                    <a:cubicBezTo>
                      <a:pt x="127" y="64"/>
                      <a:pt x="121" y="78"/>
                      <a:pt x="111" y="89"/>
                    </a:cubicBezTo>
                    <a:close/>
                    <a:moveTo>
                      <a:pt x="27" y="8"/>
                    </a:moveTo>
                    <a:cubicBezTo>
                      <a:pt x="14" y="19"/>
                      <a:pt x="5" y="35"/>
                      <a:pt x="5" y="53"/>
                    </a:cubicBezTo>
                    <a:cubicBezTo>
                      <a:pt x="5" y="71"/>
                      <a:pt x="14" y="88"/>
                      <a:pt x="27" y="98"/>
                    </a:cubicBezTo>
                    <a:cubicBezTo>
                      <a:pt x="23" y="96"/>
                      <a:pt x="19" y="93"/>
                      <a:pt x="16" y="89"/>
                    </a:cubicBezTo>
                    <a:cubicBezTo>
                      <a:pt x="6" y="78"/>
                      <a:pt x="0" y="64"/>
                      <a:pt x="0" y="48"/>
                    </a:cubicBezTo>
                    <a:cubicBezTo>
                      <a:pt x="0" y="29"/>
                      <a:pt x="9" y="11"/>
                      <a:pt x="23" y="0"/>
                    </a:cubicBezTo>
                    <a:lnTo>
                      <a:pt x="27" y="8"/>
                    </a:lnTo>
                    <a:close/>
                  </a:path>
                </a:pathLst>
              </a:custGeom>
              <a:solidFill>
                <a:srgbClr val="FFFFFF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" name="Freeform 406"/>
              <p:cNvSpPr>
                <a:spLocks noEditPoints="1"/>
              </p:cNvSpPr>
              <p:nvPr/>
            </p:nvSpPr>
            <p:spPr bwMode="auto">
              <a:xfrm>
                <a:off x="4474" y="1330"/>
                <a:ext cx="1339" cy="1086"/>
              </a:xfrm>
              <a:custGeom>
                <a:avLst/>
                <a:gdLst>
                  <a:gd name="T0" fmla="*/ 2147483647 w 117"/>
                  <a:gd name="T1" fmla="*/ 2147483647 h 94"/>
                  <a:gd name="T2" fmla="*/ 2147483647 w 117"/>
                  <a:gd name="T3" fmla="*/ 2147483647 h 94"/>
                  <a:gd name="T4" fmla="*/ 2147483647 w 117"/>
                  <a:gd name="T5" fmla="*/ 2147483647 h 94"/>
                  <a:gd name="T6" fmla="*/ 2147483647 w 117"/>
                  <a:gd name="T7" fmla="*/ 2147483647 h 94"/>
                  <a:gd name="T8" fmla="*/ 2147483647 w 117"/>
                  <a:gd name="T9" fmla="*/ 0 h 94"/>
                  <a:gd name="T10" fmla="*/ 2147483647 w 117"/>
                  <a:gd name="T11" fmla="*/ 2147483647 h 94"/>
                  <a:gd name="T12" fmla="*/ 2147483647 w 117"/>
                  <a:gd name="T13" fmla="*/ 2147483647 h 94"/>
                  <a:gd name="T14" fmla="*/ 2147483647 w 117"/>
                  <a:gd name="T15" fmla="*/ 2147483647 h 94"/>
                  <a:gd name="T16" fmla="*/ 2147483647 w 117"/>
                  <a:gd name="T17" fmla="*/ 2147483647 h 94"/>
                  <a:gd name="T18" fmla="*/ 2147483647 w 117"/>
                  <a:gd name="T19" fmla="*/ 2147483647 h 94"/>
                  <a:gd name="T20" fmla="*/ 2147483647 w 117"/>
                  <a:gd name="T21" fmla="*/ 2147483647 h 94"/>
                  <a:gd name="T22" fmla="*/ 0 w 117"/>
                  <a:gd name="T23" fmla="*/ 2147483647 h 94"/>
                  <a:gd name="T24" fmla="*/ 2147483647 w 117"/>
                  <a:gd name="T25" fmla="*/ 0 h 94"/>
                  <a:gd name="T26" fmla="*/ 2147483647 w 117"/>
                  <a:gd name="T27" fmla="*/ 2147483647 h 9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17"/>
                  <a:gd name="T43" fmla="*/ 0 h 94"/>
                  <a:gd name="T44" fmla="*/ 117 w 117"/>
                  <a:gd name="T45" fmla="*/ 94 h 9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17" h="94">
                    <a:moveTo>
                      <a:pt x="95" y="90"/>
                    </a:moveTo>
                    <a:cubicBezTo>
                      <a:pt x="93" y="92"/>
                      <a:pt x="91" y="93"/>
                      <a:pt x="88" y="94"/>
                    </a:cubicBezTo>
                    <a:cubicBezTo>
                      <a:pt x="102" y="84"/>
                      <a:pt x="111" y="68"/>
                      <a:pt x="111" y="50"/>
                    </a:cubicBezTo>
                    <a:cubicBezTo>
                      <a:pt x="111" y="34"/>
                      <a:pt x="103" y="18"/>
                      <a:pt x="91" y="9"/>
                    </a:cubicBezTo>
                    <a:lnTo>
                      <a:pt x="95" y="0"/>
                    </a:lnTo>
                    <a:cubicBezTo>
                      <a:pt x="108" y="11"/>
                      <a:pt x="117" y="27"/>
                      <a:pt x="117" y="45"/>
                    </a:cubicBezTo>
                    <a:cubicBezTo>
                      <a:pt x="117" y="63"/>
                      <a:pt x="108" y="80"/>
                      <a:pt x="95" y="90"/>
                    </a:cubicBezTo>
                    <a:close/>
                    <a:moveTo>
                      <a:pt x="26" y="9"/>
                    </a:moveTo>
                    <a:cubicBezTo>
                      <a:pt x="14" y="19"/>
                      <a:pt x="6" y="34"/>
                      <a:pt x="6" y="50"/>
                    </a:cubicBezTo>
                    <a:cubicBezTo>
                      <a:pt x="6" y="68"/>
                      <a:pt x="15" y="84"/>
                      <a:pt x="29" y="94"/>
                    </a:cubicBezTo>
                    <a:cubicBezTo>
                      <a:pt x="26" y="93"/>
                      <a:pt x="24" y="92"/>
                      <a:pt x="22" y="90"/>
                    </a:cubicBezTo>
                    <a:cubicBezTo>
                      <a:pt x="9" y="80"/>
                      <a:pt x="0" y="63"/>
                      <a:pt x="0" y="45"/>
                    </a:cubicBezTo>
                    <a:cubicBezTo>
                      <a:pt x="0" y="27"/>
                      <a:pt x="9" y="11"/>
                      <a:pt x="22" y="0"/>
                    </a:cubicBezTo>
                    <a:lnTo>
                      <a:pt x="26" y="9"/>
                    </a:lnTo>
                    <a:close/>
                  </a:path>
                </a:pathLst>
              </a:custGeom>
              <a:solidFill>
                <a:srgbClr val="0074C5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" name="Freeform 407"/>
              <p:cNvSpPr>
                <a:spLocks noEditPoints="1"/>
              </p:cNvSpPr>
              <p:nvPr/>
            </p:nvSpPr>
            <p:spPr bwMode="auto">
              <a:xfrm>
                <a:off x="4537" y="1434"/>
                <a:ext cx="1204" cy="1000"/>
              </a:xfrm>
              <a:custGeom>
                <a:avLst/>
                <a:gdLst>
                  <a:gd name="T0" fmla="*/ 2147483647 w 105"/>
                  <a:gd name="T1" fmla="*/ 2147483647 h 87"/>
                  <a:gd name="T2" fmla="*/ 2147483647 w 105"/>
                  <a:gd name="T3" fmla="*/ 2147483647 h 87"/>
                  <a:gd name="T4" fmla="*/ 2147483647 w 105"/>
                  <a:gd name="T5" fmla="*/ 2147483647 h 87"/>
                  <a:gd name="T6" fmla="*/ 2147483647 w 105"/>
                  <a:gd name="T7" fmla="*/ 2147483647 h 87"/>
                  <a:gd name="T8" fmla="*/ 2147483647 w 105"/>
                  <a:gd name="T9" fmla="*/ 0 h 87"/>
                  <a:gd name="T10" fmla="*/ 2147483647 w 105"/>
                  <a:gd name="T11" fmla="*/ 2147483647 h 87"/>
                  <a:gd name="T12" fmla="*/ 2147483647 w 105"/>
                  <a:gd name="T13" fmla="*/ 2147483647 h 87"/>
                  <a:gd name="T14" fmla="*/ 2147483647 w 105"/>
                  <a:gd name="T15" fmla="*/ 2147483647 h 87"/>
                  <a:gd name="T16" fmla="*/ 2147483647 w 105"/>
                  <a:gd name="T17" fmla="*/ 2147483647 h 87"/>
                  <a:gd name="T18" fmla="*/ 2147483647 w 105"/>
                  <a:gd name="T19" fmla="*/ 2147483647 h 87"/>
                  <a:gd name="T20" fmla="*/ 2147483647 w 105"/>
                  <a:gd name="T21" fmla="*/ 2147483647 h 87"/>
                  <a:gd name="T22" fmla="*/ 0 w 105"/>
                  <a:gd name="T23" fmla="*/ 2147483647 h 87"/>
                  <a:gd name="T24" fmla="*/ 2147483647 w 105"/>
                  <a:gd name="T25" fmla="*/ 0 h 87"/>
                  <a:gd name="T26" fmla="*/ 2147483647 w 105"/>
                  <a:gd name="T27" fmla="*/ 2147483647 h 8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05"/>
                  <a:gd name="T43" fmla="*/ 0 h 87"/>
                  <a:gd name="T44" fmla="*/ 105 w 105"/>
                  <a:gd name="T45" fmla="*/ 87 h 8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05" h="87">
                    <a:moveTo>
                      <a:pt x="82" y="85"/>
                    </a:moveTo>
                    <a:cubicBezTo>
                      <a:pt x="81" y="86"/>
                      <a:pt x="79" y="86"/>
                      <a:pt x="78" y="87"/>
                    </a:cubicBezTo>
                    <a:cubicBezTo>
                      <a:pt x="91" y="79"/>
                      <a:pt x="100" y="64"/>
                      <a:pt x="100" y="47"/>
                    </a:cubicBezTo>
                    <a:cubicBezTo>
                      <a:pt x="100" y="31"/>
                      <a:pt x="93" y="17"/>
                      <a:pt x="81" y="8"/>
                    </a:cubicBezTo>
                    <a:lnTo>
                      <a:pt x="85" y="0"/>
                    </a:lnTo>
                    <a:cubicBezTo>
                      <a:pt x="97" y="9"/>
                      <a:pt x="105" y="25"/>
                      <a:pt x="105" y="41"/>
                    </a:cubicBezTo>
                    <a:cubicBezTo>
                      <a:pt x="105" y="59"/>
                      <a:pt x="96" y="75"/>
                      <a:pt x="82" y="85"/>
                    </a:cubicBezTo>
                    <a:close/>
                    <a:moveTo>
                      <a:pt x="24" y="8"/>
                    </a:moveTo>
                    <a:cubicBezTo>
                      <a:pt x="12" y="17"/>
                      <a:pt x="5" y="31"/>
                      <a:pt x="5" y="47"/>
                    </a:cubicBezTo>
                    <a:cubicBezTo>
                      <a:pt x="5" y="64"/>
                      <a:pt x="14" y="79"/>
                      <a:pt x="27" y="87"/>
                    </a:cubicBezTo>
                    <a:cubicBezTo>
                      <a:pt x="26" y="86"/>
                      <a:pt x="24" y="86"/>
                      <a:pt x="23" y="85"/>
                    </a:cubicBezTo>
                    <a:cubicBezTo>
                      <a:pt x="9" y="75"/>
                      <a:pt x="0" y="59"/>
                      <a:pt x="0" y="41"/>
                    </a:cubicBezTo>
                    <a:cubicBezTo>
                      <a:pt x="0" y="25"/>
                      <a:pt x="8" y="10"/>
                      <a:pt x="20" y="0"/>
                    </a:cubicBezTo>
                    <a:lnTo>
                      <a:pt x="24" y="8"/>
                    </a:lnTo>
                    <a:close/>
                  </a:path>
                </a:pathLst>
              </a:custGeom>
              <a:solidFill>
                <a:srgbClr val="EB3D00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5" name="Oval 408"/>
            <p:cNvSpPr>
              <a:spLocks noChangeArrowheads="1"/>
            </p:cNvSpPr>
            <p:nvPr/>
          </p:nvSpPr>
          <p:spPr bwMode="auto">
            <a:xfrm>
              <a:off x="10180281" y="267857"/>
              <a:ext cx="34411" cy="29080"/>
            </a:xfrm>
            <a:prstGeom prst="ellipse">
              <a:avLst/>
            </a:prstGeom>
            <a:solidFill>
              <a:srgbClr val="FDFA0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6" name="Oval 409"/>
            <p:cNvSpPr>
              <a:spLocks noChangeArrowheads="1"/>
            </p:cNvSpPr>
            <p:nvPr/>
          </p:nvSpPr>
          <p:spPr bwMode="auto">
            <a:xfrm>
              <a:off x="9653660" y="265319"/>
              <a:ext cx="33034" cy="29080"/>
            </a:xfrm>
            <a:prstGeom prst="ellipse">
              <a:avLst/>
            </a:prstGeom>
            <a:solidFill>
              <a:srgbClr val="EFEC5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sp>
        <p:nvSpPr>
          <p:cNvPr id="372" name="Text Box 2"/>
          <p:cNvSpPr txBox="1">
            <a:spLocks noChangeArrowheads="1"/>
          </p:cNvSpPr>
          <p:nvPr/>
        </p:nvSpPr>
        <p:spPr bwMode="auto">
          <a:xfrm>
            <a:off x="-7936" y="-117"/>
            <a:ext cx="12193178" cy="723106"/>
          </a:xfrm>
          <a:prstGeom prst="rect">
            <a:avLst/>
          </a:prstGeom>
          <a:solidFill>
            <a:srgbClr val="204D84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7855" tIns="38928" rIns="77855" bIns="38928" anchor="ctr"/>
          <a:lstStyle>
            <a:defPPr>
              <a:defRPr lang="ru-RU"/>
            </a:defPPr>
            <a:lvl1pPr algn="ctr" defTabSz="778206" fontAlgn="base">
              <a:spcBef>
                <a:spcPct val="0"/>
              </a:spcBef>
              <a:spcAft>
                <a:spcPct val="0"/>
              </a:spcAft>
              <a:defRPr sz="1400" kern="0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389626" defTabSz="779252" fontAlgn="base">
              <a:spcBef>
                <a:spcPct val="0"/>
              </a:spcBef>
              <a:spcAft>
                <a:spcPct val="0"/>
              </a:spcAft>
              <a:defRPr sz="1500"/>
            </a:lvl2pPr>
            <a:lvl3pPr marL="779252" defTabSz="779252" fontAlgn="base">
              <a:spcBef>
                <a:spcPct val="0"/>
              </a:spcBef>
              <a:spcAft>
                <a:spcPct val="0"/>
              </a:spcAft>
              <a:defRPr sz="1500"/>
            </a:lvl3pPr>
            <a:lvl4pPr marL="1168878" defTabSz="779252" fontAlgn="base">
              <a:spcBef>
                <a:spcPct val="0"/>
              </a:spcBef>
              <a:spcAft>
                <a:spcPct val="0"/>
              </a:spcAft>
              <a:defRPr sz="1500"/>
            </a:lvl4pPr>
            <a:lvl5pPr marL="1558503" defTabSz="779252" fontAlgn="base">
              <a:spcBef>
                <a:spcPct val="0"/>
              </a:spcBef>
              <a:spcAft>
                <a:spcPct val="0"/>
              </a:spcAft>
              <a:defRPr sz="1500"/>
            </a:lvl5pPr>
            <a:lvl6pPr marL="1948129" defTabSz="779252">
              <a:defRPr sz="1500"/>
            </a:lvl6pPr>
            <a:lvl7pPr marL="2337755" defTabSz="779252">
              <a:defRPr sz="1500"/>
            </a:lvl7pPr>
            <a:lvl8pPr marL="2727381" defTabSz="779252">
              <a:defRPr sz="1500"/>
            </a:lvl8pPr>
            <a:lvl9pPr marL="3117007" defTabSz="779252">
              <a:defRPr sz="1500"/>
            </a:lvl9pPr>
          </a:lstStyle>
          <a:p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ИНФОРМАЦИОННЫЕ МАТЕРИАЛЫ ПО ОСАДКАМ И </a:t>
            </a:r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УСИЛЕНИЮ </a:t>
            </a:r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ВЕТРА</a:t>
            </a:r>
          </a:p>
          <a:p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 </a:t>
            </a:r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ТЕРРИТОРИИ  КРАСНОДАРСКОГО КРАЯ</a:t>
            </a:r>
          </a:p>
          <a:p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(РИСК НАРУШЕНИЯ ЭЛЕКТРОСНАБЖЕНИЯ </a:t>
            </a:r>
            <a:r>
              <a:rPr lang="ru-RU" alt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 </a:t>
            </a:r>
            <a:r>
              <a:rPr lang="ru-RU" alt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05.11.2024</a:t>
            </a:r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) </a:t>
            </a:r>
            <a:endParaRPr lang="ru-RU" kern="12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74" name="Прямоугольная выноска 4"/>
          <p:cNvSpPr>
            <a:spLocks noChangeArrowheads="1"/>
          </p:cNvSpPr>
          <p:nvPr/>
        </p:nvSpPr>
        <p:spPr bwMode="auto">
          <a:xfrm>
            <a:off x="3092689" y="5666"/>
            <a:ext cx="5966643" cy="701733"/>
          </a:xfrm>
          <a:prstGeom prst="wedgeRectCallout">
            <a:avLst>
              <a:gd name="adj1" fmla="val 57307"/>
              <a:gd name="adj2" fmla="val -18442"/>
            </a:avLst>
          </a:prstGeom>
          <a:noFill/>
          <a:ln w="9525" algn="ctr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ru-RU" altLang="ru-RU" dirty="0"/>
          </a:p>
        </p:txBody>
      </p:sp>
      <p:grpSp>
        <p:nvGrpSpPr>
          <p:cNvPr id="435" name="Группа 434"/>
          <p:cNvGrpSpPr/>
          <p:nvPr/>
        </p:nvGrpSpPr>
        <p:grpSpPr>
          <a:xfrm>
            <a:off x="9476045" y="2373019"/>
            <a:ext cx="3131213" cy="3743622"/>
            <a:chOff x="7765301" y="4457439"/>
            <a:chExt cx="2974026" cy="3743622"/>
          </a:xfrm>
        </p:grpSpPr>
        <p:grpSp>
          <p:nvGrpSpPr>
            <p:cNvPr id="436" name="Группа 435"/>
            <p:cNvGrpSpPr/>
            <p:nvPr/>
          </p:nvGrpSpPr>
          <p:grpSpPr>
            <a:xfrm>
              <a:off x="7765301" y="4457439"/>
              <a:ext cx="2974026" cy="3743622"/>
              <a:chOff x="6897578" y="4082211"/>
              <a:chExt cx="2644738" cy="2764039"/>
            </a:xfrm>
          </p:grpSpPr>
          <p:sp>
            <p:nvSpPr>
              <p:cNvPr id="439" name="Text Box 97"/>
              <p:cNvSpPr txBox="1">
                <a:spLocks noChangeArrowheads="1"/>
              </p:cNvSpPr>
              <p:nvPr/>
            </p:nvSpPr>
            <p:spPr bwMode="auto">
              <a:xfrm>
                <a:off x="7066917" y="6209278"/>
                <a:ext cx="1460939" cy="15222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127982" tIns="63992" rIns="127982" bIns="63992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endParaRPr lang="ru-RU" altLang="ru-RU" sz="500" b="0" dirty="0">
                  <a:solidFill>
                    <a:srgbClr val="000000"/>
                  </a:solidFill>
                  <a:cs typeface="Arial" panose="020B0604020202020204" pitchFamily="34" charset="0"/>
                </a:endParaRPr>
              </a:p>
            </p:txBody>
          </p:sp>
          <p:grpSp>
            <p:nvGrpSpPr>
              <p:cNvPr id="440" name="Группа 439"/>
              <p:cNvGrpSpPr/>
              <p:nvPr/>
            </p:nvGrpSpPr>
            <p:grpSpPr>
              <a:xfrm>
                <a:off x="6897578" y="4082211"/>
                <a:ext cx="2644738" cy="2764039"/>
                <a:chOff x="9401428" y="1559479"/>
                <a:chExt cx="3026400" cy="5253681"/>
              </a:xfrm>
            </p:grpSpPr>
            <p:grpSp>
              <p:nvGrpSpPr>
                <p:cNvPr id="445" name="Группа 444"/>
                <p:cNvGrpSpPr/>
                <p:nvPr/>
              </p:nvGrpSpPr>
              <p:grpSpPr>
                <a:xfrm>
                  <a:off x="9401428" y="1559479"/>
                  <a:ext cx="3026400" cy="5253681"/>
                  <a:chOff x="6759623" y="3727167"/>
                  <a:chExt cx="2464767" cy="3113013"/>
                </a:xfrm>
              </p:grpSpPr>
              <p:sp>
                <p:nvSpPr>
                  <p:cNvPr id="450" name="Rectangle 93"/>
                  <p:cNvSpPr>
                    <a:spLocks noChangeArrowheads="1"/>
                  </p:cNvSpPr>
                  <p:nvPr/>
                </p:nvSpPr>
                <p:spPr bwMode="auto">
                  <a:xfrm>
                    <a:off x="6759623" y="3767481"/>
                    <a:ext cx="2134158" cy="3072699"/>
                  </a:xfrm>
                  <a:prstGeom prst="rect">
                    <a:avLst/>
                  </a:prstGeom>
                  <a:solidFill>
                    <a:schemeClr val="bg1"/>
                  </a:solidFill>
                  <a:ln w="19050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defTabSz="912321">
                      <a:defRPr/>
                    </a:pPr>
                    <a:endParaRPr lang="ru-RU" altLang="ru-RU" sz="800" dirty="0">
                      <a:solidFill>
                        <a:srgbClr val="000000"/>
                      </a:solidFill>
                      <a:latin typeface="Calibri" panose="020F050202020403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51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165774" y="5712496"/>
                    <a:ext cx="1833906" cy="363400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- прогноз нарушения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ЛЭП </a:t>
                    </a:r>
                    <a:r>
                      <a:rPr lang="ru-RU" altLang="ru-RU" sz="1000" b="0" kern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(УГМС)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2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74325" y="3727167"/>
                    <a:ext cx="1606383" cy="241833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Условные обозначения</a:t>
                    </a:r>
                  </a:p>
                </p:txBody>
              </p:sp>
              <p:sp>
                <p:nvSpPr>
                  <p:cNvPr id="453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187581" y="6232909"/>
                    <a:ext cx="1609849" cy="209841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endParaRPr lang="ru-RU" altLang="ru-RU" sz="800" b="0" dirty="0">
                      <a:solidFill>
                        <a:srgbClr val="000000"/>
                      </a:solidFill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54" name="TextBox 10"/>
                  <p:cNvSpPr txBox="1"/>
                  <p:nvPr/>
                </p:nvSpPr>
                <p:spPr>
                  <a:xfrm>
                    <a:off x="6844151" y="6597757"/>
                    <a:ext cx="591514" cy="204745"/>
                  </a:xfrm>
                  <a:prstGeom prst="rect">
                    <a:avLst/>
                  </a:prstGeom>
                  <a:solidFill>
                    <a:schemeClr val="bg1"/>
                  </a:solidFill>
                  <a:effectLst>
                    <a:softEdge rad="63500"/>
                  </a:effectLst>
                </p:spPr>
                <p:txBody>
                  <a:bodyPr wrap="square" rtlCol="0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l" defTabSz="912321">
                      <a:defRPr/>
                    </a:pPr>
                    <a:r>
                      <a:rPr lang="ru-RU" sz="1000" dirty="0" smtClean="0">
                        <a:solidFill>
                          <a:prstClr val="black"/>
                        </a:solidFill>
                        <a:latin typeface="Arial" pitchFamily="34" charset="0"/>
                        <a:cs typeface="Arial" pitchFamily="34" charset="0"/>
                      </a:rPr>
                      <a:t>Город</a:t>
                    </a:r>
                    <a:endParaRPr lang="ru-RU" sz="1000" dirty="0">
                      <a:solidFill>
                        <a:prstClr val="black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5" name="Полилиния 454"/>
                  <p:cNvSpPr/>
                  <p:nvPr/>
                </p:nvSpPr>
                <p:spPr>
                  <a:xfrm>
                    <a:off x="6881233" y="5740396"/>
                    <a:ext cx="324905" cy="204788"/>
                  </a:xfrm>
                  <a:custGeom>
                    <a:avLst/>
                    <a:gdLst>
                      <a:gd name="connsiteX0" fmla="*/ 42863 w 324905"/>
                      <a:gd name="connsiteY0" fmla="*/ 28575 h 204788"/>
                      <a:gd name="connsiteX1" fmla="*/ 47625 w 324905"/>
                      <a:gd name="connsiteY1" fmla="*/ 4763 h 204788"/>
                      <a:gd name="connsiteX2" fmla="*/ 61913 w 324905"/>
                      <a:gd name="connsiteY2" fmla="*/ 0 h 204788"/>
                      <a:gd name="connsiteX3" fmla="*/ 95250 w 324905"/>
                      <a:gd name="connsiteY3" fmla="*/ 4763 h 204788"/>
                      <a:gd name="connsiteX4" fmla="*/ 200025 w 324905"/>
                      <a:gd name="connsiteY4" fmla="*/ 9525 h 204788"/>
                      <a:gd name="connsiteX5" fmla="*/ 252413 w 324905"/>
                      <a:gd name="connsiteY5" fmla="*/ 14288 h 204788"/>
                      <a:gd name="connsiteX6" fmla="*/ 280988 w 324905"/>
                      <a:gd name="connsiteY6" fmla="*/ 23813 h 204788"/>
                      <a:gd name="connsiteX7" fmla="*/ 285750 w 324905"/>
                      <a:gd name="connsiteY7" fmla="*/ 52388 h 204788"/>
                      <a:gd name="connsiteX8" fmla="*/ 300038 w 324905"/>
                      <a:gd name="connsiteY8" fmla="*/ 57150 h 204788"/>
                      <a:gd name="connsiteX9" fmla="*/ 314325 w 324905"/>
                      <a:gd name="connsiteY9" fmla="*/ 66675 h 204788"/>
                      <a:gd name="connsiteX10" fmla="*/ 323850 w 324905"/>
                      <a:gd name="connsiteY10" fmla="*/ 80963 h 204788"/>
                      <a:gd name="connsiteX11" fmla="*/ 319088 w 324905"/>
                      <a:gd name="connsiteY11" fmla="*/ 180975 h 204788"/>
                      <a:gd name="connsiteX12" fmla="*/ 300038 w 324905"/>
                      <a:gd name="connsiteY12" fmla="*/ 185738 h 204788"/>
                      <a:gd name="connsiteX13" fmla="*/ 228600 w 324905"/>
                      <a:gd name="connsiteY13" fmla="*/ 190500 h 204788"/>
                      <a:gd name="connsiteX14" fmla="*/ 209550 w 324905"/>
                      <a:gd name="connsiteY14" fmla="*/ 195263 h 204788"/>
                      <a:gd name="connsiteX15" fmla="*/ 185738 w 324905"/>
                      <a:gd name="connsiteY15" fmla="*/ 200025 h 204788"/>
                      <a:gd name="connsiteX16" fmla="*/ 171450 w 324905"/>
                      <a:gd name="connsiteY16" fmla="*/ 204788 h 204788"/>
                      <a:gd name="connsiteX17" fmla="*/ 152400 w 324905"/>
                      <a:gd name="connsiteY17" fmla="*/ 190500 h 204788"/>
                      <a:gd name="connsiteX18" fmla="*/ 138113 w 324905"/>
                      <a:gd name="connsiteY18" fmla="*/ 180975 h 204788"/>
                      <a:gd name="connsiteX19" fmla="*/ 123825 w 324905"/>
                      <a:gd name="connsiteY19" fmla="*/ 166688 h 204788"/>
                      <a:gd name="connsiteX20" fmla="*/ 95250 w 324905"/>
                      <a:gd name="connsiteY20" fmla="*/ 152400 h 204788"/>
                      <a:gd name="connsiteX21" fmla="*/ 42863 w 324905"/>
                      <a:gd name="connsiteY21" fmla="*/ 147638 h 204788"/>
                      <a:gd name="connsiteX22" fmla="*/ 14288 w 324905"/>
                      <a:gd name="connsiteY22" fmla="*/ 133350 h 204788"/>
                      <a:gd name="connsiteX23" fmla="*/ 4763 w 324905"/>
                      <a:gd name="connsiteY23" fmla="*/ 119063 h 204788"/>
                      <a:gd name="connsiteX24" fmla="*/ 0 w 324905"/>
                      <a:gd name="connsiteY24" fmla="*/ 104775 h 204788"/>
                      <a:gd name="connsiteX25" fmla="*/ 19050 w 324905"/>
                      <a:gd name="connsiteY25" fmla="*/ 42863 h 204788"/>
                      <a:gd name="connsiteX26" fmla="*/ 42863 w 324905"/>
                      <a:gd name="connsiteY26" fmla="*/ 28575 h 204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</a:cxnLst>
                    <a:rect l="l" t="t" r="r" b="b"/>
                    <a:pathLst>
                      <a:path w="324905" h="204788">
                        <a:moveTo>
                          <a:pt x="42863" y="28575"/>
                        </a:moveTo>
                        <a:cubicBezTo>
                          <a:pt x="44450" y="20638"/>
                          <a:pt x="43135" y="11498"/>
                          <a:pt x="47625" y="4763"/>
                        </a:cubicBezTo>
                        <a:cubicBezTo>
                          <a:pt x="50410" y="586"/>
                          <a:pt x="56893" y="0"/>
                          <a:pt x="61913" y="0"/>
                        </a:cubicBezTo>
                        <a:cubicBezTo>
                          <a:pt x="73138" y="0"/>
                          <a:pt x="84138" y="3175"/>
                          <a:pt x="95250" y="4763"/>
                        </a:cubicBezTo>
                        <a:cubicBezTo>
                          <a:pt x="147969" y="22336"/>
                          <a:pt x="113804" y="14914"/>
                          <a:pt x="200025" y="9525"/>
                        </a:cubicBezTo>
                        <a:cubicBezTo>
                          <a:pt x="217488" y="11113"/>
                          <a:pt x="235145" y="11241"/>
                          <a:pt x="252413" y="14288"/>
                        </a:cubicBezTo>
                        <a:cubicBezTo>
                          <a:pt x="262300" y="16033"/>
                          <a:pt x="280988" y="23813"/>
                          <a:pt x="280988" y="23813"/>
                        </a:cubicBezTo>
                        <a:cubicBezTo>
                          <a:pt x="282575" y="33338"/>
                          <a:pt x="280959" y="44004"/>
                          <a:pt x="285750" y="52388"/>
                        </a:cubicBezTo>
                        <a:cubicBezTo>
                          <a:pt x="288241" y="56747"/>
                          <a:pt x="295548" y="54905"/>
                          <a:pt x="300038" y="57150"/>
                        </a:cubicBezTo>
                        <a:cubicBezTo>
                          <a:pt x="305157" y="59710"/>
                          <a:pt x="309563" y="63500"/>
                          <a:pt x="314325" y="66675"/>
                        </a:cubicBezTo>
                        <a:cubicBezTo>
                          <a:pt x="317500" y="71438"/>
                          <a:pt x="323612" y="75244"/>
                          <a:pt x="323850" y="80963"/>
                        </a:cubicBezTo>
                        <a:cubicBezTo>
                          <a:pt x="325240" y="114309"/>
                          <a:pt x="326484" y="148430"/>
                          <a:pt x="319088" y="180975"/>
                        </a:cubicBezTo>
                        <a:cubicBezTo>
                          <a:pt x="317637" y="187358"/>
                          <a:pt x="306548" y="185053"/>
                          <a:pt x="300038" y="185738"/>
                        </a:cubicBezTo>
                        <a:cubicBezTo>
                          <a:pt x="276304" y="188236"/>
                          <a:pt x="252413" y="188913"/>
                          <a:pt x="228600" y="190500"/>
                        </a:cubicBezTo>
                        <a:cubicBezTo>
                          <a:pt x="222250" y="192088"/>
                          <a:pt x="215940" y="193843"/>
                          <a:pt x="209550" y="195263"/>
                        </a:cubicBezTo>
                        <a:cubicBezTo>
                          <a:pt x="201648" y="197019"/>
                          <a:pt x="193591" y="198062"/>
                          <a:pt x="185738" y="200025"/>
                        </a:cubicBezTo>
                        <a:cubicBezTo>
                          <a:pt x="180868" y="201243"/>
                          <a:pt x="176213" y="203200"/>
                          <a:pt x="171450" y="204788"/>
                        </a:cubicBezTo>
                        <a:cubicBezTo>
                          <a:pt x="165100" y="200025"/>
                          <a:pt x="158859" y="195114"/>
                          <a:pt x="152400" y="190500"/>
                        </a:cubicBezTo>
                        <a:cubicBezTo>
                          <a:pt x="147743" y="187173"/>
                          <a:pt x="142510" y="184639"/>
                          <a:pt x="138113" y="180975"/>
                        </a:cubicBezTo>
                        <a:cubicBezTo>
                          <a:pt x="132939" y="176663"/>
                          <a:pt x="128999" y="171000"/>
                          <a:pt x="123825" y="166688"/>
                        </a:cubicBezTo>
                        <a:cubicBezTo>
                          <a:pt x="116019" y="160183"/>
                          <a:pt x="105619" y="153881"/>
                          <a:pt x="95250" y="152400"/>
                        </a:cubicBezTo>
                        <a:cubicBezTo>
                          <a:pt x="77892" y="149920"/>
                          <a:pt x="60325" y="149225"/>
                          <a:pt x="42863" y="147638"/>
                        </a:cubicBezTo>
                        <a:cubicBezTo>
                          <a:pt x="31242" y="143764"/>
                          <a:pt x="23520" y="142582"/>
                          <a:pt x="14288" y="133350"/>
                        </a:cubicBezTo>
                        <a:cubicBezTo>
                          <a:pt x="10241" y="129303"/>
                          <a:pt x="7323" y="124182"/>
                          <a:pt x="4763" y="119063"/>
                        </a:cubicBezTo>
                        <a:cubicBezTo>
                          <a:pt x="2518" y="114573"/>
                          <a:pt x="1588" y="109538"/>
                          <a:pt x="0" y="104775"/>
                        </a:cubicBezTo>
                        <a:cubicBezTo>
                          <a:pt x="5433" y="50448"/>
                          <a:pt x="-6518" y="68431"/>
                          <a:pt x="19050" y="42863"/>
                        </a:cubicBezTo>
                        <a:lnTo>
                          <a:pt x="42863" y="28575"/>
                        </a:lnTo>
                        <a:close/>
                      </a:path>
                    </a:pathLst>
                  </a:custGeom>
                  <a:solidFill>
                    <a:srgbClr val="FF0000">
                      <a:alpha val="40000"/>
                    </a:srgbClr>
                  </a:solidFill>
                  <a:ln>
                    <a:solidFill>
                      <a:srgbClr val="FF0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912321">
                      <a:defRPr/>
                    </a:pPr>
                    <a:endParaRPr lang="ru-RU" sz="800" dirty="0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456" name="Прямоугольник 455"/>
                  <p:cNvSpPr/>
                  <p:nvPr/>
                </p:nvSpPr>
                <p:spPr>
                  <a:xfrm>
                    <a:off x="6789967" y="6011515"/>
                    <a:ext cx="527227" cy="138165"/>
                  </a:xfrm>
                  <a:prstGeom prst="rect">
                    <a:avLst/>
                  </a:prstGeom>
                  <a:solidFill>
                    <a:srgbClr val="FFFF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912321">
                      <a:defRPr/>
                    </a:pPr>
                    <a:r>
                      <a:rPr lang="ru-RU" sz="800" dirty="0">
                        <a:solidFill>
                          <a:prstClr val="black"/>
                        </a:solidFill>
                        <a:latin typeface="Times New Roman" panose="02020603050405020304" pitchFamily="18" charset="0"/>
                        <a:cs typeface="Times New Roman" panose="02020603050405020304" pitchFamily="18" charset="0"/>
                      </a:rPr>
                      <a:t>321/20</a:t>
                    </a:r>
                  </a:p>
                </p:txBody>
              </p:sp>
              <p:sp>
                <p:nvSpPr>
                  <p:cNvPr id="457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49111" y="6567185"/>
                    <a:ext cx="1831079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- муниципальное образование</a:t>
                    </a:r>
                  </a:p>
                </p:txBody>
              </p:sp>
              <p:sp>
                <p:nvSpPr>
                  <p:cNvPr id="458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327897" y="4656852"/>
                    <a:ext cx="1896493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- линии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электропередач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9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66267" y="5973077"/>
                    <a:ext cx="1898652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kern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- </a:t>
                    </a:r>
                    <a:r>
                      <a:rPr lang="ru-RU" altLang="ru-RU" sz="100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протяженность ЛЭП/ТП (шт.)</a:t>
                    </a:r>
                  </a:p>
                </p:txBody>
              </p:sp>
              <p:sp>
                <p:nvSpPr>
                  <p:cNvPr id="460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429220" y="4063712"/>
                    <a:ext cx="873125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осадки, мм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  <p:sp>
              <p:nvSpPr>
                <p:cNvPr id="446" name="Скругленный прямоугольник 445"/>
                <p:cNvSpPr/>
                <p:nvPr/>
              </p:nvSpPr>
              <p:spPr>
                <a:xfrm>
                  <a:off x="9637258" y="6127238"/>
                  <a:ext cx="282820" cy="225201"/>
                </a:xfrm>
                <a:prstGeom prst="roundRect">
                  <a:avLst/>
                </a:prstGeom>
                <a:solidFill>
                  <a:schemeClr val="accent6">
                    <a:lumMod val="20000"/>
                    <a:lumOff val="80000"/>
                  </a:schemeClr>
                </a:solidFill>
                <a:ln>
                  <a:solidFill>
                    <a:schemeClr val="tx1"/>
                  </a:solidFill>
                </a:ln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0" tIns="0" rIns="0" bIns="0" rtlCol="0" anchor="ctr"/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912321"/>
                  <a:r>
                    <a:rPr lang="ru-RU" sz="800" b="1" dirty="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60%</a:t>
                  </a:r>
                </a:p>
              </p:txBody>
            </p:sp>
            <p:sp>
              <p:nvSpPr>
                <p:cNvPr id="447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10008980" y="5925488"/>
                  <a:ext cx="2202328" cy="545576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80200" tIns="40101" rIns="80200" bIns="40101">
                  <a:spAutoFit/>
                </a:bodyPr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defTabSz="955471">
                    <a:defRPr/>
                  </a:pPr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 - </a:t>
                  </a:r>
                  <a:r>
                    <a:rPr lang="ru-RU" altLang="ru-RU" sz="1000" b="0" dirty="0" smtClean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износ электроэнергетических </a:t>
                  </a:r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систем </a:t>
                  </a:r>
                </a:p>
              </p:txBody>
            </p:sp>
            <p:sp>
              <p:nvSpPr>
                <p:cNvPr id="448" name="Прямоугольник 447"/>
                <p:cNvSpPr/>
                <p:nvPr/>
              </p:nvSpPr>
              <p:spPr>
                <a:xfrm>
                  <a:off x="9438681" y="5747122"/>
                  <a:ext cx="658385" cy="230603"/>
                </a:xfrm>
                <a:prstGeom prst="rect">
                  <a:avLst/>
                </a:prstGeom>
                <a:solidFill>
                  <a:srgbClr val="92D050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lIns="68571" tIns="34286" rIns="68571" bIns="34286" anchor="ctr"/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912321"/>
                  <a:r>
                    <a:rPr lang="ru-RU" sz="800" kern="0" dirty="0">
                      <a:solidFill>
                        <a:prstClr val="black"/>
                      </a:solidFill>
                      <a:cs typeface="Times New Roman" panose="02020603050405020304" pitchFamily="18" charset="0"/>
                    </a:rPr>
                    <a:t>19/330</a:t>
                  </a:r>
                </a:p>
              </p:txBody>
            </p:sp>
            <p:sp>
              <p:nvSpPr>
                <p:cNvPr id="449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10025082" y="5647837"/>
                  <a:ext cx="1868848" cy="397313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127973" tIns="63988" rIns="127973" bIns="63988">
                  <a:spAutoFit/>
                </a:bodyPr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- кол-во домов /населения</a:t>
                  </a:r>
                </a:p>
              </p:txBody>
            </p:sp>
          </p:grpSp>
          <p:sp>
            <p:nvSpPr>
              <p:cNvPr id="441" name="Text Box 97"/>
              <p:cNvSpPr txBox="1">
                <a:spLocks noChangeArrowheads="1"/>
              </p:cNvSpPr>
              <p:nvPr/>
            </p:nvSpPr>
            <p:spPr bwMode="auto">
              <a:xfrm>
                <a:off x="7335606" y="5464351"/>
                <a:ext cx="1948620" cy="18518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95989" tIns="47996" rIns="95989" bIns="47996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- количество </a:t>
                </a:r>
                <a:r>
                  <a:rPr lang="ru-RU" altLang="ru-RU" sz="1000" b="0" kern="0" dirty="0" smtClean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осадков (УГМС), </a:t>
                </a: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мм</a:t>
                </a:r>
              </a:p>
            </p:txBody>
          </p:sp>
          <p:sp>
            <p:nvSpPr>
              <p:cNvPr id="442" name="TextBox 23"/>
              <p:cNvSpPr txBox="1"/>
              <p:nvPr/>
            </p:nvSpPr>
            <p:spPr>
              <a:xfrm>
                <a:off x="7029503" y="5479167"/>
                <a:ext cx="383894" cy="181793"/>
              </a:xfrm>
              <a:prstGeom prst="rect">
                <a:avLst/>
              </a:prstGeom>
              <a:solidFill>
                <a:srgbClr val="4F81BD">
                  <a:lumMod val="75000"/>
                </a:srgbClr>
              </a:solidFill>
              <a:effectLst>
                <a:softEdge rad="63500"/>
              </a:effectLst>
            </p:spPr>
            <p:txBody>
              <a:bodyPr wrap="square" rtlCol="0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2321">
                  <a:defRPr/>
                </a:pPr>
                <a:r>
                  <a:rPr lang="ru-RU" sz="1000" dirty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2</a:t>
                </a:r>
                <a:r>
                  <a:rPr lang="ru-RU" sz="1000" kern="0" dirty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0</a:t>
                </a:r>
              </a:p>
            </p:txBody>
          </p:sp>
          <p:sp>
            <p:nvSpPr>
              <p:cNvPr id="443" name="TextBox 23"/>
              <p:cNvSpPr txBox="1"/>
              <p:nvPr/>
            </p:nvSpPr>
            <p:spPr>
              <a:xfrm>
                <a:off x="7041092" y="5647261"/>
                <a:ext cx="372305" cy="181793"/>
              </a:xfrm>
              <a:prstGeom prst="rect">
                <a:avLst/>
              </a:prstGeom>
              <a:solidFill>
                <a:srgbClr val="FF9900"/>
              </a:solidFill>
              <a:effectLst>
                <a:softEdge rad="63500"/>
              </a:effectLst>
            </p:spPr>
            <p:txBody>
              <a:bodyPr wrap="square" rtlCol="0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2321">
                  <a:defRPr/>
                </a:pPr>
                <a:r>
                  <a:rPr lang="ru-RU" sz="1000" kern="0" dirty="0" smtClean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15</a:t>
                </a:r>
                <a:endParaRPr lang="ru-RU" sz="1000" kern="0" dirty="0">
                  <a:solidFill>
                    <a:prstClr val="black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4" name="Text Box 97"/>
              <p:cNvSpPr txBox="1">
                <a:spLocks noChangeArrowheads="1"/>
              </p:cNvSpPr>
              <p:nvPr/>
            </p:nvSpPr>
            <p:spPr bwMode="auto">
              <a:xfrm>
                <a:off x="7449857" y="5637358"/>
                <a:ext cx="1659776" cy="18518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95989" tIns="47996" rIns="95989" bIns="47996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- порывы ветра (УГМС), м/с</a:t>
                </a:r>
              </a:p>
            </p:txBody>
          </p:sp>
        </p:grpSp>
        <p:pic>
          <p:nvPicPr>
            <p:cNvPr id="437" name="Рисунок 436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7899635" y="5141222"/>
              <a:ext cx="649048" cy="1206564"/>
            </a:xfrm>
            <a:prstGeom prst="rect">
              <a:avLst/>
            </a:prstGeom>
          </p:spPr>
        </p:pic>
        <p:pic>
          <p:nvPicPr>
            <p:cNvPr id="438" name="Рисунок 437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7897604" y="4711550"/>
              <a:ext cx="2310493" cy="215263"/>
            </a:xfrm>
            <a:prstGeom prst="rect">
              <a:avLst/>
            </a:prstGeom>
          </p:spPr>
        </p:pic>
      </p:grpSp>
      <p:sp>
        <p:nvSpPr>
          <p:cNvPr id="471" name="Rectangle 152"/>
          <p:cNvSpPr>
            <a:spLocks noChangeArrowheads="1"/>
          </p:cNvSpPr>
          <p:nvPr/>
        </p:nvSpPr>
        <p:spPr bwMode="auto">
          <a:xfrm>
            <a:off x="10435750" y="6254882"/>
            <a:ext cx="1728000" cy="538609"/>
          </a:xfrm>
          <a:prstGeom prst="rect">
            <a:avLst/>
          </a:prstGeom>
          <a:solidFill>
            <a:schemeClr val="bg1">
              <a:alpha val="96861"/>
            </a:schemeClr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square" lIns="22554" tIns="0" rIns="22554" bIns="0" anchor="ctr">
            <a:spAutoFit/>
          </a:bodyPr>
          <a:lstStyle/>
          <a:p>
            <a:pPr defTabSz="1727942">
              <a:spcBef>
                <a:spcPct val="0"/>
              </a:spcBef>
            </a:pPr>
            <a:r>
              <a:rPr lang="ru-RU" altLang="ru-RU" sz="7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ГУ МЧС России по Краснодарскому краю</a:t>
            </a:r>
            <a:r>
              <a:rPr lang="ru-RU" altLang="ru-RU" sz="700" i="1" u="sng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</a:p>
          <a:p>
            <a:pPr defTabSz="1727942">
              <a:spcBef>
                <a:spcPct val="0"/>
              </a:spcBef>
            </a:pPr>
            <a:r>
              <a:rPr lang="ru-RU" altLang="ru-RU" sz="7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АРМ № 7 </a:t>
            </a:r>
          </a:p>
          <a:p>
            <a:pPr defTabSz="1727942">
              <a:spcBef>
                <a:spcPct val="0"/>
              </a:spcBef>
            </a:pPr>
            <a:r>
              <a:rPr lang="ru-RU" alt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15:00 </a:t>
            </a:r>
            <a:r>
              <a:rPr lang="ru-RU" altLang="ru-RU" sz="7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alt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04.11.2024</a:t>
            </a:r>
          </a:p>
          <a:p>
            <a:pPr defTabSz="1727942">
              <a:spcBef>
                <a:spcPct val="0"/>
              </a:spcBef>
            </a:pPr>
            <a:r>
              <a:rPr lang="ru-RU" alt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Исп</a:t>
            </a:r>
            <a:r>
              <a:rPr lang="ru-RU" altLang="ru-RU" sz="7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. </a:t>
            </a:r>
            <a:r>
              <a:rPr lang="ru-RU" alt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Л.А. Давиденко</a:t>
            </a:r>
            <a:endParaRPr lang="ru-RU" altLang="ru-RU" sz="7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defTabSz="1727942">
              <a:spcBef>
                <a:spcPct val="0"/>
              </a:spcBef>
            </a:pPr>
            <a:r>
              <a:rPr 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Тел</a:t>
            </a:r>
            <a:r>
              <a:rPr lang="ru-RU" sz="7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. 3220-5507</a:t>
            </a:r>
          </a:p>
        </p:txBody>
      </p:sp>
      <p:grpSp>
        <p:nvGrpSpPr>
          <p:cNvPr id="420" name="Группа 419"/>
          <p:cNvGrpSpPr/>
          <p:nvPr/>
        </p:nvGrpSpPr>
        <p:grpSpPr>
          <a:xfrm>
            <a:off x="6726363" y="3412274"/>
            <a:ext cx="1581368" cy="723767"/>
            <a:chOff x="406713" y="1180365"/>
            <a:chExt cx="1581368" cy="723767"/>
          </a:xfrm>
        </p:grpSpPr>
        <p:cxnSp>
          <p:nvCxnSpPr>
            <p:cNvPr id="421" name="Прямая соединительная линия 420"/>
            <p:cNvCxnSpPr/>
            <p:nvPr/>
          </p:nvCxnSpPr>
          <p:spPr>
            <a:xfrm>
              <a:off x="1484224" y="1515603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22" name="Прямая соединительная линия 421"/>
            <p:cNvCxnSpPr/>
            <p:nvPr/>
          </p:nvCxnSpPr>
          <p:spPr>
            <a:xfrm>
              <a:off x="1594082" y="1662606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23" name="Скругленный прямоугольник 422"/>
            <p:cNvSpPr/>
            <p:nvPr/>
          </p:nvSpPr>
          <p:spPr>
            <a:xfrm>
              <a:off x="640108" y="1561908"/>
              <a:ext cx="250314" cy="147532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ru-RU" sz="800" b="1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50%</a:t>
              </a:r>
            </a:p>
          </p:txBody>
        </p:sp>
        <p:sp>
          <p:nvSpPr>
            <p:cNvPr id="424" name="TextBox 23"/>
            <p:cNvSpPr txBox="1">
              <a:spLocks noChangeAspect="1"/>
            </p:cNvSpPr>
            <p:nvPr/>
          </p:nvSpPr>
          <p:spPr>
            <a:xfrm>
              <a:off x="892969" y="1704077"/>
              <a:ext cx="392468" cy="200055"/>
            </a:xfrm>
            <a:prstGeom prst="rect">
              <a:avLst/>
            </a:prstGeom>
            <a:solidFill>
              <a:srgbClr val="4F81BD">
                <a:lumMod val="75000"/>
              </a:srgb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>
                  <a:solidFill>
                    <a:prstClr val="black"/>
                  </a:solidFill>
                </a:rPr>
                <a:t>6</a:t>
              </a:r>
            </a:p>
          </p:txBody>
        </p:sp>
        <p:sp>
          <p:nvSpPr>
            <p:cNvPr id="425" name="Прямоугольник 424"/>
            <p:cNvSpPr/>
            <p:nvPr/>
          </p:nvSpPr>
          <p:spPr>
            <a:xfrm>
              <a:off x="895333" y="1552996"/>
              <a:ext cx="780208" cy="156444"/>
            </a:xfrm>
            <a:prstGeom prst="rect">
              <a:avLst/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726/360 </a:t>
              </a:r>
              <a:endParaRPr lang="ru-RU" sz="8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26" name="Прямоугольник 425"/>
            <p:cNvSpPr/>
            <p:nvPr/>
          </p:nvSpPr>
          <p:spPr bwMode="auto">
            <a:xfrm>
              <a:off x="895333" y="1411197"/>
              <a:ext cx="780208" cy="141799"/>
            </a:xfrm>
            <a:prstGeom prst="rect">
              <a:avLst/>
            </a:prstGeom>
            <a:solidFill>
              <a:srgbClr val="00B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35496/125876 </a:t>
              </a:r>
            </a:p>
          </p:txBody>
        </p:sp>
        <p:sp>
          <p:nvSpPr>
            <p:cNvPr id="427" name="TextBox 10"/>
            <p:cNvSpPr txBox="1"/>
            <p:nvPr/>
          </p:nvSpPr>
          <p:spPr>
            <a:xfrm>
              <a:off x="406713" y="1180365"/>
              <a:ext cx="1581368" cy="230832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sz="900" dirty="0"/>
                <a:t>Туапсинский р-н</a:t>
              </a:r>
            </a:p>
          </p:txBody>
        </p:sp>
        <p:sp>
          <p:nvSpPr>
            <p:cNvPr id="428" name="TextBox 23"/>
            <p:cNvSpPr txBox="1">
              <a:spLocks noChangeAspect="1"/>
            </p:cNvSpPr>
            <p:nvPr/>
          </p:nvSpPr>
          <p:spPr>
            <a:xfrm>
              <a:off x="1302123" y="1704077"/>
              <a:ext cx="392468" cy="200055"/>
            </a:xfrm>
            <a:prstGeom prst="rect">
              <a:avLst/>
            </a:prstGeom>
            <a:solidFill>
              <a:schemeClr val="accent4">
                <a:lumMod val="75000"/>
              </a:scheme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10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62843148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61" name="Рисунок 460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0660" y="722989"/>
            <a:ext cx="12204669" cy="6135011"/>
          </a:xfrm>
          <a:prstGeom prst="rect">
            <a:avLst/>
          </a:prstGeom>
        </p:spPr>
      </p:pic>
      <p:grpSp>
        <p:nvGrpSpPr>
          <p:cNvPr id="4" name="Группа 3"/>
          <p:cNvGrpSpPr/>
          <p:nvPr/>
        </p:nvGrpSpPr>
        <p:grpSpPr>
          <a:xfrm>
            <a:off x="11461411" y="76626"/>
            <a:ext cx="625999" cy="526433"/>
            <a:chOff x="9625856" y="4064"/>
            <a:chExt cx="625999" cy="526433"/>
          </a:xfrm>
        </p:grpSpPr>
        <p:sp>
          <p:nvSpPr>
            <p:cNvPr id="5" name="Oval 44"/>
            <p:cNvSpPr>
              <a:spLocks noChangeArrowheads="1"/>
            </p:cNvSpPr>
            <p:nvPr/>
          </p:nvSpPr>
          <p:spPr bwMode="auto">
            <a:xfrm>
              <a:off x="9625856" y="4064"/>
              <a:ext cx="625999" cy="52643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" name="Oval 45"/>
            <p:cNvSpPr>
              <a:spLocks noChangeArrowheads="1"/>
            </p:cNvSpPr>
            <p:nvPr/>
          </p:nvSpPr>
          <p:spPr bwMode="auto">
            <a:xfrm>
              <a:off x="9640446" y="10526"/>
              <a:ext cx="600673" cy="505200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" name="Oval 46"/>
            <p:cNvSpPr>
              <a:spLocks noChangeArrowheads="1"/>
            </p:cNvSpPr>
            <p:nvPr/>
          </p:nvSpPr>
          <p:spPr bwMode="auto">
            <a:xfrm>
              <a:off x="9715875" y="76994"/>
              <a:ext cx="454772" cy="38334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" name="Oval 47"/>
            <p:cNvSpPr>
              <a:spLocks noChangeArrowheads="1"/>
            </p:cNvSpPr>
            <p:nvPr/>
          </p:nvSpPr>
          <p:spPr bwMode="auto">
            <a:xfrm>
              <a:off x="9727987" y="87610"/>
              <a:ext cx="437704" cy="368803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9" name="Freeform 48"/>
            <p:cNvSpPr>
              <a:spLocks noEditPoints="1"/>
            </p:cNvSpPr>
            <p:nvPr/>
          </p:nvSpPr>
          <p:spPr bwMode="auto">
            <a:xfrm>
              <a:off x="9765151" y="25297"/>
              <a:ext cx="362001" cy="84931"/>
            </a:xfrm>
            <a:custGeom>
              <a:avLst/>
              <a:gdLst>
                <a:gd name="T0" fmla="*/ 2147483647 w 115"/>
                <a:gd name="T1" fmla="*/ 2147483647 h 32"/>
                <a:gd name="T2" fmla="*/ 2147483647 w 115"/>
                <a:gd name="T3" fmla="*/ 2147483647 h 32"/>
                <a:gd name="T4" fmla="*/ 2147483647 w 115"/>
                <a:gd name="T5" fmla="*/ 2147483647 h 32"/>
                <a:gd name="T6" fmla="*/ 2147483647 w 115"/>
                <a:gd name="T7" fmla="*/ 2147483647 h 32"/>
                <a:gd name="T8" fmla="*/ 2147483647 w 115"/>
                <a:gd name="T9" fmla="*/ 2147483647 h 32"/>
                <a:gd name="T10" fmla="*/ 2147483647 w 115"/>
                <a:gd name="T11" fmla="*/ 2147483647 h 32"/>
                <a:gd name="T12" fmla="*/ 2147483647 w 115"/>
                <a:gd name="T13" fmla="*/ 2147483647 h 32"/>
                <a:gd name="T14" fmla="*/ 2147483647 w 115"/>
                <a:gd name="T15" fmla="*/ 2147483647 h 32"/>
                <a:gd name="T16" fmla="*/ 2147483647 w 115"/>
                <a:gd name="T17" fmla="*/ 2147483647 h 32"/>
                <a:gd name="T18" fmla="*/ 2147483647 w 115"/>
                <a:gd name="T19" fmla="*/ 2147483647 h 32"/>
                <a:gd name="T20" fmla="*/ 2147483647 w 115"/>
                <a:gd name="T21" fmla="*/ 2147483647 h 32"/>
                <a:gd name="T22" fmla="*/ 2147483647 w 115"/>
                <a:gd name="T23" fmla="*/ 2147483647 h 32"/>
                <a:gd name="T24" fmla="*/ 2147483647 w 115"/>
                <a:gd name="T25" fmla="*/ 2147483647 h 32"/>
                <a:gd name="T26" fmla="*/ 2147483647 w 115"/>
                <a:gd name="T27" fmla="*/ 2147483647 h 32"/>
                <a:gd name="T28" fmla="*/ 2147483647 w 115"/>
                <a:gd name="T29" fmla="*/ 2147483647 h 32"/>
                <a:gd name="T30" fmla="*/ 2147483647 w 115"/>
                <a:gd name="T31" fmla="*/ 2147483647 h 32"/>
                <a:gd name="T32" fmla="*/ 2147483647 w 115"/>
                <a:gd name="T33" fmla="*/ 2147483647 h 32"/>
                <a:gd name="T34" fmla="*/ 2147483647 w 115"/>
                <a:gd name="T35" fmla="*/ 2147483647 h 32"/>
                <a:gd name="T36" fmla="*/ 2147483647 w 115"/>
                <a:gd name="T37" fmla="*/ 2147483647 h 32"/>
                <a:gd name="T38" fmla="*/ 2147483647 w 115"/>
                <a:gd name="T39" fmla="*/ 2147483647 h 32"/>
                <a:gd name="T40" fmla="*/ 2147483647 w 115"/>
                <a:gd name="T41" fmla="*/ 2147483647 h 32"/>
                <a:gd name="T42" fmla="*/ 2147483647 w 115"/>
                <a:gd name="T43" fmla="*/ 0 h 32"/>
                <a:gd name="T44" fmla="*/ 2147483647 w 115"/>
                <a:gd name="T45" fmla="*/ 2147483647 h 32"/>
                <a:gd name="T46" fmla="*/ 2147483647 w 115"/>
                <a:gd name="T47" fmla="*/ 2147483647 h 32"/>
                <a:gd name="T48" fmla="*/ 2147483647 w 115"/>
                <a:gd name="T49" fmla="*/ 2147483647 h 32"/>
                <a:gd name="T50" fmla="*/ 2147483647 w 115"/>
                <a:gd name="T51" fmla="*/ 0 h 32"/>
                <a:gd name="T52" fmla="*/ 2147483647 w 115"/>
                <a:gd name="T53" fmla="*/ 2147483647 h 32"/>
                <a:gd name="T54" fmla="*/ 2147483647 w 115"/>
                <a:gd name="T55" fmla="*/ 2147483647 h 32"/>
                <a:gd name="T56" fmla="*/ 2147483647 w 115"/>
                <a:gd name="T57" fmla="*/ 2147483647 h 32"/>
                <a:gd name="T58" fmla="*/ 2147483647 w 115"/>
                <a:gd name="T59" fmla="*/ 2147483647 h 32"/>
                <a:gd name="T60" fmla="*/ 2147483647 w 115"/>
                <a:gd name="T61" fmla="*/ 2147483647 h 32"/>
                <a:gd name="T62" fmla="*/ 2147483647 w 115"/>
                <a:gd name="T63" fmla="*/ 2147483647 h 32"/>
                <a:gd name="T64" fmla="*/ 2147483647 w 115"/>
                <a:gd name="T65" fmla="*/ 2147483647 h 32"/>
                <a:gd name="T66" fmla="*/ 2147483647 w 115"/>
                <a:gd name="T67" fmla="*/ 2147483647 h 32"/>
                <a:gd name="T68" fmla="*/ 2147483647 w 115"/>
                <a:gd name="T69" fmla="*/ 2147483647 h 32"/>
                <a:gd name="T70" fmla="*/ 2147483647 w 115"/>
                <a:gd name="T71" fmla="*/ 2147483647 h 32"/>
                <a:gd name="T72" fmla="*/ 2147483647 w 115"/>
                <a:gd name="T73" fmla="*/ 2147483647 h 32"/>
                <a:gd name="T74" fmla="*/ 2147483647 w 115"/>
                <a:gd name="T75" fmla="*/ 2147483647 h 32"/>
                <a:gd name="T76" fmla="*/ 2147483647 w 115"/>
                <a:gd name="T77" fmla="*/ 2147483647 h 32"/>
                <a:gd name="T78" fmla="*/ 2147483647 w 115"/>
                <a:gd name="T79" fmla="*/ 2147483647 h 32"/>
                <a:gd name="T80" fmla="*/ 2147483647 w 115"/>
                <a:gd name="T81" fmla="*/ 2147483647 h 32"/>
                <a:gd name="T82" fmla="*/ 2147483647 w 115"/>
                <a:gd name="T83" fmla="*/ 2147483647 h 32"/>
                <a:gd name="T84" fmla="*/ 2147483647 w 115"/>
                <a:gd name="T85" fmla="*/ 2147483647 h 32"/>
                <a:gd name="T86" fmla="*/ 2147483647 w 115"/>
                <a:gd name="T87" fmla="*/ 2147483647 h 32"/>
                <a:gd name="T88" fmla="*/ 2147483647 w 115"/>
                <a:gd name="T89" fmla="*/ 2147483647 h 32"/>
                <a:gd name="T90" fmla="*/ 2147483647 w 115"/>
                <a:gd name="T91" fmla="*/ 2147483647 h 32"/>
                <a:gd name="T92" fmla="*/ 2147483647 w 115"/>
                <a:gd name="T93" fmla="*/ 2147483647 h 32"/>
                <a:gd name="T94" fmla="*/ 2147483647 w 115"/>
                <a:gd name="T95" fmla="*/ 2147483647 h 32"/>
                <a:gd name="T96" fmla="*/ 2147483647 w 115"/>
                <a:gd name="T97" fmla="*/ 2147483647 h 32"/>
                <a:gd name="T98" fmla="*/ 2147483647 w 115"/>
                <a:gd name="T99" fmla="*/ 2147483647 h 32"/>
                <a:gd name="T100" fmla="*/ 2147483647 w 115"/>
                <a:gd name="T101" fmla="*/ 2147483647 h 32"/>
                <a:gd name="T102" fmla="*/ 2147483647 w 115"/>
                <a:gd name="T103" fmla="*/ 2147483647 h 32"/>
                <a:gd name="T104" fmla="*/ 2147483647 w 115"/>
                <a:gd name="T105" fmla="*/ 2147483647 h 3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15"/>
                <a:gd name="T160" fmla="*/ 0 h 32"/>
                <a:gd name="T161" fmla="*/ 115 w 115"/>
                <a:gd name="T162" fmla="*/ 32 h 3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15" h="32">
                  <a:moveTo>
                    <a:pt x="6" y="29"/>
                  </a:moveTo>
                  <a:lnTo>
                    <a:pt x="7" y="29"/>
                  </a:lnTo>
                  <a:cubicBezTo>
                    <a:pt x="7" y="29"/>
                    <a:pt x="7" y="29"/>
                    <a:pt x="8" y="28"/>
                  </a:cubicBezTo>
                  <a:cubicBezTo>
                    <a:pt x="8" y="28"/>
                    <a:pt x="8" y="28"/>
                    <a:pt x="7" y="28"/>
                  </a:cubicBezTo>
                  <a:lnTo>
                    <a:pt x="4" y="22"/>
                  </a:lnTo>
                  <a:cubicBezTo>
                    <a:pt x="4" y="22"/>
                    <a:pt x="3" y="22"/>
                    <a:pt x="3" y="22"/>
                  </a:cubicBezTo>
                  <a:cubicBezTo>
                    <a:pt x="3" y="22"/>
                    <a:pt x="3" y="22"/>
                    <a:pt x="2" y="22"/>
                  </a:cubicBezTo>
                  <a:lnTo>
                    <a:pt x="0" y="20"/>
                  </a:lnTo>
                  <a:lnTo>
                    <a:pt x="8" y="15"/>
                  </a:lnTo>
                  <a:lnTo>
                    <a:pt x="9" y="18"/>
                  </a:lnTo>
                  <a:cubicBezTo>
                    <a:pt x="9" y="18"/>
                    <a:pt x="8" y="18"/>
                    <a:pt x="8" y="18"/>
                  </a:cubicBezTo>
                  <a:cubicBezTo>
                    <a:pt x="8" y="18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lnTo>
                    <a:pt x="9" y="20"/>
                  </a:lnTo>
                  <a:lnTo>
                    <a:pt x="13" y="18"/>
                  </a:lnTo>
                  <a:lnTo>
                    <a:pt x="12" y="17"/>
                  </a:lnTo>
                  <a:cubicBezTo>
                    <a:pt x="12" y="17"/>
                    <a:pt x="12" y="16"/>
                    <a:pt x="12" y="16"/>
                  </a:cubicBezTo>
                  <a:cubicBezTo>
                    <a:pt x="11" y="16"/>
                    <a:pt x="11" y="16"/>
                    <a:pt x="11" y="17"/>
                  </a:cubicBezTo>
                  <a:lnTo>
                    <a:pt x="9" y="14"/>
                  </a:lnTo>
                  <a:lnTo>
                    <a:pt x="16" y="10"/>
                  </a:lnTo>
                  <a:lnTo>
                    <a:pt x="18" y="12"/>
                  </a:lnTo>
                  <a:lnTo>
                    <a:pt x="17" y="13"/>
                  </a:ln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7" y="14"/>
                    <a:pt x="17" y="14"/>
                  </a:cubicBezTo>
                  <a:lnTo>
                    <a:pt x="20" y="20"/>
                  </a:lnTo>
                  <a:lnTo>
                    <a:pt x="21" y="20"/>
                  </a:ln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2" y="20"/>
                  </a:cubicBezTo>
                  <a:lnTo>
                    <a:pt x="22" y="19"/>
                  </a:lnTo>
                  <a:lnTo>
                    <a:pt x="24" y="22"/>
                  </a:lnTo>
                  <a:lnTo>
                    <a:pt x="17" y="26"/>
                  </a:lnTo>
                  <a:lnTo>
                    <a:pt x="15" y="24"/>
                  </a:lnTo>
                  <a:cubicBezTo>
                    <a:pt x="16" y="24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lnTo>
                    <a:pt x="14" y="21"/>
                  </a:lnTo>
                  <a:lnTo>
                    <a:pt x="11" y="23"/>
                  </a:lnTo>
                  <a:lnTo>
                    <a:pt x="12" y="25"/>
                  </a:lnTo>
                  <a:cubicBezTo>
                    <a:pt x="12" y="25"/>
                    <a:pt x="12" y="25"/>
                    <a:pt x="13" y="25"/>
                  </a:cubicBezTo>
                  <a:cubicBezTo>
                    <a:pt x="13" y="25"/>
                    <a:pt x="13" y="25"/>
                    <a:pt x="13" y="25"/>
                  </a:cubicBezTo>
                  <a:lnTo>
                    <a:pt x="14" y="25"/>
                  </a:lnTo>
                  <a:lnTo>
                    <a:pt x="15" y="27"/>
                  </a:lnTo>
                  <a:lnTo>
                    <a:pt x="8" y="32"/>
                  </a:lnTo>
                  <a:lnTo>
                    <a:pt x="6" y="29"/>
                  </a:lnTo>
                  <a:close/>
                  <a:moveTo>
                    <a:pt x="33" y="3"/>
                  </a:moveTo>
                  <a:lnTo>
                    <a:pt x="34" y="6"/>
                  </a:lnTo>
                  <a:lnTo>
                    <a:pt x="33" y="6"/>
                  </a:lnTo>
                  <a:cubicBezTo>
                    <a:pt x="33" y="6"/>
                    <a:pt x="33" y="6"/>
                    <a:pt x="33" y="6"/>
                  </a:cubicBezTo>
                  <a:cubicBezTo>
                    <a:pt x="33" y="7"/>
                    <a:pt x="33" y="7"/>
                    <a:pt x="33" y="7"/>
                  </a:cubicBezTo>
                  <a:lnTo>
                    <a:pt x="35" y="14"/>
                  </a:lnTo>
                  <a:lnTo>
                    <a:pt x="38" y="13"/>
                  </a:lnTo>
                  <a:lnTo>
                    <a:pt x="37" y="6"/>
                  </a:lnTo>
                  <a:cubicBezTo>
                    <a:pt x="37" y="6"/>
                    <a:pt x="36" y="6"/>
                    <a:pt x="36" y="6"/>
                  </a:cubicBezTo>
                  <a:cubicBezTo>
                    <a:pt x="36" y="5"/>
                    <a:pt x="36" y="5"/>
                    <a:pt x="36" y="6"/>
                  </a:cubicBezTo>
                  <a:lnTo>
                    <a:pt x="35" y="6"/>
                  </a:lnTo>
                  <a:lnTo>
                    <a:pt x="35" y="3"/>
                  </a:lnTo>
                  <a:lnTo>
                    <a:pt x="43" y="1"/>
                  </a:lnTo>
                  <a:lnTo>
                    <a:pt x="44" y="3"/>
                  </a:lnTo>
                  <a:lnTo>
                    <a:pt x="43" y="4"/>
                  </a:lnTo>
                  <a:cubicBezTo>
                    <a:pt x="42" y="4"/>
                    <a:pt x="42" y="4"/>
                    <a:pt x="42" y="4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lnTo>
                    <a:pt x="44" y="10"/>
                  </a:lnTo>
                  <a:cubicBezTo>
                    <a:pt x="44" y="10"/>
                    <a:pt x="44" y="10"/>
                    <a:pt x="44" y="10"/>
                  </a:cubicBezTo>
                  <a:cubicBezTo>
                    <a:pt x="44" y="10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5" y="11"/>
                  </a:cubicBezTo>
                  <a:lnTo>
                    <a:pt x="46" y="11"/>
                  </a:lnTo>
                  <a:lnTo>
                    <a:pt x="48" y="17"/>
                  </a:lnTo>
                  <a:lnTo>
                    <a:pt x="45" y="18"/>
                  </a:lnTo>
                  <a:lnTo>
                    <a:pt x="44" y="17"/>
                  </a:ln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5"/>
                    <a:pt x="44" y="15"/>
                  </a:cubicBezTo>
                  <a:cubicBezTo>
                    <a:pt x="43" y="15"/>
                    <a:pt x="43" y="15"/>
                    <a:pt x="42" y="15"/>
                  </a:cubicBezTo>
                  <a:lnTo>
                    <a:pt x="28" y="19"/>
                  </a:lnTo>
                  <a:lnTo>
                    <a:pt x="27" y="16"/>
                  </a:lnTo>
                  <a:lnTo>
                    <a:pt x="28" y="16"/>
                  </a:lnTo>
                  <a:cubicBezTo>
                    <a:pt x="29" y="16"/>
                    <a:pt x="29" y="16"/>
                    <a:pt x="29" y="16"/>
                  </a:cubicBezTo>
                  <a:cubicBezTo>
                    <a:pt x="29" y="16"/>
                    <a:pt x="29" y="16"/>
                    <a:pt x="29" y="15"/>
                  </a:cubicBezTo>
                  <a:lnTo>
                    <a:pt x="27" y="9"/>
                  </a:ln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6" y="8"/>
                    <a:pt x="26" y="8"/>
                  </a:cubicBezTo>
                  <a:lnTo>
                    <a:pt x="25" y="8"/>
                  </a:lnTo>
                  <a:lnTo>
                    <a:pt x="25" y="6"/>
                  </a:lnTo>
                  <a:lnTo>
                    <a:pt x="33" y="3"/>
                  </a:lnTo>
                  <a:close/>
                  <a:moveTo>
                    <a:pt x="61" y="0"/>
                  </a:moveTo>
                  <a:lnTo>
                    <a:pt x="61" y="3"/>
                  </a:lnTo>
                  <a:cubicBezTo>
                    <a:pt x="61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4"/>
                  </a:cubicBezTo>
                  <a:lnTo>
                    <a:pt x="62" y="6"/>
                  </a:lnTo>
                  <a:lnTo>
                    <a:pt x="63" y="4"/>
                  </a:ln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3" y="3"/>
                  </a:cubicBezTo>
                  <a:cubicBezTo>
                    <a:pt x="63" y="3"/>
                    <a:pt x="63" y="3"/>
                    <a:pt x="63" y="3"/>
                  </a:cubicBezTo>
                  <a:lnTo>
                    <a:pt x="63" y="0"/>
                  </a:lnTo>
                  <a:lnTo>
                    <a:pt x="70" y="0"/>
                  </a:lnTo>
                  <a:lnTo>
                    <a:pt x="70" y="3"/>
                  </a:lnTo>
                  <a:lnTo>
                    <a:pt x="69" y="3"/>
                  </a:lnTo>
                  <a:cubicBezTo>
                    <a:pt x="69" y="3"/>
                    <a:pt x="68" y="3"/>
                    <a:pt x="68" y="3"/>
                  </a:cubicBezTo>
                  <a:cubicBezTo>
                    <a:pt x="68" y="3"/>
                    <a:pt x="68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lnTo>
                    <a:pt x="65" y="8"/>
                  </a:lnTo>
                  <a:cubicBezTo>
                    <a:pt x="65" y="9"/>
                    <a:pt x="64" y="11"/>
                    <a:pt x="64" y="11"/>
                  </a:cubicBezTo>
                  <a:cubicBezTo>
                    <a:pt x="63" y="12"/>
                    <a:pt x="62" y="13"/>
                    <a:pt x="62" y="13"/>
                  </a:cubicBezTo>
                  <a:cubicBezTo>
                    <a:pt x="61" y="14"/>
                    <a:pt x="61" y="14"/>
                    <a:pt x="60" y="14"/>
                  </a:cubicBezTo>
                  <a:cubicBezTo>
                    <a:pt x="59" y="14"/>
                    <a:pt x="58" y="14"/>
                    <a:pt x="58" y="14"/>
                  </a:cubicBezTo>
                  <a:cubicBezTo>
                    <a:pt x="57" y="14"/>
                    <a:pt x="57" y="14"/>
                    <a:pt x="56" y="14"/>
                  </a:cubicBezTo>
                  <a:cubicBezTo>
                    <a:pt x="56" y="14"/>
                    <a:pt x="55" y="14"/>
                    <a:pt x="54" y="14"/>
                  </a:cubicBezTo>
                  <a:lnTo>
                    <a:pt x="54" y="10"/>
                  </a:lnTo>
                  <a:cubicBezTo>
                    <a:pt x="55" y="10"/>
                    <a:pt x="55" y="10"/>
                    <a:pt x="56" y="10"/>
                  </a:cubicBezTo>
                  <a:cubicBezTo>
                    <a:pt x="56" y="10"/>
                    <a:pt x="57" y="10"/>
                    <a:pt x="57" y="10"/>
                  </a:cubicBezTo>
                  <a:cubicBezTo>
                    <a:pt x="57" y="10"/>
                    <a:pt x="57" y="10"/>
                    <a:pt x="58" y="10"/>
                  </a:cubicBezTo>
                  <a:cubicBezTo>
                    <a:pt x="58" y="10"/>
                    <a:pt x="58" y="10"/>
                    <a:pt x="58" y="10"/>
                  </a:cubicBezTo>
                  <a:lnTo>
                    <a:pt x="54" y="4"/>
                  </a:lnTo>
                  <a:cubicBezTo>
                    <a:pt x="54" y="4"/>
                    <a:pt x="54" y="3"/>
                    <a:pt x="54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3"/>
                    <a:pt x="53" y="3"/>
                    <a:pt x="53" y="2"/>
                  </a:cubicBezTo>
                  <a:cubicBezTo>
                    <a:pt x="52" y="2"/>
                    <a:pt x="52" y="2"/>
                    <a:pt x="52" y="2"/>
                  </a:cubicBezTo>
                  <a:lnTo>
                    <a:pt x="51" y="2"/>
                  </a:lnTo>
                  <a:lnTo>
                    <a:pt x="52" y="0"/>
                  </a:lnTo>
                  <a:lnTo>
                    <a:pt x="61" y="0"/>
                  </a:lnTo>
                  <a:close/>
                  <a:moveTo>
                    <a:pt x="86" y="7"/>
                  </a:moveTo>
                  <a:lnTo>
                    <a:pt x="85" y="7"/>
                  </a:lnTo>
                  <a:cubicBezTo>
                    <a:pt x="85" y="7"/>
                    <a:pt x="85" y="7"/>
                    <a:pt x="84" y="7"/>
                  </a:cubicBezTo>
                  <a:cubicBezTo>
                    <a:pt x="84" y="7"/>
                    <a:pt x="84" y="7"/>
                    <a:pt x="84" y="7"/>
                  </a:cubicBezTo>
                  <a:lnTo>
                    <a:pt x="84" y="9"/>
                  </a:ln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5" y="9"/>
                    <a:pt x="85" y="9"/>
                  </a:cubicBezTo>
                  <a:cubicBezTo>
                    <a:pt x="85" y="9"/>
                    <a:pt x="85" y="9"/>
                    <a:pt x="85" y="8"/>
                  </a:cubicBezTo>
                  <a:cubicBezTo>
                    <a:pt x="86" y="8"/>
                    <a:pt x="86" y="8"/>
                    <a:pt x="86" y="8"/>
                  </a:cubicBezTo>
                  <a:cubicBezTo>
                    <a:pt x="86" y="8"/>
                    <a:pt x="86" y="8"/>
                    <a:pt x="86" y="7"/>
                  </a:cubicBezTo>
                  <a:cubicBezTo>
                    <a:pt x="87" y="7"/>
                    <a:pt x="87" y="7"/>
                    <a:pt x="87" y="7"/>
                  </a:cubicBezTo>
                  <a:cubicBezTo>
                    <a:pt x="87" y="7"/>
                    <a:pt x="87" y="7"/>
                    <a:pt x="87" y="6"/>
                  </a:cubicBezTo>
                  <a:cubicBezTo>
                    <a:pt x="88" y="6"/>
                    <a:pt x="88" y="6"/>
                    <a:pt x="89" y="5"/>
                  </a:cubicBezTo>
                  <a:cubicBezTo>
                    <a:pt x="90" y="5"/>
                    <a:pt x="91" y="5"/>
                    <a:pt x="92" y="6"/>
                  </a:cubicBezTo>
                  <a:cubicBezTo>
                    <a:pt x="92" y="6"/>
                    <a:pt x="92" y="6"/>
                    <a:pt x="93" y="6"/>
                  </a:cubicBezTo>
                  <a:cubicBezTo>
                    <a:pt x="93" y="6"/>
                    <a:pt x="93" y="6"/>
                    <a:pt x="93" y="6"/>
                  </a:cubicBezTo>
                  <a:cubicBezTo>
                    <a:pt x="94" y="6"/>
                    <a:pt x="94" y="6"/>
                    <a:pt x="94" y="6"/>
                  </a:cubicBezTo>
                  <a:cubicBezTo>
                    <a:pt x="94" y="6"/>
                    <a:pt x="94" y="7"/>
                    <a:pt x="94" y="7"/>
                  </a:cubicBezTo>
                  <a:lnTo>
                    <a:pt x="93" y="10"/>
                  </a:ln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2" y="10"/>
                    <a:pt x="92" y="10"/>
                  </a:cubicBezTo>
                  <a:cubicBezTo>
                    <a:pt x="92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1"/>
                  </a:cubicBezTo>
                  <a:cubicBezTo>
                    <a:pt x="90" y="11"/>
                    <a:pt x="90" y="11"/>
                    <a:pt x="89" y="11"/>
                  </a:cubicBezTo>
                  <a:cubicBezTo>
                    <a:pt x="89" y="11"/>
                    <a:pt x="88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8" y="12"/>
                    <a:pt x="89" y="12"/>
                    <a:pt x="89" y="13"/>
                  </a:cubicBezTo>
                  <a:cubicBezTo>
                    <a:pt x="90" y="13"/>
                    <a:pt x="90" y="14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6"/>
                  </a:cubicBezTo>
                  <a:cubicBezTo>
                    <a:pt x="90" y="16"/>
                    <a:pt x="90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2" y="16"/>
                  </a:cubicBezTo>
                  <a:lnTo>
                    <a:pt x="90" y="20"/>
                  </a:lnTo>
                  <a:cubicBezTo>
                    <a:pt x="90" y="20"/>
                    <a:pt x="90" y="20"/>
                    <a:pt x="90" y="20"/>
                  </a:cubicBezTo>
                  <a:cubicBezTo>
                    <a:pt x="89" y="20"/>
                    <a:pt x="89" y="20"/>
                    <a:pt x="89" y="20"/>
                  </a:cubicBezTo>
                  <a:cubicBezTo>
                    <a:pt x="89" y="20"/>
                    <a:pt x="89" y="20"/>
                    <a:pt x="88" y="20"/>
                  </a:cubicBezTo>
                  <a:cubicBezTo>
                    <a:pt x="88" y="20"/>
                    <a:pt x="88" y="20"/>
                    <a:pt x="88" y="20"/>
                  </a:cubicBezTo>
                  <a:cubicBezTo>
                    <a:pt x="87" y="19"/>
                    <a:pt x="86" y="19"/>
                    <a:pt x="85" y="18"/>
                  </a:cubicBezTo>
                  <a:cubicBezTo>
                    <a:pt x="85" y="18"/>
                    <a:pt x="84" y="17"/>
                    <a:pt x="84" y="15"/>
                  </a:cubicBezTo>
                  <a:cubicBezTo>
                    <a:pt x="84" y="15"/>
                    <a:pt x="84" y="15"/>
                    <a:pt x="84" y="15"/>
                  </a:cubicBezTo>
                  <a:cubicBezTo>
                    <a:pt x="84" y="14"/>
                    <a:pt x="84" y="14"/>
                    <a:pt x="84" y="14"/>
                  </a:cubicBezTo>
                  <a:cubicBezTo>
                    <a:pt x="84" y="14"/>
                    <a:pt x="84" y="14"/>
                    <a:pt x="84" y="13"/>
                  </a:cubicBezTo>
                  <a:cubicBezTo>
                    <a:pt x="84" y="13"/>
                    <a:pt x="84" y="13"/>
                    <a:pt x="84" y="13"/>
                  </a:cubicBezTo>
                  <a:cubicBezTo>
                    <a:pt x="84" y="13"/>
                    <a:pt x="84" y="12"/>
                    <a:pt x="84" y="12"/>
                  </a:cubicBezTo>
                  <a:cubicBezTo>
                    <a:pt x="83" y="12"/>
                    <a:pt x="83" y="12"/>
                    <a:pt x="83" y="12"/>
                  </a:cubicBezTo>
                  <a:lnTo>
                    <a:pt x="82" y="14"/>
                  </a:lnTo>
                  <a:cubicBezTo>
                    <a:pt x="82" y="14"/>
                    <a:pt x="82" y="14"/>
                    <a:pt x="82" y="14"/>
                  </a:cubicBezTo>
                  <a:cubicBezTo>
                    <a:pt x="82" y="14"/>
                    <a:pt x="82" y="15"/>
                    <a:pt x="83" y="15"/>
                  </a:cubicBezTo>
                  <a:lnTo>
                    <a:pt x="82" y="18"/>
                  </a:lnTo>
                  <a:lnTo>
                    <a:pt x="74" y="15"/>
                  </a:lnTo>
                  <a:lnTo>
                    <a:pt x="75" y="12"/>
                  </a:lnTo>
                  <a:cubicBezTo>
                    <a:pt x="76" y="12"/>
                    <a:pt x="76" y="12"/>
                    <a:pt x="76" y="12"/>
                  </a:cubicBezTo>
                  <a:cubicBezTo>
                    <a:pt x="76" y="12"/>
                    <a:pt x="76" y="12"/>
                    <a:pt x="77" y="12"/>
                  </a:cubicBezTo>
                  <a:lnTo>
                    <a:pt x="79" y="5"/>
                  </a:lnTo>
                  <a:cubicBezTo>
                    <a:pt x="79" y="5"/>
                    <a:pt x="79" y="5"/>
                    <a:pt x="79" y="5"/>
                  </a:cubicBezTo>
                  <a:cubicBezTo>
                    <a:pt x="79" y="5"/>
                    <a:pt x="78" y="4"/>
                    <a:pt x="78" y="4"/>
                  </a:cubicBezTo>
                  <a:lnTo>
                    <a:pt x="77" y="4"/>
                  </a:lnTo>
                  <a:lnTo>
                    <a:pt x="78" y="1"/>
                  </a:lnTo>
                  <a:lnTo>
                    <a:pt x="87" y="4"/>
                  </a:lnTo>
                  <a:lnTo>
                    <a:pt x="86" y="7"/>
                  </a:lnTo>
                  <a:close/>
                  <a:moveTo>
                    <a:pt x="112" y="28"/>
                  </a:moveTo>
                  <a:cubicBezTo>
                    <a:pt x="111" y="29"/>
                    <a:pt x="110" y="30"/>
                    <a:pt x="108" y="30"/>
                  </a:cubicBezTo>
                  <a:cubicBezTo>
                    <a:pt x="106" y="30"/>
                    <a:pt x="104" y="29"/>
                    <a:pt x="102" y="28"/>
                  </a:cubicBezTo>
                  <a:cubicBezTo>
                    <a:pt x="101" y="27"/>
                    <a:pt x="101" y="27"/>
                    <a:pt x="101" y="27"/>
                  </a:cubicBezTo>
                  <a:cubicBezTo>
                    <a:pt x="100" y="27"/>
                    <a:pt x="100" y="26"/>
                    <a:pt x="100" y="26"/>
                  </a:cubicBezTo>
                  <a:cubicBezTo>
                    <a:pt x="99" y="25"/>
                    <a:pt x="99" y="25"/>
                    <a:pt x="98" y="24"/>
                  </a:cubicBezTo>
                  <a:cubicBezTo>
                    <a:pt x="98" y="23"/>
                    <a:pt x="97" y="22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0"/>
                    <a:pt x="97" y="20"/>
                    <a:pt x="97" y="19"/>
                  </a:cubicBezTo>
                  <a:cubicBezTo>
                    <a:pt x="98" y="18"/>
                    <a:pt x="98" y="17"/>
                    <a:pt x="99" y="16"/>
                  </a:cubicBezTo>
                  <a:cubicBezTo>
                    <a:pt x="99" y="16"/>
                    <a:pt x="99" y="15"/>
                    <a:pt x="100" y="15"/>
                  </a:cubicBezTo>
                  <a:cubicBezTo>
                    <a:pt x="101" y="14"/>
                    <a:pt x="101" y="14"/>
                    <a:pt x="101" y="14"/>
                  </a:cubicBezTo>
                  <a:cubicBezTo>
                    <a:pt x="102" y="14"/>
                    <a:pt x="102" y="14"/>
                    <a:pt x="102" y="14"/>
                  </a:cubicBezTo>
                  <a:cubicBezTo>
                    <a:pt x="103" y="14"/>
                    <a:pt x="103" y="14"/>
                    <a:pt x="103" y="14"/>
                  </a:cubicBezTo>
                  <a:cubicBezTo>
                    <a:pt x="104" y="13"/>
                    <a:pt x="105" y="13"/>
                    <a:pt x="105" y="14"/>
                  </a:cubicBezTo>
                  <a:cubicBezTo>
                    <a:pt x="106" y="14"/>
                    <a:pt x="107" y="14"/>
                    <a:pt x="108" y="14"/>
                  </a:cubicBezTo>
                  <a:cubicBezTo>
                    <a:pt x="108" y="14"/>
                    <a:pt x="109" y="15"/>
                    <a:pt x="109" y="15"/>
                  </a:cubicBezTo>
                  <a:cubicBezTo>
                    <a:pt x="109" y="15"/>
                    <a:pt x="110" y="15"/>
                    <a:pt x="110" y="15"/>
                  </a:cubicBezTo>
                  <a:cubicBezTo>
                    <a:pt x="112" y="17"/>
                    <a:pt x="113" y="18"/>
                    <a:pt x="114" y="20"/>
                  </a:cubicBezTo>
                  <a:cubicBezTo>
                    <a:pt x="115" y="22"/>
                    <a:pt x="115" y="24"/>
                    <a:pt x="114" y="25"/>
                  </a:cubicBezTo>
                  <a:lnTo>
                    <a:pt x="109" y="21"/>
                  </a:lnTo>
                  <a:cubicBezTo>
                    <a:pt x="109" y="21"/>
                    <a:pt x="109" y="20"/>
                    <a:pt x="109" y="20"/>
                  </a:cubicBezTo>
                  <a:cubicBezTo>
                    <a:pt x="109" y="19"/>
                    <a:pt x="109" y="19"/>
                    <a:pt x="109" y="19"/>
                  </a:cubicBezTo>
                  <a:cubicBezTo>
                    <a:pt x="109" y="19"/>
                    <a:pt x="109" y="19"/>
                    <a:pt x="109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7" y="18"/>
                    <a:pt x="107" y="18"/>
                    <a:pt x="107" y="18"/>
                  </a:cubicBezTo>
                  <a:cubicBezTo>
                    <a:pt x="106" y="18"/>
                    <a:pt x="105" y="19"/>
                    <a:pt x="105" y="20"/>
                  </a:cubicBezTo>
                  <a:lnTo>
                    <a:pt x="104" y="21"/>
                  </a:lnTo>
                  <a:cubicBezTo>
                    <a:pt x="103" y="22"/>
                    <a:pt x="103" y="22"/>
                    <a:pt x="103" y="23"/>
                  </a:cubicBezTo>
                  <a:cubicBezTo>
                    <a:pt x="103" y="24"/>
                    <a:pt x="103" y="24"/>
                    <a:pt x="104" y="25"/>
                  </a:cubicBezTo>
                  <a:cubicBezTo>
                    <a:pt x="104" y="25"/>
                    <a:pt x="105" y="25"/>
                    <a:pt x="105" y="25"/>
                  </a:cubicBezTo>
                  <a:cubicBezTo>
                    <a:pt x="106" y="25"/>
                    <a:pt x="106" y="25"/>
                    <a:pt x="107" y="24"/>
                  </a:cubicBezTo>
                  <a:lnTo>
                    <a:pt x="112" y="2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101780" tIns="50892" rIns="101780" bIns="50892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pic>
          <p:nvPicPr>
            <p:cNvPr id="10" name="Picture 49" descr="original_metal_w"/>
            <p:cNvPicPr>
              <a:picLocks noChangeAspect="1" noChangeArrowheads="1" noCrop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750010" y="193774"/>
              <a:ext cx="374664" cy="2617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" name="AutoShape 50"/>
            <p:cNvSpPr>
              <a:spLocks noChangeArrowheads="1"/>
            </p:cNvSpPr>
            <p:nvPr/>
          </p:nvSpPr>
          <p:spPr bwMode="auto">
            <a:xfrm>
              <a:off x="9677610" y="119459"/>
              <a:ext cx="523868" cy="40849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w 21600"/>
                <a:gd name="T9" fmla="*/ 0 h 21600"/>
                <a:gd name="T10" fmla="*/ 0 w 21600"/>
                <a:gd name="T11" fmla="*/ 0 h 21600"/>
                <a:gd name="T12" fmla="*/ 0 w 21600"/>
                <a:gd name="T13" fmla="*/ 0 h 21600"/>
                <a:gd name="T14" fmla="*/ 0 w 21600"/>
                <a:gd name="T15" fmla="*/ 0 h 2160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3163 w 21600"/>
                <a:gd name="T25" fmla="*/ 3161 h 21600"/>
                <a:gd name="T26" fmla="*/ 18437 w 21600"/>
                <a:gd name="T27" fmla="*/ 18439 h 2160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1600" h="21600">
                  <a:moveTo>
                    <a:pt x="0" y="10800"/>
                  </a:moveTo>
                  <a:cubicBezTo>
                    <a:pt x="0" y="4835"/>
                    <a:pt x="4835" y="0"/>
                    <a:pt x="10800" y="0"/>
                  </a:cubicBezTo>
                  <a:cubicBezTo>
                    <a:pt x="16765" y="0"/>
                    <a:pt x="21600" y="4835"/>
                    <a:pt x="21600" y="10800"/>
                  </a:cubicBez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lose/>
                  <a:moveTo>
                    <a:pt x="5400" y="10800"/>
                  </a:moveTo>
                  <a:cubicBezTo>
                    <a:pt x="5400" y="13782"/>
                    <a:pt x="7818" y="16200"/>
                    <a:pt x="10800" y="16200"/>
                  </a:cubicBezTo>
                  <a:cubicBezTo>
                    <a:pt x="13782" y="16200"/>
                    <a:pt x="16200" y="13782"/>
                    <a:pt x="16200" y="10800"/>
                  </a:cubicBezTo>
                  <a:cubicBezTo>
                    <a:pt x="16200" y="7818"/>
                    <a:pt x="13782" y="5400"/>
                    <a:pt x="10800" y="5400"/>
                  </a:cubicBezTo>
                  <a:cubicBezTo>
                    <a:pt x="7818" y="5400"/>
                    <a:pt x="5400" y="7818"/>
                    <a:pt x="5400" y="10800"/>
                  </a:cubicBezTo>
                  <a:close/>
                </a:path>
              </a:pathLst>
            </a:custGeom>
            <a:solidFill>
              <a:srgbClr val="0000FF">
                <a:alpha val="70195"/>
              </a:srgbClr>
            </a:solidFill>
            <a:ln w="9525">
              <a:noFill/>
              <a:miter lim="800000"/>
              <a:headEnd/>
              <a:tailEnd/>
            </a:ln>
          </p:spPr>
          <p:txBody>
            <a:bodyPr wrap="none" lIns="101780" tIns="50892" rIns="101780" bIns="50892" anchor="ctr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12" name="Group 51"/>
            <p:cNvGrpSpPr>
              <a:grpSpLocks/>
            </p:cNvGrpSpPr>
            <p:nvPr/>
          </p:nvGrpSpPr>
          <p:grpSpPr bwMode="auto">
            <a:xfrm>
              <a:off x="9857371" y="76763"/>
              <a:ext cx="161042" cy="177940"/>
              <a:chOff x="3374" y="926"/>
              <a:chExt cx="585" cy="771"/>
            </a:xfrm>
          </p:grpSpPr>
          <p:sp>
            <p:nvSpPr>
              <p:cNvPr id="20" name="Freeform 52"/>
              <p:cNvSpPr>
                <a:spLocks/>
              </p:cNvSpPr>
              <p:nvPr/>
            </p:nvSpPr>
            <p:spPr bwMode="auto">
              <a:xfrm>
                <a:off x="3511" y="1317"/>
                <a:ext cx="313" cy="379"/>
              </a:xfrm>
              <a:custGeom>
                <a:avLst/>
                <a:gdLst>
                  <a:gd name="T0" fmla="*/ 2147483647 w 27"/>
                  <a:gd name="T1" fmla="*/ 0 h 33"/>
                  <a:gd name="T2" fmla="*/ 2147483647 w 27"/>
                  <a:gd name="T3" fmla="*/ 0 h 33"/>
                  <a:gd name="T4" fmla="*/ 2147483647 w 27"/>
                  <a:gd name="T5" fmla="*/ 2147483647 h 33"/>
                  <a:gd name="T6" fmla="*/ 2147483647 w 27"/>
                  <a:gd name="T7" fmla="*/ 2147483647 h 33"/>
                  <a:gd name="T8" fmla="*/ 2147483647 w 27"/>
                  <a:gd name="T9" fmla="*/ 2147483647 h 33"/>
                  <a:gd name="T10" fmla="*/ 2147483647 w 27"/>
                  <a:gd name="T11" fmla="*/ 2147483647 h 33"/>
                  <a:gd name="T12" fmla="*/ 2147483647 w 27"/>
                  <a:gd name="T13" fmla="*/ 2147483647 h 33"/>
                  <a:gd name="T14" fmla="*/ 2147483647 w 27"/>
                  <a:gd name="T15" fmla="*/ 2147483647 h 33"/>
                  <a:gd name="T16" fmla="*/ 2147483647 w 27"/>
                  <a:gd name="T17" fmla="*/ 2147483647 h 33"/>
                  <a:gd name="T18" fmla="*/ 2147483647 w 27"/>
                  <a:gd name="T19" fmla="*/ 2147483647 h 33"/>
                  <a:gd name="T20" fmla="*/ 2147483647 w 27"/>
                  <a:gd name="T21" fmla="*/ 2147483647 h 33"/>
                  <a:gd name="T22" fmla="*/ 2147483647 w 27"/>
                  <a:gd name="T23" fmla="*/ 2147483647 h 33"/>
                  <a:gd name="T24" fmla="*/ 2147483647 w 27"/>
                  <a:gd name="T25" fmla="*/ 2147483647 h 33"/>
                  <a:gd name="T26" fmla="*/ 2147483647 w 27"/>
                  <a:gd name="T27" fmla="*/ 2147483647 h 33"/>
                  <a:gd name="T28" fmla="*/ 2147483647 w 27"/>
                  <a:gd name="T29" fmla="*/ 2147483647 h 33"/>
                  <a:gd name="T30" fmla="*/ 2147483647 w 27"/>
                  <a:gd name="T31" fmla="*/ 2147483647 h 33"/>
                  <a:gd name="T32" fmla="*/ 2147483647 w 27"/>
                  <a:gd name="T33" fmla="*/ 2147483647 h 33"/>
                  <a:gd name="T34" fmla="*/ 2147483647 w 27"/>
                  <a:gd name="T35" fmla="*/ 2147483647 h 33"/>
                  <a:gd name="T36" fmla="*/ 2147483647 w 27"/>
                  <a:gd name="T37" fmla="*/ 2147483647 h 33"/>
                  <a:gd name="T38" fmla="*/ 2147483647 w 27"/>
                  <a:gd name="T39" fmla="*/ 2147483647 h 33"/>
                  <a:gd name="T40" fmla="*/ 2147483647 w 27"/>
                  <a:gd name="T41" fmla="*/ 2147483647 h 33"/>
                  <a:gd name="T42" fmla="*/ 2147483647 w 27"/>
                  <a:gd name="T43" fmla="*/ 2147483647 h 33"/>
                  <a:gd name="T44" fmla="*/ 2147483647 w 27"/>
                  <a:gd name="T45" fmla="*/ 2147483647 h 33"/>
                  <a:gd name="T46" fmla="*/ 2147483647 w 27"/>
                  <a:gd name="T47" fmla="*/ 2147483647 h 33"/>
                  <a:gd name="T48" fmla="*/ 2147483647 w 27"/>
                  <a:gd name="T49" fmla="*/ 2147483647 h 33"/>
                  <a:gd name="T50" fmla="*/ 2147483647 w 27"/>
                  <a:gd name="T51" fmla="*/ 2147483647 h 33"/>
                  <a:gd name="T52" fmla="*/ 0 w 27"/>
                  <a:gd name="T53" fmla="*/ 2147483647 h 33"/>
                  <a:gd name="T54" fmla="*/ 2147483647 w 27"/>
                  <a:gd name="T55" fmla="*/ 2147483647 h 33"/>
                  <a:gd name="T56" fmla="*/ 0 w 27"/>
                  <a:gd name="T57" fmla="*/ 2147483647 h 33"/>
                  <a:gd name="T58" fmla="*/ 2147483647 w 27"/>
                  <a:gd name="T59" fmla="*/ 2147483647 h 33"/>
                  <a:gd name="T60" fmla="*/ 2147483647 w 27"/>
                  <a:gd name="T61" fmla="*/ 2147483647 h 33"/>
                  <a:gd name="T62" fmla="*/ 2147483647 w 27"/>
                  <a:gd name="T63" fmla="*/ 0 h 33"/>
                  <a:gd name="T64" fmla="*/ 2147483647 w 27"/>
                  <a:gd name="T65" fmla="*/ 0 h 33"/>
                  <a:gd name="T66" fmla="*/ 2147483647 w 27"/>
                  <a:gd name="T67" fmla="*/ 0 h 3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7"/>
                  <a:gd name="T103" fmla="*/ 0 h 33"/>
                  <a:gd name="T104" fmla="*/ 27 w 27"/>
                  <a:gd name="T105" fmla="*/ 33 h 3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7" h="33">
                    <a:moveTo>
                      <a:pt x="14" y="0"/>
                    </a:moveTo>
                    <a:lnTo>
                      <a:pt x="14" y="0"/>
                    </a:lnTo>
                    <a:lnTo>
                      <a:pt x="21" y="6"/>
                    </a:lnTo>
                    <a:cubicBezTo>
                      <a:pt x="22" y="8"/>
                      <a:pt x="22" y="9"/>
                      <a:pt x="21" y="10"/>
                    </a:cubicBezTo>
                    <a:cubicBezTo>
                      <a:pt x="24" y="10"/>
                      <a:pt x="27" y="11"/>
                      <a:pt x="27" y="14"/>
                    </a:cubicBezTo>
                    <a:lnTo>
                      <a:pt x="26" y="14"/>
                    </a:lnTo>
                    <a:lnTo>
                      <a:pt x="27" y="15"/>
                    </a:lnTo>
                    <a:lnTo>
                      <a:pt x="25" y="16"/>
                    </a:lnTo>
                    <a:lnTo>
                      <a:pt x="26" y="17"/>
                    </a:lnTo>
                    <a:cubicBezTo>
                      <a:pt x="25" y="17"/>
                      <a:pt x="24" y="17"/>
                      <a:pt x="24" y="16"/>
                    </a:cubicBezTo>
                    <a:cubicBezTo>
                      <a:pt x="24" y="17"/>
                      <a:pt x="23" y="18"/>
                      <a:pt x="22" y="18"/>
                    </a:cubicBezTo>
                    <a:cubicBezTo>
                      <a:pt x="22" y="16"/>
                      <a:pt x="21" y="15"/>
                      <a:pt x="19" y="15"/>
                    </a:cubicBezTo>
                    <a:cubicBezTo>
                      <a:pt x="17" y="16"/>
                      <a:pt x="16" y="16"/>
                      <a:pt x="16" y="14"/>
                    </a:cubicBezTo>
                    <a:lnTo>
                      <a:pt x="16" y="21"/>
                    </a:lnTo>
                    <a:cubicBezTo>
                      <a:pt x="18" y="28"/>
                      <a:pt x="16" y="31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1" y="31"/>
                      <a:pt x="9" y="28"/>
                      <a:pt x="11" y="21"/>
                    </a:cubicBezTo>
                    <a:lnTo>
                      <a:pt x="11" y="14"/>
                    </a:lnTo>
                    <a:cubicBezTo>
                      <a:pt x="11" y="16"/>
                      <a:pt x="10" y="16"/>
                      <a:pt x="8" y="15"/>
                    </a:cubicBezTo>
                    <a:cubicBezTo>
                      <a:pt x="6" y="15"/>
                      <a:pt x="5" y="16"/>
                      <a:pt x="5" y="18"/>
                    </a:cubicBezTo>
                    <a:cubicBezTo>
                      <a:pt x="4" y="18"/>
                      <a:pt x="4" y="17"/>
                      <a:pt x="3" y="16"/>
                    </a:cubicBezTo>
                    <a:cubicBezTo>
                      <a:pt x="3" y="17"/>
                      <a:pt x="2" y="17"/>
                      <a:pt x="1" y="17"/>
                    </a:cubicBezTo>
                    <a:lnTo>
                      <a:pt x="2" y="16"/>
                    </a:lnTo>
                    <a:lnTo>
                      <a:pt x="0" y="15"/>
                    </a:lnTo>
                    <a:lnTo>
                      <a:pt x="1" y="14"/>
                    </a:lnTo>
                    <a:lnTo>
                      <a:pt x="0" y="14"/>
                    </a:lnTo>
                    <a:cubicBezTo>
                      <a:pt x="0" y="11"/>
                      <a:pt x="3" y="10"/>
                      <a:pt x="6" y="10"/>
                    </a:cubicBezTo>
                    <a:cubicBezTo>
                      <a:pt x="5" y="9"/>
                      <a:pt x="5" y="8"/>
                      <a:pt x="6" y="6"/>
                    </a:cubicBez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" name="Freeform 53"/>
              <p:cNvSpPr>
                <a:spLocks/>
              </p:cNvSpPr>
              <p:nvPr/>
            </p:nvSpPr>
            <p:spPr bwMode="auto">
              <a:xfrm>
                <a:off x="3569" y="1226"/>
                <a:ext cx="198" cy="92"/>
              </a:xfrm>
              <a:custGeom>
                <a:avLst/>
                <a:gdLst>
                  <a:gd name="T0" fmla="*/ 0 w 17"/>
                  <a:gd name="T1" fmla="*/ 2147483647 h 8"/>
                  <a:gd name="T2" fmla="*/ 2147483647 w 17"/>
                  <a:gd name="T3" fmla="*/ 2147483647 h 8"/>
                  <a:gd name="T4" fmla="*/ 2147483647 w 17"/>
                  <a:gd name="T5" fmla="*/ 0 h 8"/>
                  <a:gd name="T6" fmla="*/ 2147483647 w 17"/>
                  <a:gd name="T7" fmla="*/ 0 h 8"/>
                  <a:gd name="T8" fmla="*/ 2147483647 w 17"/>
                  <a:gd name="T9" fmla="*/ 0 h 8"/>
                  <a:gd name="T10" fmla="*/ 2147483647 w 17"/>
                  <a:gd name="T11" fmla="*/ 2147483647 h 8"/>
                  <a:gd name="T12" fmla="*/ 2147483647 w 17"/>
                  <a:gd name="T13" fmla="*/ 2147483647 h 8"/>
                  <a:gd name="T14" fmla="*/ 2147483647 w 17"/>
                  <a:gd name="T15" fmla="*/ 2147483647 h 8"/>
                  <a:gd name="T16" fmla="*/ 2147483647 w 17"/>
                  <a:gd name="T17" fmla="*/ 2147483647 h 8"/>
                  <a:gd name="T18" fmla="*/ 2147483647 w 17"/>
                  <a:gd name="T19" fmla="*/ 2147483647 h 8"/>
                  <a:gd name="T20" fmla="*/ 2147483647 w 17"/>
                  <a:gd name="T21" fmla="*/ 2147483647 h 8"/>
                  <a:gd name="T22" fmla="*/ 2147483647 w 17"/>
                  <a:gd name="T23" fmla="*/ 2147483647 h 8"/>
                  <a:gd name="T24" fmla="*/ 2147483647 w 17"/>
                  <a:gd name="T25" fmla="*/ 2147483647 h 8"/>
                  <a:gd name="T26" fmla="*/ 2147483647 w 17"/>
                  <a:gd name="T27" fmla="*/ 2147483647 h 8"/>
                  <a:gd name="T28" fmla="*/ 2147483647 w 17"/>
                  <a:gd name="T29" fmla="*/ 2147483647 h 8"/>
                  <a:gd name="T30" fmla="*/ 2147483647 w 17"/>
                  <a:gd name="T31" fmla="*/ 2147483647 h 8"/>
                  <a:gd name="T32" fmla="*/ 2147483647 w 17"/>
                  <a:gd name="T33" fmla="*/ 2147483647 h 8"/>
                  <a:gd name="T34" fmla="*/ 2147483647 w 17"/>
                  <a:gd name="T35" fmla="*/ 2147483647 h 8"/>
                  <a:gd name="T36" fmla="*/ 2147483647 w 17"/>
                  <a:gd name="T37" fmla="*/ 2147483647 h 8"/>
                  <a:gd name="T38" fmla="*/ 2147483647 w 17"/>
                  <a:gd name="T39" fmla="*/ 2147483647 h 8"/>
                  <a:gd name="T40" fmla="*/ 2147483647 w 17"/>
                  <a:gd name="T41" fmla="*/ 2147483647 h 8"/>
                  <a:gd name="T42" fmla="*/ 2147483647 w 17"/>
                  <a:gd name="T43" fmla="*/ 2147483647 h 8"/>
                  <a:gd name="T44" fmla="*/ 2147483647 w 17"/>
                  <a:gd name="T45" fmla="*/ 2147483647 h 8"/>
                  <a:gd name="T46" fmla="*/ 2147483647 w 17"/>
                  <a:gd name="T47" fmla="*/ 2147483647 h 8"/>
                  <a:gd name="T48" fmla="*/ 0 w 17"/>
                  <a:gd name="T49" fmla="*/ 2147483647 h 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7"/>
                  <a:gd name="T76" fmla="*/ 0 h 8"/>
                  <a:gd name="T77" fmla="*/ 17 w 17"/>
                  <a:gd name="T78" fmla="*/ 8 h 8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7" h="8">
                    <a:moveTo>
                      <a:pt x="0" y="3"/>
                    </a:moveTo>
                    <a:cubicBezTo>
                      <a:pt x="2" y="3"/>
                      <a:pt x="3" y="3"/>
                      <a:pt x="2" y="1"/>
                    </a:cubicBezTo>
                    <a:lnTo>
                      <a:pt x="8" y="0"/>
                    </a:lnTo>
                    <a:lnTo>
                      <a:pt x="15" y="1"/>
                    </a:lnTo>
                    <a:cubicBezTo>
                      <a:pt x="14" y="3"/>
                      <a:pt x="15" y="3"/>
                      <a:pt x="17" y="3"/>
                    </a:cubicBezTo>
                    <a:cubicBezTo>
                      <a:pt x="16" y="4"/>
                      <a:pt x="15" y="5"/>
                      <a:pt x="14" y="4"/>
                    </a:cubicBezTo>
                    <a:cubicBezTo>
                      <a:pt x="14" y="5"/>
                      <a:pt x="14" y="6"/>
                      <a:pt x="15" y="7"/>
                    </a:cubicBezTo>
                    <a:cubicBezTo>
                      <a:pt x="14" y="6"/>
                      <a:pt x="13" y="6"/>
                      <a:pt x="13" y="5"/>
                    </a:cubicBezTo>
                    <a:lnTo>
                      <a:pt x="13" y="8"/>
                    </a:lnTo>
                    <a:cubicBezTo>
                      <a:pt x="12" y="7"/>
                      <a:pt x="12" y="6"/>
                      <a:pt x="11" y="5"/>
                    </a:cubicBezTo>
                    <a:lnTo>
                      <a:pt x="11" y="8"/>
                    </a:lnTo>
                    <a:lnTo>
                      <a:pt x="10" y="6"/>
                    </a:lnTo>
                    <a:lnTo>
                      <a:pt x="8" y="8"/>
                    </a:lnTo>
                    <a:lnTo>
                      <a:pt x="7" y="6"/>
                    </a:lnTo>
                    <a:lnTo>
                      <a:pt x="6" y="8"/>
                    </a:lnTo>
                    <a:lnTo>
                      <a:pt x="6" y="5"/>
                    </a:lnTo>
                    <a:cubicBezTo>
                      <a:pt x="5" y="6"/>
                      <a:pt x="5" y="7"/>
                      <a:pt x="4" y="8"/>
                    </a:cubicBezTo>
                    <a:lnTo>
                      <a:pt x="4" y="5"/>
                    </a:lnTo>
                    <a:cubicBezTo>
                      <a:pt x="4" y="6"/>
                      <a:pt x="3" y="6"/>
                      <a:pt x="2" y="7"/>
                    </a:cubicBezTo>
                    <a:cubicBezTo>
                      <a:pt x="3" y="6"/>
                      <a:pt x="3" y="5"/>
                      <a:pt x="3" y="4"/>
                    </a:cubicBezTo>
                    <a:cubicBezTo>
                      <a:pt x="2" y="5"/>
                      <a:pt x="1" y="4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" name="Freeform 54"/>
              <p:cNvSpPr>
                <a:spLocks/>
              </p:cNvSpPr>
              <p:nvPr/>
            </p:nvSpPr>
            <p:spPr bwMode="auto">
              <a:xfrm>
                <a:off x="3569" y="1180"/>
                <a:ext cx="198" cy="103"/>
              </a:xfrm>
              <a:custGeom>
                <a:avLst/>
                <a:gdLst>
                  <a:gd name="T0" fmla="*/ 2147483647 w 17"/>
                  <a:gd name="T1" fmla="*/ 2147483647 h 9"/>
                  <a:gd name="T2" fmla="*/ 2147483647 w 17"/>
                  <a:gd name="T3" fmla="*/ 0 h 9"/>
                  <a:gd name="T4" fmla="*/ 2147483647 w 17"/>
                  <a:gd name="T5" fmla="*/ 0 h 9"/>
                  <a:gd name="T6" fmla="*/ 2147483647 w 17"/>
                  <a:gd name="T7" fmla="*/ 0 h 9"/>
                  <a:gd name="T8" fmla="*/ 2147483647 w 17"/>
                  <a:gd name="T9" fmla="*/ 0 h 9"/>
                  <a:gd name="T10" fmla="*/ 2147483647 w 17"/>
                  <a:gd name="T11" fmla="*/ 0 h 9"/>
                  <a:gd name="T12" fmla="*/ 2147483647 w 17"/>
                  <a:gd name="T13" fmla="*/ 2147483647 h 9"/>
                  <a:gd name="T14" fmla="*/ 0 w 17"/>
                  <a:gd name="T15" fmla="*/ 2147483647 h 9"/>
                  <a:gd name="T16" fmla="*/ 2147483647 w 17"/>
                  <a:gd name="T17" fmla="*/ 2147483647 h 9"/>
                  <a:gd name="T18" fmla="*/ 2147483647 w 17"/>
                  <a:gd name="T19" fmla="*/ 2147483647 h 9"/>
                  <a:gd name="T20" fmla="*/ 2147483647 w 17"/>
                  <a:gd name="T21" fmla="*/ 2147483647 h 9"/>
                  <a:gd name="T22" fmla="*/ 2147483647 w 17"/>
                  <a:gd name="T23" fmla="*/ 2147483647 h 9"/>
                  <a:gd name="T24" fmla="*/ 2147483647 w 17"/>
                  <a:gd name="T25" fmla="*/ 2147483647 h 9"/>
                  <a:gd name="T26" fmla="*/ 2147483647 w 17"/>
                  <a:gd name="T27" fmla="*/ 2147483647 h 9"/>
                  <a:gd name="T28" fmla="*/ 2147483647 w 17"/>
                  <a:gd name="T29" fmla="*/ 2147483647 h 9"/>
                  <a:gd name="T30" fmla="*/ 2147483647 w 17"/>
                  <a:gd name="T31" fmla="*/ 2147483647 h 9"/>
                  <a:gd name="T32" fmla="*/ 2147483647 w 17"/>
                  <a:gd name="T33" fmla="*/ 2147483647 h 9"/>
                  <a:gd name="T34" fmla="*/ 2147483647 w 17"/>
                  <a:gd name="T35" fmla="*/ 2147483647 h 9"/>
                  <a:gd name="T36" fmla="*/ 2147483647 w 17"/>
                  <a:gd name="T37" fmla="*/ 2147483647 h 9"/>
                  <a:gd name="T38" fmla="*/ 2147483647 w 17"/>
                  <a:gd name="T39" fmla="*/ 2147483647 h 9"/>
                  <a:gd name="T40" fmla="*/ 2147483647 w 17"/>
                  <a:gd name="T41" fmla="*/ 2147483647 h 9"/>
                  <a:gd name="T42" fmla="*/ 2147483647 w 17"/>
                  <a:gd name="T43" fmla="*/ 2147483647 h 9"/>
                  <a:gd name="T44" fmla="*/ 2147483647 w 17"/>
                  <a:gd name="T45" fmla="*/ 2147483647 h 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7"/>
                  <a:gd name="T70" fmla="*/ 0 h 9"/>
                  <a:gd name="T71" fmla="*/ 17 w 17"/>
                  <a:gd name="T72" fmla="*/ 9 h 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7" h="9">
                    <a:moveTo>
                      <a:pt x="14" y="2"/>
                    </a:moveTo>
                    <a:lnTo>
                      <a:pt x="12" y="0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3" y="2"/>
                    </a:lnTo>
                    <a:cubicBezTo>
                      <a:pt x="4" y="4"/>
                      <a:pt x="3" y="5"/>
                      <a:pt x="0" y="6"/>
                    </a:cubicBezTo>
                    <a:cubicBezTo>
                      <a:pt x="1" y="7"/>
                      <a:pt x="2" y="7"/>
                      <a:pt x="4" y="6"/>
                    </a:cubicBezTo>
                    <a:lnTo>
                      <a:pt x="2" y="8"/>
                    </a:lnTo>
                    <a:cubicBezTo>
                      <a:pt x="4" y="8"/>
                      <a:pt x="5" y="7"/>
                      <a:pt x="6" y="5"/>
                    </a:cubicBezTo>
                    <a:lnTo>
                      <a:pt x="6" y="9"/>
                    </a:lnTo>
                    <a:cubicBezTo>
                      <a:pt x="7" y="8"/>
                      <a:pt x="8" y="6"/>
                      <a:pt x="7" y="4"/>
                    </a:cubicBezTo>
                    <a:lnTo>
                      <a:pt x="9" y="7"/>
                    </a:lnTo>
                    <a:lnTo>
                      <a:pt x="10" y="4"/>
                    </a:lnTo>
                    <a:cubicBezTo>
                      <a:pt x="9" y="6"/>
                      <a:pt x="10" y="8"/>
                      <a:pt x="11" y="9"/>
                    </a:cubicBezTo>
                    <a:lnTo>
                      <a:pt x="11" y="5"/>
                    </a:lnTo>
                    <a:cubicBezTo>
                      <a:pt x="12" y="7"/>
                      <a:pt x="13" y="8"/>
                      <a:pt x="15" y="8"/>
                    </a:cubicBezTo>
                    <a:lnTo>
                      <a:pt x="13" y="6"/>
                    </a:lnTo>
                    <a:cubicBezTo>
                      <a:pt x="15" y="7"/>
                      <a:pt x="16" y="7"/>
                      <a:pt x="17" y="6"/>
                    </a:cubicBezTo>
                    <a:cubicBezTo>
                      <a:pt x="14" y="5"/>
                      <a:pt x="13" y="4"/>
                      <a:pt x="1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" name="Freeform 55"/>
              <p:cNvSpPr>
                <a:spLocks/>
              </p:cNvSpPr>
              <p:nvPr/>
            </p:nvSpPr>
            <p:spPr bwMode="auto">
              <a:xfrm>
                <a:off x="3559" y="1260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2147483647 w 5"/>
                  <a:gd name="T5" fmla="*/ 2147483647 h 3"/>
                  <a:gd name="T6" fmla="*/ 2147483647 w 5"/>
                  <a:gd name="T7" fmla="*/ 2147483647 h 3"/>
                  <a:gd name="T8" fmla="*/ 0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0" y="2"/>
                    </a:moveTo>
                    <a:lnTo>
                      <a:pt x="2" y="0"/>
                    </a:lnTo>
                    <a:lnTo>
                      <a:pt x="5" y="1"/>
                    </a:lnTo>
                    <a:lnTo>
                      <a:pt x="4" y="3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" name="Freeform 56"/>
              <p:cNvSpPr>
                <a:spLocks/>
              </p:cNvSpPr>
              <p:nvPr/>
            </p:nvSpPr>
            <p:spPr bwMode="auto">
              <a:xfrm>
                <a:off x="3718" y="1260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2147483647 w 5"/>
                  <a:gd name="T3" fmla="*/ 0 h 3"/>
                  <a:gd name="T4" fmla="*/ 0 w 5"/>
                  <a:gd name="T5" fmla="*/ 2147483647 h 3"/>
                  <a:gd name="T6" fmla="*/ 2147483647 w 5"/>
                  <a:gd name="T7" fmla="*/ 2147483647 h 3"/>
                  <a:gd name="T8" fmla="*/ 2147483647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5" y="2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" name="Freeform 57"/>
              <p:cNvSpPr>
                <a:spLocks/>
              </p:cNvSpPr>
              <p:nvPr/>
            </p:nvSpPr>
            <p:spPr bwMode="auto">
              <a:xfrm>
                <a:off x="3544" y="1478"/>
                <a:ext cx="92" cy="149"/>
              </a:xfrm>
              <a:custGeom>
                <a:avLst/>
                <a:gdLst>
                  <a:gd name="T0" fmla="*/ 2147483647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2147483647 w 8"/>
                  <a:gd name="T11" fmla="*/ 0 h 13"/>
                  <a:gd name="T12" fmla="*/ 2147483647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8" y="4"/>
                    </a:moveTo>
                    <a:cubicBezTo>
                      <a:pt x="5" y="6"/>
                      <a:pt x="4" y="9"/>
                      <a:pt x="5" y="13"/>
                    </a:cubicBezTo>
                    <a:cubicBezTo>
                      <a:pt x="2" y="13"/>
                      <a:pt x="2" y="12"/>
                      <a:pt x="2" y="10"/>
                    </a:cubicBezTo>
                    <a:cubicBezTo>
                      <a:pt x="0" y="9"/>
                      <a:pt x="0" y="8"/>
                      <a:pt x="1" y="7"/>
                    </a:cubicBezTo>
                    <a:cubicBezTo>
                      <a:pt x="1" y="7"/>
                      <a:pt x="3" y="7"/>
                      <a:pt x="4" y="5"/>
                    </a:cubicBezTo>
                    <a:cubicBezTo>
                      <a:pt x="7" y="4"/>
                      <a:pt x="8" y="2"/>
                      <a:pt x="8" y="0"/>
                    </a:cubicBez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" name="Freeform 58"/>
              <p:cNvSpPr>
                <a:spLocks/>
              </p:cNvSpPr>
              <p:nvPr/>
            </p:nvSpPr>
            <p:spPr bwMode="auto">
              <a:xfrm>
                <a:off x="3593" y="1524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0 w 4"/>
                  <a:gd name="T7" fmla="*/ 2147483647 h 13"/>
                  <a:gd name="T8" fmla="*/ 2147483647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4" y="13"/>
                    </a:moveTo>
                    <a:cubicBezTo>
                      <a:pt x="3" y="10"/>
                      <a:pt x="3" y="7"/>
                      <a:pt x="4" y="3"/>
                    </a:cubicBezTo>
                    <a:lnTo>
                      <a:pt x="4" y="0"/>
                    </a:lnTo>
                    <a:cubicBezTo>
                      <a:pt x="1" y="2"/>
                      <a:pt x="0" y="5"/>
                      <a:pt x="0" y="9"/>
                    </a:cubicBezTo>
                    <a:cubicBezTo>
                      <a:pt x="1" y="12"/>
                      <a:pt x="3" y="13"/>
                      <a:pt x="4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" name="Freeform 59"/>
              <p:cNvSpPr>
                <a:spLocks/>
              </p:cNvSpPr>
              <p:nvPr/>
            </p:nvSpPr>
            <p:spPr bwMode="auto">
              <a:xfrm>
                <a:off x="3535" y="1432"/>
                <a:ext cx="67" cy="69"/>
              </a:xfrm>
              <a:custGeom>
                <a:avLst/>
                <a:gdLst>
                  <a:gd name="T0" fmla="*/ 0 w 6"/>
                  <a:gd name="T1" fmla="*/ 2147483647 h 6"/>
                  <a:gd name="T2" fmla="*/ 2147483647 w 6"/>
                  <a:gd name="T3" fmla="*/ 0 h 6"/>
                  <a:gd name="T4" fmla="*/ 0 60000 65536"/>
                  <a:gd name="T5" fmla="*/ 0 60000 65536"/>
                  <a:gd name="T6" fmla="*/ 0 w 6"/>
                  <a:gd name="T7" fmla="*/ 0 h 6"/>
                  <a:gd name="T8" fmla="*/ 6 w 6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6" h="6">
                    <a:moveTo>
                      <a:pt x="0" y="6"/>
                    </a:moveTo>
                    <a:cubicBezTo>
                      <a:pt x="1" y="5"/>
                      <a:pt x="2" y="0"/>
                      <a:pt x="6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" name="Freeform 60"/>
              <p:cNvSpPr>
                <a:spLocks/>
              </p:cNvSpPr>
              <p:nvPr/>
            </p:nvSpPr>
            <p:spPr bwMode="auto">
              <a:xfrm>
                <a:off x="3544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2147483647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2" y="8"/>
                    </a:moveTo>
                    <a:cubicBezTo>
                      <a:pt x="0" y="5"/>
                      <a:pt x="2" y="3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" name="Freeform 61"/>
              <p:cNvSpPr>
                <a:spLocks/>
              </p:cNvSpPr>
              <p:nvPr/>
            </p:nvSpPr>
            <p:spPr bwMode="auto">
              <a:xfrm>
                <a:off x="3578" y="1432"/>
                <a:ext cx="58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2147483647 w 5"/>
                  <a:gd name="T3" fmla="*/ 0 h 5"/>
                  <a:gd name="T4" fmla="*/ 0 60000 65536"/>
                  <a:gd name="T5" fmla="*/ 0 60000 65536"/>
                  <a:gd name="T6" fmla="*/ 0 w 5"/>
                  <a:gd name="T7" fmla="*/ 0 h 5"/>
                  <a:gd name="T8" fmla="*/ 5 w 5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5">
                    <a:moveTo>
                      <a:pt x="1" y="5"/>
                    </a:moveTo>
                    <a:cubicBezTo>
                      <a:pt x="0" y="4"/>
                      <a:pt x="2" y="2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" name="Freeform 62"/>
              <p:cNvSpPr>
                <a:spLocks/>
              </p:cNvSpPr>
              <p:nvPr/>
            </p:nvSpPr>
            <p:spPr bwMode="auto">
              <a:xfrm>
                <a:off x="3593" y="1467"/>
                <a:ext cx="43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0" y="2"/>
                    </a:moveTo>
                    <a:cubicBezTo>
                      <a:pt x="1" y="1"/>
                      <a:pt x="3" y="0"/>
                      <a:pt x="4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" name="Freeform 63"/>
              <p:cNvSpPr>
                <a:spLocks/>
              </p:cNvSpPr>
              <p:nvPr/>
            </p:nvSpPr>
            <p:spPr bwMode="auto">
              <a:xfrm>
                <a:off x="3525" y="1444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0" y="3"/>
                    </a:moveTo>
                    <a:cubicBezTo>
                      <a:pt x="0" y="2"/>
                      <a:pt x="2" y="0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" name="Freeform 64"/>
              <p:cNvSpPr>
                <a:spLocks/>
              </p:cNvSpPr>
              <p:nvPr/>
            </p:nvSpPr>
            <p:spPr bwMode="auto">
              <a:xfrm>
                <a:off x="3544" y="1432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0" y="6"/>
                    </a:moveTo>
                    <a:cubicBezTo>
                      <a:pt x="1" y="3"/>
                      <a:pt x="2" y="1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" name="Freeform 65"/>
              <p:cNvSpPr>
                <a:spLocks/>
              </p:cNvSpPr>
              <p:nvPr/>
            </p:nvSpPr>
            <p:spPr bwMode="auto">
              <a:xfrm>
                <a:off x="3559" y="1513"/>
                <a:ext cx="77" cy="57"/>
              </a:xfrm>
              <a:custGeom>
                <a:avLst/>
                <a:gdLst>
                  <a:gd name="T0" fmla="*/ 0 w 7"/>
                  <a:gd name="T1" fmla="*/ 2147483647 h 5"/>
                  <a:gd name="T2" fmla="*/ 2147483647 w 7"/>
                  <a:gd name="T3" fmla="*/ 2147483647 h 5"/>
                  <a:gd name="T4" fmla="*/ 2147483647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0" y="5"/>
                    </a:moveTo>
                    <a:cubicBezTo>
                      <a:pt x="1" y="5"/>
                      <a:pt x="2" y="5"/>
                      <a:pt x="3" y="4"/>
                    </a:cubicBezTo>
                    <a:lnTo>
                      <a:pt x="7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" name="Freeform 66"/>
              <p:cNvSpPr>
                <a:spLocks/>
              </p:cNvSpPr>
              <p:nvPr/>
            </p:nvSpPr>
            <p:spPr bwMode="auto">
              <a:xfrm>
                <a:off x="3569" y="1559"/>
                <a:ext cx="24" cy="57"/>
              </a:xfrm>
              <a:custGeom>
                <a:avLst/>
                <a:gdLst>
                  <a:gd name="T0" fmla="*/ 2147483647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2" y="0"/>
                    </a:moveTo>
                    <a:cubicBezTo>
                      <a:pt x="1" y="2"/>
                      <a:pt x="0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" name="Freeform 67"/>
              <p:cNvSpPr>
                <a:spLocks/>
              </p:cNvSpPr>
              <p:nvPr/>
            </p:nvSpPr>
            <p:spPr bwMode="auto">
              <a:xfrm>
                <a:off x="3602" y="1536"/>
                <a:ext cx="34" cy="115"/>
              </a:xfrm>
              <a:custGeom>
                <a:avLst/>
                <a:gdLst>
                  <a:gd name="T0" fmla="*/ 2147483647 w 3"/>
                  <a:gd name="T1" fmla="*/ 0 h 10"/>
                  <a:gd name="T2" fmla="*/ 2147483647 w 3"/>
                  <a:gd name="T3" fmla="*/ 2147483647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0"/>
                    </a:moveTo>
                    <a:cubicBezTo>
                      <a:pt x="0" y="2"/>
                      <a:pt x="0" y="6"/>
                      <a:pt x="1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" name="Freeform 68"/>
              <p:cNvSpPr>
                <a:spLocks/>
              </p:cNvSpPr>
              <p:nvPr/>
            </p:nvSpPr>
            <p:spPr bwMode="auto">
              <a:xfrm>
                <a:off x="3602" y="1547"/>
                <a:ext cx="34" cy="115"/>
              </a:xfrm>
              <a:custGeom>
                <a:avLst/>
                <a:gdLst>
                  <a:gd name="T0" fmla="*/ 2147483647 w 3"/>
                  <a:gd name="T1" fmla="*/ 2147483647 h 10"/>
                  <a:gd name="T2" fmla="*/ 2147483647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10"/>
                    </a:moveTo>
                    <a:cubicBezTo>
                      <a:pt x="0" y="8"/>
                      <a:pt x="1" y="4"/>
                      <a:pt x="3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" name="Freeform 69"/>
              <p:cNvSpPr>
                <a:spLocks/>
              </p:cNvSpPr>
              <p:nvPr/>
            </p:nvSpPr>
            <p:spPr bwMode="auto">
              <a:xfrm>
                <a:off x="3636" y="1559"/>
                <a:ext cx="34" cy="126"/>
              </a:xfrm>
              <a:custGeom>
                <a:avLst/>
                <a:gdLst>
                  <a:gd name="T0" fmla="*/ 2147483647 w 3"/>
                  <a:gd name="T1" fmla="*/ 0 h 11"/>
                  <a:gd name="T2" fmla="*/ 2147483647 w 3"/>
                  <a:gd name="T3" fmla="*/ 2147483647 h 11"/>
                  <a:gd name="T4" fmla="*/ 0 60000 65536"/>
                  <a:gd name="T5" fmla="*/ 0 60000 65536"/>
                  <a:gd name="T6" fmla="*/ 0 w 3"/>
                  <a:gd name="T7" fmla="*/ 0 h 11"/>
                  <a:gd name="T8" fmla="*/ 3 w 3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1">
                    <a:moveTo>
                      <a:pt x="3" y="0"/>
                    </a:moveTo>
                    <a:cubicBezTo>
                      <a:pt x="0" y="6"/>
                      <a:pt x="1" y="9"/>
                      <a:pt x="3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" name="Freeform 70"/>
              <p:cNvSpPr>
                <a:spLocks/>
              </p:cNvSpPr>
              <p:nvPr/>
            </p:nvSpPr>
            <p:spPr bwMode="auto">
              <a:xfrm>
                <a:off x="3699" y="1478"/>
                <a:ext cx="92" cy="149"/>
              </a:xfrm>
              <a:custGeom>
                <a:avLst/>
                <a:gdLst>
                  <a:gd name="T0" fmla="*/ 0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0 w 8"/>
                  <a:gd name="T11" fmla="*/ 0 h 13"/>
                  <a:gd name="T12" fmla="*/ 0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0" y="4"/>
                    </a:moveTo>
                    <a:cubicBezTo>
                      <a:pt x="3" y="6"/>
                      <a:pt x="4" y="9"/>
                      <a:pt x="4" y="13"/>
                    </a:cubicBezTo>
                    <a:cubicBezTo>
                      <a:pt x="6" y="13"/>
                      <a:pt x="7" y="12"/>
                      <a:pt x="6" y="10"/>
                    </a:cubicBezTo>
                    <a:cubicBezTo>
                      <a:pt x="8" y="9"/>
                      <a:pt x="8" y="8"/>
                      <a:pt x="8" y="7"/>
                    </a:cubicBezTo>
                    <a:cubicBezTo>
                      <a:pt x="7" y="7"/>
                      <a:pt x="5" y="7"/>
                      <a:pt x="4" y="5"/>
                    </a:cubicBezTo>
                    <a:cubicBezTo>
                      <a:pt x="1" y="4"/>
                      <a:pt x="0" y="2"/>
                      <a:pt x="0" y="0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" name="Freeform 71"/>
              <p:cNvSpPr>
                <a:spLocks/>
              </p:cNvSpPr>
              <p:nvPr/>
            </p:nvSpPr>
            <p:spPr bwMode="auto">
              <a:xfrm>
                <a:off x="3699" y="1524"/>
                <a:ext cx="43" cy="149"/>
              </a:xfrm>
              <a:custGeom>
                <a:avLst/>
                <a:gdLst>
                  <a:gd name="T0" fmla="*/ 0 w 4"/>
                  <a:gd name="T1" fmla="*/ 2147483647 h 13"/>
                  <a:gd name="T2" fmla="*/ 0 w 4"/>
                  <a:gd name="T3" fmla="*/ 2147483647 h 13"/>
                  <a:gd name="T4" fmla="*/ 0 w 4"/>
                  <a:gd name="T5" fmla="*/ 0 h 13"/>
                  <a:gd name="T6" fmla="*/ 2147483647 w 4"/>
                  <a:gd name="T7" fmla="*/ 2147483647 h 13"/>
                  <a:gd name="T8" fmla="*/ 0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0" y="13"/>
                    </a:moveTo>
                    <a:cubicBezTo>
                      <a:pt x="1" y="10"/>
                      <a:pt x="1" y="7"/>
                      <a:pt x="0" y="3"/>
                    </a:cubicBezTo>
                    <a:lnTo>
                      <a:pt x="0" y="0"/>
                    </a:lnTo>
                    <a:cubicBezTo>
                      <a:pt x="3" y="2"/>
                      <a:pt x="4" y="5"/>
                      <a:pt x="4" y="9"/>
                    </a:cubicBezTo>
                    <a:cubicBezTo>
                      <a:pt x="3" y="12"/>
                      <a:pt x="2" y="13"/>
                      <a:pt x="0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" name="Freeform 72"/>
              <p:cNvSpPr>
                <a:spLocks/>
              </p:cNvSpPr>
              <p:nvPr/>
            </p:nvSpPr>
            <p:spPr bwMode="auto">
              <a:xfrm>
                <a:off x="3732" y="1432"/>
                <a:ext cx="77" cy="69"/>
              </a:xfrm>
              <a:custGeom>
                <a:avLst/>
                <a:gdLst>
                  <a:gd name="T0" fmla="*/ 2147483647 w 7"/>
                  <a:gd name="T1" fmla="*/ 2147483647 h 6"/>
                  <a:gd name="T2" fmla="*/ 0 w 7"/>
                  <a:gd name="T3" fmla="*/ 0 h 6"/>
                  <a:gd name="T4" fmla="*/ 0 60000 65536"/>
                  <a:gd name="T5" fmla="*/ 0 60000 65536"/>
                  <a:gd name="T6" fmla="*/ 0 w 7"/>
                  <a:gd name="T7" fmla="*/ 0 h 6"/>
                  <a:gd name="T8" fmla="*/ 7 w 7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7" h="6">
                    <a:moveTo>
                      <a:pt x="7" y="6"/>
                    </a:moveTo>
                    <a:cubicBezTo>
                      <a:pt x="5" y="5"/>
                      <a:pt x="5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" name="Freeform 73"/>
              <p:cNvSpPr>
                <a:spLocks/>
              </p:cNvSpPr>
              <p:nvPr/>
            </p:nvSpPr>
            <p:spPr bwMode="auto">
              <a:xfrm>
                <a:off x="3732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0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3" y="8"/>
                    </a:moveTo>
                    <a:cubicBezTo>
                      <a:pt x="5" y="5"/>
                      <a:pt x="3" y="3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2" name="Freeform 74"/>
              <p:cNvSpPr>
                <a:spLocks/>
              </p:cNvSpPr>
              <p:nvPr/>
            </p:nvSpPr>
            <p:spPr bwMode="auto">
              <a:xfrm>
                <a:off x="3703" y="1432"/>
                <a:ext cx="48" cy="57"/>
              </a:xfrm>
              <a:custGeom>
                <a:avLst/>
                <a:gdLst>
                  <a:gd name="T0" fmla="*/ 2147483647 w 4"/>
                  <a:gd name="T1" fmla="*/ 2147483647 h 5"/>
                  <a:gd name="T2" fmla="*/ 0 w 4"/>
                  <a:gd name="T3" fmla="*/ 0 h 5"/>
                  <a:gd name="T4" fmla="*/ 0 60000 65536"/>
                  <a:gd name="T5" fmla="*/ 0 60000 65536"/>
                  <a:gd name="T6" fmla="*/ 0 w 4"/>
                  <a:gd name="T7" fmla="*/ 0 h 5"/>
                  <a:gd name="T8" fmla="*/ 4 w 4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5">
                    <a:moveTo>
                      <a:pt x="4" y="5"/>
                    </a:moveTo>
                    <a:cubicBezTo>
                      <a:pt x="4" y="4"/>
                      <a:pt x="2" y="2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3" name="Freeform 75"/>
              <p:cNvSpPr>
                <a:spLocks/>
              </p:cNvSpPr>
              <p:nvPr/>
            </p:nvSpPr>
            <p:spPr bwMode="auto">
              <a:xfrm>
                <a:off x="3699" y="1467"/>
                <a:ext cx="43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4" name="Freeform 76"/>
              <p:cNvSpPr>
                <a:spLocks/>
              </p:cNvSpPr>
              <p:nvPr/>
            </p:nvSpPr>
            <p:spPr bwMode="auto">
              <a:xfrm>
                <a:off x="3752" y="1444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0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5" y="3"/>
                    </a:moveTo>
                    <a:cubicBezTo>
                      <a:pt x="5" y="2"/>
                      <a:pt x="3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5" name="Freeform 77"/>
              <p:cNvSpPr>
                <a:spLocks/>
              </p:cNvSpPr>
              <p:nvPr/>
            </p:nvSpPr>
            <p:spPr bwMode="auto">
              <a:xfrm>
                <a:off x="3732" y="1432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0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5" y="6"/>
                    </a:moveTo>
                    <a:cubicBezTo>
                      <a:pt x="4" y="3"/>
                      <a:pt x="3" y="1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6" name="Freeform 78"/>
              <p:cNvSpPr>
                <a:spLocks/>
              </p:cNvSpPr>
              <p:nvPr/>
            </p:nvSpPr>
            <p:spPr bwMode="auto">
              <a:xfrm>
                <a:off x="3699" y="1513"/>
                <a:ext cx="77" cy="57"/>
              </a:xfrm>
              <a:custGeom>
                <a:avLst/>
                <a:gdLst>
                  <a:gd name="T0" fmla="*/ 2147483647 w 7"/>
                  <a:gd name="T1" fmla="*/ 2147483647 h 5"/>
                  <a:gd name="T2" fmla="*/ 2147483647 w 7"/>
                  <a:gd name="T3" fmla="*/ 2147483647 h 5"/>
                  <a:gd name="T4" fmla="*/ 0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7" y="5"/>
                    </a:moveTo>
                    <a:cubicBezTo>
                      <a:pt x="6" y="5"/>
                      <a:pt x="5" y="5"/>
                      <a:pt x="4" y="4"/>
                    </a:cubicBez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7" name="Freeform 79"/>
              <p:cNvSpPr>
                <a:spLocks/>
              </p:cNvSpPr>
              <p:nvPr/>
            </p:nvSpPr>
            <p:spPr bwMode="auto">
              <a:xfrm>
                <a:off x="3742" y="1559"/>
                <a:ext cx="24" cy="57"/>
              </a:xfrm>
              <a:custGeom>
                <a:avLst/>
                <a:gdLst>
                  <a:gd name="T0" fmla="*/ 0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0" y="0"/>
                    </a:moveTo>
                    <a:cubicBezTo>
                      <a:pt x="1" y="2"/>
                      <a:pt x="2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8" name="Freeform 80"/>
              <p:cNvSpPr>
                <a:spLocks/>
              </p:cNvSpPr>
              <p:nvPr/>
            </p:nvSpPr>
            <p:spPr bwMode="auto">
              <a:xfrm>
                <a:off x="3699" y="1536"/>
                <a:ext cx="43" cy="115"/>
              </a:xfrm>
              <a:custGeom>
                <a:avLst/>
                <a:gdLst>
                  <a:gd name="T0" fmla="*/ 0 w 4"/>
                  <a:gd name="T1" fmla="*/ 0 h 10"/>
                  <a:gd name="T2" fmla="*/ 2147483647 w 4"/>
                  <a:gd name="T3" fmla="*/ 2147483647 h 10"/>
                  <a:gd name="T4" fmla="*/ 0 60000 65536"/>
                  <a:gd name="T5" fmla="*/ 0 60000 65536"/>
                  <a:gd name="T6" fmla="*/ 0 w 4"/>
                  <a:gd name="T7" fmla="*/ 0 h 10"/>
                  <a:gd name="T8" fmla="*/ 4 w 4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10">
                    <a:moveTo>
                      <a:pt x="0" y="0"/>
                    </a:moveTo>
                    <a:cubicBezTo>
                      <a:pt x="3" y="2"/>
                      <a:pt x="4" y="6"/>
                      <a:pt x="2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9" name="Freeform 81"/>
              <p:cNvSpPr>
                <a:spLocks/>
              </p:cNvSpPr>
              <p:nvPr/>
            </p:nvSpPr>
            <p:spPr bwMode="auto">
              <a:xfrm>
                <a:off x="3699" y="1547"/>
                <a:ext cx="34" cy="115"/>
              </a:xfrm>
              <a:custGeom>
                <a:avLst/>
                <a:gdLst>
                  <a:gd name="T0" fmla="*/ 0 w 3"/>
                  <a:gd name="T1" fmla="*/ 2147483647 h 10"/>
                  <a:gd name="T2" fmla="*/ 0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0" y="10"/>
                    </a:moveTo>
                    <a:cubicBezTo>
                      <a:pt x="3" y="8"/>
                      <a:pt x="2" y="4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0" name="Freeform 82"/>
              <p:cNvSpPr>
                <a:spLocks/>
              </p:cNvSpPr>
              <p:nvPr/>
            </p:nvSpPr>
            <p:spPr bwMode="auto">
              <a:xfrm>
                <a:off x="3670" y="1559"/>
                <a:ext cx="29" cy="126"/>
              </a:xfrm>
              <a:custGeom>
                <a:avLst/>
                <a:gdLst>
                  <a:gd name="T0" fmla="*/ 0 w 2"/>
                  <a:gd name="T1" fmla="*/ 0 h 11"/>
                  <a:gd name="T2" fmla="*/ 0 w 2"/>
                  <a:gd name="T3" fmla="*/ 2147483647 h 11"/>
                  <a:gd name="T4" fmla="*/ 0 60000 65536"/>
                  <a:gd name="T5" fmla="*/ 0 60000 65536"/>
                  <a:gd name="T6" fmla="*/ 0 w 2"/>
                  <a:gd name="T7" fmla="*/ 0 h 11"/>
                  <a:gd name="T8" fmla="*/ 2 w 2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11">
                    <a:moveTo>
                      <a:pt x="0" y="0"/>
                    </a:moveTo>
                    <a:cubicBezTo>
                      <a:pt x="2" y="6"/>
                      <a:pt x="1" y="9"/>
                      <a:pt x="0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1" name="Freeform 8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2" name="Freeform 8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3" name="Freeform 8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4" name="Freeform 8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5" name="Freeform 8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6" name="Freeform 8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7" name="Freeform 8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8" name="Freeform 9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9" name="Freeform 9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0" name="Freeform 9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1" name="Freeform 9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2" name="Freeform 9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3" name="Freeform 9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4" name="Freeform 9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5" name="Freeform 9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6" name="Freeform 9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7" name="Freeform 9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8" name="Freeform 10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9" name="Freeform 10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0" name="Freeform 10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1" name="Freeform 10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2" name="Freeform 10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3" name="Freeform 10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4" name="Freeform 106"/>
              <p:cNvSpPr>
                <a:spLocks/>
              </p:cNvSpPr>
              <p:nvPr/>
            </p:nvSpPr>
            <p:spPr bwMode="auto">
              <a:xfrm>
                <a:off x="3410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1" y="1"/>
                    </a:moveTo>
                    <a:cubicBezTo>
                      <a:pt x="0" y="7"/>
                      <a:pt x="0" y="12"/>
                      <a:pt x="2" y="16"/>
                    </a:cubicBezTo>
                    <a:cubicBezTo>
                      <a:pt x="3" y="10"/>
                      <a:pt x="4" y="5"/>
                      <a:pt x="3" y="0"/>
                    </a:cubicBezTo>
                    <a:cubicBezTo>
                      <a:pt x="2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5" name="Freeform 107"/>
              <p:cNvSpPr>
                <a:spLocks/>
              </p:cNvSpPr>
              <p:nvPr/>
            </p:nvSpPr>
            <p:spPr bwMode="auto">
              <a:xfrm>
                <a:off x="3434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1" y="1"/>
                    </a:moveTo>
                    <a:cubicBezTo>
                      <a:pt x="0" y="6"/>
                      <a:pt x="0" y="11"/>
                      <a:pt x="2" y="15"/>
                    </a:cubicBezTo>
                    <a:cubicBezTo>
                      <a:pt x="4" y="9"/>
                      <a:pt x="4" y="4"/>
                      <a:pt x="3" y="0"/>
                    </a:cubicBezTo>
                    <a:cubicBezTo>
                      <a:pt x="3" y="0"/>
                      <a:pt x="2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6" name="Freeform 108"/>
              <p:cNvSpPr>
                <a:spLocks/>
              </p:cNvSpPr>
              <p:nvPr/>
            </p:nvSpPr>
            <p:spPr bwMode="auto">
              <a:xfrm>
                <a:off x="3458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2147483647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1" y="6"/>
                      <a:pt x="0" y="11"/>
                      <a:pt x="2" y="14"/>
                    </a:cubicBezTo>
                    <a:cubicBezTo>
                      <a:pt x="4" y="9"/>
                      <a:pt x="4" y="4"/>
                      <a:pt x="4" y="0"/>
                    </a:cubicBezTo>
                    <a:cubicBezTo>
                      <a:pt x="3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7" name="Freeform 109"/>
              <p:cNvSpPr>
                <a:spLocks/>
              </p:cNvSpPr>
              <p:nvPr/>
            </p:nvSpPr>
            <p:spPr bwMode="auto">
              <a:xfrm>
                <a:off x="3491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1" y="1"/>
                    </a:moveTo>
                    <a:cubicBezTo>
                      <a:pt x="0" y="5"/>
                      <a:pt x="0" y="10"/>
                      <a:pt x="2" y="13"/>
                    </a:cubicBezTo>
                    <a:cubicBezTo>
                      <a:pt x="3" y="8"/>
                      <a:pt x="4" y="4"/>
                      <a:pt x="3" y="0"/>
                    </a:cubicBezTo>
                    <a:cubicBezTo>
                      <a:pt x="2" y="0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8" name="Freeform 110"/>
              <p:cNvSpPr>
                <a:spLocks/>
              </p:cNvSpPr>
              <p:nvPr/>
            </p:nvSpPr>
            <p:spPr bwMode="auto">
              <a:xfrm>
                <a:off x="3511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1" y="5"/>
                      <a:pt x="0" y="9"/>
                      <a:pt x="2" y="12"/>
                    </a:cubicBezTo>
                    <a:cubicBezTo>
                      <a:pt x="4" y="7"/>
                      <a:pt x="4" y="3"/>
                      <a:pt x="3" y="0"/>
                    </a:cubicBezTo>
                    <a:cubicBezTo>
                      <a:pt x="3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9" name="Freeform 111"/>
              <p:cNvSpPr>
                <a:spLocks/>
              </p:cNvSpPr>
              <p:nvPr/>
            </p:nvSpPr>
            <p:spPr bwMode="auto">
              <a:xfrm>
                <a:off x="3535" y="1306"/>
                <a:ext cx="43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2147483647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1" y="5"/>
                      <a:pt x="0" y="9"/>
                      <a:pt x="2" y="11"/>
                    </a:cubicBezTo>
                    <a:cubicBezTo>
                      <a:pt x="4" y="7"/>
                      <a:pt x="4" y="4"/>
                      <a:pt x="4" y="0"/>
                    </a:cubicBezTo>
                    <a:cubicBezTo>
                      <a:pt x="3" y="1"/>
                      <a:pt x="3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0" name="Freeform 112"/>
              <p:cNvSpPr>
                <a:spLocks/>
              </p:cNvSpPr>
              <p:nvPr/>
            </p:nvSpPr>
            <p:spPr bwMode="auto">
              <a:xfrm>
                <a:off x="3559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2147483647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3" y="1"/>
                    </a:moveTo>
                    <a:cubicBezTo>
                      <a:pt x="2" y="4"/>
                      <a:pt x="0" y="8"/>
                      <a:pt x="2" y="10"/>
                    </a:cubicBezTo>
                    <a:cubicBezTo>
                      <a:pt x="4" y="7"/>
                      <a:pt x="4" y="3"/>
                      <a:pt x="4" y="0"/>
                    </a:cubicBezTo>
                    <a:cubicBezTo>
                      <a:pt x="4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1" name="Freeform 11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2" name="Freeform 11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3" name="Freeform 11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4" name="Freeform 11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5" name="Freeform 11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6" name="Freeform 11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7" name="Freeform 11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8" name="Freeform 12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9" name="Freeform 12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0" name="Freeform 12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1" name="Freeform 12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2" name="Freeform 12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3" name="Freeform 12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4" name="Freeform 12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5" name="Freeform 12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6" name="Freeform 12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7" name="Freeform 12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8" name="Freeform 13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9" name="Freeform 13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0" name="Freeform 13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1" name="Freeform 13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2" name="Freeform 13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3" name="Freeform 13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4" name="Freeform 136"/>
              <p:cNvSpPr>
                <a:spLocks/>
              </p:cNvSpPr>
              <p:nvPr/>
            </p:nvSpPr>
            <p:spPr bwMode="auto">
              <a:xfrm>
                <a:off x="3386" y="1329"/>
                <a:ext cx="72" cy="103"/>
              </a:xfrm>
              <a:custGeom>
                <a:avLst/>
                <a:gdLst>
                  <a:gd name="T0" fmla="*/ 0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0" y="9"/>
                    </a:moveTo>
                    <a:cubicBezTo>
                      <a:pt x="0" y="9"/>
                      <a:pt x="0" y="6"/>
                      <a:pt x="1" y="3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3" y="0"/>
                      <a:pt x="5" y="0"/>
                      <a:pt x="6" y="0"/>
                    </a:cubicBezTo>
                    <a:cubicBezTo>
                      <a:pt x="6" y="1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8"/>
                      <a:pt x="2" y="9"/>
                      <a:pt x="0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5" name="Freeform 137"/>
              <p:cNvSpPr>
                <a:spLocks/>
              </p:cNvSpPr>
              <p:nvPr/>
            </p:nvSpPr>
            <p:spPr bwMode="auto">
              <a:xfrm>
                <a:off x="3424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1" y="9"/>
                    </a:moveTo>
                    <a:cubicBezTo>
                      <a:pt x="0" y="8"/>
                      <a:pt x="1" y="6"/>
                      <a:pt x="2" y="4"/>
                    </a:cubicBezTo>
                    <a:cubicBezTo>
                      <a:pt x="3" y="2"/>
                      <a:pt x="4" y="0"/>
                      <a:pt x="6" y="1"/>
                    </a:cubicBezTo>
                    <a:cubicBezTo>
                      <a:pt x="5" y="2"/>
                      <a:pt x="5" y="3"/>
                      <a:pt x="5" y="4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8"/>
                      <a:pt x="2" y="8"/>
                      <a:pt x="1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6" name="Freeform 138"/>
              <p:cNvSpPr>
                <a:spLocks/>
              </p:cNvSpPr>
              <p:nvPr/>
            </p:nvSpPr>
            <p:spPr bwMode="auto">
              <a:xfrm>
                <a:off x="3467" y="1317"/>
                <a:ext cx="43" cy="92"/>
              </a:xfrm>
              <a:custGeom>
                <a:avLst/>
                <a:gdLst>
                  <a:gd name="T0" fmla="*/ 0 w 4"/>
                  <a:gd name="T1" fmla="*/ 2147483647 h 8"/>
                  <a:gd name="T2" fmla="*/ 2147483647 w 4"/>
                  <a:gd name="T3" fmla="*/ 2147483647 h 8"/>
                  <a:gd name="T4" fmla="*/ 2147483647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0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0" y="8"/>
                    </a:moveTo>
                    <a:cubicBezTo>
                      <a:pt x="0" y="7"/>
                      <a:pt x="0" y="5"/>
                      <a:pt x="1" y="3"/>
                    </a:cubicBezTo>
                    <a:cubicBezTo>
                      <a:pt x="1" y="1"/>
                      <a:pt x="3" y="0"/>
                      <a:pt x="4" y="0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4"/>
                      <a:pt x="3" y="5"/>
                      <a:pt x="3" y="6"/>
                    </a:cubicBezTo>
                    <a:cubicBezTo>
                      <a:pt x="2" y="7"/>
                      <a:pt x="1" y="7"/>
                      <a:pt x="0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7" name="Freeform 139"/>
              <p:cNvSpPr>
                <a:spLocks/>
              </p:cNvSpPr>
              <p:nvPr/>
            </p:nvSpPr>
            <p:spPr bwMode="auto">
              <a:xfrm>
                <a:off x="3501" y="1317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0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3" y="1"/>
                      <a:pt x="3" y="2"/>
                      <a:pt x="2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6"/>
                      <a:pt x="1" y="6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8" name="Freeform 140"/>
              <p:cNvSpPr>
                <a:spLocks/>
              </p:cNvSpPr>
              <p:nvPr/>
            </p:nvSpPr>
            <p:spPr bwMode="auto">
              <a:xfrm>
                <a:off x="3525" y="1306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7"/>
                      <a:pt x="0" y="5"/>
                      <a:pt x="0" y="3"/>
                    </a:cubicBezTo>
                    <a:cubicBezTo>
                      <a:pt x="1" y="2"/>
                      <a:pt x="2" y="0"/>
                      <a:pt x="3" y="1"/>
                    </a:cubicBezTo>
                    <a:cubicBezTo>
                      <a:pt x="3" y="2"/>
                      <a:pt x="2" y="3"/>
                      <a:pt x="2" y="3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9" name="Freeform 141"/>
              <p:cNvSpPr>
                <a:spLocks/>
              </p:cNvSpPr>
              <p:nvPr/>
            </p:nvSpPr>
            <p:spPr bwMode="auto">
              <a:xfrm>
                <a:off x="3544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0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6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0" name="Freeform 142"/>
              <p:cNvSpPr>
                <a:spLocks/>
              </p:cNvSpPr>
              <p:nvPr/>
            </p:nvSpPr>
            <p:spPr bwMode="auto">
              <a:xfrm>
                <a:off x="3559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1" name="Freeform 143"/>
              <p:cNvSpPr>
                <a:spLocks/>
              </p:cNvSpPr>
              <p:nvPr/>
            </p:nvSpPr>
            <p:spPr bwMode="auto">
              <a:xfrm>
                <a:off x="3578" y="1306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2" name="Freeform 144"/>
              <p:cNvSpPr>
                <a:spLocks/>
              </p:cNvSpPr>
              <p:nvPr/>
            </p:nvSpPr>
            <p:spPr bwMode="auto">
              <a:xfrm>
                <a:off x="3593" y="1306"/>
                <a:ext cx="19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3" name="Freeform 145"/>
              <p:cNvSpPr>
                <a:spLocks/>
              </p:cNvSpPr>
              <p:nvPr/>
            </p:nvSpPr>
            <p:spPr bwMode="auto">
              <a:xfrm>
                <a:off x="360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4" name="Freeform 146"/>
              <p:cNvSpPr>
                <a:spLocks/>
              </p:cNvSpPr>
              <p:nvPr/>
            </p:nvSpPr>
            <p:spPr bwMode="auto">
              <a:xfrm>
                <a:off x="361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5" name="Freeform 147"/>
              <p:cNvSpPr>
                <a:spLocks/>
              </p:cNvSpPr>
              <p:nvPr/>
            </p:nvSpPr>
            <p:spPr bwMode="auto">
              <a:xfrm>
                <a:off x="3626" y="1306"/>
                <a:ext cx="19" cy="46"/>
              </a:xfrm>
              <a:custGeom>
                <a:avLst/>
                <a:gdLst>
                  <a:gd name="T0" fmla="*/ 0 w 2"/>
                  <a:gd name="T1" fmla="*/ 2147483647 h 4"/>
                  <a:gd name="T2" fmla="*/ 0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0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6" name="Freeform 148"/>
              <p:cNvSpPr>
                <a:spLocks/>
              </p:cNvSpPr>
              <p:nvPr/>
            </p:nvSpPr>
            <p:spPr bwMode="auto">
              <a:xfrm>
                <a:off x="3410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0" y="4"/>
                      <a:pt x="1" y="2"/>
                    </a:cubicBezTo>
                    <a:cubicBezTo>
                      <a:pt x="2" y="1"/>
                      <a:pt x="2" y="0"/>
                      <a:pt x="3" y="0"/>
                    </a:cubicBezTo>
                    <a:cubicBezTo>
                      <a:pt x="4" y="0"/>
                      <a:pt x="5" y="0"/>
                      <a:pt x="6" y="1"/>
                    </a:cubicBezTo>
                    <a:cubicBezTo>
                      <a:pt x="5" y="2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7" name="Freeform 149"/>
              <p:cNvSpPr>
                <a:spLocks/>
              </p:cNvSpPr>
              <p:nvPr/>
            </p:nvSpPr>
            <p:spPr bwMode="auto">
              <a:xfrm>
                <a:off x="3443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1" y="4"/>
                      <a:pt x="2" y="3"/>
                    </a:cubicBezTo>
                    <a:cubicBezTo>
                      <a:pt x="3" y="1"/>
                      <a:pt x="4" y="0"/>
                      <a:pt x="6" y="1"/>
                    </a:cubicBezTo>
                    <a:cubicBezTo>
                      <a:pt x="5" y="2"/>
                      <a:pt x="4" y="3"/>
                      <a:pt x="4" y="3"/>
                    </a:cubicBezTo>
                    <a:cubicBezTo>
                      <a:pt x="4" y="4"/>
                      <a:pt x="3" y="5"/>
                      <a:pt x="3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8" name="Freeform 150"/>
              <p:cNvSpPr>
                <a:spLocks/>
              </p:cNvSpPr>
              <p:nvPr/>
            </p:nvSpPr>
            <p:spPr bwMode="auto">
              <a:xfrm>
                <a:off x="3477" y="1271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2147483647 h 6"/>
                  <a:gd name="T4" fmla="*/ 2147483647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0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0" y="6"/>
                    </a:moveTo>
                    <a:cubicBezTo>
                      <a:pt x="0" y="5"/>
                      <a:pt x="0" y="3"/>
                      <a:pt x="1" y="2"/>
                    </a:cubicBezTo>
                    <a:cubicBezTo>
                      <a:pt x="2" y="0"/>
                      <a:pt x="3" y="0"/>
                      <a:pt x="5" y="1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9" name="Freeform 151"/>
              <p:cNvSpPr>
                <a:spLocks/>
              </p:cNvSpPr>
              <p:nvPr/>
            </p:nvSpPr>
            <p:spPr bwMode="auto">
              <a:xfrm>
                <a:off x="3501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3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4" y="1"/>
                      <a:pt x="3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0" name="Freeform 152"/>
              <p:cNvSpPr>
                <a:spLocks/>
              </p:cNvSpPr>
              <p:nvPr/>
            </p:nvSpPr>
            <p:spPr bwMode="auto">
              <a:xfrm>
                <a:off x="3525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4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1" name="Freeform 153"/>
              <p:cNvSpPr>
                <a:spLocks/>
              </p:cNvSpPr>
              <p:nvPr/>
            </p:nvSpPr>
            <p:spPr bwMode="auto">
              <a:xfrm>
                <a:off x="3544" y="1271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2"/>
                      <a:pt x="3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2" name="Freeform 154"/>
              <p:cNvSpPr>
                <a:spLocks/>
              </p:cNvSpPr>
              <p:nvPr/>
            </p:nvSpPr>
            <p:spPr bwMode="auto">
              <a:xfrm>
                <a:off x="3569" y="1283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4"/>
                    </a:moveTo>
                    <a:cubicBezTo>
                      <a:pt x="0" y="4"/>
                      <a:pt x="0" y="3"/>
                      <a:pt x="0" y="2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0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3" name="Freeform 155"/>
              <p:cNvSpPr>
                <a:spLocks/>
              </p:cNvSpPr>
              <p:nvPr/>
            </p:nvSpPr>
            <p:spPr bwMode="auto">
              <a:xfrm>
                <a:off x="3578" y="1283"/>
                <a:ext cx="34" cy="57"/>
              </a:xfrm>
              <a:custGeom>
                <a:avLst/>
                <a:gdLst>
                  <a:gd name="T0" fmla="*/ 0 w 3"/>
                  <a:gd name="T1" fmla="*/ 2147483647 h 5"/>
                  <a:gd name="T2" fmla="*/ 2147483647 w 3"/>
                  <a:gd name="T3" fmla="*/ 2147483647 h 5"/>
                  <a:gd name="T4" fmla="*/ 2147483647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0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4" name="Freeform 156"/>
              <p:cNvSpPr>
                <a:spLocks/>
              </p:cNvSpPr>
              <p:nvPr/>
            </p:nvSpPr>
            <p:spPr bwMode="auto">
              <a:xfrm>
                <a:off x="3593" y="1283"/>
                <a:ext cx="34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2147483647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0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5" name="Freeform 157"/>
              <p:cNvSpPr>
                <a:spLocks/>
              </p:cNvSpPr>
              <p:nvPr/>
            </p:nvSpPr>
            <p:spPr bwMode="auto">
              <a:xfrm>
                <a:off x="360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6" name="Freeform 158"/>
              <p:cNvSpPr>
                <a:spLocks/>
              </p:cNvSpPr>
              <p:nvPr/>
            </p:nvSpPr>
            <p:spPr bwMode="auto">
              <a:xfrm>
                <a:off x="361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7" name="Freeform 159"/>
              <p:cNvSpPr>
                <a:spLocks/>
              </p:cNvSpPr>
              <p:nvPr/>
            </p:nvSpPr>
            <p:spPr bwMode="auto">
              <a:xfrm>
                <a:off x="3626" y="1294"/>
                <a:ext cx="19" cy="34"/>
              </a:xfrm>
              <a:custGeom>
                <a:avLst/>
                <a:gdLst>
                  <a:gd name="T0" fmla="*/ 0 w 2"/>
                  <a:gd name="T1" fmla="*/ 2147483647 h 3"/>
                  <a:gd name="T2" fmla="*/ 2147483647 w 2"/>
                  <a:gd name="T3" fmla="*/ 2147483647 h 3"/>
                  <a:gd name="T4" fmla="*/ 2147483647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0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0" y="3"/>
                    </a:moveTo>
                    <a:cubicBezTo>
                      <a:pt x="0" y="3"/>
                      <a:pt x="0" y="2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8" name="Freeform 16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9" name="Freeform 16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0" name="Freeform 16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1" name="Freeform 16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2" name="Freeform 16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3" name="Freeform 16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4" name="Freeform 16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5" name="Freeform 16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6" name="Freeform 16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7" name="Freeform 16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8" name="Freeform 17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9" name="Freeform 17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0" name="Freeform 17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1" name="Freeform 17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2" name="Freeform 17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3" name="Freeform 17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4" name="Freeform 17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5" name="Freeform 17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6" name="Freeform 17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7" name="Freeform 17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8" name="Freeform 18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9" name="Freeform 18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0" name="Freeform 18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1" name="Freeform 183"/>
              <p:cNvSpPr>
                <a:spLocks/>
              </p:cNvSpPr>
              <p:nvPr/>
            </p:nvSpPr>
            <p:spPr bwMode="auto">
              <a:xfrm>
                <a:off x="3443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1"/>
                      <a:pt x="5" y="0"/>
                    </a:cubicBezTo>
                    <a:cubicBezTo>
                      <a:pt x="4" y="0"/>
                      <a:pt x="4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2" name="Freeform 184"/>
              <p:cNvSpPr>
                <a:spLocks/>
              </p:cNvSpPr>
              <p:nvPr/>
            </p:nvSpPr>
            <p:spPr bwMode="auto">
              <a:xfrm>
                <a:off x="3467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2"/>
                      <a:pt x="4" y="1"/>
                    </a:cubicBezTo>
                    <a:cubicBezTo>
                      <a:pt x="4" y="1"/>
                      <a:pt x="3" y="1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3" name="Freeform 185"/>
              <p:cNvSpPr>
                <a:spLocks/>
              </p:cNvSpPr>
              <p:nvPr/>
            </p:nvSpPr>
            <p:spPr bwMode="auto">
              <a:xfrm>
                <a:off x="3491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2"/>
                      <a:pt x="3" y="1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4" name="Freeform 186"/>
              <p:cNvSpPr>
                <a:spLocks/>
              </p:cNvSpPr>
              <p:nvPr/>
            </p:nvSpPr>
            <p:spPr bwMode="auto">
              <a:xfrm>
                <a:off x="3511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1" y="3"/>
                      <a:pt x="1" y="2"/>
                      <a:pt x="2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5" name="Freeform 18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6" name="Freeform 18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7" name="Freeform 18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8" name="Freeform 19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9" name="Freeform 19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0" name="Freeform 19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1" name="Freeform 19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2" name="Freeform 19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3" name="Freeform 19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4" name="Freeform 19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5" name="Freeform 19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6" name="Freeform 19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7" name="Freeform 19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8" name="Freeform 20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9" name="Freeform 20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0" name="Freeform 20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1" name="Freeform 20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2" name="Freeform 20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3" name="Freeform 20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4" name="Freeform 20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5" name="Freeform 20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6" name="Freeform 20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7" name="Freeform 20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8" name="Freeform 210"/>
              <p:cNvSpPr>
                <a:spLocks/>
              </p:cNvSpPr>
              <p:nvPr/>
            </p:nvSpPr>
            <p:spPr bwMode="auto">
              <a:xfrm>
                <a:off x="3477" y="1203"/>
                <a:ext cx="48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2147483647 w 4"/>
                  <a:gd name="T5" fmla="*/ 2147483647 h 2"/>
                  <a:gd name="T6" fmla="*/ 2147483647 w 4"/>
                  <a:gd name="T7" fmla="*/ 2147483647 h 2"/>
                  <a:gd name="T8" fmla="*/ 0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0" y="2"/>
                    </a:moveTo>
                    <a:cubicBezTo>
                      <a:pt x="2" y="1"/>
                      <a:pt x="3" y="1"/>
                      <a:pt x="4" y="0"/>
                    </a:cubicBezTo>
                    <a:lnTo>
                      <a:pt x="4" y="1"/>
                    </a:lnTo>
                    <a:cubicBezTo>
                      <a:pt x="4" y="2"/>
                      <a:pt x="3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9" name="Freeform 211"/>
              <p:cNvSpPr>
                <a:spLocks/>
              </p:cNvSpPr>
              <p:nvPr/>
            </p:nvSpPr>
            <p:spPr bwMode="auto">
              <a:xfrm>
                <a:off x="3501" y="1214"/>
                <a:ext cx="34" cy="23"/>
              </a:xfrm>
              <a:custGeom>
                <a:avLst/>
                <a:gdLst>
                  <a:gd name="T0" fmla="*/ 0 w 3"/>
                  <a:gd name="T1" fmla="*/ 2147483647 h 2"/>
                  <a:gd name="T2" fmla="*/ 2147483647 w 3"/>
                  <a:gd name="T3" fmla="*/ 0 h 2"/>
                  <a:gd name="T4" fmla="*/ 2147483647 w 3"/>
                  <a:gd name="T5" fmla="*/ 2147483647 h 2"/>
                  <a:gd name="T6" fmla="*/ 2147483647 w 3"/>
                  <a:gd name="T7" fmla="*/ 2147483647 h 2"/>
                  <a:gd name="T8" fmla="*/ 0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0" y="1"/>
                    </a:moveTo>
                    <a:cubicBezTo>
                      <a:pt x="1" y="1"/>
                      <a:pt x="2" y="0"/>
                      <a:pt x="3" y="0"/>
                    </a:cubicBezTo>
                    <a:lnTo>
                      <a:pt x="3" y="1"/>
                    </a:lnTo>
                    <a:cubicBezTo>
                      <a:pt x="3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0" name="Freeform 212"/>
              <p:cNvSpPr>
                <a:spLocks/>
              </p:cNvSpPr>
              <p:nvPr/>
            </p:nvSpPr>
            <p:spPr bwMode="auto">
              <a:xfrm>
                <a:off x="3511" y="122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cubicBezTo>
                      <a:pt x="1" y="1"/>
                      <a:pt x="2" y="0"/>
                      <a:pt x="2" y="0"/>
                    </a:cubicBezTo>
                    <a:lnTo>
                      <a:pt x="3" y="1"/>
                    </a:ln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1" name="Freeform 213"/>
              <p:cNvSpPr>
                <a:spLocks/>
              </p:cNvSpPr>
              <p:nvPr/>
            </p:nvSpPr>
            <p:spPr bwMode="auto">
              <a:xfrm>
                <a:off x="3544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1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2"/>
                      <a:pt x="2" y="2"/>
                      <a:pt x="3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2" name="Freeform 214"/>
              <p:cNvSpPr>
                <a:spLocks/>
              </p:cNvSpPr>
              <p:nvPr/>
            </p:nvSpPr>
            <p:spPr bwMode="auto">
              <a:xfrm>
                <a:off x="3511" y="1191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0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0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0" y="1"/>
                    </a:moveTo>
                    <a:lnTo>
                      <a:pt x="0" y="1"/>
                    </a:lnTo>
                    <a:cubicBezTo>
                      <a:pt x="1" y="2"/>
                      <a:pt x="2" y="2"/>
                      <a:pt x="2" y="3"/>
                    </a:cubicBezTo>
                    <a:cubicBezTo>
                      <a:pt x="2" y="4"/>
                      <a:pt x="2" y="5"/>
                      <a:pt x="3" y="5"/>
                    </a:cubicBezTo>
                    <a:cubicBezTo>
                      <a:pt x="3" y="6"/>
                      <a:pt x="4" y="7"/>
                      <a:pt x="5" y="7"/>
                    </a:cubicBezTo>
                    <a:lnTo>
                      <a:pt x="6" y="6"/>
                    </a:lnTo>
                    <a:cubicBezTo>
                      <a:pt x="5" y="6"/>
                      <a:pt x="4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1"/>
                      <a:pt x="2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3" name="Freeform 215"/>
              <p:cNvSpPr>
                <a:spLocks/>
              </p:cNvSpPr>
              <p:nvPr/>
            </p:nvSpPr>
            <p:spPr bwMode="auto">
              <a:xfrm>
                <a:off x="3602" y="1157"/>
                <a:ext cx="130" cy="69"/>
              </a:xfrm>
              <a:custGeom>
                <a:avLst/>
                <a:gdLst>
                  <a:gd name="T0" fmla="*/ 0 w 11"/>
                  <a:gd name="T1" fmla="*/ 2147483647 h 6"/>
                  <a:gd name="T2" fmla="*/ 0 w 11"/>
                  <a:gd name="T3" fmla="*/ 2147483647 h 6"/>
                  <a:gd name="T4" fmla="*/ 2147483647 w 11"/>
                  <a:gd name="T5" fmla="*/ 2147483647 h 6"/>
                  <a:gd name="T6" fmla="*/ 2147483647 w 11"/>
                  <a:gd name="T7" fmla="*/ 2147483647 h 6"/>
                  <a:gd name="T8" fmla="*/ 2147483647 w 11"/>
                  <a:gd name="T9" fmla="*/ 2147483647 h 6"/>
                  <a:gd name="T10" fmla="*/ 2147483647 w 11"/>
                  <a:gd name="T11" fmla="*/ 2147483647 h 6"/>
                  <a:gd name="T12" fmla="*/ 2147483647 w 11"/>
                  <a:gd name="T13" fmla="*/ 2147483647 h 6"/>
                  <a:gd name="T14" fmla="*/ 2147483647 w 11"/>
                  <a:gd name="T15" fmla="*/ 2147483647 h 6"/>
                  <a:gd name="T16" fmla="*/ 2147483647 w 11"/>
                  <a:gd name="T17" fmla="*/ 2147483647 h 6"/>
                  <a:gd name="T18" fmla="*/ 2147483647 w 11"/>
                  <a:gd name="T19" fmla="*/ 2147483647 h 6"/>
                  <a:gd name="T20" fmla="*/ 2147483647 w 11"/>
                  <a:gd name="T21" fmla="*/ 2147483647 h 6"/>
                  <a:gd name="T22" fmla="*/ 2147483647 w 11"/>
                  <a:gd name="T23" fmla="*/ 2147483647 h 6"/>
                  <a:gd name="T24" fmla="*/ 2147483647 w 11"/>
                  <a:gd name="T25" fmla="*/ 2147483647 h 6"/>
                  <a:gd name="T26" fmla="*/ 2147483647 w 11"/>
                  <a:gd name="T27" fmla="*/ 2147483647 h 6"/>
                  <a:gd name="T28" fmla="*/ 2147483647 w 11"/>
                  <a:gd name="T29" fmla="*/ 2147483647 h 6"/>
                  <a:gd name="T30" fmla="*/ 2147483647 w 11"/>
                  <a:gd name="T31" fmla="*/ 2147483647 h 6"/>
                  <a:gd name="T32" fmla="*/ 2147483647 w 11"/>
                  <a:gd name="T33" fmla="*/ 2147483647 h 6"/>
                  <a:gd name="T34" fmla="*/ 2147483647 w 11"/>
                  <a:gd name="T35" fmla="*/ 0 h 6"/>
                  <a:gd name="T36" fmla="*/ 2147483647 w 11"/>
                  <a:gd name="T37" fmla="*/ 0 h 6"/>
                  <a:gd name="T38" fmla="*/ 2147483647 w 11"/>
                  <a:gd name="T39" fmla="*/ 2147483647 h 6"/>
                  <a:gd name="T40" fmla="*/ 2147483647 w 11"/>
                  <a:gd name="T41" fmla="*/ 2147483647 h 6"/>
                  <a:gd name="T42" fmla="*/ 2147483647 w 11"/>
                  <a:gd name="T43" fmla="*/ 2147483647 h 6"/>
                  <a:gd name="T44" fmla="*/ 2147483647 w 11"/>
                  <a:gd name="T45" fmla="*/ 0 h 6"/>
                  <a:gd name="T46" fmla="*/ 2147483647 w 11"/>
                  <a:gd name="T47" fmla="*/ 0 h 6"/>
                  <a:gd name="T48" fmla="*/ 0 w 11"/>
                  <a:gd name="T49" fmla="*/ 2147483647 h 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1"/>
                  <a:gd name="T76" fmla="*/ 0 h 6"/>
                  <a:gd name="T77" fmla="*/ 11 w 11"/>
                  <a:gd name="T78" fmla="*/ 6 h 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1" h="6">
                    <a:moveTo>
                      <a:pt x="0" y="4"/>
                    </a:moveTo>
                    <a:lnTo>
                      <a:pt x="0" y="6"/>
                    </a:lnTo>
                    <a:cubicBezTo>
                      <a:pt x="1" y="6"/>
                      <a:pt x="1" y="5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6"/>
                      <a:pt x="3" y="5"/>
                      <a:pt x="3" y="3"/>
                    </a:cubicBezTo>
                    <a:lnTo>
                      <a:pt x="5" y="6"/>
                    </a:lnTo>
                    <a:lnTo>
                      <a:pt x="5" y="3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6" y="6"/>
                    </a:lnTo>
                    <a:lnTo>
                      <a:pt x="8" y="3"/>
                    </a:lnTo>
                    <a:cubicBezTo>
                      <a:pt x="8" y="5"/>
                      <a:pt x="8" y="6"/>
                      <a:pt x="9" y="6"/>
                    </a:cubicBezTo>
                    <a:cubicBezTo>
                      <a:pt x="9" y="5"/>
                      <a:pt x="9" y="4"/>
                      <a:pt x="9" y="3"/>
                    </a:cubicBezTo>
                    <a:cubicBezTo>
                      <a:pt x="10" y="5"/>
                      <a:pt x="10" y="6"/>
                      <a:pt x="11" y="6"/>
                    </a:cubicBezTo>
                    <a:lnTo>
                      <a:pt x="11" y="4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1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4" name="Freeform 21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5" name="Freeform 21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6" name="Freeform 21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7" name="Freeform 21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8" name="Freeform 22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9" name="Freeform 22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0" name="Freeform 22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1" name="Freeform 22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2" name="Freeform 22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3" name="Freeform 22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4" name="Freeform 22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5" name="Freeform 22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6" name="Freeform 22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7" name="Freeform 22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8" name="Freeform 23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9" name="Freeform 23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0" name="Freeform 23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1" name="Freeform 23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2" name="Freeform 23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3" name="Freeform 23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4" name="Freeform 23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5" name="Freeform 23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6" name="Freeform 23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7" name="Freeform 239"/>
              <p:cNvSpPr>
                <a:spLocks/>
              </p:cNvSpPr>
              <p:nvPr/>
            </p:nvSpPr>
            <p:spPr bwMode="auto">
              <a:xfrm>
                <a:off x="3877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3" y="1"/>
                    </a:moveTo>
                    <a:cubicBezTo>
                      <a:pt x="4" y="7"/>
                      <a:pt x="4" y="12"/>
                      <a:pt x="2" y="16"/>
                    </a:cubicBezTo>
                    <a:cubicBezTo>
                      <a:pt x="1" y="10"/>
                      <a:pt x="0" y="5"/>
                      <a:pt x="1" y="0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8" name="Freeform 240"/>
              <p:cNvSpPr>
                <a:spLocks/>
              </p:cNvSpPr>
              <p:nvPr/>
            </p:nvSpPr>
            <p:spPr bwMode="auto">
              <a:xfrm>
                <a:off x="3858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3" y="1"/>
                    </a:moveTo>
                    <a:cubicBezTo>
                      <a:pt x="4" y="6"/>
                      <a:pt x="4" y="11"/>
                      <a:pt x="2" y="15"/>
                    </a:cubicBezTo>
                    <a:cubicBezTo>
                      <a:pt x="0" y="9"/>
                      <a:pt x="0" y="4"/>
                      <a:pt x="1" y="0"/>
                    </a:cubicBezTo>
                    <a:cubicBezTo>
                      <a:pt x="1" y="0"/>
                      <a:pt x="2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9" name="Freeform 241"/>
              <p:cNvSpPr>
                <a:spLocks/>
              </p:cNvSpPr>
              <p:nvPr/>
            </p:nvSpPr>
            <p:spPr bwMode="auto">
              <a:xfrm>
                <a:off x="3834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0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3" y="6"/>
                      <a:pt x="4" y="11"/>
                      <a:pt x="2" y="14"/>
                    </a:cubicBezTo>
                    <a:cubicBezTo>
                      <a:pt x="0" y="9"/>
                      <a:pt x="0" y="4"/>
                      <a:pt x="0" y="0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0" name="Freeform 242"/>
              <p:cNvSpPr>
                <a:spLocks/>
              </p:cNvSpPr>
              <p:nvPr/>
            </p:nvSpPr>
            <p:spPr bwMode="auto">
              <a:xfrm>
                <a:off x="3800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3" y="1"/>
                    </a:moveTo>
                    <a:cubicBezTo>
                      <a:pt x="4" y="5"/>
                      <a:pt x="4" y="10"/>
                      <a:pt x="2" y="13"/>
                    </a:cubicBezTo>
                    <a:cubicBezTo>
                      <a:pt x="1" y="8"/>
                      <a:pt x="0" y="4"/>
                      <a:pt x="1" y="0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1" name="Freeform 243"/>
              <p:cNvSpPr>
                <a:spLocks/>
              </p:cNvSpPr>
              <p:nvPr/>
            </p:nvSpPr>
            <p:spPr bwMode="auto">
              <a:xfrm>
                <a:off x="3776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3" y="5"/>
                      <a:pt x="4" y="9"/>
                      <a:pt x="2" y="12"/>
                    </a:cubicBezTo>
                    <a:cubicBezTo>
                      <a:pt x="0" y="7"/>
                      <a:pt x="0" y="3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2" name="Freeform 244"/>
              <p:cNvSpPr>
                <a:spLocks/>
              </p:cNvSpPr>
              <p:nvPr/>
            </p:nvSpPr>
            <p:spPr bwMode="auto">
              <a:xfrm>
                <a:off x="3752" y="1306"/>
                <a:ext cx="48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0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3" y="5"/>
                      <a:pt x="4" y="9"/>
                      <a:pt x="2" y="11"/>
                    </a:cubicBezTo>
                    <a:cubicBezTo>
                      <a:pt x="0" y="7"/>
                      <a:pt x="0" y="4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3" name="Freeform 245"/>
              <p:cNvSpPr>
                <a:spLocks/>
              </p:cNvSpPr>
              <p:nvPr/>
            </p:nvSpPr>
            <p:spPr bwMode="auto">
              <a:xfrm>
                <a:off x="3732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0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1" y="1"/>
                    </a:moveTo>
                    <a:cubicBezTo>
                      <a:pt x="2" y="4"/>
                      <a:pt x="4" y="8"/>
                      <a:pt x="2" y="10"/>
                    </a:cubicBezTo>
                    <a:cubicBezTo>
                      <a:pt x="0" y="7"/>
                      <a:pt x="0" y="3"/>
                      <a:pt x="0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4" name="Freeform 24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5" name="Freeform 24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6" name="Freeform 24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7" name="Freeform 24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8" name="Freeform 25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9" name="Freeform 25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0" name="Freeform 25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1" name="Freeform 25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2" name="Freeform 25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3" name="Freeform 25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4" name="Freeform 25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5" name="Freeform 25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6" name="Freeform 25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7" name="Freeform 25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8" name="Freeform 26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9" name="Freeform 26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0" name="Freeform 26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1" name="Freeform 26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2" name="Freeform 26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3" name="Freeform 26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4" name="Freeform 26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5" name="Freeform 26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6" name="Freeform 26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7" name="Freeform 269"/>
              <p:cNvSpPr>
                <a:spLocks/>
              </p:cNvSpPr>
              <p:nvPr/>
            </p:nvSpPr>
            <p:spPr bwMode="auto">
              <a:xfrm>
                <a:off x="3877" y="1329"/>
                <a:ext cx="72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0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2147483647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6" y="9"/>
                    </a:moveTo>
                    <a:cubicBezTo>
                      <a:pt x="6" y="9"/>
                      <a:pt x="6" y="6"/>
                      <a:pt x="5" y="3"/>
                    </a:cubicBezTo>
                    <a:cubicBezTo>
                      <a:pt x="5" y="2"/>
                      <a:pt x="5" y="2"/>
                      <a:pt x="4" y="1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0" y="1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8"/>
                      <a:pt x="4" y="9"/>
                      <a:pt x="6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8" name="Freeform 270"/>
              <p:cNvSpPr>
                <a:spLocks/>
              </p:cNvSpPr>
              <p:nvPr/>
            </p:nvSpPr>
            <p:spPr bwMode="auto">
              <a:xfrm>
                <a:off x="3843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0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5" y="9"/>
                    </a:moveTo>
                    <a:cubicBezTo>
                      <a:pt x="6" y="8"/>
                      <a:pt x="5" y="6"/>
                      <a:pt x="4" y="4"/>
                    </a:cubicBezTo>
                    <a:cubicBezTo>
                      <a:pt x="4" y="2"/>
                      <a:pt x="2" y="0"/>
                      <a:pt x="0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3" y="8"/>
                      <a:pt x="4" y="8"/>
                      <a:pt x="5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9" name="Freeform 271"/>
              <p:cNvSpPr>
                <a:spLocks/>
              </p:cNvSpPr>
              <p:nvPr/>
            </p:nvSpPr>
            <p:spPr bwMode="auto">
              <a:xfrm>
                <a:off x="3824" y="1317"/>
                <a:ext cx="43" cy="92"/>
              </a:xfrm>
              <a:custGeom>
                <a:avLst/>
                <a:gdLst>
                  <a:gd name="T0" fmla="*/ 2147483647 w 4"/>
                  <a:gd name="T1" fmla="*/ 2147483647 h 8"/>
                  <a:gd name="T2" fmla="*/ 2147483647 w 4"/>
                  <a:gd name="T3" fmla="*/ 2147483647 h 8"/>
                  <a:gd name="T4" fmla="*/ 0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2147483647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4" y="8"/>
                    </a:moveTo>
                    <a:cubicBezTo>
                      <a:pt x="4" y="7"/>
                      <a:pt x="4" y="5"/>
                      <a:pt x="3" y="3"/>
                    </a:cubicBez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2" y="7"/>
                      <a:pt x="3" y="7"/>
                      <a:pt x="4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0" name="Freeform 272"/>
              <p:cNvSpPr>
                <a:spLocks/>
              </p:cNvSpPr>
              <p:nvPr/>
            </p:nvSpPr>
            <p:spPr bwMode="auto">
              <a:xfrm>
                <a:off x="3800" y="1317"/>
                <a:ext cx="43" cy="80"/>
              </a:xfrm>
              <a:custGeom>
                <a:avLst/>
                <a:gdLst>
                  <a:gd name="T0" fmla="*/ 2147483647 w 4"/>
                  <a:gd name="T1" fmla="*/ 2147483647 h 7"/>
                  <a:gd name="T2" fmla="*/ 2147483647 w 4"/>
                  <a:gd name="T3" fmla="*/ 2147483647 h 7"/>
                  <a:gd name="T4" fmla="*/ 0 w 4"/>
                  <a:gd name="T5" fmla="*/ 0 h 7"/>
                  <a:gd name="T6" fmla="*/ 2147483647 w 4"/>
                  <a:gd name="T7" fmla="*/ 2147483647 h 7"/>
                  <a:gd name="T8" fmla="*/ 2147483647 w 4"/>
                  <a:gd name="T9" fmla="*/ 2147483647 h 7"/>
                  <a:gd name="T10" fmla="*/ 2147483647 w 4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7"/>
                  <a:gd name="T20" fmla="*/ 4 w 4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7">
                    <a:moveTo>
                      <a:pt x="3" y="7"/>
                    </a:moveTo>
                    <a:cubicBezTo>
                      <a:pt x="4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1" y="3"/>
                      <a:pt x="1" y="4"/>
                      <a:pt x="1" y="5"/>
                    </a:cubicBezTo>
                    <a:cubicBezTo>
                      <a:pt x="1" y="6"/>
                      <a:pt x="2" y="6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1" name="Freeform 273"/>
              <p:cNvSpPr>
                <a:spLocks/>
              </p:cNvSpPr>
              <p:nvPr/>
            </p:nvSpPr>
            <p:spPr bwMode="auto">
              <a:xfrm>
                <a:off x="3776" y="1306"/>
                <a:ext cx="34" cy="80"/>
              </a:xfrm>
              <a:custGeom>
                <a:avLst/>
                <a:gdLst>
                  <a:gd name="T0" fmla="*/ 2147483647 w 3"/>
                  <a:gd name="T1" fmla="*/ 2147483647 h 7"/>
                  <a:gd name="T2" fmla="*/ 2147483647 w 3"/>
                  <a:gd name="T3" fmla="*/ 2147483647 h 7"/>
                  <a:gd name="T4" fmla="*/ 0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2147483647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3" y="7"/>
                    </a:moveTo>
                    <a:cubicBezTo>
                      <a:pt x="3" y="7"/>
                      <a:pt x="3" y="5"/>
                      <a:pt x="3" y="3"/>
                    </a:cubicBezTo>
                    <a:cubicBezTo>
                      <a:pt x="2" y="2"/>
                      <a:pt x="1" y="0"/>
                      <a:pt x="0" y="1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2" y="6"/>
                      <a:pt x="2" y="7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2" name="Freeform 274"/>
              <p:cNvSpPr>
                <a:spLocks/>
              </p:cNvSpPr>
              <p:nvPr/>
            </p:nvSpPr>
            <p:spPr bwMode="auto">
              <a:xfrm>
                <a:off x="375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4"/>
                      <a:pt x="2" y="4"/>
                      <a:pt x="2" y="5"/>
                    </a:cubicBezTo>
                    <a:cubicBezTo>
                      <a:pt x="2" y="6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3" name="Freeform 275"/>
              <p:cNvSpPr>
                <a:spLocks/>
              </p:cNvSpPr>
              <p:nvPr/>
            </p:nvSpPr>
            <p:spPr bwMode="auto">
              <a:xfrm>
                <a:off x="374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4" name="Freeform 276"/>
              <p:cNvSpPr>
                <a:spLocks/>
              </p:cNvSpPr>
              <p:nvPr/>
            </p:nvSpPr>
            <p:spPr bwMode="auto">
              <a:xfrm>
                <a:off x="3732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5" name="Freeform 277"/>
              <p:cNvSpPr>
                <a:spLocks/>
              </p:cNvSpPr>
              <p:nvPr/>
            </p:nvSpPr>
            <p:spPr bwMode="auto">
              <a:xfrm>
                <a:off x="3718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6" name="Freeform 278"/>
              <p:cNvSpPr>
                <a:spLocks/>
              </p:cNvSpPr>
              <p:nvPr/>
            </p:nvSpPr>
            <p:spPr bwMode="auto">
              <a:xfrm>
                <a:off x="3703" y="1306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7" name="Freeform 279"/>
              <p:cNvSpPr>
                <a:spLocks/>
              </p:cNvSpPr>
              <p:nvPr/>
            </p:nvSpPr>
            <p:spPr bwMode="auto">
              <a:xfrm>
                <a:off x="3699" y="1306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8" name="Freeform 280"/>
              <p:cNvSpPr>
                <a:spLocks/>
              </p:cNvSpPr>
              <p:nvPr/>
            </p:nvSpPr>
            <p:spPr bwMode="auto">
              <a:xfrm>
                <a:off x="3684" y="1306"/>
                <a:ext cx="1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2"/>
                      <a:pt x="2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2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9" name="Freeform 281"/>
              <p:cNvSpPr>
                <a:spLocks/>
              </p:cNvSpPr>
              <p:nvPr/>
            </p:nvSpPr>
            <p:spPr bwMode="auto">
              <a:xfrm>
                <a:off x="3858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0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6" y="4"/>
                      <a:pt x="5" y="2"/>
                    </a:cubicBezTo>
                    <a:cubicBezTo>
                      <a:pt x="4" y="1"/>
                      <a:pt x="4" y="0"/>
                      <a:pt x="3" y="0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1" y="2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0" name="Freeform 282"/>
              <p:cNvSpPr>
                <a:spLocks/>
              </p:cNvSpPr>
              <p:nvPr/>
            </p:nvSpPr>
            <p:spPr bwMode="auto">
              <a:xfrm>
                <a:off x="3824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0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5" y="4"/>
                      <a:pt x="4" y="3"/>
                    </a:cubicBezTo>
                    <a:cubicBezTo>
                      <a:pt x="4" y="1"/>
                      <a:pt x="2" y="0"/>
                      <a:pt x="0" y="1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1" name="Freeform 283"/>
              <p:cNvSpPr>
                <a:spLocks/>
              </p:cNvSpPr>
              <p:nvPr/>
            </p:nvSpPr>
            <p:spPr bwMode="auto">
              <a:xfrm>
                <a:off x="3800" y="1271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2147483647 w 5"/>
                  <a:gd name="T3" fmla="*/ 2147483647 h 6"/>
                  <a:gd name="T4" fmla="*/ 0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2147483647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5" y="6"/>
                    </a:moveTo>
                    <a:cubicBezTo>
                      <a:pt x="5" y="5"/>
                      <a:pt x="5" y="3"/>
                      <a:pt x="4" y="2"/>
                    </a:cubicBezTo>
                    <a:cubicBezTo>
                      <a:pt x="3" y="0"/>
                      <a:pt x="2" y="0"/>
                      <a:pt x="0" y="1"/>
                    </a:cubicBezTo>
                    <a:cubicBezTo>
                      <a:pt x="1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3" y="5"/>
                    </a:cubicBezTo>
                    <a:cubicBezTo>
                      <a:pt x="3" y="5"/>
                      <a:pt x="4" y="6"/>
                      <a:pt x="5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2" name="Freeform 284"/>
              <p:cNvSpPr>
                <a:spLocks/>
              </p:cNvSpPr>
              <p:nvPr/>
            </p:nvSpPr>
            <p:spPr bwMode="auto">
              <a:xfrm>
                <a:off x="3790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3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3" name="Freeform 285"/>
              <p:cNvSpPr>
                <a:spLocks/>
              </p:cNvSpPr>
              <p:nvPr/>
            </p:nvSpPr>
            <p:spPr bwMode="auto">
              <a:xfrm>
                <a:off x="3766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4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4" name="Freeform 286"/>
              <p:cNvSpPr>
                <a:spLocks/>
              </p:cNvSpPr>
              <p:nvPr/>
            </p:nvSpPr>
            <p:spPr bwMode="auto">
              <a:xfrm>
                <a:off x="3752" y="1271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2"/>
                      <a:pt x="1" y="2"/>
                      <a:pt x="1" y="3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2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5" name="Freeform 287"/>
              <p:cNvSpPr>
                <a:spLocks/>
              </p:cNvSpPr>
              <p:nvPr/>
            </p:nvSpPr>
            <p:spPr bwMode="auto">
              <a:xfrm>
                <a:off x="3742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0 h 5"/>
                  <a:gd name="T6" fmla="*/ 0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6" name="Freeform 288"/>
              <p:cNvSpPr>
                <a:spLocks/>
              </p:cNvSpPr>
              <p:nvPr/>
            </p:nvSpPr>
            <p:spPr bwMode="auto">
              <a:xfrm>
                <a:off x="3718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7" name="Freeform 289"/>
              <p:cNvSpPr>
                <a:spLocks/>
              </p:cNvSpPr>
              <p:nvPr/>
            </p:nvSpPr>
            <p:spPr bwMode="auto">
              <a:xfrm>
                <a:off x="3703" y="1283"/>
                <a:ext cx="39" cy="46"/>
              </a:xfrm>
              <a:custGeom>
                <a:avLst/>
                <a:gdLst>
                  <a:gd name="T0" fmla="*/ 2147483647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2147483647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3"/>
                      <a:pt x="2" y="3"/>
                      <a:pt x="2" y="4"/>
                    </a:cubicBezTo>
                    <a:cubicBezTo>
                      <a:pt x="2" y="4"/>
                      <a:pt x="2" y="4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8" name="Freeform 290"/>
              <p:cNvSpPr>
                <a:spLocks/>
              </p:cNvSpPr>
              <p:nvPr/>
            </p:nvSpPr>
            <p:spPr bwMode="auto">
              <a:xfrm>
                <a:off x="3703" y="1283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9" name="Freeform 291"/>
              <p:cNvSpPr>
                <a:spLocks/>
              </p:cNvSpPr>
              <p:nvPr/>
            </p:nvSpPr>
            <p:spPr bwMode="auto">
              <a:xfrm>
                <a:off x="3699" y="1283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0" name="Freeform 292"/>
              <p:cNvSpPr>
                <a:spLocks/>
              </p:cNvSpPr>
              <p:nvPr/>
            </p:nvSpPr>
            <p:spPr bwMode="auto">
              <a:xfrm>
                <a:off x="3684" y="1294"/>
                <a:ext cx="19" cy="34"/>
              </a:xfrm>
              <a:custGeom>
                <a:avLst/>
                <a:gdLst>
                  <a:gd name="T0" fmla="*/ 2147483647 w 2"/>
                  <a:gd name="T1" fmla="*/ 2147483647 h 3"/>
                  <a:gd name="T2" fmla="*/ 2147483647 w 2"/>
                  <a:gd name="T3" fmla="*/ 2147483647 h 3"/>
                  <a:gd name="T4" fmla="*/ 0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2147483647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2" y="3"/>
                    </a:moveTo>
                    <a:cubicBezTo>
                      <a:pt x="2" y="3"/>
                      <a:pt x="2" y="2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1" name="Freeform 29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2" name="Freeform 29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3" name="Freeform 29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4" name="Freeform 29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5" name="Freeform 29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6" name="Freeform 29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7" name="Freeform 29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8" name="Freeform 30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9" name="Freeform 30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0" name="Freeform 30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1" name="Freeform 30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2" name="Freeform 30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3" name="Freeform 30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4" name="Freeform 30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5" name="Freeform 30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6" name="Freeform 30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7" name="Freeform 30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8" name="Freeform 31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9" name="Freeform 31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0" name="Freeform 31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1" name="Freeform 31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2" name="Freeform 31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3" name="Freeform 31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4" name="Freeform 316"/>
              <p:cNvSpPr>
                <a:spLocks/>
              </p:cNvSpPr>
              <p:nvPr/>
            </p:nvSpPr>
            <p:spPr bwMode="auto">
              <a:xfrm>
                <a:off x="3834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2" y="0"/>
                    </a:moveTo>
                    <a:cubicBezTo>
                      <a:pt x="3" y="1"/>
                      <a:pt x="4" y="2"/>
                      <a:pt x="5" y="4"/>
                    </a:cubicBezTo>
                    <a:cubicBezTo>
                      <a:pt x="4" y="4"/>
                      <a:pt x="3" y="4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5" name="Freeform 317"/>
              <p:cNvSpPr>
                <a:spLocks/>
              </p:cNvSpPr>
              <p:nvPr/>
            </p:nvSpPr>
            <p:spPr bwMode="auto">
              <a:xfrm>
                <a:off x="3824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4"/>
                    </a:cubicBezTo>
                    <a:cubicBezTo>
                      <a:pt x="3" y="4"/>
                      <a:pt x="2" y="4"/>
                      <a:pt x="1" y="3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6" name="Freeform 318"/>
              <p:cNvSpPr>
                <a:spLocks/>
              </p:cNvSpPr>
              <p:nvPr/>
            </p:nvSpPr>
            <p:spPr bwMode="auto">
              <a:xfrm>
                <a:off x="3800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3"/>
                    </a:cubicBezTo>
                    <a:cubicBezTo>
                      <a:pt x="3" y="4"/>
                      <a:pt x="2" y="3"/>
                      <a:pt x="1" y="2"/>
                    </a:cubicBezTo>
                    <a:cubicBezTo>
                      <a:pt x="1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7" name="Freeform 319"/>
              <p:cNvSpPr>
                <a:spLocks/>
              </p:cNvSpPr>
              <p:nvPr/>
            </p:nvSpPr>
            <p:spPr bwMode="auto">
              <a:xfrm>
                <a:off x="3790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cubicBezTo>
                      <a:pt x="2" y="0"/>
                      <a:pt x="2" y="1"/>
                      <a:pt x="3" y="2"/>
                    </a:cubicBezTo>
                    <a:cubicBezTo>
                      <a:pt x="2" y="3"/>
                      <a:pt x="2" y="2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8" name="Freeform 32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9" name="Freeform 32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0" name="Freeform 32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1" name="Freeform 32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2" name="Freeform 32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3" name="Freeform 32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4" name="Freeform 32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5" name="Freeform 32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6" name="Freeform 32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7" name="Freeform 32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8" name="Freeform 33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9" name="Freeform 33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0" name="Freeform 33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1" name="Freeform 33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2" name="Freeform 33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3" name="Freeform 33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4" name="Freeform 33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5" name="Freeform 33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6" name="Freeform 33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7" name="Freeform 33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8" name="Freeform 34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9" name="Freeform 34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0" name="Freeform 34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1" name="Freeform 343"/>
              <p:cNvSpPr>
                <a:spLocks/>
              </p:cNvSpPr>
              <p:nvPr/>
            </p:nvSpPr>
            <p:spPr bwMode="auto">
              <a:xfrm>
                <a:off x="3809" y="1203"/>
                <a:ext cx="48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w 4"/>
                  <a:gd name="T5" fmla="*/ 2147483647 h 2"/>
                  <a:gd name="T6" fmla="*/ 2147483647 w 4"/>
                  <a:gd name="T7" fmla="*/ 2147483647 h 2"/>
                  <a:gd name="T8" fmla="*/ 2147483647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1"/>
                      <a:pt x="0" y="0"/>
                    </a:cubicBezTo>
                    <a:lnTo>
                      <a:pt x="0" y="1"/>
                    </a:lnTo>
                    <a:cubicBezTo>
                      <a:pt x="1" y="2"/>
                      <a:pt x="1" y="2"/>
                      <a:pt x="2" y="2"/>
                    </a:cubicBezTo>
                    <a:cubicBezTo>
                      <a:pt x="3" y="2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2" name="Freeform 344"/>
              <p:cNvSpPr>
                <a:spLocks/>
              </p:cNvSpPr>
              <p:nvPr/>
            </p:nvSpPr>
            <p:spPr bwMode="auto">
              <a:xfrm>
                <a:off x="3800" y="1214"/>
                <a:ext cx="34" cy="23"/>
              </a:xfrm>
              <a:custGeom>
                <a:avLst/>
                <a:gdLst>
                  <a:gd name="T0" fmla="*/ 2147483647 w 3"/>
                  <a:gd name="T1" fmla="*/ 2147483647 h 2"/>
                  <a:gd name="T2" fmla="*/ 0 w 3"/>
                  <a:gd name="T3" fmla="*/ 0 h 2"/>
                  <a:gd name="T4" fmla="*/ 0 w 3"/>
                  <a:gd name="T5" fmla="*/ 2147483647 h 2"/>
                  <a:gd name="T6" fmla="*/ 2147483647 w 3"/>
                  <a:gd name="T7" fmla="*/ 2147483647 h 2"/>
                  <a:gd name="T8" fmla="*/ 2147483647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3" y="1"/>
                    </a:moveTo>
                    <a:cubicBezTo>
                      <a:pt x="2" y="1"/>
                      <a:pt x="1" y="0"/>
                      <a:pt x="0" y="0"/>
                    </a:cubicBezTo>
                    <a:lnTo>
                      <a:pt x="0" y="1"/>
                    </a:lnTo>
                    <a:cubicBezTo>
                      <a:pt x="0" y="1"/>
                      <a:pt x="1" y="2"/>
                      <a:pt x="2" y="2"/>
                    </a:cubicBezTo>
                    <a:cubicBezTo>
                      <a:pt x="2" y="2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3" name="Freeform 345"/>
              <p:cNvSpPr>
                <a:spLocks/>
              </p:cNvSpPr>
              <p:nvPr/>
            </p:nvSpPr>
            <p:spPr bwMode="auto">
              <a:xfrm>
                <a:off x="3790" y="1226"/>
                <a:ext cx="34" cy="11"/>
              </a:xfrm>
              <a:custGeom>
                <a:avLst/>
                <a:gdLst>
                  <a:gd name="T0" fmla="*/ 2147483647 w 3"/>
                  <a:gd name="T1" fmla="*/ 2147483647 h 1"/>
                  <a:gd name="T2" fmla="*/ 2147483647 w 3"/>
                  <a:gd name="T3" fmla="*/ 0 h 1"/>
                  <a:gd name="T4" fmla="*/ 0 w 3"/>
                  <a:gd name="T5" fmla="*/ 2147483647 h 1"/>
                  <a:gd name="T6" fmla="*/ 2147483647 w 3"/>
                  <a:gd name="T7" fmla="*/ 2147483647 h 1"/>
                  <a:gd name="T8" fmla="*/ 2147483647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1" y="0"/>
                      <a:pt x="1" y="0"/>
                    </a:cubicBezTo>
                    <a:lnTo>
                      <a:pt x="0" y="1"/>
                    </a:ln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4" name="Freeform 346"/>
              <p:cNvSpPr>
                <a:spLocks/>
              </p:cNvSpPr>
              <p:nvPr/>
            </p:nvSpPr>
            <p:spPr bwMode="auto">
              <a:xfrm>
                <a:off x="3752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2147483647 w 3"/>
                  <a:gd name="T3" fmla="*/ 2147483647 h 2"/>
                  <a:gd name="T4" fmla="*/ 0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2" y="0"/>
                    </a:moveTo>
                    <a:cubicBezTo>
                      <a:pt x="2" y="1"/>
                      <a:pt x="2" y="1"/>
                      <a:pt x="3" y="2"/>
                    </a:cubicBezTo>
                    <a:cubicBezTo>
                      <a:pt x="2" y="2"/>
                      <a:pt x="1" y="2"/>
                      <a:pt x="0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5" name="Freeform 347"/>
              <p:cNvSpPr>
                <a:spLocks/>
              </p:cNvSpPr>
              <p:nvPr/>
            </p:nvSpPr>
            <p:spPr bwMode="auto">
              <a:xfrm>
                <a:off x="3752" y="1191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2147483647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6" y="1"/>
                    </a:moveTo>
                    <a:lnTo>
                      <a:pt x="6" y="1"/>
                    </a:lnTo>
                    <a:cubicBezTo>
                      <a:pt x="5" y="2"/>
                      <a:pt x="4" y="2"/>
                      <a:pt x="4" y="3"/>
                    </a:cubicBezTo>
                    <a:cubicBezTo>
                      <a:pt x="4" y="4"/>
                      <a:pt x="4" y="5"/>
                      <a:pt x="3" y="5"/>
                    </a:cubicBezTo>
                    <a:cubicBezTo>
                      <a:pt x="3" y="6"/>
                      <a:pt x="2" y="7"/>
                      <a:pt x="1" y="7"/>
                    </a:cubicBezTo>
                    <a:lnTo>
                      <a:pt x="0" y="6"/>
                    </a:lnTo>
                    <a:cubicBezTo>
                      <a:pt x="1" y="6"/>
                      <a:pt x="2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6" y="0"/>
                      <a:pt x="6" y="1"/>
                      <a:pt x="6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6" name="Freeform 348"/>
              <p:cNvSpPr>
                <a:spLocks/>
              </p:cNvSpPr>
              <p:nvPr/>
            </p:nvSpPr>
            <p:spPr bwMode="auto">
              <a:xfrm>
                <a:off x="3400" y="1363"/>
                <a:ext cx="178" cy="241"/>
              </a:xfrm>
              <a:custGeom>
                <a:avLst/>
                <a:gdLst>
                  <a:gd name="T0" fmla="*/ 2147483647 w 16"/>
                  <a:gd name="T1" fmla="*/ 2147483647 h 21"/>
                  <a:gd name="T2" fmla="*/ 2147483647 w 16"/>
                  <a:gd name="T3" fmla="*/ 2147483647 h 21"/>
                  <a:gd name="T4" fmla="*/ 2147483647 w 16"/>
                  <a:gd name="T5" fmla="*/ 2147483647 h 21"/>
                  <a:gd name="T6" fmla="*/ 2147483647 w 16"/>
                  <a:gd name="T7" fmla="*/ 2147483647 h 21"/>
                  <a:gd name="T8" fmla="*/ 2147483647 w 16"/>
                  <a:gd name="T9" fmla="*/ 2147483647 h 21"/>
                  <a:gd name="T10" fmla="*/ 2147483647 w 16"/>
                  <a:gd name="T11" fmla="*/ 2147483647 h 21"/>
                  <a:gd name="T12" fmla="*/ 2147483647 w 16"/>
                  <a:gd name="T13" fmla="*/ 2147483647 h 21"/>
                  <a:gd name="T14" fmla="*/ 2147483647 w 16"/>
                  <a:gd name="T15" fmla="*/ 2147483647 h 21"/>
                  <a:gd name="T16" fmla="*/ 2147483647 w 16"/>
                  <a:gd name="T17" fmla="*/ 2147483647 h 21"/>
                  <a:gd name="T18" fmla="*/ 2147483647 w 16"/>
                  <a:gd name="T19" fmla="*/ 2147483647 h 21"/>
                  <a:gd name="T20" fmla="*/ 2147483647 w 16"/>
                  <a:gd name="T21" fmla="*/ 2147483647 h 21"/>
                  <a:gd name="T22" fmla="*/ 2147483647 w 16"/>
                  <a:gd name="T23" fmla="*/ 2147483647 h 21"/>
                  <a:gd name="T24" fmla="*/ 2147483647 w 16"/>
                  <a:gd name="T25" fmla="*/ 2147483647 h 21"/>
                  <a:gd name="T26" fmla="*/ 2147483647 w 16"/>
                  <a:gd name="T27" fmla="*/ 2147483647 h 21"/>
                  <a:gd name="T28" fmla="*/ 2147483647 w 16"/>
                  <a:gd name="T29" fmla="*/ 2147483647 h 21"/>
                  <a:gd name="T30" fmla="*/ 2147483647 w 16"/>
                  <a:gd name="T31" fmla="*/ 2147483647 h 21"/>
                  <a:gd name="T32" fmla="*/ 2147483647 w 16"/>
                  <a:gd name="T33" fmla="*/ 2147483647 h 21"/>
                  <a:gd name="T34" fmla="*/ 2147483647 w 16"/>
                  <a:gd name="T35" fmla="*/ 2147483647 h 21"/>
                  <a:gd name="T36" fmla="*/ 2147483647 w 16"/>
                  <a:gd name="T37" fmla="*/ 2147483647 h 21"/>
                  <a:gd name="T38" fmla="*/ 2147483647 w 16"/>
                  <a:gd name="T39" fmla="*/ 2147483647 h 21"/>
                  <a:gd name="T40" fmla="*/ 2147483647 w 16"/>
                  <a:gd name="T41" fmla="*/ 2147483647 h 21"/>
                  <a:gd name="T42" fmla="*/ 2147483647 w 16"/>
                  <a:gd name="T43" fmla="*/ 2147483647 h 21"/>
                  <a:gd name="T44" fmla="*/ 2147483647 w 16"/>
                  <a:gd name="T45" fmla="*/ 2147483647 h 21"/>
                  <a:gd name="T46" fmla="*/ 2147483647 w 16"/>
                  <a:gd name="T47" fmla="*/ 2147483647 h 21"/>
                  <a:gd name="T48" fmla="*/ 2147483647 w 16"/>
                  <a:gd name="T49" fmla="*/ 2147483647 h 21"/>
                  <a:gd name="T50" fmla="*/ 2147483647 w 16"/>
                  <a:gd name="T51" fmla="*/ 2147483647 h 21"/>
                  <a:gd name="T52" fmla="*/ 2147483647 w 16"/>
                  <a:gd name="T53" fmla="*/ 2147483647 h 21"/>
                  <a:gd name="T54" fmla="*/ 2147483647 w 16"/>
                  <a:gd name="T55" fmla="*/ 2147483647 h 21"/>
                  <a:gd name="T56" fmla="*/ 2147483647 w 16"/>
                  <a:gd name="T57" fmla="*/ 2147483647 h 21"/>
                  <a:gd name="T58" fmla="*/ 2147483647 w 16"/>
                  <a:gd name="T59" fmla="*/ 2147483647 h 21"/>
                  <a:gd name="T60" fmla="*/ 2147483647 w 16"/>
                  <a:gd name="T61" fmla="*/ 2147483647 h 21"/>
                  <a:gd name="T62" fmla="*/ 2147483647 w 16"/>
                  <a:gd name="T63" fmla="*/ 2147483647 h 21"/>
                  <a:gd name="T64" fmla="*/ 0 w 16"/>
                  <a:gd name="T65" fmla="*/ 2147483647 h 21"/>
                  <a:gd name="T66" fmla="*/ 0 w 16"/>
                  <a:gd name="T67" fmla="*/ 2147483647 h 21"/>
                  <a:gd name="T68" fmla="*/ 0 w 16"/>
                  <a:gd name="T69" fmla="*/ 2147483647 h 21"/>
                  <a:gd name="T70" fmla="*/ 2147483647 w 16"/>
                  <a:gd name="T71" fmla="*/ 2147483647 h 21"/>
                  <a:gd name="T72" fmla="*/ 0 w 16"/>
                  <a:gd name="T73" fmla="*/ 2147483647 h 21"/>
                  <a:gd name="T74" fmla="*/ 2147483647 w 16"/>
                  <a:gd name="T75" fmla="*/ 0 h 21"/>
                  <a:gd name="T76" fmla="*/ 2147483647 w 16"/>
                  <a:gd name="T77" fmla="*/ 2147483647 h 21"/>
                  <a:gd name="T78" fmla="*/ 2147483647 w 16"/>
                  <a:gd name="T79" fmla="*/ 2147483647 h 21"/>
                  <a:gd name="T80" fmla="*/ 2147483647 w 16"/>
                  <a:gd name="T81" fmla="*/ 2147483647 h 21"/>
                  <a:gd name="T82" fmla="*/ 2147483647 w 16"/>
                  <a:gd name="T83" fmla="*/ 2147483647 h 21"/>
                  <a:gd name="T84" fmla="*/ 2147483647 w 16"/>
                  <a:gd name="T85" fmla="*/ 2147483647 h 21"/>
                  <a:gd name="T86" fmla="*/ 2147483647 w 16"/>
                  <a:gd name="T87" fmla="*/ 2147483647 h 21"/>
                  <a:gd name="T88" fmla="*/ 2147483647 w 16"/>
                  <a:gd name="T89" fmla="*/ 2147483647 h 21"/>
                  <a:gd name="T90" fmla="*/ 2147483647 w 16"/>
                  <a:gd name="T91" fmla="*/ 2147483647 h 21"/>
                  <a:gd name="T92" fmla="*/ 2147483647 w 16"/>
                  <a:gd name="T93" fmla="*/ 2147483647 h 21"/>
                  <a:gd name="T94" fmla="*/ 2147483647 w 16"/>
                  <a:gd name="T95" fmla="*/ 2147483647 h 21"/>
                  <a:gd name="T96" fmla="*/ 2147483647 w 16"/>
                  <a:gd name="T97" fmla="*/ 2147483647 h 21"/>
                  <a:gd name="T98" fmla="*/ 2147483647 w 16"/>
                  <a:gd name="T99" fmla="*/ 2147483647 h 21"/>
                  <a:gd name="T100" fmla="*/ 2147483647 w 16"/>
                  <a:gd name="T101" fmla="*/ 2147483647 h 21"/>
                  <a:gd name="T102" fmla="*/ 2147483647 w 16"/>
                  <a:gd name="T103" fmla="*/ 2147483647 h 21"/>
                  <a:gd name="T104" fmla="*/ 2147483647 w 16"/>
                  <a:gd name="T105" fmla="*/ 2147483647 h 21"/>
                  <a:gd name="T106" fmla="*/ 2147483647 w 16"/>
                  <a:gd name="T107" fmla="*/ 2147483647 h 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16"/>
                  <a:gd name="T163" fmla="*/ 0 h 21"/>
                  <a:gd name="T164" fmla="*/ 16 w 16"/>
                  <a:gd name="T165" fmla="*/ 21 h 2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16" h="21">
                    <a:moveTo>
                      <a:pt x="12" y="13"/>
                    </a:moveTo>
                    <a:lnTo>
                      <a:pt x="14" y="12"/>
                    </a:lnTo>
                    <a:lnTo>
                      <a:pt x="14" y="14"/>
                    </a:lnTo>
                    <a:lnTo>
                      <a:pt x="15" y="14"/>
                    </a:lnTo>
                    <a:lnTo>
                      <a:pt x="16" y="15"/>
                    </a:lnTo>
                    <a:lnTo>
                      <a:pt x="15" y="16"/>
                    </a:lnTo>
                    <a:lnTo>
                      <a:pt x="14" y="16"/>
                    </a:lnTo>
                    <a:lnTo>
                      <a:pt x="13" y="15"/>
                    </a:lnTo>
                    <a:lnTo>
                      <a:pt x="11" y="15"/>
                    </a:lnTo>
                    <a:lnTo>
                      <a:pt x="10" y="17"/>
                    </a:lnTo>
                    <a:lnTo>
                      <a:pt x="10" y="18"/>
                    </a:lnTo>
                    <a:lnTo>
                      <a:pt x="11" y="19"/>
                    </a:lnTo>
                    <a:lnTo>
                      <a:pt x="11" y="21"/>
                    </a:lnTo>
                    <a:lnTo>
                      <a:pt x="10" y="21"/>
                    </a:lnTo>
                    <a:lnTo>
                      <a:pt x="9" y="20"/>
                    </a:lnTo>
                    <a:lnTo>
                      <a:pt x="8" y="19"/>
                    </a:lnTo>
                    <a:lnTo>
                      <a:pt x="7" y="19"/>
                    </a:lnTo>
                    <a:lnTo>
                      <a:pt x="7" y="18"/>
                    </a:lnTo>
                    <a:lnTo>
                      <a:pt x="7" y="17"/>
                    </a:lnTo>
                    <a:lnTo>
                      <a:pt x="6" y="17"/>
                    </a:lnTo>
                    <a:lnTo>
                      <a:pt x="7" y="16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5" y="14"/>
                    </a:lnTo>
                    <a:lnTo>
                      <a:pt x="5" y="12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3" y="4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6" y="12"/>
                    </a:lnTo>
                    <a:lnTo>
                      <a:pt x="7" y="13"/>
                    </a:lnTo>
                    <a:lnTo>
                      <a:pt x="8" y="14"/>
                    </a:lnTo>
                    <a:lnTo>
                      <a:pt x="10" y="15"/>
                    </a:lnTo>
                    <a:lnTo>
                      <a:pt x="13" y="14"/>
                    </a:lnTo>
                    <a:lnTo>
                      <a:pt x="13" y="13"/>
                    </a:lnTo>
                    <a:lnTo>
                      <a:pt x="12" y="13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7" name="Line 349"/>
              <p:cNvSpPr>
                <a:spLocks noChangeShapeType="1"/>
              </p:cNvSpPr>
              <p:nvPr/>
            </p:nvSpPr>
            <p:spPr bwMode="auto">
              <a:xfrm flipH="1">
                <a:off x="3477" y="1524"/>
                <a:ext cx="14" cy="11"/>
              </a:xfrm>
              <a:prstGeom prst="line">
                <a:avLst/>
              </a:pr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8" name="Freeform 350"/>
              <p:cNvSpPr>
                <a:spLocks/>
              </p:cNvSpPr>
              <p:nvPr/>
            </p:nvSpPr>
            <p:spPr bwMode="auto">
              <a:xfrm>
                <a:off x="3477" y="153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1"/>
                  <a:gd name="T14" fmla="*/ 3 w 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1">
                    <a:moveTo>
                      <a:pt x="0" y="1"/>
                    </a:moveTo>
                    <a:lnTo>
                      <a:pt x="1" y="0"/>
                    </a:lnTo>
                    <a:lnTo>
                      <a:pt x="2" y="1"/>
                    </a:lnTo>
                    <a:lnTo>
                      <a:pt x="3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9" name="Freeform 351"/>
              <p:cNvSpPr>
                <a:spLocks/>
              </p:cNvSpPr>
              <p:nvPr/>
            </p:nvSpPr>
            <p:spPr bwMode="auto">
              <a:xfrm>
                <a:off x="3477" y="1536"/>
                <a:ext cx="24" cy="11"/>
              </a:xfrm>
              <a:custGeom>
                <a:avLst/>
                <a:gdLst>
                  <a:gd name="T0" fmla="*/ 0 w 2"/>
                  <a:gd name="T1" fmla="*/ 0 h 1"/>
                  <a:gd name="T2" fmla="*/ 2147483647 w 2"/>
                  <a:gd name="T3" fmla="*/ 2147483647 h 1"/>
                  <a:gd name="T4" fmla="*/ 2147483647 w 2"/>
                  <a:gd name="T5" fmla="*/ 2147483647 h 1"/>
                  <a:gd name="T6" fmla="*/ 0 w 2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"/>
                  <a:gd name="T13" fmla="*/ 0 h 1"/>
                  <a:gd name="T14" fmla="*/ 2 w 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1"/>
                    </a:lnTo>
                    <a:lnTo>
                      <a:pt x="0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0" name="Freeform 352"/>
              <p:cNvSpPr>
                <a:spLocks/>
              </p:cNvSpPr>
              <p:nvPr/>
            </p:nvSpPr>
            <p:spPr bwMode="auto">
              <a:xfrm>
                <a:off x="3477" y="1547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2147483647 h 1"/>
                  <a:gd name="T6" fmla="*/ 2147483647 w 3"/>
                  <a:gd name="T7" fmla="*/ 0 h 1"/>
                  <a:gd name="T8" fmla="*/ 2147483647 w 3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1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1" name="Freeform 353"/>
              <p:cNvSpPr>
                <a:spLocks/>
              </p:cNvSpPr>
              <p:nvPr/>
            </p:nvSpPr>
            <p:spPr bwMode="auto">
              <a:xfrm>
                <a:off x="3477" y="1559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1"/>
                  <a:gd name="T11" fmla="*/ 3 w 3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1">
                    <a:moveTo>
                      <a:pt x="0" y="1"/>
                    </a:moveTo>
                    <a:lnTo>
                      <a:pt x="2" y="1"/>
                    </a:lnTo>
                    <a:lnTo>
                      <a:pt x="3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2" name="Freeform 354"/>
              <p:cNvSpPr>
                <a:spLocks/>
              </p:cNvSpPr>
              <p:nvPr/>
            </p:nvSpPr>
            <p:spPr bwMode="auto">
              <a:xfrm>
                <a:off x="3491" y="1570"/>
                <a:ext cx="19" cy="11"/>
              </a:xfrm>
              <a:custGeom>
                <a:avLst/>
                <a:gdLst>
                  <a:gd name="T0" fmla="*/ 0 w 2"/>
                  <a:gd name="T1" fmla="*/ 2147483647 h 1"/>
                  <a:gd name="T2" fmla="*/ 2147483647 w 2"/>
                  <a:gd name="T3" fmla="*/ 2147483647 h 1"/>
                  <a:gd name="T4" fmla="*/ 2147483647 w 2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2"/>
                  <a:gd name="T10" fmla="*/ 0 h 1"/>
                  <a:gd name="T11" fmla="*/ 2 w 2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" h="1">
                    <a:moveTo>
                      <a:pt x="0" y="1"/>
                    </a:moveTo>
                    <a:lnTo>
                      <a:pt x="1" y="1"/>
                    </a:lnTo>
                    <a:lnTo>
                      <a:pt x="2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3" name="Freeform 355"/>
              <p:cNvSpPr>
                <a:spLocks/>
              </p:cNvSpPr>
              <p:nvPr/>
            </p:nvSpPr>
            <p:spPr bwMode="auto">
              <a:xfrm>
                <a:off x="3858" y="1455"/>
                <a:ext cx="10" cy="23"/>
              </a:xfrm>
              <a:custGeom>
                <a:avLst/>
                <a:gdLst>
                  <a:gd name="T0" fmla="*/ 0 w 1"/>
                  <a:gd name="T1" fmla="*/ 2147483647 h 2"/>
                  <a:gd name="T2" fmla="*/ 0 w 1"/>
                  <a:gd name="T3" fmla="*/ 0 h 2"/>
                  <a:gd name="T4" fmla="*/ 2147483647 w 1"/>
                  <a:gd name="T5" fmla="*/ 2147483647 h 2"/>
                  <a:gd name="T6" fmla="*/ 2147483647 w 1"/>
                  <a:gd name="T7" fmla="*/ 2147483647 h 2"/>
                  <a:gd name="T8" fmla="*/ 0 w 1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2"/>
                  <a:gd name="T17" fmla="*/ 1 w 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2">
                    <a:moveTo>
                      <a:pt x="0" y="1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4" name="Oval 356"/>
              <p:cNvSpPr>
                <a:spLocks noChangeArrowheads="1"/>
              </p:cNvSpPr>
              <p:nvPr/>
            </p:nvSpPr>
            <p:spPr bwMode="auto">
              <a:xfrm>
                <a:off x="3809" y="1467"/>
                <a:ext cx="82" cy="80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5" name="Freeform 357"/>
              <p:cNvSpPr>
                <a:spLocks/>
              </p:cNvSpPr>
              <p:nvPr/>
            </p:nvSpPr>
            <p:spPr bwMode="auto">
              <a:xfrm>
                <a:off x="3809" y="1490"/>
                <a:ext cx="82" cy="34"/>
              </a:xfrm>
              <a:custGeom>
                <a:avLst/>
                <a:gdLst>
                  <a:gd name="T0" fmla="*/ 2147483647 w 7"/>
                  <a:gd name="T1" fmla="*/ 0 h 3"/>
                  <a:gd name="T2" fmla="*/ 2147483647 w 7"/>
                  <a:gd name="T3" fmla="*/ 2147483647 h 3"/>
                  <a:gd name="T4" fmla="*/ 2147483647 w 7"/>
                  <a:gd name="T5" fmla="*/ 2147483647 h 3"/>
                  <a:gd name="T6" fmla="*/ 0 w 7"/>
                  <a:gd name="T7" fmla="*/ 2147483647 h 3"/>
                  <a:gd name="T8" fmla="*/ 2147483647 w 7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3"/>
                  <a:gd name="T17" fmla="*/ 7 w 7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3">
                    <a:moveTo>
                      <a:pt x="1" y="0"/>
                    </a:moveTo>
                    <a:lnTo>
                      <a:pt x="7" y="2"/>
                    </a:lnTo>
                    <a:lnTo>
                      <a:pt x="7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6" name="Freeform 358"/>
              <p:cNvSpPr>
                <a:spLocks/>
              </p:cNvSpPr>
              <p:nvPr/>
            </p:nvSpPr>
            <p:spPr bwMode="auto">
              <a:xfrm>
                <a:off x="3843" y="1432"/>
                <a:ext cx="34" cy="34"/>
              </a:xfrm>
              <a:custGeom>
                <a:avLst/>
                <a:gdLst>
                  <a:gd name="T0" fmla="*/ 2147483647 w 3"/>
                  <a:gd name="T1" fmla="*/ 2147483647 h 3"/>
                  <a:gd name="T2" fmla="*/ 2147483647 w 3"/>
                  <a:gd name="T3" fmla="*/ 2147483647 h 3"/>
                  <a:gd name="T4" fmla="*/ 0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2147483647 h 3"/>
                  <a:gd name="T10" fmla="*/ 2147483647 w 3"/>
                  <a:gd name="T11" fmla="*/ 0 h 3"/>
                  <a:gd name="T12" fmla="*/ 2147483647 w 3"/>
                  <a:gd name="T13" fmla="*/ 0 h 3"/>
                  <a:gd name="T14" fmla="*/ 2147483647 w 3"/>
                  <a:gd name="T15" fmla="*/ 2147483647 h 3"/>
                  <a:gd name="T16" fmla="*/ 2147483647 w 3"/>
                  <a:gd name="T17" fmla="*/ 2147483647 h 3"/>
                  <a:gd name="T18" fmla="*/ 2147483647 w 3"/>
                  <a:gd name="T19" fmla="*/ 2147483647 h 3"/>
                  <a:gd name="T20" fmla="*/ 2147483647 w 3"/>
                  <a:gd name="T21" fmla="*/ 2147483647 h 3"/>
                  <a:gd name="T22" fmla="*/ 2147483647 w 3"/>
                  <a:gd name="T23" fmla="*/ 2147483647 h 3"/>
                  <a:gd name="T24" fmla="*/ 2147483647 w 3"/>
                  <a:gd name="T25" fmla="*/ 2147483647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"/>
                  <a:gd name="T40" fmla="*/ 0 h 3"/>
                  <a:gd name="T41" fmla="*/ 3 w 3"/>
                  <a:gd name="T42" fmla="*/ 3 h 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" h="3">
                    <a:moveTo>
                      <a:pt x="1" y="2"/>
                    </a:moveTo>
                    <a:lnTo>
                      <a:pt x="1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7" name="Freeform 359"/>
              <p:cNvSpPr>
                <a:spLocks/>
              </p:cNvSpPr>
              <p:nvPr/>
            </p:nvSpPr>
            <p:spPr bwMode="auto">
              <a:xfrm>
                <a:off x="3752" y="1501"/>
                <a:ext cx="140" cy="57"/>
              </a:xfrm>
              <a:custGeom>
                <a:avLst/>
                <a:gdLst>
                  <a:gd name="T0" fmla="*/ 2147483647 w 12"/>
                  <a:gd name="T1" fmla="*/ 0 h 5"/>
                  <a:gd name="T2" fmla="*/ 2147483647 w 12"/>
                  <a:gd name="T3" fmla="*/ 2147483647 h 5"/>
                  <a:gd name="T4" fmla="*/ 2147483647 w 12"/>
                  <a:gd name="T5" fmla="*/ 2147483647 h 5"/>
                  <a:gd name="T6" fmla="*/ 0 w 12"/>
                  <a:gd name="T7" fmla="*/ 2147483647 h 5"/>
                  <a:gd name="T8" fmla="*/ 2147483647 w 12"/>
                  <a:gd name="T9" fmla="*/ 2147483647 h 5"/>
                  <a:gd name="T10" fmla="*/ 2147483647 w 12"/>
                  <a:gd name="T11" fmla="*/ 2147483647 h 5"/>
                  <a:gd name="T12" fmla="*/ 2147483647 w 12"/>
                  <a:gd name="T13" fmla="*/ 2147483647 h 5"/>
                  <a:gd name="T14" fmla="*/ 2147483647 w 12"/>
                  <a:gd name="T15" fmla="*/ 2147483647 h 5"/>
                  <a:gd name="T16" fmla="*/ 2147483647 w 12"/>
                  <a:gd name="T17" fmla="*/ 2147483647 h 5"/>
                  <a:gd name="T18" fmla="*/ 2147483647 w 12"/>
                  <a:gd name="T19" fmla="*/ 2147483647 h 5"/>
                  <a:gd name="T20" fmla="*/ 2147483647 w 12"/>
                  <a:gd name="T21" fmla="*/ 2147483647 h 5"/>
                  <a:gd name="T22" fmla="*/ 2147483647 w 12"/>
                  <a:gd name="T23" fmla="*/ 2147483647 h 5"/>
                  <a:gd name="T24" fmla="*/ 2147483647 w 12"/>
                  <a:gd name="T25" fmla="*/ 2147483647 h 5"/>
                  <a:gd name="T26" fmla="*/ 2147483647 w 12"/>
                  <a:gd name="T27" fmla="*/ 2147483647 h 5"/>
                  <a:gd name="T28" fmla="*/ 2147483647 w 12"/>
                  <a:gd name="T29" fmla="*/ 2147483647 h 5"/>
                  <a:gd name="T30" fmla="*/ 2147483647 w 12"/>
                  <a:gd name="T31" fmla="*/ 2147483647 h 5"/>
                  <a:gd name="T32" fmla="*/ 2147483647 w 12"/>
                  <a:gd name="T33" fmla="*/ 2147483647 h 5"/>
                  <a:gd name="T34" fmla="*/ 2147483647 w 12"/>
                  <a:gd name="T35" fmla="*/ 2147483647 h 5"/>
                  <a:gd name="T36" fmla="*/ 2147483647 w 12"/>
                  <a:gd name="T37" fmla="*/ 2147483647 h 5"/>
                  <a:gd name="T38" fmla="*/ 2147483647 w 12"/>
                  <a:gd name="T39" fmla="*/ 2147483647 h 5"/>
                  <a:gd name="T40" fmla="*/ 2147483647 w 12"/>
                  <a:gd name="T41" fmla="*/ 2147483647 h 5"/>
                  <a:gd name="T42" fmla="*/ 2147483647 w 12"/>
                  <a:gd name="T43" fmla="*/ 2147483647 h 5"/>
                  <a:gd name="T44" fmla="*/ 2147483647 w 12"/>
                  <a:gd name="T45" fmla="*/ 2147483647 h 5"/>
                  <a:gd name="T46" fmla="*/ 2147483647 w 12"/>
                  <a:gd name="T47" fmla="*/ 2147483647 h 5"/>
                  <a:gd name="T48" fmla="*/ 2147483647 w 12"/>
                  <a:gd name="T49" fmla="*/ 2147483647 h 5"/>
                  <a:gd name="T50" fmla="*/ 2147483647 w 12"/>
                  <a:gd name="T51" fmla="*/ 2147483647 h 5"/>
                  <a:gd name="T52" fmla="*/ 2147483647 w 12"/>
                  <a:gd name="T53" fmla="*/ 2147483647 h 5"/>
                  <a:gd name="T54" fmla="*/ 2147483647 w 12"/>
                  <a:gd name="T55" fmla="*/ 0 h 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2"/>
                  <a:gd name="T85" fmla="*/ 0 h 5"/>
                  <a:gd name="T86" fmla="*/ 12 w 12"/>
                  <a:gd name="T87" fmla="*/ 5 h 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2" h="5">
                    <a:moveTo>
                      <a:pt x="2" y="0"/>
                    </a:moveTo>
                    <a:lnTo>
                      <a:pt x="1" y="1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5" y="4"/>
                    </a:lnTo>
                    <a:lnTo>
                      <a:pt x="7" y="5"/>
                    </a:lnTo>
                    <a:lnTo>
                      <a:pt x="9" y="5"/>
                    </a:lnTo>
                    <a:lnTo>
                      <a:pt x="11" y="5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10" y="2"/>
                    </a:lnTo>
                    <a:lnTo>
                      <a:pt x="10" y="3"/>
                    </a:lnTo>
                    <a:lnTo>
                      <a:pt x="10" y="4"/>
                    </a:lnTo>
                    <a:lnTo>
                      <a:pt x="9" y="4"/>
                    </a:lnTo>
                    <a:lnTo>
                      <a:pt x="9" y="3"/>
                    </a:lnTo>
                    <a:lnTo>
                      <a:pt x="9" y="2"/>
                    </a:lnTo>
                    <a:lnTo>
                      <a:pt x="7" y="1"/>
                    </a:lnTo>
                    <a:lnTo>
                      <a:pt x="8" y="2"/>
                    </a:lnTo>
                    <a:lnTo>
                      <a:pt x="7" y="4"/>
                    </a:lnTo>
                    <a:lnTo>
                      <a:pt x="6" y="3"/>
                    </a:lnTo>
                    <a:lnTo>
                      <a:pt x="5" y="2"/>
                    </a:lnTo>
                    <a:lnTo>
                      <a:pt x="4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8" name="Oval 360"/>
              <p:cNvSpPr>
                <a:spLocks noChangeArrowheads="1"/>
              </p:cNvSpPr>
              <p:nvPr/>
            </p:nvSpPr>
            <p:spPr bwMode="auto">
              <a:xfrm>
                <a:off x="3612" y="1099"/>
                <a:ext cx="106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9" name="Freeform 361"/>
              <p:cNvSpPr>
                <a:spLocks/>
              </p:cNvSpPr>
              <p:nvPr/>
            </p:nvSpPr>
            <p:spPr bwMode="auto">
              <a:xfrm>
                <a:off x="3593" y="996"/>
                <a:ext cx="149" cy="115"/>
              </a:xfrm>
              <a:custGeom>
                <a:avLst/>
                <a:gdLst>
                  <a:gd name="T0" fmla="*/ 2147483647 w 13"/>
                  <a:gd name="T1" fmla="*/ 2147483647 h 10"/>
                  <a:gd name="T2" fmla="*/ 2147483647 w 13"/>
                  <a:gd name="T3" fmla="*/ 2147483647 h 10"/>
                  <a:gd name="T4" fmla="*/ 2147483647 w 13"/>
                  <a:gd name="T5" fmla="*/ 2147483647 h 10"/>
                  <a:gd name="T6" fmla="*/ 2147483647 w 13"/>
                  <a:gd name="T7" fmla="*/ 0 h 10"/>
                  <a:gd name="T8" fmla="*/ 2147483647 w 13"/>
                  <a:gd name="T9" fmla="*/ 2147483647 h 10"/>
                  <a:gd name="T10" fmla="*/ 2147483647 w 13"/>
                  <a:gd name="T11" fmla="*/ 0 h 10"/>
                  <a:gd name="T12" fmla="*/ 0 w 13"/>
                  <a:gd name="T13" fmla="*/ 2147483647 h 10"/>
                  <a:gd name="T14" fmla="*/ 2147483647 w 13"/>
                  <a:gd name="T15" fmla="*/ 2147483647 h 10"/>
                  <a:gd name="T16" fmla="*/ 2147483647 w 13"/>
                  <a:gd name="T17" fmla="*/ 2147483647 h 10"/>
                  <a:gd name="T18" fmla="*/ 2147483647 w 13"/>
                  <a:gd name="T19" fmla="*/ 2147483647 h 10"/>
                  <a:gd name="T20" fmla="*/ 2147483647 w 13"/>
                  <a:gd name="T21" fmla="*/ 2147483647 h 10"/>
                  <a:gd name="T22" fmla="*/ 2147483647 w 13"/>
                  <a:gd name="T23" fmla="*/ 2147483647 h 1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3"/>
                  <a:gd name="T37" fmla="*/ 0 h 10"/>
                  <a:gd name="T38" fmla="*/ 13 w 13"/>
                  <a:gd name="T39" fmla="*/ 10 h 1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3" h="10">
                    <a:moveTo>
                      <a:pt x="11" y="10"/>
                    </a:moveTo>
                    <a:lnTo>
                      <a:pt x="11" y="9"/>
                    </a:lnTo>
                    <a:cubicBezTo>
                      <a:pt x="13" y="6"/>
                      <a:pt x="13" y="4"/>
                      <a:pt x="13" y="2"/>
                    </a:cubicBezTo>
                    <a:cubicBezTo>
                      <a:pt x="12" y="0"/>
                      <a:pt x="10" y="0"/>
                      <a:pt x="9" y="0"/>
                    </a:cubicBezTo>
                    <a:lnTo>
                      <a:pt x="7" y="7"/>
                    </a:lnTo>
                    <a:lnTo>
                      <a:pt x="4" y="0"/>
                    </a:lnTo>
                    <a:cubicBezTo>
                      <a:pt x="3" y="0"/>
                      <a:pt x="1" y="0"/>
                      <a:pt x="0" y="2"/>
                    </a:cubicBezTo>
                    <a:cubicBezTo>
                      <a:pt x="0" y="4"/>
                      <a:pt x="0" y="6"/>
                      <a:pt x="2" y="9"/>
                    </a:cubicBezTo>
                    <a:lnTo>
                      <a:pt x="2" y="10"/>
                    </a:lnTo>
                    <a:cubicBezTo>
                      <a:pt x="2" y="9"/>
                      <a:pt x="4" y="9"/>
                      <a:pt x="7" y="9"/>
                    </a:cubicBezTo>
                    <a:cubicBezTo>
                      <a:pt x="9" y="9"/>
                      <a:pt x="11" y="9"/>
                      <a:pt x="11" y="1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0" name="Freeform 362"/>
              <p:cNvSpPr>
                <a:spLocks/>
              </p:cNvSpPr>
              <p:nvPr/>
            </p:nvSpPr>
            <p:spPr bwMode="auto">
              <a:xfrm>
                <a:off x="3646" y="927"/>
                <a:ext cx="39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0 w 3"/>
                  <a:gd name="T7" fmla="*/ 2147483647 h 4"/>
                  <a:gd name="T8" fmla="*/ 0 w 3"/>
                  <a:gd name="T9" fmla="*/ 2147483647 h 4"/>
                  <a:gd name="T10" fmla="*/ 0 w 3"/>
                  <a:gd name="T11" fmla="*/ 2147483647 h 4"/>
                  <a:gd name="T12" fmla="*/ 2147483647 w 3"/>
                  <a:gd name="T13" fmla="*/ 2147483647 h 4"/>
                  <a:gd name="T14" fmla="*/ 0 w 3"/>
                  <a:gd name="T15" fmla="*/ 0 h 4"/>
                  <a:gd name="T16" fmla="*/ 2147483647 w 3"/>
                  <a:gd name="T17" fmla="*/ 0 h 4"/>
                  <a:gd name="T18" fmla="*/ 2147483647 w 3"/>
                  <a:gd name="T19" fmla="*/ 2147483647 h 4"/>
                  <a:gd name="T20" fmla="*/ 2147483647 w 3"/>
                  <a:gd name="T21" fmla="*/ 2147483647 h 4"/>
                  <a:gd name="T22" fmla="*/ 2147483647 w 3"/>
                  <a:gd name="T23" fmla="*/ 2147483647 h 4"/>
                  <a:gd name="T24" fmla="*/ 2147483647 w 3"/>
                  <a:gd name="T25" fmla="*/ 2147483647 h 4"/>
                  <a:gd name="T26" fmla="*/ 2147483647 w 3"/>
                  <a:gd name="T27" fmla="*/ 2147483647 h 4"/>
                  <a:gd name="T28" fmla="*/ 2147483647 w 3"/>
                  <a:gd name="T29" fmla="*/ 2147483647 h 4"/>
                  <a:gd name="T30" fmla="*/ 2147483647 w 3"/>
                  <a:gd name="T31" fmla="*/ 2147483647 h 4"/>
                  <a:gd name="T32" fmla="*/ 0 w 3"/>
                  <a:gd name="T33" fmla="*/ 2147483647 h 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"/>
                  <a:gd name="T52" fmla="*/ 0 h 4"/>
                  <a:gd name="T53" fmla="*/ 3 w 3"/>
                  <a:gd name="T54" fmla="*/ 4 h 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" h="4">
                    <a:moveTo>
                      <a:pt x="0" y="4"/>
                    </a:moveTo>
                    <a:lnTo>
                      <a:pt x="1" y="2"/>
                    </a:lnTo>
                    <a:lnTo>
                      <a:pt x="0" y="3"/>
                    </a:lnTo>
                    <a:lnTo>
                      <a:pt x="0" y="2"/>
                    </a:ln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lnTo>
                      <a:pt x="1" y="2"/>
                    </a:lnTo>
                    <a:lnTo>
                      <a:pt x="0" y="0"/>
                    </a:lnTo>
                    <a:cubicBezTo>
                      <a:pt x="1" y="0"/>
                      <a:pt x="2" y="0"/>
                      <a:pt x="3" y="0"/>
                    </a:cubicBez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cubicBezTo>
                      <a:pt x="3" y="2"/>
                      <a:pt x="3" y="2"/>
                      <a:pt x="3" y="2"/>
                    </a:cubicBezTo>
                    <a:lnTo>
                      <a:pt x="3" y="3"/>
                    </a:lnTo>
                    <a:lnTo>
                      <a:pt x="2" y="2"/>
                    </a:lnTo>
                    <a:lnTo>
                      <a:pt x="3" y="4"/>
                    </a:lnTo>
                    <a:cubicBezTo>
                      <a:pt x="2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1" name="Freeform 363"/>
              <p:cNvSpPr>
                <a:spLocks/>
              </p:cNvSpPr>
              <p:nvPr/>
            </p:nvSpPr>
            <p:spPr bwMode="auto">
              <a:xfrm>
                <a:off x="3593" y="1030"/>
                <a:ext cx="149" cy="57"/>
              </a:xfrm>
              <a:custGeom>
                <a:avLst/>
                <a:gdLst>
                  <a:gd name="T0" fmla="*/ 2147483647 w 13"/>
                  <a:gd name="T1" fmla="*/ 2147483647 h 5"/>
                  <a:gd name="T2" fmla="*/ 0 w 13"/>
                  <a:gd name="T3" fmla="*/ 0 h 5"/>
                  <a:gd name="T4" fmla="*/ 2147483647 w 13"/>
                  <a:gd name="T5" fmla="*/ 2147483647 h 5"/>
                  <a:gd name="T6" fmla="*/ 2147483647 w 13"/>
                  <a:gd name="T7" fmla="*/ 2147483647 h 5"/>
                  <a:gd name="T8" fmla="*/ 2147483647 w 13"/>
                  <a:gd name="T9" fmla="*/ 2147483647 h 5"/>
                  <a:gd name="T10" fmla="*/ 2147483647 w 13"/>
                  <a:gd name="T11" fmla="*/ 2147483647 h 5"/>
                  <a:gd name="T12" fmla="*/ 2147483647 w 13"/>
                  <a:gd name="T13" fmla="*/ 2147483647 h 5"/>
                  <a:gd name="T14" fmla="*/ 2147483647 w 13"/>
                  <a:gd name="T15" fmla="*/ 2147483647 h 5"/>
                  <a:gd name="T16" fmla="*/ 2147483647 w 13"/>
                  <a:gd name="T17" fmla="*/ 2147483647 h 5"/>
                  <a:gd name="T18" fmla="*/ 2147483647 w 13"/>
                  <a:gd name="T19" fmla="*/ 2147483647 h 5"/>
                  <a:gd name="T20" fmla="*/ 2147483647 w 13"/>
                  <a:gd name="T21" fmla="*/ 2147483647 h 5"/>
                  <a:gd name="T22" fmla="*/ 2147483647 w 13"/>
                  <a:gd name="T23" fmla="*/ 2147483647 h 5"/>
                  <a:gd name="T24" fmla="*/ 2147483647 w 13"/>
                  <a:gd name="T25" fmla="*/ 2147483647 h 5"/>
                  <a:gd name="T26" fmla="*/ 2147483647 w 13"/>
                  <a:gd name="T27" fmla="*/ 2147483647 h 5"/>
                  <a:gd name="T28" fmla="*/ 2147483647 w 13"/>
                  <a:gd name="T29" fmla="*/ 2147483647 h 5"/>
                  <a:gd name="T30" fmla="*/ 2147483647 w 13"/>
                  <a:gd name="T31" fmla="*/ 0 h 5"/>
                  <a:gd name="T32" fmla="*/ 2147483647 w 13"/>
                  <a:gd name="T33" fmla="*/ 2147483647 h 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3"/>
                  <a:gd name="T52" fmla="*/ 0 h 5"/>
                  <a:gd name="T53" fmla="*/ 13 w 13"/>
                  <a:gd name="T54" fmla="*/ 5 h 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3" h="5">
                    <a:moveTo>
                      <a:pt x="7" y="4"/>
                    </a:moveTo>
                    <a:cubicBezTo>
                      <a:pt x="5" y="2"/>
                      <a:pt x="3" y="0"/>
                      <a:pt x="0" y="0"/>
                    </a:cubicBezTo>
                    <a:cubicBezTo>
                      <a:pt x="1" y="1"/>
                      <a:pt x="2" y="2"/>
                      <a:pt x="3" y="2"/>
                    </a:cubicBezTo>
                    <a:lnTo>
                      <a:pt x="1" y="2"/>
                    </a:lnTo>
                    <a:cubicBezTo>
                      <a:pt x="2" y="3"/>
                      <a:pt x="3" y="3"/>
                      <a:pt x="4" y="3"/>
                    </a:cubicBezTo>
                    <a:lnTo>
                      <a:pt x="2" y="4"/>
                    </a:lnTo>
                    <a:cubicBezTo>
                      <a:pt x="4" y="3"/>
                      <a:pt x="5" y="4"/>
                      <a:pt x="6" y="5"/>
                    </a:cubicBezTo>
                    <a:cubicBezTo>
                      <a:pt x="6" y="5"/>
                      <a:pt x="6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4"/>
                      <a:pt x="9" y="3"/>
                      <a:pt x="11" y="4"/>
                    </a:cubicBezTo>
                    <a:lnTo>
                      <a:pt x="9" y="3"/>
                    </a:lnTo>
                    <a:cubicBezTo>
                      <a:pt x="10" y="3"/>
                      <a:pt x="11" y="3"/>
                      <a:pt x="12" y="2"/>
                    </a:cubicBezTo>
                    <a:lnTo>
                      <a:pt x="11" y="2"/>
                    </a:lnTo>
                    <a:cubicBezTo>
                      <a:pt x="11" y="2"/>
                      <a:pt x="12" y="1"/>
                      <a:pt x="13" y="0"/>
                    </a:cubicBezTo>
                    <a:cubicBezTo>
                      <a:pt x="10" y="0"/>
                      <a:pt x="8" y="2"/>
                      <a:pt x="7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2" name="Freeform 364"/>
              <p:cNvSpPr>
                <a:spLocks noEditPoints="1"/>
              </p:cNvSpPr>
              <p:nvPr/>
            </p:nvSpPr>
            <p:spPr bwMode="auto">
              <a:xfrm>
                <a:off x="3670" y="996"/>
                <a:ext cx="63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0 w 5"/>
                  <a:gd name="T3" fmla="*/ 2147483647 h 5"/>
                  <a:gd name="T4" fmla="*/ 2147483647 w 5"/>
                  <a:gd name="T5" fmla="*/ 2147483647 h 5"/>
                  <a:gd name="T6" fmla="*/ 2147483647 w 5"/>
                  <a:gd name="T7" fmla="*/ 0 h 5"/>
                  <a:gd name="T8" fmla="*/ 2147483647 w 5"/>
                  <a:gd name="T9" fmla="*/ 2147483647 h 5"/>
                  <a:gd name="T10" fmla="*/ 2147483647 w 5"/>
                  <a:gd name="T11" fmla="*/ 0 h 5"/>
                  <a:gd name="T12" fmla="*/ 2147483647 w 5"/>
                  <a:gd name="T13" fmla="*/ 2147483647 h 5"/>
                  <a:gd name="T14" fmla="*/ 2147483647 w 5"/>
                  <a:gd name="T15" fmla="*/ 2147483647 h 5"/>
                  <a:gd name="T16" fmla="*/ 2147483647 w 5"/>
                  <a:gd name="T17" fmla="*/ 2147483647 h 5"/>
                  <a:gd name="T18" fmla="*/ 2147483647 w 5"/>
                  <a:gd name="T19" fmla="*/ 2147483647 h 5"/>
                  <a:gd name="T20" fmla="*/ 2147483647 w 5"/>
                  <a:gd name="T21" fmla="*/ 2147483647 h 5"/>
                  <a:gd name="T22" fmla="*/ 2147483647 w 5"/>
                  <a:gd name="T23" fmla="*/ 2147483647 h 5"/>
                  <a:gd name="T24" fmla="*/ 2147483647 w 5"/>
                  <a:gd name="T25" fmla="*/ 2147483647 h 5"/>
                  <a:gd name="T26" fmla="*/ 2147483647 w 5"/>
                  <a:gd name="T27" fmla="*/ 2147483647 h 5"/>
                  <a:gd name="T28" fmla="*/ 2147483647 w 5"/>
                  <a:gd name="T29" fmla="*/ 2147483647 h 5"/>
                  <a:gd name="T30" fmla="*/ 2147483647 w 5"/>
                  <a:gd name="T31" fmla="*/ 2147483647 h 5"/>
                  <a:gd name="T32" fmla="*/ 2147483647 w 5"/>
                  <a:gd name="T33" fmla="*/ 2147483647 h 5"/>
                  <a:gd name="T34" fmla="*/ 2147483647 w 5"/>
                  <a:gd name="T35" fmla="*/ 2147483647 h 5"/>
                  <a:gd name="T36" fmla="*/ 2147483647 w 5"/>
                  <a:gd name="T37" fmla="*/ 2147483647 h 5"/>
                  <a:gd name="T38" fmla="*/ 2147483647 w 5"/>
                  <a:gd name="T39" fmla="*/ 2147483647 h 5"/>
                  <a:gd name="T40" fmla="*/ 2147483647 w 5"/>
                  <a:gd name="T41" fmla="*/ 2147483647 h 5"/>
                  <a:gd name="T42" fmla="*/ 2147483647 w 5"/>
                  <a:gd name="T43" fmla="*/ 2147483647 h 5"/>
                  <a:gd name="T44" fmla="*/ 2147483647 w 5"/>
                  <a:gd name="T45" fmla="*/ 0 h 5"/>
                  <a:gd name="T46" fmla="*/ 2147483647 w 5"/>
                  <a:gd name="T47" fmla="*/ 2147483647 h 5"/>
                  <a:gd name="T48" fmla="*/ 2147483647 w 5"/>
                  <a:gd name="T49" fmla="*/ 2147483647 h 5"/>
                  <a:gd name="T50" fmla="*/ 2147483647 w 5"/>
                  <a:gd name="T51" fmla="*/ 0 h 5"/>
                  <a:gd name="T52" fmla="*/ 2147483647 w 5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"/>
                  <a:gd name="T82" fmla="*/ 0 h 5"/>
                  <a:gd name="T83" fmla="*/ 5 w 5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" h="5">
                    <a:moveTo>
                      <a:pt x="1" y="5"/>
                    </a:moveTo>
                    <a:lnTo>
                      <a:pt x="0" y="4"/>
                    </a:lnTo>
                    <a:lnTo>
                      <a:pt x="1" y="5"/>
                    </a:lnTo>
                    <a:close/>
                    <a:moveTo>
                      <a:pt x="2" y="0"/>
                    </a:moveTo>
                    <a:lnTo>
                      <a:pt x="5" y="3"/>
                    </a:lnTo>
                    <a:lnTo>
                      <a:pt x="2" y="0"/>
                    </a:lnTo>
                    <a:close/>
                    <a:moveTo>
                      <a:pt x="4" y="3"/>
                    </a:moveTo>
                    <a:lnTo>
                      <a:pt x="1" y="1"/>
                    </a:lnTo>
                    <a:lnTo>
                      <a:pt x="4" y="3"/>
                    </a:lnTo>
                    <a:close/>
                    <a:moveTo>
                      <a:pt x="3" y="4"/>
                    </a:moveTo>
                    <a:lnTo>
                      <a:pt x="1" y="2"/>
                    </a:lnTo>
                    <a:lnTo>
                      <a:pt x="3" y="4"/>
                    </a:lnTo>
                    <a:close/>
                    <a:moveTo>
                      <a:pt x="2" y="4"/>
                    </a:moveTo>
                    <a:lnTo>
                      <a:pt x="1" y="3"/>
                    </a:lnTo>
                    <a:lnTo>
                      <a:pt x="2" y="4"/>
                    </a:lnTo>
                    <a:close/>
                    <a:moveTo>
                      <a:pt x="5" y="3"/>
                    </a:moveTo>
                    <a:lnTo>
                      <a:pt x="5" y="1"/>
                    </a:lnTo>
                    <a:lnTo>
                      <a:pt x="5" y="3"/>
                    </a:lnTo>
                    <a:close/>
                    <a:moveTo>
                      <a:pt x="4" y="4"/>
                    </a:moveTo>
                    <a:lnTo>
                      <a:pt x="5" y="1"/>
                    </a:lnTo>
                    <a:lnTo>
                      <a:pt x="4" y="4"/>
                    </a:lnTo>
                    <a:close/>
                    <a:moveTo>
                      <a:pt x="1" y="5"/>
                    </a:moveTo>
                    <a:lnTo>
                      <a:pt x="3" y="0"/>
                    </a:lnTo>
                    <a:lnTo>
                      <a:pt x="1" y="5"/>
                    </a:lnTo>
                    <a:close/>
                    <a:moveTo>
                      <a:pt x="2" y="4"/>
                    </a:moveTo>
                    <a:lnTo>
                      <a:pt x="4" y="0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3" name="Freeform 365"/>
              <p:cNvSpPr>
                <a:spLocks noEditPoints="1"/>
              </p:cNvSpPr>
              <p:nvPr/>
            </p:nvSpPr>
            <p:spPr bwMode="auto">
              <a:xfrm>
                <a:off x="3593" y="996"/>
                <a:ext cx="72" cy="57"/>
              </a:xfrm>
              <a:custGeom>
                <a:avLst/>
                <a:gdLst>
                  <a:gd name="T0" fmla="*/ 2147483647 w 6"/>
                  <a:gd name="T1" fmla="*/ 2147483647 h 5"/>
                  <a:gd name="T2" fmla="*/ 2147483647 w 6"/>
                  <a:gd name="T3" fmla="*/ 2147483647 h 5"/>
                  <a:gd name="T4" fmla="*/ 2147483647 w 6"/>
                  <a:gd name="T5" fmla="*/ 2147483647 h 5"/>
                  <a:gd name="T6" fmla="*/ 2147483647 w 6"/>
                  <a:gd name="T7" fmla="*/ 0 h 5"/>
                  <a:gd name="T8" fmla="*/ 0 w 6"/>
                  <a:gd name="T9" fmla="*/ 2147483647 h 5"/>
                  <a:gd name="T10" fmla="*/ 2147483647 w 6"/>
                  <a:gd name="T11" fmla="*/ 0 h 5"/>
                  <a:gd name="T12" fmla="*/ 2147483647 w 6"/>
                  <a:gd name="T13" fmla="*/ 2147483647 h 5"/>
                  <a:gd name="T14" fmla="*/ 2147483647 w 6"/>
                  <a:gd name="T15" fmla="*/ 2147483647 h 5"/>
                  <a:gd name="T16" fmla="*/ 2147483647 w 6"/>
                  <a:gd name="T17" fmla="*/ 2147483647 h 5"/>
                  <a:gd name="T18" fmla="*/ 2147483647 w 6"/>
                  <a:gd name="T19" fmla="*/ 2147483647 h 5"/>
                  <a:gd name="T20" fmla="*/ 2147483647 w 6"/>
                  <a:gd name="T21" fmla="*/ 2147483647 h 5"/>
                  <a:gd name="T22" fmla="*/ 2147483647 w 6"/>
                  <a:gd name="T23" fmla="*/ 2147483647 h 5"/>
                  <a:gd name="T24" fmla="*/ 2147483647 w 6"/>
                  <a:gd name="T25" fmla="*/ 2147483647 h 5"/>
                  <a:gd name="T26" fmla="*/ 2147483647 w 6"/>
                  <a:gd name="T27" fmla="*/ 2147483647 h 5"/>
                  <a:gd name="T28" fmla="*/ 2147483647 w 6"/>
                  <a:gd name="T29" fmla="*/ 2147483647 h 5"/>
                  <a:gd name="T30" fmla="*/ 2147483647 w 6"/>
                  <a:gd name="T31" fmla="*/ 2147483647 h 5"/>
                  <a:gd name="T32" fmla="*/ 2147483647 w 6"/>
                  <a:gd name="T33" fmla="*/ 2147483647 h 5"/>
                  <a:gd name="T34" fmla="*/ 2147483647 w 6"/>
                  <a:gd name="T35" fmla="*/ 2147483647 h 5"/>
                  <a:gd name="T36" fmla="*/ 2147483647 w 6"/>
                  <a:gd name="T37" fmla="*/ 2147483647 h 5"/>
                  <a:gd name="T38" fmla="*/ 2147483647 w 6"/>
                  <a:gd name="T39" fmla="*/ 2147483647 h 5"/>
                  <a:gd name="T40" fmla="*/ 2147483647 w 6"/>
                  <a:gd name="T41" fmla="*/ 2147483647 h 5"/>
                  <a:gd name="T42" fmla="*/ 2147483647 w 6"/>
                  <a:gd name="T43" fmla="*/ 2147483647 h 5"/>
                  <a:gd name="T44" fmla="*/ 2147483647 w 6"/>
                  <a:gd name="T45" fmla="*/ 0 h 5"/>
                  <a:gd name="T46" fmla="*/ 2147483647 w 6"/>
                  <a:gd name="T47" fmla="*/ 2147483647 h 5"/>
                  <a:gd name="T48" fmla="*/ 2147483647 w 6"/>
                  <a:gd name="T49" fmla="*/ 2147483647 h 5"/>
                  <a:gd name="T50" fmla="*/ 2147483647 w 6"/>
                  <a:gd name="T51" fmla="*/ 0 h 5"/>
                  <a:gd name="T52" fmla="*/ 2147483647 w 6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6"/>
                  <a:gd name="T82" fmla="*/ 0 h 5"/>
                  <a:gd name="T83" fmla="*/ 6 w 6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6" h="5">
                    <a:moveTo>
                      <a:pt x="5" y="5"/>
                    </a:moveTo>
                    <a:lnTo>
                      <a:pt x="6" y="4"/>
                    </a:lnTo>
                    <a:lnTo>
                      <a:pt x="5" y="5"/>
                    </a:lnTo>
                    <a:close/>
                    <a:moveTo>
                      <a:pt x="4" y="0"/>
                    </a:moveTo>
                    <a:lnTo>
                      <a:pt x="0" y="3"/>
                    </a:lnTo>
                    <a:lnTo>
                      <a:pt x="4" y="0"/>
                    </a:lnTo>
                    <a:close/>
                    <a:moveTo>
                      <a:pt x="2" y="3"/>
                    </a:moveTo>
                    <a:lnTo>
                      <a:pt x="5" y="1"/>
                    </a:lnTo>
                    <a:lnTo>
                      <a:pt x="2" y="3"/>
                    </a:lnTo>
                    <a:close/>
                    <a:moveTo>
                      <a:pt x="3" y="4"/>
                    </a:moveTo>
                    <a:lnTo>
                      <a:pt x="5" y="2"/>
                    </a:lnTo>
                    <a:lnTo>
                      <a:pt x="3" y="4"/>
                    </a:lnTo>
                    <a:close/>
                    <a:moveTo>
                      <a:pt x="4" y="4"/>
                    </a:moveTo>
                    <a:lnTo>
                      <a:pt x="5" y="3"/>
                    </a:lnTo>
                    <a:lnTo>
                      <a:pt x="4" y="4"/>
                    </a:lnTo>
                    <a:close/>
                    <a:moveTo>
                      <a:pt x="1" y="3"/>
                    </a:moveTo>
                    <a:lnTo>
                      <a:pt x="1" y="1"/>
                    </a:lnTo>
                    <a:lnTo>
                      <a:pt x="1" y="3"/>
                    </a:lnTo>
                    <a:close/>
                    <a:moveTo>
                      <a:pt x="2" y="4"/>
                    </a:moveTo>
                    <a:lnTo>
                      <a:pt x="1" y="1"/>
                    </a:lnTo>
                    <a:lnTo>
                      <a:pt x="2" y="4"/>
                    </a:lnTo>
                    <a:close/>
                    <a:moveTo>
                      <a:pt x="5" y="5"/>
                    </a:moveTo>
                    <a:lnTo>
                      <a:pt x="3" y="0"/>
                    </a:lnTo>
                    <a:lnTo>
                      <a:pt x="5" y="5"/>
                    </a:lnTo>
                    <a:close/>
                    <a:moveTo>
                      <a:pt x="4" y="4"/>
                    </a:moveTo>
                    <a:lnTo>
                      <a:pt x="2" y="0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4" name="Freeform 366"/>
              <p:cNvSpPr>
                <a:spLocks/>
              </p:cNvSpPr>
              <p:nvPr/>
            </p:nvSpPr>
            <p:spPr bwMode="auto">
              <a:xfrm>
                <a:off x="3646" y="973"/>
                <a:ext cx="39" cy="103"/>
              </a:xfrm>
              <a:custGeom>
                <a:avLst/>
                <a:gdLst>
                  <a:gd name="T0" fmla="*/ 2147483647 w 3"/>
                  <a:gd name="T1" fmla="*/ 2147483647 h 9"/>
                  <a:gd name="T2" fmla="*/ 0 w 3"/>
                  <a:gd name="T3" fmla="*/ 0 h 9"/>
                  <a:gd name="T4" fmla="*/ 2147483647 w 3"/>
                  <a:gd name="T5" fmla="*/ 0 h 9"/>
                  <a:gd name="T6" fmla="*/ 2147483647 w 3"/>
                  <a:gd name="T7" fmla="*/ 2147483647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9"/>
                  <a:gd name="T14" fmla="*/ 3 w 3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9">
                    <a:moveTo>
                      <a:pt x="2" y="9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2" y="9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5" name="Oval 367"/>
              <p:cNvSpPr>
                <a:spLocks noChangeArrowheads="1"/>
              </p:cNvSpPr>
              <p:nvPr/>
            </p:nvSpPr>
            <p:spPr bwMode="auto">
              <a:xfrm>
                <a:off x="3626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6" name="Oval 368"/>
              <p:cNvSpPr>
                <a:spLocks noChangeArrowheads="1"/>
              </p:cNvSpPr>
              <p:nvPr/>
            </p:nvSpPr>
            <p:spPr bwMode="auto">
              <a:xfrm>
                <a:off x="3612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7" name="Oval 369"/>
              <p:cNvSpPr>
                <a:spLocks noChangeArrowheads="1"/>
              </p:cNvSpPr>
              <p:nvPr/>
            </p:nvSpPr>
            <p:spPr bwMode="auto">
              <a:xfrm>
                <a:off x="3684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8" name="Oval 370"/>
              <p:cNvSpPr>
                <a:spLocks noChangeArrowheads="1"/>
              </p:cNvSpPr>
              <p:nvPr/>
            </p:nvSpPr>
            <p:spPr bwMode="auto">
              <a:xfrm>
                <a:off x="3703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9" name="Oval 371"/>
              <p:cNvSpPr>
                <a:spLocks noChangeArrowheads="1"/>
              </p:cNvSpPr>
              <p:nvPr/>
            </p:nvSpPr>
            <p:spPr bwMode="auto">
              <a:xfrm>
                <a:off x="3665" y="1076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0" name="Oval 372"/>
              <p:cNvSpPr>
                <a:spLocks noChangeArrowheads="1"/>
              </p:cNvSpPr>
              <p:nvPr/>
            </p:nvSpPr>
            <p:spPr bwMode="auto">
              <a:xfrm>
                <a:off x="3602" y="1065"/>
                <a:ext cx="10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1" name="Oval 373"/>
              <p:cNvSpPr>
                <a:spLocks noChangeArrowheads="1"/>
              </p:cNvSpPr>
              <p:nvPr/>
            </p:nvSpPr>
            <p:spPr bwMode="auto">
              <a:xfrm>
                <a:off x="3612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2" name="Oval 374"/>
              <p:cNvSpPr>
                <a:spLocks noChangeArrowheads="1"/>
              </p:cNvSpPr>
              <p:nvPr/>
            </p:nvSpPr>
            <p:spPr bwMode="auto">
              <a:xfrm>
                <a:off x="3718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3" name="Oval 375"/>
              <p:cNvSpPr>
                <a:spLocks noChangeArrowheads="1"/>
              </p:cNvSpPr>
              <p:nvPr/>
            </p:nvSpPr>
            <p:spPr bwMode="auto">
              <a:xfrm>
                <a:off x="3703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4" name="Freeform 376"/>
              <p:cNvSpPr>
                <a:spLocks/>
              </p:cNvSpPr>
              <p:nvPr/>
            </p:nvSpPr>
            <p:spPr bwMode="auto">
              <a:xfrm>
                <a:off x="3593" y="1042"/>
                <a:ext cx="10" cy="23"/>
              </a:xfrm>
              <a:custGeom>
                <a:avLst/>
                <a:gdLst>
                  <a:gd name="T0" fmla="*/ 0 w 1"/>
                  <a:gd name="T1" fmla="*/ 0 h 2"/>
                  <a:gd name="T2" fmla="*/ 2147483647 w 1"/>
                  <a:gd name="T3" fmla="*/ 2147483647 h 2"/>
                  <a:gd name="T4" fmla="*/ 0 w 1"/>
                  <a:gd name="T5" fmla="*/ 2147483647 h 2"/>
                  <a:gd name="T6" fmla="*/ 2147483647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0" y="0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1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5" name="Freeform 377"/>
              <p:cNvSpPr>
                <a:spLocks/>
              </p:cNvSpPr>
              <p:nvPr/>
            </p:nvSpPr>
            <p:spPr bwMode="auto">
              <a:xfrm>
                <a:off x="3732" y="1042"/>
                <a:ext cx="10" cy="23"/>
              </a:xfrm>
              <a:custGeom>
                <a:avLst/>
                <a:gdLst>
                  <a:gd name="T0" fmla="*/ 2147483647 w 1"/>
                  <a:gd name="T1" fmla="*/ 0 h 2"/>
                  <a:gd name="T2" fmla="*/ 0 w 1"/>
                  <a:gd name="T3" fmla="*/ 2147483647 h 2"/>
                  <a:gd name="T4" fmla="*/ 2147483647 w 1"/>
                  <a:gd name="T5" fmla="*/ 2147483647 h 2"/>
                  <a:gd name="T6" fmla="*/ 0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0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6" name="Oval 378"/>
              <p:cNvSpPr>
                <a:spLocks noChangeArrowheads="1"/>
              </p:cNvSpPr>
              <p:nvPr/>
            </p:nvSpPr>
            <p:spPr bwMode="auto">
              <a:xfrm>
                <a:off x="3646" y="973"/>
                <a:ext cx="39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7" name="Oval 379"/>
              <p:cNvSpPr>
                <a:spLocks noChangeArrowheads="1"/>
              </p:cNvSpPr>
              <p:nvPr/>
            </p:nvSpPr>
            <p:spPr bwMode="auto">
              <a:xfrm>
                <a:off x="3665" y="996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8" name="Oval 380"/>
              <p:cNvSpPr>
                <a:spLocks noChangeArrowheads="1"/>
              </p:cNvSpPr>
              <p:nvPr/>
            </p:nvSpPr>
            <p:spPr bwMode="auto">
              <a:xfrm>
                <a:off x="3665" y="1007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9" name="Oval 381"/>
              <p:cNvSpPr>
                <a:spLocks noChangeArrowheads="1"/>
              </p:cNvSpPr>
              <p:nvPr/>
            </p:nvSpPr>
            <p:spPr bwMode="auto">
              <a:xfrm>
                <a:off x="3665" y="1019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0" name="Freeform 382"/>
              <p:cNvSpPr>
                <a:spLocks/>
              </p:cNvSpPr>
              <p:nvPr/>
            </p:nvSpPr>
            <p:spPr bwMode="auto">
              <a:xfrm>
                <a:off x="3458" y="1203"/>
                <a:ext cx="53" cy="23"/>
              </a:xfrm>
              <a:custGeom>
                <a:avLst/>
                <a:gdLst>
                  <a:gd name="T0" fmla="*/ 0 w 5"/>
                  <a:gd name="T1" fmla="*/ 2147483647 h 2"/>
                  <a:gd name="T2" fmla="*/ 2147483647 w 5"/>
                  <a:gd name="T3" fmla="*/ 0 h 2"/>
                  <a:gd name="T4" fmla="*/ 2147483647 w 5"/>
                  <a:gd name="T5" fmla="*/ 0 h 2"/>
                  <a:gd name="T6" fmla="*/ 2147483647 w 5"/>
                  <a:gd name="T7" fmla="*/ 2147483647 h 2"/>
                  <a:gd name="T8" fmla="*/ 0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0" y="2"/>
                    </a:moveTo>
                    <a:cubicBezTo>
                      <a:pt x="2" y="1"/>
                      <a:pt x="3" y="0"/>
                      <a:pt x="5" y="0"/>
                    </a:cubicBezTo>
                    <a:cubicBezTo>
                      <a:pt x="4" y="1"/>
                      <a:pt x="4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1" name="Freeform 383"/>
              <p:cNvSpPr>
                <a:spLocks/>
              </p:cNvSpPr>
              <p:nvPr/>
            </p:nvSpPr>
            <p:spPr bwMode="auto">
              <a:xfrm>
                <a:off x="3491" y="1134"/>
                <a:ext cx="101" cy="23"/>
              </a:xfrm>
              <a:custGeom>
                <a:avLst/>
                <a:gdLst>
                  <a:gd name="T0" fmla="*/ 0 w 9"/>
                  <a:gd name="T1" fmla="*/ 0 h 2"/>
                  <a:gd name="T2" fmla="*/ 2147483647 w 9"/>
                  <a:gd name="T3" fmla="*/ 0 h 2"/>
                  <a:gd name="T4" fmla="*/ 2147483647 w 9"/>
                  <a:gd name="T5" fmla="*/ 2147483647 h 2"/>
                  <a:gd name="T6" fmla="*/ 0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0" y="0"/>
                    </a:moveTo>
                    <a:cubicBezTo>
                      <a:pt x="3" y="1"/>
                      <a:pt x="5" y="1"/>
                      <a:pt x="8" y="0"/>
                    </a:cubicBezTo>
                    <a:lnTo>
                      <a:pt x="9" y="2"/>
                    </a:lnTo>
                    <a:cubicBezTo>
                      <a:pt x="5" y="2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2" name="Freeform 384"/>
              <p:cNvSpPr>
                <a:spLocks/>
              </p:cNvSpPr>
              <p:nvPr/>
            </p:nvSpPr>
            <p:spPr bwMode="auto">
              <a:xfrm>
                <a:off x="3544" y="1134"/>
                <a:ext cx="58" cy="46"/>
              </a:xfrm>
              <a:custGeom>
                <a:avLst/>
                <a:gdLst>
                  <a:gd name="T0" fmla="*/ 0 w 5"/>
                  <a:gd name="T1" fmla="*/ 2147483647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0" y="4"/>
                    </a:moveTo>
                    <a:cubicBezTo>
                      <a:pt x="1" y="2"/>
                      <a:pt x="2" y="2"/>
                      <a:pt x="5" y="4"/>
                    </a:cubicBezTo>
                    <a:lnTo>
                      <a:pt x="4" y="1"/>
                    </a:lnTo>
                    <a:cubicBezTo>
                      <a:pt x="1" y="0"/>
                      <a:pt x="0" y="1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3" name="Freeform 385"/>
              <p:cNvSpPr>
                <a:spLocks/>
              </p:cNvSpPr>
              <p:nvPr/>
            </p:nvSpPr>
            <p:spPr bwMode="auto">
              <a:xfrm>
                <a:off x="3559" y="1053"/>
                <a:ext cx="111" cy="80"/>
              </a:xfrm>
              <a:custGeom>
                <a:avLst/>
                <a:gdLst>
                  <a:gd name="T0" fmla="*/ 2147483647 w 10"/>
                  <a:gd name="T1" fmla="*/ 2147483647 h 7"/>
                  <a:gd name="T2" fmla="*/ 0 w 10"/>
                  <a:gd name="T3" fmla="*/ 2147483647 h 7"/>
                  <a:gd name="T4" fmla="*/ 2147483647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10" y="6"/>
                    </a:moveTo>
                    <a:cubicBezTo>
                      <a:pt x="6" y="6"/>
                      <a:pt x="0" y="6"/>
                      <a:pt x="0" y="4"/>
                    </a:cubicBezTo>
                    <a:cubicBezTo>
                      <a:pt x="0" y="0"/>
                      <a:pt x="5" y="7"/>
                      <a:pt x="1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4" name="Freeform 386"/>
              <p:cNvSpPr>
                <a:spLocks/>
              </p:cNvSpPr>
              <p:nvPr/>
            </p:nvSpPr>
            <p:spPr bwMode="auto">
              <a:xfrm>
                <a:off x="3544" y="1099"/>
                <a:ext cx="58" cy="80"/>
              </a:xfrm>
              <a:custGeom>
                <a:avLst/>
                <a:gdLst>
                  <a:gd name="T0" fmla="*/ 2147483647 w 5"/>
                  <a:gd name="T1" fmla="*/ 2147483647 h 7"/>
                  <a:gd name="T2" fmla="*/ 2147483647 w 5"/>
                  <a:gd name="T3" fmla="*/ 2147483647 h 7"/>
                  <a:gd name="T4" fmla="*/ 0 w 5"/>
                  <a:gd name="T5" fmla="*/ 0 h 7"/>
                  <a:gd name="T6" fmla="*/ 2147483647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5" y="7"/>
                    </a:moveTo>
                    <a:lnTo>
                      <a:pt x="3" y="2"/>
                    </a:ln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3" y="3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5" name="Freeform 387"/>
              <p:cNvSpPr>
                <a:spLocks/>
              </p:cNvSpPr>
              <p:nvPr/>
            </p:nvSpPr>
            <p:spPr bwMode="auto">
              <a:xfrm>
                <a:off x="3511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2147483647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1" y="4"/>
                    </a:moveTo>
                    <a:cubicBezTo>
                      <a:pt x="1" y="2"/>
                      <a:pt x="1" y="2"/>
                      <a:pt x="2" y="2"/>
                    </a:cubicBezTo>
                    <a:lnTo>
                      <a:pt x="7" y="4"/>
                    </a:lnTo>
                    <a:cubicBezTo>
                      <a:pt x="6" y="3"/>
                      <a:pt x="5" y="2"/>
                      <a:pt x="3" y="0"/>
                    </a:cubicBezTo>
                    <a:cubicBezTo>
                      <a:pt x="0" y="0"/>
                      <a:pt x="0" y="1"/>
                      <a:pt x="1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6" name="Freeform 388"/>
              <p:cNvSpPr>
                <a:spLocks/>
              </p:cNvSpPr>
              <p:nvPr/>
            </p:nvSpPr>
            <p:spPr bwMode="auto">
              <a:xfrm>
                <a:off x="3578" y="1122"/>
                <a:ext cx="87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0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2147483647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2" y="7"/>
                    </a:moveTo>
                    <a:lnTo>
                      <a:pt x="0" y="0"/>
                    </a:lnTo>
                    <a:cubicBezTo>
                      <a:pt x="1" y="0"/>
                      <a:pt x="2" y="0"/>
                      <a:pt x="3" y="1"/>
                    </a:cubicBezTo>
                    <a:lnTo>
                      <a:pt x="5" y="1"/>
                    </a:lnTo>
                    <a:lnTo>
                      <a:pt x="7" y="4"/>
                    </a:lnTo>
                    <a:lnTo>
                      <a:pt x="5" y="3"/>
                    </a:lnTo>
                    <a:cubicBezTo>
                      <a:pt x="5" y="4"/>
                      <a:pt x="5" y="5"/>
                      <a:pt x="5" y="6"/>
                    </a:cubicBezTo>
                    <a:cubicBezTo>
                      <a:pt x="5" y="5"/>
                      <a:pt x="4" y="4"/>
                      <a:pt x="3" y="3"/>
                    </a:cubicBezTo>
                    <a:cubicBezTo>
                      <a:pt x="3" y="5"/>
                      <a:pt x="3" y="6"/>
                      <a:pt x="2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7" name="Freeform 389"/>
              <p:cNvSpPr>
                <a:spLocks/>
              </p:cNvSpPr>
              <p:nvPr/>
            </p:nvSpPr>
            <p:spPr bwMode="auto">
              <a:xfrm>
                <a:off x="3593" y="1111"/>
                <a:ext cx="77" cy="34"/>
              </a:xfrm>
              <a:custGeom>
                <a:avLst/>
                <a:gdLst>
                  <a:gd name="T0" fmla="*/ 2147483647 w 7"/>
                  <a:gd name="T1" fmla="*/ 2147483647 h 3"/>
                  <a:gd name="T2" fmla="*/ 0 w 7"/>
                  <a:gd name="T3" fmla="*/ 2147483647 h 3"/>
                  <a:gd name="T4" fmla="*/ 2147483647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7" y="3"/>
                    </a:moveTo>
                    <a:cubicBezTo>
                      <a:pt x="4" y="1"/>
                      <a:pt x="0" y="0"/>
                      <a:pt x="0" y="1"/>
                    </a:cubicBezTo>
                    <a:cubicBezTo>
                      <a:pt x="0" y="2"/>
                      <a:pt x="5" y="3"/>
                      <a:pt x="7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8" name="Freeform 390"/>
              <p:cNvSpPr>
                <a:spLocks/>
              </p:cNvSpPr>
              <p:nvPr/>
            </p:nvSpPr>
            <p:spPr bwMode="auto">
              <a:xfrm>
                <a:off x="3569" y="1111"/>
                <a:ext cx="34" cy="23"/>
              </a:xfrm>
              <a:custGeom>
                <a:avLst/>
                <a:gdLst>
                  <a:gd name="T0" fmla="*/ 0 w 3"/>
                  <a:gd name="T1" fmla="*/ 0 h 2"/>
                  <a:gd name="T2" fmla="*/ 2147483647 w 3"/>
                  <a:gd name="T3" fmla="*/ 2147483647 h 2"/>
                  <a:gd name="T4" fmla="*/ 0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0" y="0"/>
                    </a:moveTo>
                    <a:cubicBezTo>
                      <a:pt x="0" y="1"/>
                      <a:pt x="2" y="2"/>
                      <a:pt x="3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9" name="Freeform 391"/>
              <p:cNvSpPr>
                <a:spLocks/>
              </p:cNvSpPr>
              <p:nvPr/>
            </p:nvSpPr>
            <p:spPr bwMode="auto">
              <a:xfrm>
                <a:off x="3824" y="1203"/>
                <a:ext cx="53" cy="23"/>
              </a:xfrm>
              <a:custGeom>
                <a:avLst/>
                <a:gdLst>
                  <a:gd name="T0" fmla="*/ 2147483647 w 5"/>
                  <a:gd name="T1" fmla="*/ 2147483647 h 2"/>
                  <a:gd name="T2" fmla="*/ 0 w 5"/>
                  <a:gd name="T3" fmla="*/ 0 h 2"/>
                  <a:gd name="T4" fmla="*/ 0 w 5"/>
                  <a:gd name="T5" fmla="*/ 0 h 2"/>
                  <a:gd name="T6" fmla="*/ 2147483647 w 5"/>
                  <a:gd name="T7" fmla="*/ 2147483647 h 2"/>
                  <a:gd name="T8" fmla="*/ 2147483647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5" y="2"/>
                    </a:moveTo>
                    <a:cubicBezTo>
                      <a:pt x="3" y="1"/>
                      <a:pt x="2" y="0"/>
                      <a:pt x="0" y="0"/>
                    </a:cubicBezTo>
                    <a:cubicBezTo>
                      <a:pt x="1" y="1"/>
                      <a:pt x="1" y="2"/>
                      <a:pt x="3" y="2"/>
                    </a:cubicBezTo>
                    <a:cubicBezTo>
                      <a:pt x="4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0" name="Freeform 392"/>
              <p:cNvSpPr>
                <a:spLocks/>
              </p:cNvSpPr>
              <p:nvPr/>
            </p:nvSpPr>
            <p:spPr bwMode="auto">
              <a:xfrm>
                <a:off x="3742" y="1134"/>
                <a:ext cx="101" cy="23"/>
              </a:xfrm>
              <a:custGeom>
                <a:avLst/>
                <a:gdLst>
                  <a:gd name="T0" fmla="*/ 2147483647 w 9"/>
                  <a:gd name="T1" fmla="*/ 0 h 2"/>
                  <a:gd name="T2" fmla="*/ 2147483647 w 9"/>
                  <a:gd name="T3" fmla="*/ 0 h 2"/>
                  <a:gd name="T4" fmla="*/ 0 w 9"/>
                  <a:gd name="T5" fmla="*/ 2147483647 h 2"/>
                  <a:gd name="T6" fmla="*/ 2147483647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9" y="0"/>
                    </a:moveTo>
                    <a:cubicBezTo>
                      <a:pt x="6" y="1"/>
                      <a:pt x="4" y="1"/>
                      <a:pt x="1" y="0"/>
                    </a:cubicBezTo>
                    <a:lnTo>
                      <a:pt x="0" y="2"/>
                    </a:lnTo>
                    <a:cubicBezTo>
                      <a:pt x="4" y="2"/>
                      <a:pt x="8" y="2"/>
                      <a:pt x="9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1" name="Freeform 393"/>
              <p:cNvSpPr>
                <a:spLocks/>
              </p:cNvSpPr>
              <p:nvPr/>
            </p:nvSpPr>
            <p:spPr bwMode="auto">
              <a:xfrm>
                <a:off x="3732" y="1134"/>
                <a:ext cx="58" cy="46"/>
              </a:xfrm>
              <a:custGeom>
                <a:avLst/>
                <a:gdLst>
                  <a:gd name="T0" fmla="*/ 2147483647 w 5"/>
                  <a:gd name="T1" fmla="*/ 2147483647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5" y="4"/>
                    </a:moveTo>
                    <a:cubicBezTo>
                      <a:pt x="4" y="2"/>
                      <a:pt x="3" y="2"/>
                      <a:pt x="0" y="4"/>
                    </a:cubicBezTo>
                    <a:lnTo>
                      <a:pt x="1" y="1"/>
                    </a:lnTo>
                    <a:cubicBezTo>
                      <a:pt x="4" y="0"/>
                      <a:pt x="5" y="1"/>
                      <a:pt x="5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2" name="Freeform 394"/>
              <p:cNvSpPr>
                <a:spLocks/>
              </p:cNvSpPr>
              <p:nvPr/>
            </p:nvSpPr>
            <p:spPr bwMode="auto">
              <a:xfrm>
                <a:off x="3665" y="1053"/>
                <a:ext cx="111" cy="80"/>
              </a:xfrm>
              <a:custGeom>
                <a:avLst/>
                <a:gdLst>
                  <a:gd name="T0" fmla="*/ 0 w 10"/>
                  <a:gd name="T1" fmla="*/ 2147483647 h 7"/>
                  <a:gd name="T2" fmla="*/ 2147483647 w 10"/>
                  <a:gd name="T3" fmla="*/ 2147483647 h 7"/>
                  <a:gd name="T4" fmla="*/ 0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0" y="6"/>
                    </a:moveTo>
                    <a:cubicBezTo>
                      <a:pt x="4" y="6"/>
                      <a:pt x="10" y="6"/>
                      <a:pt x="10" y="4"/>
                    </a:cubicBezTo>
                    <a:cubicBezTo>
                      <a:pt x="10" y="0"/>
                      <a:pt x="5" y="7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3" name="Freeform 395"/>
              <p:cNvSpPr>
                <a:spLocks/>
              </p:cNvSpPr>
              <p:nvPr/>
            </p:nvSpPr>
            <p:spPr bwMode="auto">
              <a:xfrm>
                <a:off x="3732" y="1099"/>
                <a:ext cx="58" cy="80"/>
              </a:xfrm>
              <a:custGeom>
                <a:avLst/>
                <a:gdLst>
                  <a:gd name="T0" fmla="*/ 0 w 5"/>
                  <a:gd name="T1" fmla="*/ 2147483647 h 7"/>
                  <a:gd name="T2" fmla="*/ 2147483647 w 5"/>
                  <a:gd name="T3" fmla="*/ 2147483647 h 7"/>
                  <a:gd name="T4" fmla="*/ 2147483647 w 5"/>
                  <a:gd name="T5" fmla="*/ 0 h 7"/>
                  <a:gd name="T6" fmla="*/ 0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0" y="7"/>
                    </a:moveTo>
                    <a:lnTo>
                      <a:pt x="2" y="2"/>
                    </a:lnTo>
                    <a:cubicBezTo>
                      <a:pt x="2" y="1"/>
                      <a:pt x="4" y="0"/>
                      <a:pt x="5" y="0"/>
                    </a:cubicBezTo>
                    <a:cubicBezTo>
                      <a:pt x="5" y="1"/>
                      <a:pt x="2" y="3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4" name="Freeform 396"/>
              <p:cNvSpPr>
                <a:spLocks/>
              </p:cNvSpPr>
              <p:nvPr/>
            </p:nvSpPr>
            <p:spPr bwMode="auto">
              <a:xfrm>
                <a:off x="3742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0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6" y="4"/>
                    </a:moveTo>
                    <a:cubicBezTo>
                      <a:pt x="6" y="2"/>
                      <a:pt x="6" y="2"/>
                      <a:pt x="5" y="2"/>
                    </a:cubicBezTo>
                    <a:lnTo>
                      <a:pt x="0" y="4"/>
                    </a:lnTo>
                    <a:cubicBezTo>
                      <a:pt x="1" y="3"/>
                      <a:pt x="2" y="2"/>
                      <a:pt x="4" y="0"/>
                    </a:cubicBezTo>
                    <a:cubicBezTo>
                      <a:pt x="7" y="0"/>
                      <a:pt x="7" y="1"/>
                      <a:pt x="6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5" name="Freeform 397"/>
              <p:cNvSpPr>
                <a:spLocks/>
              </p:cNvSpPr>
              <p:nvPr/>
            </p:nvSpPr>
            <p:spPr bwMode="auto">
              <a:xfrm>
                <a:off x="3670" y="1122"/>
                <a:ext cx="82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2147483647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0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5" y="7"/>
                    </a:moveTo>
                    <a:lnTo>
                      <a:pt x="7" y="0"/>
                    </a:lnTo>
                    <a:cubicBezTo>
                      <a:pt x="6" y="0"/>
                      <a:pt x="5" y="0"/>
                      <a:pt x="4" y="1"/>
                    </a:cubicBezTo>
                    <a:lnTo>
                      <a:pt x="2" y="1"/>
                    </a:lnTo>
                    <a:lnTo>
                      <a:pt x="0" y="4"/>
                    </a:lnTo>
                    <a:lnTo>
                      <a:pt x="2" y="3"/>
                    </a:lnTo>
                    <a:cubicBezTo>
                      <a:pt x="2" y="4"/>
                      <a:pt x="2" y="5"/>
                      <a:pt x="2" y="6"/>
                    </a:cubicBezTo>
                    <a:cubicBezTo>
                      <a:pt x="2" y="5"/>
                      <a:pt x="3" y="4"/>
                      <a:pt x="4" y="3"/>
                    </a:cubicBezTo>
                    <a:cubicBezTo>
                      <a:pt x="4" y="5"/>
                      <a:pt x="4" y="6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6" name="Freeform 398"/>
              <p:cNvSpPr>
                <a:spLocks/>
              </p:cNvSpPr>
              <p:nvPr/>
            </p:nvSpPr>
            <p:spPr bwMode="auto">
              <a:xfrm>
                <a:off x="3665" y="1111"/>
                <a:ext cx="77" cy="34"/>
              </a:xfrm>
              <a:custGeom>
                <a:avLst/>
                <a:gdLst>
                  <a:gd name="T0" fmla="*/ 0 w 7"/>
                  <a:gd name="T1" fmla="*/ 2147483647 h 3"/>
                  <a:gd name="T2" fmla="*/ 2147483647 w 7"/>
                  <a:gd name="T3" fmla="*/ 2147483647 h 3"/>
                  <a:gd name="T4" fmla="*/ 0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0" y="3"/>
                    </a:moveTo>
                    <a:cubicBezTo>
                      <a:pt x="3" y="1"/>
                      <a:pt x="7" y="0"/>
                      <a:pt x="7" y="1"/>
                    </a:cubicBezTo>
                    <a:cubicBezTo>
                      <a:pt x="7" y="2"/>
                      <a:pt x="2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7" name="Freeform 399"/>
              <p:cNvSpPr>
                <a:spLocks/>
              </p:cNvSpPr>
              <p:nvPr/>
            </p:nvSpPr>
            <p:spPr bwMode="auto">
              <a:xfrm>
                <a:off x="3732" y="1111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3" y="0"/>
                    </a:moveTo>
                    <a:cubicBezTo>
                      <a:pt x="3" y="1"/>
                      <a:pt x="1" y="2"/>
                      <a:pt x="0" y="1"/>
                    </a:cubicBez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8" name="Freeform 400"/>
              <p:cNvSpPr>
                <a:spLocks/>
              </p:cNvSpPr>
              <p:nvPr/>
            </p:nvSpPr>
            <p:spPr bwMode="auto">
              <a:xfrm>
                <a:off x="3458" y="1134"/>
                <a:ext cx="410" cy="517"/>
              </a:xfrm>
              <a:custGeom>
                <a:avLst/>
                <a:gdLst>
                  <a:gd name="T0" fmla="*/ 2147483647 w 36"/>
                  <a:gd name="T1" fmla="*/ 2147483647 h 45"/>
                  <a:gd name="T2" fmla="*/ 2147483647 w 36"/>
                  <a:gd name="T3" fmla="*/ 2147483647 h 45"/>
                  <a:gd name="T4" fmla="*/ 0 w 36"/>
                  <a:gd name="T5" fmla="*/ 2147483647 h 45"/>
                  <a:gd name="T6" fmla="*/ 2147483647 w 36"/>
                  <a:gd name="T7" fmla="*/ 2147483647 h 45"/>
                  <a:gd name="T8" fmla="*/ 2147483647 w 36"/>
                  <a:gd name="T9" fmla="*/ 2147483647 h 45"/>
                  <a:gd name="T10" fmla="*/ 2147483647 w 36"/>
                  <a:gd name="T11" fmla="*/ 2147483647 h 45"/>
                  <a:gd name="T12" fmla="*/ 2147483647 w 36"/>
                  <a:gd name="T13" fmla="*/ 2147483647 h 45"/>
                  <a:gd name="T14" fmla="*/ 2147483647 w 36"/>
                  <a:gd name="T15" fmla="*/ 2147483647 h 45"/>
                  <a:gd name="T16" fmla="*/ 2147483647 w 36"/>
                  <a:gd name="T17" fmla="*/ 2147483647 h 45"/>
                  <a:gd name="T18" fmla="*/ 2147483647 w 36"/>
                  <a:gd name="T19" fmla="*/ 2147483647 h 45"/>
                  <a:gd name="T20" fmla="*/ 2147483647 w 36"/>
                  <a:gd name="T21" fmla="*/ 2147483647 h 45"/>
                  <a:gd name="T22" fmla="*/ 2147483647 w 36"/>
                  <a:gd name="T23" fmla="*/ 2147483647 h 45"/>
                  <a:gd name="T24" fmla="*/ 2147483647 w 36"/>
                  <a:gd name="T25" fmla="*/ 2147483647 h 45"/>
                  <a:gd name="T26" fmla="*/ 2147483647 w 36"/>
                  <a:gd name="T27" fmla="*/ 2147483647 h 45"/>
                  <a:gd name="T28" fmla="*/ 2147483647 w 36"/>
                  <a:gd name="T29" fmla="*/ 0 h 45"/>
                  <a:gd name="T30" fmla="*/ 2147483647 w 36"/>
                  <a:gd name="T31" fmla="*/ 2147483647 h 45"/>
                  <a:gd name="T32" fmla="*/ 2147483647 w 36"/>
                  <a:gd name="T33" fmla="*/ 2147483647 h 4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45"/>
                  <a:gd name="T53" fmla="*/ 36 w 36"/>
                  <a:gd name="T54" fmla="*/ 45 h 4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45">
                    <a:moveTo>
                      <a:pt x="10" y="14"/>
                    </a:moveTo>
                    <a:lnTo>
                      <a:pt x="13" y="20"/>
                    </a:lnTo>
                    <a:lnTo>
                      <a:pt x="0" y="23"/>
                    </a:lnTo>
                    <a:lnTo>
                      <a:pt x="13" y="25"/>
                    </a:lnTo>
                    <a:lnTo>
                      <a:pt x="10" y="32"/>
                    </a:lnTo>
                    <a:lnTo>
                      <a:pt x="16" y="28"/>
                    </a:lnTo>
                    <a:lnTo>
                      <a:pt x="18" y="45"/>
                    </a:lnTo>
                    <a:lnTo>
                      <a:pt x="21" y="28"/>
                    </a:lnTo>
                    <a:lnTo>
                      <a:pt x="27" y="32"/>
                    </a:lnTo>
                    <a:lnTo>
                      <a:pt x="24" y="25"/>
                    </a:lnTo>
                    <a:lnTo>
                      <a:pt x="36" y="23"/>
                    </a:lnTo>
                    <a:lnTo>
                      <a:pt x="24" y="20"/>
                    </a:lnTo>
                    <a:lnTo>
                      <a:pt x="27" y="14"/>
                    </a:lnTo>
                    <a:lnTo>
                      <a:pt x="21" y="17"/>
                    </a:lnTo>
                    <a:lnTo>
                      <a:pt x="18" y="0"/>
                    </a:lnTo>
                    <a:lnTo>
                      <a:pt x="16" y="17"/>
                    </a:lnTo>
                    <a:lnTo>
                      <a:pt x="10" y="14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9" name="Oval 401"/>
              <p:cNvSpPr>
                <a:spLocks noChangeArrowheads="1"/>
              </p:cNvSpPr>
              <p:nvPr/>
            </p:nvSpPr>
            <p:spPr bwMode="auto">
              <a:xfrm>
                <a:off x="3602" y="1329"/>
                <a:ext cx="130" cy="126"/>
              </a:xfrm>
              <a:prstGeom prst="ellipse">
                <a:avLst/>
              </a:prstGeom>
              <a:solidFill>
                <a:srgbClr val="F480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0" name="Freeform 402"/>
              <p:cNvSpPr>
                <a:spLocks/>
              </p:cNvSpPr>
              <p:nvPr/>
            </p:nvSpPr>
            <p:spPr bwMode="auto">
              <a:xfrm>
                <a:off x="3612" y="1340"/>
                <a:ext cx="92" cy="80"/>
              </a:xfrm>
              <a:custGeom>
                <a:avLst/>
                <a:gdLst>
                  <a:gd name="T0" fmla="*/ 2147483647 w 8"/>
                  <a:gd name="T1" fmla="*/ 0 h 7"/>
                  <a:gd name="T2" fmla="*/ 0 w 8"/>
                  <a:gd name="T3" fmla="*/ 2147483647 h 7"/>
                  <a:gd name="T4" fmla="*/ 2147483647 w 8"/>
                  <a:gd name="T5" fmla="*/ 2147483647 h 7"/>
                  <a:gd name="T6" fmla="*/ 2147483647 w 8"/>
                  <a:gd name="T7" fmla="*/ 2147483647 h 7"/>
                  <a:gd name="T8" fmla="*/ 2147483647 w 8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7"/>
                  <a:gd name="T17" fmla="*/ 8 w 8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7">
                    <a:moveTo>
                      <a:pt x="4" y="0"/>
                    </a:moveTo>
                    <a:lnTo>
                      <a:pt x="0" y="7"/>
                    </a:lnTo>
                    <a:lnTo>
                      <a:pt x="4" y="7"/>
                    </a:lnTo>
                    <a:lnTo>
                      <a:pt x="8" y="7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74C5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3" name="Freeform 403"/>
            <p:cNvSpPr>
              <a:spLocks noEditPoints="1"/>
            </p:cNvSpPr>
            <p:nvPr/>
          </p:nvSpPr>
          <p:spPr bwMode="auto">
            <a:xfrm>
              <a:off x="9765151" y="411178"/>
              <a:ext cx="364753" cy="84931"/>
            </a:xfrm>
            <a:custGeom>
              <a:avLst/>
              <a:gdLst>
                <a:gd name="T0" fmla="*/ 2147483647 w 116"/>
                <a:gd name="T1" fmla="*/ 2147483647 h 32"/>
                <a:gd name="T2" fmla="*/ 2147483647 w 116"/>
                <a:gd name="T3" fmla="*/ 2147483647 h 32"/>
                <a:gd name="T4" fmla="*/ 2147483647 w 116"/>
                <a:gd name="T5" fmla="*/ 2147483647 h 32"/>
                <a:gd name="T6" fmla="*/ 2147483647 w 116"/>
                <a:gd name="T7" fmla="*/ 2147483647 h 32"/>
                <a:gd name="T8" fmla="*/ 2147483647 w 116"/>
                <a:gd name="T9" fmla="*/ 2147483647 h 32"/>
                <a:gd name="T10" fmla="*/ 2147483647 w 116"/>
                <a:gd name="T11" fmla="*/ 2147483647 h 32"/>
                <a:gd name="T12" fmla="*/ 2147483647 w 116"/>
                <a:gd name="T13" fmla="*/ 2147483647 h 32"/>
                <a:gd name="T14" fmla="*/ 2147483647 w 116"/>
                <a:gd name="T15" fmla="*/ 2147483647 h 32"/>
                <a:gd name="T16" fmla="*/ 2147483647 w 116"/>
                <a:gd name="T17" fmla="*/ 2147483647 h 32"/>
                <a:gd name="T18" fmla="*/ 2147483647 w 116"/>
                <a:gd name="T19" fmla="*/ 2147483647 h 32"/>
                <a:gd name="T20" fmla="*/ 2147483647 w 116"/>
                <a:gd name="T21" fmla="*/ 2147483647 h 32"/>
                <a:gd name="T22" fmla="*/ 2147483647 w 116"/>
                <a:gd name="T23" fmla="*/ 2147483647 h 32"/>
                <a:gd name="T24" fmla="*/ 2147483647 w 116"/>
                <a:gd name="T25" fmla="*/ 2147483647 h 32"/>
                <a:gd name="T26" fmla="*/ 2147483647 w 116"/>
                <a:gd name="T27" fmla="*/ 2147483647 h 32"/>
                <a:gd name="T28" fmla="*/ 2147483647 w 116"/>
                <a:gd name="T29" fmla="*/ 2147483647 h 32"/>
                <a:gd name="T30" fmla="*/ 2147483647 w 116"/>
                <a:gd name="T31" fmla="*/ 2147483647 h 32"/>
                <a:gd name="T32" fmla="*/ 2147483647 w 116"/>
                <a:gd name="T33" fmla="*/ 2147483647 h 32"/>
                <a:gd name="T34" fmla="*/ 2147483647 w 116"/>
                <a:gd name="T35" fmla="*/ 2147483647 h 32"/>
                <a:gd name="T36" fmla="*/ 2147483647 w 116"/>
                <a:gd name="T37" fmla="*/ 2147483647 h 32"/>
                <a:gd name="T38" fmla="*/ 2147483647 w 116"/>
                <a:gd name="T39" fmla="*/ 2147483647 h 32"/>
                <a:gd name="T40" fmla="*/ 2147483647 w 116"/>
                <a:gd name="T41" fmla="*/ 2147483647 h 32"/>
                <a:gd name="T42" fmla="*/ 2147483647 w 116"/>
                <a:gd name="T43" fmla="*/ 2147483647 h 32"/>
                <a:gd name="T44" fmla="*/ 2147483647 w 116"/>
                <a:gd name="T45" fmla="*/ 2147483647 h 32"/>
                <a:gd name="T46" fmla="*/ 2147483647 w 116"/>
                <a:gd name="T47" fmla="*/ 2147483647 h 32"/>
                <a:gd name="T48" fmla="*/ 2147483647 w 116"/>
                <a:gd name="T49" fmla="*/ 2147483647 h 32"/>
                <a:gd name="T50" fmla="*/ 2147483647 w 116"/>
                <a:gd name="T51" fmla="*/ 2147483647 h 32"/>
                <a:gd name="T52" fmla="*/ 2147483647 w 116"/>
                <a:gd name="T53" fmla="*/ 2147483647 h 32"/>
                <a:gd name="T54" fmla="*/ 2147483647 w 116"/>
                <a:gd name="T55" fmla="*/ 2147483647 h 32"/>
                <a:gd name="T56" fmla="*/ 2147483647 w 116"/>
                <a:gd name="T57" fmla="*/ 2147483647 h 32"/>
                <a:gd name="T58" fmla="*/ 2147483647 w 116"/>
                <a:gd name="T59" fmla="*/ 2147483647 h 32"/>
                <a:gd name="T60" fmla="*/ 2147483647 w 116"/>
                <a:gd name="T61" fmla="*/ 2147483647 h 32"/>
                <a:gd name="T62" fmla="*/ 2147483647 w 116"/>
                <a:gd name="T63" fmla="*/ 2147483647 h 32"/>
                <a:gd name="T64" fmla="*/ 2147483647 w 116"/>
                <a:gd name="T65" fmla="*/ 2147483647 h 32"/>
                <a:gd name="T66" fmla="*/ 2147483647 w 116"/>
                <a:gd name="T67" fmla="*/ 2147483647 h 32"/>
                <a:gd name="T68" fmla="*/ 2147483647 w 116"/>
                <a:gd name="T69" fmla="*/ 2147483647 h 32"/>
                <a:gd name="T70" fmla="*/ 2147483647 w 116"/>
                <a:gd name="T71" fmla="*/ 2147483647 h 32"/>
                <a:gd name="T72" fmla="*/ 2147483647 w 116"/>
                <a:gd name="T73" fmla="*/ 2147483647 h 32"/>
                <a:gd name="T74" fmla="*/ 2147483647 w 116"/>
                <a:gd name="T75" fmla="*/ 2147483647 h 32"/>
                <a:gd name="T76" fmla="*/ 2147483647 w 116"/>
                <a:gd name="T77" fmla="*/ 2147483647 h 32"/>
                <a:gd name="T78" fmla="*/ 2147483647 w 116"/>
                <a:gd name="T79" fmla="*/ 2147483647 h 32"/>
                <a:gd name="T80" fmla="*/ 2147483647 w 116"/>
                <a:gd name="T81" fmla="*/ 2147483647 h 32"/>
                <a:gd name="T82" fmla="*/ 2147483647 w 116"/>
                <a:gd name="T83" fmla="*/ 2147483647 h 32"/>
                <a:gd name="T84" fmla="*/ 2147483647 w 116"/>
                <a:gd name="T85" fmla="*/ 2147483647 h 32"/>
                <a:gd name="T86" fmla="*/ 2147483647 w 116"/>
                <a:gd name="T87" fmla="*/ 2147483647 h 32"/>
                <a:gd name="T88" fmla="*/ 2147483647 w 116"/>
                <a:gd name="T89" fmla="*/ 2147483647 h 32"/>
                <a:gd name="T90" fmla="*/ 2147483647 w 116"/>
                <a:gd name="T91" fmla="*/ 2147483647 h 32"/>
                <a:gd name="T92" fmla="*/ 2147483647 w 116"/>
                <a:gd name="T93" fmla="*/ 2147483647 h 32"/>
                <a:gd name="T94" fmla="*/ 2147483647 w 116"/>
                <a:gd name="T95" fmla="*/ 2147483647 h 32"/>
                <a:gd name="T96" fmla="*/ 2147483647 w 116"/>
                <a:gd name="T97" fmla="*/ 2147483647 h 32"/>
                <a:gd name="T98" fmla="*/ 2147483647 w 116"/>
                <a:gd name="T99" fmla="*/ 2147483647 h 32"/>
                <a:gd name="T100" fmla="*/ 2147483647 w 116"/>
                <a:gd name="T101" fmla="*/ 2147483647 h 32"/>
                <a:gd name="T102" fmla="*/ 2147483647 w 116"/>
                <a:gd name="T103" fmla="*/ 2147483647 h 3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16"/>
                <a:gd name="T157" fmla="*/ 0 h 32"/>
                <a:gd name="T158" fmla="*/ 116 w 116"/>
                <a:gd name="T159" fmla="*/ 32 h 3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16" h="32">
                  <a:moveTo>
                    <a:pt x="16" y="6"/>
                  </a:moveTo>
                  <a:cubicBezTo>
                    <a:pt x="18" y="7"/>
                    <a:pt x="20" y="8"/>
                    <a:pt x="20" y="9"/>
                  </a:cubicBezTo>
                  <a:cubicBezTo>
                    <a:pt x="21" y="10"/>
                    <a:pt x="21" y="11"/>
                    <a:pt x="21" y="12"/>
                  </a:cubicBezTo>
                  <a:cubicBezTo>
                    <a:pt x="21" y="12"/>
                    <a:pt x="21" y="12"/>
                    <a:pt x="20" y="12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4"/>
                    <a:pt x="19" y="14"/>
                    <a:pt x="18" y="14"/>
                  </a:cubicBezTo>
                  <a:cubicBezTo>
                    <a:pt x="18" y="14"/>
                    <a:pt x="17" y="14"/>
                    <a:pt x="16" y="14"/>
                  </a:cubicBezTo>
                  <a:lnTo>
                    <a:pt x="17" y="18"/>
                  </a:ln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lnTo>
                    <a:pt x="16" y="22"/>
                  </a:lnTo>
                  <a:lnTo>
                    <a:pt x="9" y="17"/>
                  </a:lnTo>
                  <a:lnTo>
                    <a:pt x="10" y="15"/>
                  </a:ln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4"/>
                    <a:pt x="11" y="14"/>
                  </a:cubicBezTo>
                  <a:lnTo>
                    <a:pt x="11" y="13"/>
                  </a:lnTo>
                  <a:lnTo>
                    <a:pt x="10" y="12"/>
                  </a:lnTo>
                  <a:lnTo>
                    <a:pt x="9" y="13"/>
                  </a:ln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lnTo>
                    <a:pt x="8" y="17"/>
                  </a:lnTo>
                  <a:lnTo>
                    <a:pt x="0" y="12"/>
                  </a:lnTo>
                  <a:lnTo>
                    <a:pt x="2" y="10"/>
                  </a:lnTo>
                  <a:lnTo>
                    <a:pt x="3" y="10"/>
                  </a:lnTo>
                  <a:cubicBezTo>
                    <a:pt x="3" y="10"/>
                    <a:pt x="3" y="10"/>
                    <a:pt x="3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lnTo>
                    <a:pt x="7" y="5"/>
                  </a:lnTo>
                  <a:cubicBezTo>
                    <a:pt x="7" y="5"/>
                    <a:pt x="7" y="4"/>
                    <a:pt x="7" y="4"/>
                  </a:cubicBezTo>
                  <a:cubicBezTo>
                    <a:pt x="7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3"/>
                    <a:pt x="7" y="3"/>
                  </a:cubicBezTo>
                  <a:lnTo>
                    <a:pt x="8" y="0"/>
                  </a:lnTo>
                  <a:lnTo>
                    <a:pt x="16" y="6"/>
                  </a:lnTo>
                  <a:close/>
                  <a:moveTo>
                    <a:pt x="11" y="9"/>
                  </a:moveTo>
                  <a:lnTo>
                    <a:pt x="12" y="9"/>
                  </a:lnTo>
                  <a:cubicBezTo>
                    <a:pt x="12" y="10"/>
                    <a:pt x="13" y="10"/>
                    <a:pt x="13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lnTo>
                    <a:pt x="11" y="9"/>
                  </a:lnTo>
                  <a:close/>
                  <a:moveTo>
                    <a:pt x="40" y="26"/>
                  </a:moveTo>
                  <a:cubicBezTo>
                    <a:pt x="40" y="26"/>
                    <a:pt x="40" y="27"/>
                    <a:pt x="40" y="27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7"/>
                    <a:pt x="40" y="27"/>
                    <a:pt x="41" y="28"/>
                  </a:cubicBezTo>
                  <a:cubicBezTo>
                    <a:pt x="41" y="28"/>
                    <a:pt x="41" y="28"/>
                    <a:pt x="41" y="28"/>
                  </a:cubicBezTo>
                  <a:lnTo>
                    <a:pt x="42" y="28"/>
                  </a:lnTo>
                  <a:lnTo>
                    <a:pt x="41" y="31"/>
                  </a:lnTo>
                  <a:lnTo>
                    <a:pt x="33" y="28"/>
                  </a:lnTo>
                  <a:lnTo>
                    <a:pt x="33" y="26"/>
                  </a:lnTo>
                  <a:lnTo>
                    <a:pt x="34" y="26"/>
                  </a:lnTo>
                  <a:cubicBezTo>
                    <a:pt x="34" y="26"/>
                    <a:pt x="34" y="26"/>
                    <a:pt x="34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lnTo>
                    <a:pt x="35" y="25"/>
                  </a:lnTo>
                  <a:lnTo>
                    <a:pt x="29" y="24"/>
                  </a:ln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5"/>
                    <a:pt x="29" y="25"/>
                    <a:pt x="30" y="25"/>
                  </a:cubicBezTo>
                  <a:lnTo>
                    <a:pt x="29" y="27"/>
                  </a:lnTo>
                  <a:lnTo>
                    <a:pt x="22" y="26"/>
                  </a:lnTo>
                  <a:lnTo>
                    <a:pt x="23" y="23"/>
                  </a:lnTo>
                  <a:lnTo>
                    <a:pt x="24" y="23"/>
                  </a:lnTo>
                  <a:cubicBezTo>
                    <a:pt x="24" y="23"/>
                    <a:pt x="24" y="23"/>
                    <a:pt x="25" y="23"/>
                  </a:cubicBezTo>
                  <a:cubicBezTo>
                    <a:pt x="25" y="23"/>
                    <a:pt x="25" y="23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lnTo>
                    <a:pt x="30" y="17"/>
                  </a:ln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lnTo>
                    <a:pt x="29" y="16"/>
                  </a:lnTo>
                  <a:lnTo>
                    <a:pt x="30" y="13"/>
                  </a:lnTo>
                  <a:lnTo>
                    <a:pt x="39" y="16"/>
                  </a:lnTo>
                  <a:lnTo>
                    <a:pt x="40" y="26"/>
                  </a:lnTo>
                  <a:close/>
                  <a:moveTo>
                    <a:pt x="34" y="18"/>
                  </a:moveTo>
                  <a:lnTo>
                    <a:pt x="34" y="18"/>
                  </a:lnTo>
                  <a:lnTo>
                    <a:pt x="31" y="21"/>
                  </a:lnTo>
                  <a:lnTo>
                    <a:pt x="34" y="22"/>
                  </a:lnTo>
                  <a:lnTo>
                    <a:pt x="34" y="18"/>
                  </a:lnTo>
                  <a:close/>
                  <a:moveTo>
                    <a:pt x="58" y="18"/>
                  </a:moveTo>
                  <a:cubicBezTo>
                    <a:pt x="61" y="18"/>
                    <a:pt x="63" y="19"/>
                    <a:pt x="65" y="20"/>
                  </a:cubicBezTo>
                  <a:cubicBezTo>
                    <a:pt x="67" y="21"/>
                    <a:pt x="67" y="23"/>
                    <a:pt x="67" y="26"/>
                  </a:cubicBezTo>
                  <a:cubicBezTo>
                    <a:pt x="67" y="27"/>
                    <a:pt x="67" y="28"/>
                    <a:pt x="66" y="29"/>
                  </a:cubicBezTo>
                  <a:cubicBezTo>
                    <a:pt x="66" y="30"/>
                    <a:pt x="65" y="30"/>
                    <a:pt x="65" y="31"/>
                  </a:cubicBezTo>
                  <a:cubicBezTo>
                    <a:pt x="64" y="32"/>
                    <a:pt x="62" y="32"/>
                    <a:pt x="61" y="32"/>
                  </a:cubicBezTo>
                  <a:cubicBezTo>
                    <a:pt x="60" y="32"/>
                    <a:pt x="58" y="32"/>
                    <a:pt x="56" y="32"/>
                  </a:cubicBezTo>
                  <a:lnTo>
                    <a:pt x="49" y="32"/>
                  </a:lnTo>
                  <a:lnTo>
                    <a:pt x="49" y="29"/>
                  </a:lnTo>
                  <a:lnTo>
                    <a:pt x="50" y="29"/>
                  </a:lnTo>
                  <a:cubicBezTo>
                    <a:pt x="50" y="29"/>
                    <a:pt x="50" y="29"/>
                    <a:pt x="50" y="29"/>
                  </a:cubicBezTo>
                  <a:cubicBezTo>
                    <a:pt x="50" y="29"/>
                    <a:pt x="51" y="29"/>
                    <a:pt x="51" y="29"/>
                  </a:cubicBezTo>
                  <a:cubicBezTo>
                    <a:pt x="51" y="29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lnTo>
                    <a:pt x="51" y="22"/>
                  </a:ln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0" y="21"/>
                    <a:pt x="50" y="21"/>
                  </a:cubicBezTo>
                  <a:lnTo>
                    <a:pt x="49" y="21"/>
                  </a:lnTo>
                  <a:lnTo>
                    <a:pt x="49" y="18"/>
                  </a:lnTo>
                  <a:lnTo>
                    <a:pt x="58" y="18"/>
                  </a:lnTo>
                  <a:close/>
                  <a:moveTo>
                    <a:pt x="56" y="28"/>
                  </a:move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9"/>
                    <a:pt x="56" y="29"/>
                    <a:pt x="57" y="29"/>
                  </a:cubicBezTo>
                  <a:cubicBezTo>
                    <a:pt x="57" y="29"/>
                    <a:pt x="57" y="29"/>
                    <a:pt x="57" y="29"/>
                  </a:cubicBezTo>
                  <a:lnTo>
                    <a:pt x="58" y="29"/>
                  </a:lnTo>
                  <a:cubicBezTo>
                    <a:pt x="59" y="29"/>
                    <a:pt x="60" y="29"/>
                    <a:pt x="60" y="28"/>
                  </a:cubicBezTo>
                  <a:cubicBezTo>
                    <a:pt x="60" y="28"/>
                    <a:pt x="60" y="27"/>
                    <a:pt x="60" y="26"/>
                  </a:cubicBezTo>
                  <a:lnTo>
                    <a:pt x="60" y="25"/>
                  </a:lnTo>
                  <a:cubicBezTo>
                    <a:pt x="60" y="24"/>
                    <a:pt x="60" y="23"/>
                    <a:pt x="60" y="23"/>
                  </a:cubicBezTo>
                  <a:cubicBezTo>
                    <a:pt x="60" y="22"/>
                    <a:pt x="59" y="22"/>
                    <a:pt x="58" y="22"/>
                  </a:cubicBezTo>
                  <a:cubicBezTo>
                    <a:pt x="57" y="21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lnTo>
                    <a:pt x="56" y="28"/>
                  </a:lnTo>
                  <a:close/>
                  <a:moveTo>
                    <a:pt x="74" y="28"/>
                  </a:moveTo>
                  <a:lnTo>
                    <a:pt x="75" y="28"/>
                  </a:ln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6" y="28"/>
                    <a:pt x="76" y="28"/>
                  </a:cubicBezTo>
                  <a:cubicBezTo>
                    <a:pt x="76" y="28"/>
                    <a:pt x="76" y="28"/>
                    <a:pt x="76" y="27"/>
                  </a:cubicBezTo>
                  <a:lnTo>
                    <a:pt x="74" y="21"/>
                  </a:lnTo>
                  <a:cubicBezTo>
                    <a:pt x="74" y="20"/>
                    <a:pt x="74" y="20"/>
                    <a:pt x="74" y="20"/>
                  </a:cubicBezTo>
                  <a:cubicBezTo>
                    <a:pt x="73" y="20"/>
                    <a:pt x="73" y="20"/>
                    <a:pt x="73" y="20"/>
                  </a:cubicBezTo>
                  <a:lnTo>
                    <a:pt x="72" y="20"/>
                  </a:lnTo>
                  <a:lnTo>
                    <a:pt x="71" y="18"/>
                  </a:lnTo>
                  <a:lnTo>
                    <a:pt x="85" y="14"/>
                  </a:lnTo>
                  <a:lnTo>
                    <a:pt x="87" y="18"/>
                  </a:lnTo>
                  <a:lnTo>
                    <a:pt x="84" y="19"/>
                  </a:lnTo>
                  <a:lnTo>
                    <a:pt x="84" y="18"/>
                  </a:lnTo>
                  <a:cubicBezTo>
                    <a:pt x="83" y="18"/>
                    <a:pt x="83" y="18"/>
                    <a:pt x="83" y="18"/>
                  </a:cubicBezTo>
                  <a:cubicBezTo>
                    <a:pt x="83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lnTo>
                    <a:pt x="79" y="19"/>
                  </a:lnTo>
                  <a:lnTo>
                    <a:pt x="80" y="21"/>
                  </a:lnTo>
                  <a:lnTo>
                    <a:pt x="84" y="20"/>
                  </a:lnTo>
                  <a:lnTo>
                    <a:pt x="85" y="23"/>
                  </a:lnTo>
                  <a:lnTo>
                    <a:pt x="81" y="24"/>
                  </a:lnTo>
                  <a:lnTo>
                    <a:pt x="82" y="26"/>
                  </a:lnTo>
                  <a:lnTo>
                    <a:pt x="84" y="25"/>
                  </a:lnTo>
                  <a:cubicBezTo>
                    <a:pt x="84" y="25"/>
                    <a:pt x="84" y="25"/>
                    <a:pt x="84" y="25"/>
                  </a:cubicBezTo>
                  <a:cubicBezTo>
                    <a:pt x="84" y="25"/>
                    <a:pt x="84" y="25"/>
                    <a:pt x="85" y="25"/>
                  </a:cubicBezTo>
                  <a:cubicBezTo>
                    <a:pt x="85" y="25"/>
                    <a:pt x="85" y="25"/>
                    <a:pt x="85" y="25"/>
                  </a:cubicBezTo>
                  <a:cubicBezTo>
                    <a:pt x="85" y="24"/>
                    <a:pt x="85" y="24"/>
                    <a:pt x="85" y="24"/>
                  </a:cubicBezTo>
                  <a:lnTo>
                    <a:pt x="86" y="23"/>
                  </a:lnTo>
                  <a:lnTo>
                    <a:pt x="88" y="22"/>
                  </a:lnTo>
                  <a:lnTo>
                    <a:pt x="89" y="27"/>
                  </a:lnTo>
                  <a:lnTo>
                    <a:pt x="75" y="31"/>
                  </a:lnTo>
                  <a:lnTo>
                    <a:pt x="74" y="28"/>
                  </a:lnTo>
                  <a:close/>
                  <a:moveTo>
                    <a:pt x="96" y="8"/>
                  </a:moveTo>
                  <a:lnTo>
                    <a:pt x="102" y="11"/>
                  </a:lnTo>
                  <a:lnTo>
                    <a:pt x="102" y="5"/>
                  </a:lnTo>
                  <a:lnTo>
                    <a:pt x="109" y="0"/>
                  </a:lnTo>
                  <a:lnTo>
                    <a:pt x="110" y="2"/>
                  </a:lnTo>
                  <a:lnTo>
                    <a:pt x="109" y="3"/>
                  </a:lnTo>
                  <a:cubicBezTo>
                    <a:pt x="109" y="3"/>
                    <a:pt x="109" y="3"/>
                    <a:pt x="109" y="4"/>
                  </a:cubicBezTo>
                  <a:cubicBezTo>
                    <a:pt x="109" y="4"/>
                    <a:pt x="109" y="4"/>
                    <a:pt x="109" y="4"/>
                  </a:cubicBezTo>
                  <a:lnTo>
                    <a:pt x="113" y="10"/>
                  </a:lnTo>
                  <a:cubicBezTo>
                    <a:pt x="113" y="10"/>
                    <a:pt x="113" y="10"/>
                    <a:pt x="113" y="10"/>
                  </a:cubicBezTo>
                  <a:cubicBezTo>
                    <a:pt x="114" y="10"/>
                    <a:pt x="114" y="10"/>
                    <a:pt x="114" y="10"/>
                  </a:cubicBezTo>
                  <a:lnTo>
                    <a:pt x="115" y="9"/>
                  </a:lnTo>
                  <a:lnTo>
                    <a:pt x="116" y="12"/>
                  </a:lnTo>
                  <a:lnTo>
                    <a:pt x="109" y="17"/>
                  </a:lnTo>
                  <a:lnTo>
                    <a:pt x="107" y="15"/>
                  </a:lnTo>
                  <a:lnTo>
                    <a:pt x="108" y="14"/>
                  </a:lnTo>
                  <a:cubicBezTo>
                    <a:pt x="108" y="14"/>
                    <a:pt x="108" y="14"/>
                    <a:pt x="108" y="14"/>
                  </a:cubicBezTo>
                  <a:cubicBezTo>
                    <a:pt x="108" y="14"/>
                    <a:pt x="108" y="13"/>
                    <a:pt x="108" y="13"/>
                  </a:cubicBezTo>
                  <a:lnTo>
                    <a:pt x="106" y="9"/>
                  </a:lnTo>
                  <a:lnTo>
                    <a:pt x="106" y="16"/>
                  </a:lnTo>
                  <a:lnTo>
                    <a:pt x="104" y="18"/>
                  </a:lnTo>
                  <a:lnTo>
                    <a:pt x="98" y="15"/>
                  </a:lnTo>
                  <a:lnTo>
                    <a:pt x="97" y="15"/>
                  </a:lnTo>
                  <a:lnTo>
                    <a:pt x="100" y="19"/>
                  </a:lnTo>
                  <a:cubicBezTo>
                    <a:pt x="100" y="19"/>
                    <a:pt x="100" y="19"/>
                    <a:pt x="101" y="19"/>
                  </a:cubicBezTo>
                  <a:cubicBezTo>
                    <a:pt x="101" y="19"/>
                    <a:pt x="101" y="19"/>
                    <a:pt x="101" y="19"/>
                  </a:cubicBezTo>
                  <a:lnTo>
                    <a:pt x="102" y="18"/>
                  </a:lnTo>
                  <a:lnTo>
                    <a:pt x="103" y="21"/>
                  </a:lnTo>
                  <a:lnTo>
                    <a:pt x="98" y="24"/>
                  </a:lnTo>
                  <a:lnTo>
                    <a:pt x="96" y="22"/>
                  </a:lnTo>
                  <a:lnTo>
                    <a:pt x="97" y="22"/>
                  </a:lnTo>
                  <a:cubicBezTo>
                    <a:pt x="97" y="21"/>
                    <a:pt x="97" y="21"/>
                    <a:pt x="98" y="21"/>
                  </a:cubicBezTo>
                  <a:cubicBezTo>
                    <a:pt x="98" y="21"/>
                    <a:pt x="97" y="21"/>
                    <a:pt x="97" y="20"/>
                  </a:cubicBezTo>
                  <a:lnTo>
                    <a:pt x="93" y="15"/>
                  </a:lnTo>
                  <a:cubicBezTo>
                    <a:pt x="93" y="14"/>
                    <a:pt x="93" y="14"/>
                    <a:pt x="93" y="14"/>
                  </a:cubicBezTo>
                  <a:cubicBezTo>
                    <a:pt x="93" y="14"/>
                    <a:pt x="93" y="14"/>
                    <a:pt x="92" y="15"/>
                  </a:cubicBezTo>
                  <a:lnTo>
                    <a:pt x="90" y="13"/>
                  </a:lnTo>
                  <a:lnTo>
                    <a:pt x="96" y="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101780" tIns="50892" rIns="101780" bIns="50892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14" name="Group 404"/>
            <p:cNvGrpSpPr>
              <a:grpSpLocks/>
            </p:cNvGrpSpPr>
            <p:nvPr/>
          </p:nvGrpSpPr>
          <p:grpSpPr bwMode="auto">
            <a:xfrm>
              <a:off x="9740375" y="139769"/>
              <a:ext cx="399990" cy="272794"/>
              <a:chOff x="4423" y="1252"/>
              <a:chExt cx="1453" cy="1182"/>
            </a:xfrm>
          </p:grpSpPr>
          <p:sp>
            <p:nvSpPr>
              <p:cNvPr id="17" name="Freeform 405"/>
              <p:cNvSpPr>
                <a:spLocks noEditPoints="1"/>
              </p:cNvSpPr>
              <p:nvPr/>
            </p:nvSpPr>
            <p:spPr bwMode="auto">
              <a:xfrm>
                <a:off x="4421" y="1250"/>
                <a:ext cx="1455" cy="1126"/>
              </a:xfrm>
              <a:custGeom>
                <a:avLst/>
                <a:gdLst>
                  <a:gd name="T0" fmla="*/ 2147483647 w 127"/>
                  <a:gd name="T1" fmla="*/ 2147483647 h 98"/>
                  <a:gd name="T2" fmla="*/ 2147483647 w 127"/>
                  <a:gd name="T3" fmla="*/ 2147483647 h 98"/>
                  <a:gd name="T4" fmla="*/ 2147483647 w 127"/>
                  <a:gd name="T5" fmla="*/ 2147483647 h 98"/>
                  <a:gd name="T6" fmla="*/ 2147483647 w 127"/>
                  <a:gd name="T7" fmla="*/ 2147483647 h 98"/>
                  <a:gd name="T8" fmla="*/ 2147483647 w 127"/>
                  <a:gd name="T9" fmla="*/ 0 h 98"/>
                  <a:gd name="T10" fmla="*/ 2147483647 w 127"/>
                  <a:gd name="T11" fmla="*/ 2147483647 h 98"/>
                  <a:gd name="T12" fmla="*/ 2147483647 w 127"/>
                  <a:gd name="T13" fmla="*/ 2147483647 h 98"/>
                  <a:gd name="T14" fmla="*/ 2147483647 w 127"/>
                  <a:gd name="T15" fmla="*/ 2147483647 h 98"/>
                  <a:gd name="T16" fmla="*/ 2147483647 w 127"/>
                  <a:gd name="T17" fmla="*/ 2147483647 h 98"/>
                  <a:gd name="T18" fmla="*/ 2147483647 w 127"/>
                  <a:gd name="T19" fmla="*/ 2147483647 h 98"/>
                  <a:gd name="T20" fmla="*/ 2147483647 w 127"/>
                  <a:gd name="T21" fmla="*/ 2147483647 h 98"/>
                  <a:gd name="T22" fmla="*/ 0 w 127"/>
                  <a:gd name="T23" fmla="*/ 2147483647 h 98"/>
                  <a:gd name="T24" fmla="*/ 2147483647 w 127"/>
                  <a:gd name="T25" fmla="*/ 0 h 98"/>
                  <a:gd name="T26" fmla="*/ 2147483647 w 127"/>
                  <a:gd name="T27" fmla="*/ 2147483647 h 9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27"/>
                  <a:gd name="T43" fmla="*/ 0 h 98"/>
                  <a:gd name="T44" fmla="*/ 127 w 127"/>
                  <a:gd name="T45" fmla="*/ 98 h 98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27" h="98">
                    <a:moveTo>
                      <a:pt x="111" y="89"/>
                    </a:moveTo>
                    <a:cubicBezTo>
                      <a:pt x="108" y="93"/>
                      <a:pt x="104" y="96"/>
                      <a:pt x="100" y="98"/>
                    </a:cubicBezTo>
                    <a:cubicBezTo>
                      <a:pt x="113" y="88"/>
                      <a:pt x="122" y="71"/>
                      <a:pt x="122" y="53"/>
                    </a:cubicBezTo>
                    <a:cubicBezTo>
                      <a:pt x="122" y="35"/>
                      <a:pt x="113" y="19"/>
                      <a:pt x="100" y="8"/>
                    </a:cubicBezTo>
                    <a:lnTo>
                      <a:pt x="104" y="0"/>
                    </a:lnTo>
                    <a:cubicBezTo>
                      <a:pt x="118" y="11"/>
                      <a:pt x="127" y="29"/>
                      <a:pt x="127" y="48"/>
                    </a:cubicBezTo>
                    <a:cubicBezTo>
                      <a:pt x="127" y="64"/>
                      <a:pt x="121" y="78"/>
                      <a:pt x="111" y="89"/>
                    </a:cubicBezTo>
                    <a:close/>
                    <a:moveTo>
                      <a:pt x="27" y="8"/>
                    </a:moveTo>
                    <a:cubicBezTo>
                      <a:pt x="14" y="19"/>
                      <a:pt x="5" y="35"/>
                      <a:pt x="5" y="53"/>
                    </a:cubicBezTo>
                    <a:cubicBezTo>
                      <a:pt x="5" y="71"/>
                      <a:pt x="14" y="88"/>
                      <a:pt x="27" y="98"/>
                    </a:cubicBezTo>
                    <a:cubicBezTo>
                      <a:pt x="23" y="96"/>
                      <a:pt x="19" y="93"/>
                      <a:pt x="16" y="89"/>
                    </a:cubicBezTo>
                    <a:cubicBezTo>
                      <a:pt x="6" y="78"/>
                      <a:pt x="0" y="64"/>
                      <a:pt x="0" y="48"/>
                    </a:cubicBezTo>
                    <a:cubicBezTo>
                      <a:pt x="0" y="29"/>
                      <a:pt x="9" y="11"/>
                      <a:pt x="23" y="0"/>
                    </a:cubicBezTo>
                    <a:lnTo>
                      <a:pt x="27" y="8"/>
                    </a:lnTo>
                    <a:close/>
                  </a:path>
                </a:pathLst>
              </a:custGeom>
              <a:solidFill>
                <a:srgbClr val="FFFFFF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" name="Freeform 406"/>
              <p:cNvSpPr>
                <a:spLocks noEditPoints="1"/>
              </p:cNvSpPr>
              <p:nvPr/>
            </p:nvSpPr>
            <p:spPr bwMode="auto">
              <a:xfrm>
                <a:off x="4474" y="1330"/>
                <a:ext cx="1339" cy="1086"/>
              </a:xfrm>
              <a:custGeom>
                <a:avLst/>
                <a:gdLst>
                  <a:gd name="T0" fmla="*/ 2147483647 w 117"/>
                  <a:gd name="T1" fmla="*/ 2147483647 h 94"/>
                  <a:gd name="T2" fmla="*/ 2147483647 w 117"/>
                  <a:gd name="T3" fmla="*/ 2147483647 h 94"/>
                  <a:gd name="T4" fmla="*/ 2147483647 w 117"/>
                  <a:gd name="T5" fmla="*/ 2147483647 h 94"/>
                  <a:gd name="T6" fmla="*/ 2147483647 w 117"/>
                  <a:gd name="T7" fmla="*/ 2147483647 h 94"/>
                  <a:gd name="T8" fmla="*/ 2147483647 w 117"/>
                  <a:gd name="T9" fmla="*/ 0 h 94"/>
                  <a:gd name="T10" fmla="*/ 2147483647 w 117"/>
                  <a:gd name="T11" fmla="*/ 2147483647 h 94"/>
                  <a:gd name="T12" fmla="*/ 2147483647 w 117"/>
                  <a:gd name="T13" fmla="*/ 2147483647 h 94"/>
                  <a:gd name="T14" fmla="*/ 2147483647 w 117"/>
                  <a:gd name="T15" fmla="*/ 2147483647 h 94"/>
                  <a:gd name="T16" fmla="*/ 2147483647 w 117"/>
                  <a:gd name="T17" fmla="*/ 2147483647 h 94"/>
                  <a:gd name="T18" fmla="*/ 2147483647 w 117"/>
                  <a:gd name="T19" fmla="*/ 2147483647 h 94"/>
                  <a:gd name="T20" fmla="*/ 2147483647 w 117"/>
                  <a:gd name="T21" fmla="*/ 2147483647 h 94"/>
                  <a:gd name="T22" fmla="*/ 0 w 117"/>
                  <a:gd name="T23" fmla="*/ 2147483647 h 94"/>
                  <a:gd name="T24" fmla="*/ 2147483647 w 117"/>
                  <a:gd name="T25" fmla="*/ 0 h 94"/>
                  <a:gd name="T26" fmla="*/ 2147483647 w 117"/>
                  <a:gd name="T27" fmla="*/ 2147483647 h 9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17"/>
                  <a:gd name="T43" fmla="*/ 0 h 94"/>
                  <a:gd name="T44" fmla="*/ 117 w 117"/>
                  <a:gd name="T45" fmla="*/ 94 h 9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17" h="94">
                    <a:moveTo>
                      <a:pt x="95" y="90"/>
                    </a:moveTo>
                    <a:cubicBezTo>
                      <a:pt x="93" y="92"/>
                      <a:pt x="91" y="93"/>
                      <a:pt x="88" y="94"/>
                    </a:cubicBezTo>
                    <a:cubicBezTo>
                      <a:pt x="102" y="84"/>
                      <a:pt x="111" y="68"/>
                      <a:pt x="111" y="50"/>
                    </a:cubicBezTo>
                    <a:cubicBezTo>
                      <a:pt x="111" y="34"/>
                      <a:pt x="103" y="18"/>
                      <a:pt x="91" y="9"/>
                    </a:cubicBezTo>
                    <a:lnTo>
                      <a:pt x="95" y="0"/>
                    </a:lnTo>
                    <a:cubicBezTo>
                      <a:pt x="108" y="11"/>
                      <a:pt x="117" y="27"/>
                      <a:pt x="117" y="45"/>
                    </a:cubicBezTo>
                    <a:cubicBezTo>
                      <a:pt x="117" y="63"/>
                      <a:pt x="108" y="80"/>
                      <a:pt x="95" y="90"/>
                    </a:cubicBezTo>
                    <a:close/>
                    <a:moveTo>
                      <a:pt x="26" y="9"/>
                    </a:moveTo>
                    <a:cubicBezTo>
                      <a:pt x="14" y="19"/>
                      <a:pt x="6" y="34"/>
                      <a:pt x="6" y="50"/>
                    </a:cubicBezTo>
                    <a:cubicBezTo>
                      <a:pt x="6" y="68"/>
                      <a:pt x="15" y="84"/>
                      <a:pt x="29" y="94"/>
                    </a:cubicBezTo>
                    <a:cubicBezTo>
                      <a:pt x="26" y="93"/>
                      <a:pt x="24" y="92"/>
                      <a:pt x="22" y="90"/>
                    </a:cubicBezTo>
                    <a:cubicBezTo>
                      <a:pt x="9" y="80"/>
                      <a:pt x="0" y="63"/>
                      <a:pt x="0" y="45"/>
                    </a:cubicBezTo>
                    <a:cubicBezTo>
                      <a:pt x="0" y="27"/>
                      <a:pt x="9" y="11"/>
                      <a:pt x="22" y="0"/>
                    </a:cubicBezTo>
                    <a:lnTo>
                      <a:pt x="26" y="9"/>
                    </a:lnTo>
                    <a:close/>
                  </a:path>
                </a:pathLst>
              </a:custGeom>
              <a:solidFill>
                <a:srgbClr val="0074C5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" name="Freeform 407"/>
              <p:cNvSpPr>
                <a:spLocks noEditPoints="1"/>
              </p:cNvSpPr>
              <p:nvPr/>
            </p:nvSpPr>
            <p:spPr bwMode="auto">
              <a:xfrm>
                <a:off x="4537" y="1434"/>
                <a:ext cx="1204" cy="1000"/>
              </a:xfrm>
              <a:custGeom>
                <a:avLst/>
                <a:gdLst>
                  <a:gd name="T0" fmla="*/ 2147483647 w 105"/>
                  <a:gd name="T1" fmla="*/ 2147483647 h 87"/>
                  <a:gd name="T2" fmla="*/ 2147483647 w 105"/>
                  <a:gd name="T3" fmla="*/ 2147483647 h 87"/>
                  <a:gd name="T4" fmla="*/ 2147483647 w 105"/>
                  <a:gd name="T5" fmla="*/ 2147483647 h 87"/>
                  <a:gd name="T6" fmla="*/ 2147483647 w 105"/>
                  <a:gd name="T7" fmla="*/ 2147483647 h 87"/>
                  <a:gd name="T8" fmla="*/ 2147483647 w 105"/>
                  <a:gd name="T9" fmla="*/ 0 h 87"/>
                  <a:gd name="T10" fmla="*/ 2147483647 w 105"/>
                  <a:gd name="T11" fmla="*/ 2147483647 h 87"/>
                  <a:gd name="T12" fmla="*/ 2147483647 w 105"/>
                  <a:gd name="T13" fmla="*/ 2147483647 h 87"/>
                  <a:gd name="T14" fmla="*/ 2147483647 w 105"/>
                  <a:gd name="T15" fmla="*/ 2147483647 h 87"/>
                  <a:gd name="T16" fmla="*/ 2147483647 w 105"/>
                  <a:gd name="T17" fmla="*/ 2147483647 h 87"/>
                  <a:gd name="T18" fmla="*/ 2147483647 w 105"/>
                  <a:gd name="T19" fmla="*/ 2147483647 h 87"/>
                  <a:gd name="T20" fmla="*/ 2147483647 w 105"/>
                  <a:gd name="T21" fmla="*/ 2147483647 h 87"/>
                  <a:gd name="T22" fmla="*/ 0 w 105"/>
                  <a:gd name="T23" fmla="*/ 2147483647 h 87"/>
                  <a:gd name="T24" fmla="*/ 2147483647 w 105"/>
                  <a:gd name="T25" fmla="*/ 0 h 87"/>
                  <a:gd name="T26" fmla="*/ 2147483647 w 105"/>
                  <a:gd name="T27" fmla="*/ 2147483647 h 8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05"/>
                  <a:gd name="T43" fmla="*/ 0 h 87"/>
                  <a:gd name="T44" fmla="*/ 105 w 105"/>
                  <a:gd name="T45" fmla="*/ 87 h 8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05" h="87">
                    <a:moveTo>
                      <a:pt x="82" y="85"/>
                    </a:moveTo>
                    <a:cubicBezTo>
                      <a:pt x="81" y="86"/>
                      <a:pt x="79" y="86"/>
                      <a:pt x="78" y="87"/>
                    </a:cubicBezTo>
                    <a:cubicBezTo>
                      <a:pt x="91" y="79"/>
                      <a:pt x="100" y="64"/>
                      <a:pt x="100" y="47"/>
                    </a:cubicBezTo>
                    <a:cubicBezTo>
                      <a:pt x="100" y="31"/>
                      <a:pt x="93" y="17"/>
                      <a:pt x="81" y="8"/>
                    </a:cubicBezTo>
                    <a:lnTo>
                      <a:pt x="85" y="0"/>
                    </a:lnTo>
                    <a:cubicBezTo>
                      <a:pt x="97" y="9"/>
                      <a:pt x="105" y="25"/>
                      <a:pt x="105" y="41"/>
                    </a:cubicBezTo>
                    <a:cubicBezTo>
                      <a:pt x="105" y="59"/>
                      <a:pt x="96" y="75"/>
                      <a:pt x="82" y="85"/>
                    </a:cubicBezTo>
                    <a:close/>
                    <a:moveTo>
                      <a:pt x="24" y="8"/>
                    </a:moveTo>
                    <a:cubicBezTo>
                      <a:pt x="12" y="17"/>
                      <a:pt x="5" y="31"/>
                      <a:pt x="5" y="47"/>
                    </a:cubicBezTo>
                    <a:cubicBezTo>
                      <a:pt x="5" y="64"/>
                      <a:pt x="14" y="79"/>
                      <a:pt x="27" y="87"/>
                    </a:cubicBezTo>
                    <a:cubicBezTo>
                      <a:pt x="26" y="86"/>
                      <a:pt x="24" y="86"/>
                      <a:pt x="23" y="85"/>
                    </a:cubicBezTo>
                    <a:cubicBezTo>
                      <a:pt x="9" y="75"/>
                      <a:pt x="0" y="59"/>
                      <a:pt x="0" y="41"/>
                    </a:cubicBezTo>
                    <a:cubicBezTo>
                      <a:pt x="0" y="25"/>
                      <a:pt x="8" y="10"/>
                      <a:pt x="20" y="0"/>
                    </a:cubicBezTo>
                    <a:lnTo>
                      <a:pt x="24" y="8"/>
                    </a:lnTo>
                    <a:close/>
                  </a:path>
                </a:pathLst>
              </a:custGeom>
              <a:solidFill>
                <a:srgbClr val="EB3D00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5" name="Oval 408"/>
            <p:cNvSpPr>
              <a:spLocks noChangeArrowheads="1"/>
            </p:cNvSpPr>
            <p:nvPr/>
          </p:nvSpPr>
          <p:spPr bwMode="auto">
            <a:xfrm>
              <a:off x="10180281" y="267857"/>
              <a:ext cx="34411" cy="29080"/>
            </a:xfrm>
            <a:prstGeom prst="ellipse">
              <a:avLst/>
            </a:prstGeom>
            <a:solidFill>
              <a:srgbClr val="FDFA0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6" name="Oval 409"/>
            <p:cNvSpPr>
              <a:spLocks noChangeArrowheads="1"/>
            </p:cNvSpPr>
            <p:nvPr/>
          </p:nvSpPr>
          <p:spPr bwMode="auto">
            <a:xfrm>
              <a:off x="9653660" y="265319"/>
              <a:ext cx="33034" cy="29080"/>
            </a:xfrm>
            <a:prstGeom prst="ellipse">
              <a:avLst/>
            </a:prstGeom>
            <a:solidFill>
              <a:srgbClr val="EFEC5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sp>
        <p:nvSpPr>
          <p:cNvPr id="372" name="Text Box 2"/>
          <p:cNvSpPr txBox="1">
            <a:spLocks noChangeArrowheads="1"/>
          </p:cNvSpPr>
          <p:nvPr/>
        </p:nvSpPr>
        <p:spPr bwMode="auto">
          <a:xfrm>
            <a:off x="-7936" y="-117"/>
            <a:ext cx="12193178" cy="723106"/>
          </a:xfrm>
          <a:prstGeom prst="rect">
            <a:avLst/>
          </a:prstGeom>
          <a:solidFill>
            <a:srgbClr val="204D84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7855" tIns="38928" rIns="77855" bIns="38928" anchor="ctr"/>
          <a:lstStyle>
            <a:defPPr>
              <a:defRPr lang="ru-RU"/>
            </a:defPPr>
            <a:lvl1pPr algn="ctr" defTabSz="778206" fontAlgn="base">
              <a:spcBef>
                <a:spcPct val="0"/>
              </a:spcBef>
              <a:spcAft>
                <a:spcPct val="0"/>
              </a:spcAft>
              <a:defRPr sz="1400" kern="0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389626" defTabSz="779252" fontAlgn="base">
              <a:spcBef>
                <a:spcPct val="0"/>
              </a:spcBef>
              <a:spcAft>
                <a:spcPct val="0"/>
              </a:spcAft>
              <a:defRPr sz="1500"/>
            </a:lvl2pPr>
            <a:lvl3pPr marL="779252" defTabSz="779252" fontAlgn="base">
              <a:spcBef>
                <a:spcPct val="0"/>
              </a:spcBef>
              <a:spcAft>
                <a:spcPct val="0"/>
              </a:spcAft>
              <a:defRPr sz="1500"/>
            </a:lvl3pPr>
            <a:lvl4pPr marL="1168878" defTabSz="779252" fontAlgn="base">
              <a:spcBef>
                <a:spcPct val="0"/>
              </a:spcBef>
              <a:spcAft>
                <a:spcPct val="0"/>
              </a:spcAft>
              <a:defRPr sz="1500"/>
            </a:lvl4pPr>
            <a:lvl5pPr marL="1558503" defTabSz="779252" fontAlgn="base">
              <a:spcBef>
                <a:spcPct val="0"/>
              </a:spcBef>
              <a:spcAft>
                <a:spcPct val="0"/>
              </a:spcAft>
              <a:defRPr sz="1500"/>
            </a:lvl5pPr>
            <a:lvl6pPr marL="1948129" defTabSz="779252">
              <a:defRPr sz="1500"/>
            </a:lvl6pPr>
            <a:lvl7pPr marL="2337755" defTabSz="779252">
              <a:defRPr sz="1500"/>
            </a:lvl7pPr>
            <a:lvl8pPr marL="2727381" defTabSz="779252">
              <a:defRPr sz="1500"/>
            </a:lvl8pPr>
            <a:lvl9pPr marL="3117007" defTabSz="779252">
              <a:defRPr sz="1500"/>
            </a:lvl9pPr>
          </a:lstStyle>
          <a:p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ИНФОРМАЦИОННЫЕ МАТЕРИАЛЫ ПО ОСАДКАМ И </a:t>
            </a:r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УСИЛЕНИЮ </a:t>
            </a:r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ВЕТРА</a:t>
            </a:r>
          </a:p>
          <a:p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 </a:t>
            </a:r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ТЕРРИТОРИИ  КРАСНОДАРСКОГО КРАЯ</a:t>
            </a:r>
          </a:p>
          <a:p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(РИСК НАРУШЕНИЯ ЭЛЕКТРОСНАБЖЕНИЯ </a:t>
            </a:r>
            <a:r>
              <a:rPr lang="ru-RU" alt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 </a:t>
            </a:r>
            <a:r>
              <a:rPr lang="ru-RU" alt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05.11.2024</a:t>
            </a:r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) </a:t>
            </a:r>
            <a:endParaRPr lang="ru-RU" kern="12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74" name="Прямоугольная выноска 4"/>
          <p:cNvSpPr>
            <a:spLocks noChangeArrowheads="1"/>
          </p:cNvSpPr>
          <p:nvPr/>
        </p:nvSpPr>
        <p:spPr bwMode="auto">
          <a:xfrm>
            <a:off x="3092689" y="5666"/>
            <a:ext cx="5966643" cy="701733"/>
          </a:xfrm>
          <a:prstGeom prst="wedgeRectCallout">
            <a:avLst>
              <a:gd name="adj1" fmla="val 57307"/>
              <a:gd name="adj2" fmla="val -18442"/>
            </a:avLst>
          </a:prstGeom>
          <a:noFill/>
          <a:ln w="9525" algn="ctr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ru-RU" altLang="ru-RU" dirty="0"/>
          </a:p>
        </p:txBody>
      </p:sp>
      <p:grpSp>
        <p:nvGrpSpPr>
          <p:cNvPr id="435" name="Группа 434"/>
          <p:cNvGrpSpPr/>
          <p:nvPr/>
        </p:nvGrpSpPr>
        <p:grpSpPr>
          <a:xfrm>
            <a:off x="9476045" y="2373019"/>
            <a:ext cx="3131213" cy="3743622"/>
            <a:chOff x="7765301" y="4457439"/>
            <a:chExt cx="2974026" cy="3743622"/>
          </a:xfrm>
        </p:grpSpPr>
        <p:grpSp>
          <p:nvGrpSpPr>
            <p:cNvPr id="436" name="Группа 435"/>
            <p:cNvGrpSpPr/>
            <p:nvPr/>
          </p:nvGrpSpPr>
          <p:grpSpPr>
            <a:xfrm>
              <a:off x="7765301" y="4457439"/>
              <a:ext cx="2974026" cy="3743622"/>
              <a:chOff x="6897578" y="4082211"/>
              <a:chExt cx="2644738" cy="2764039"/>
            </a:xfrm>
          </p:grpSpPr>
          <p:sp>
            <p:nvSpPr>
              <p:cNvPr id="439" name="Text Box 97"/>
              <p:cNvSpPr txBox="1">
                <a:spLocks noChangeArrowheads="1"/>
              </p:cNvSpPr>
              <p:nvPr/>
            </p:nvSpPr>
            <p:spPr bwMode="auto">
              <a:xfrm>
                <a:off x="7066917" y="6209278"/>
                <a:ext cx="1460939" cy="15222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127982" tIns="63992" rIns="127982" bIns="63992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endParaRPr lang="ru-RU" altLang="ru-RU" sz="500" b="0" dirty="0">
                  <a:solidFill>
                    <a:srgbClr val="000000"/>
                  </a:solidFill>
                  <a:cs typeface="Arial" panose="020B0604020202020204" pitchFamily="34" charset="0"/>
                </a:endParaRPr>
              </a:p>
            </p:txBody>
          </p:sp>
          <p:grpSp>
            <p:nvGrpSpPr>
              <p:cNvPr id="440" name="Группа 439"/>
              <p:cNvGrpSpPr/>
              <p:nvPr/>
            </p:nvGrpSpPr>
            <p:grpSpPr>
              <a:xfrm>
                <a:off x="6897578" y="4082211"/>
                <a:ext cx="2644738" cy="2764039"/>
                <a:chOff x="9401428" y="1559479"/>
                <a:chExt cx="3026400" cy="5253681"/>
              </a:xfrm>
            </p:grpSpPr>
            <p:grpSp>
              <p:nvGrpSpPr>
                <p:cNvPr id="445" name="Группа 444"/>
                <p:cNvGrpSpPr/>
                <p:nvPr/>
              </p:nvGrpSpPr>
              <p:grpSpPr>
                <a:xfrm>
                  <a:off x="9401428" y="1559479"/>
                  <a:ext cx="3026400" cy="5253681"/>
                  <a:chOff x="6759623" y="3727167"/>
                  <a:chExt cx="2464767" cy="3113013"/>
                </a:xfrm>
              </p:grpSpPr>
              <p:sp>
                <p:nvSpPr>
                  <p:cNvPr id="450" name="Rectangle 93"/>
                  <p:cNvSpPr>
                    <a:spLocks noChangeArrowheads="1"/>
                  </p:cNvSpPr>
                  <p:nvPr/>
                </p:nvSpPr>
                <p:spPr bwMode="auto">
                  <a:xfrm>
                    <a:off x="6759623" y="3767481"/>
                    <a:ext cx="2134158" cy="3072699"/>
                  </a:xfrm>
                  <a:prstGeom prst="rect">
                    <a:avLst/>
                  </a:prstGeom>
                  <a:solidFill>
                    <a:schemeClr val="bg1"/>
                  </a:solidFill>
                  <a:ln w="19050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defTabSz="912321">
                      <a:defRPr/>
                    </a:pPr>
                    <a:endParaRPr lang="ru-RU" altLang="ru-RU" sz="800" dirty="0">
                      <a:solidFill>
                        <a:srgbClr val="000000"/>
                      </a:solidFill>
                      <a:latin typeface="Calibri" panose="020F050202020403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51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165774" y="5712496"/>
                    <a:ext cx="1833906" cy="363400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- прогноз нарушения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ЛЭП </a:t>
                    </a:r>
                    <a:r>
                      <a:rPr lang="ru-RU" altLang="ru-RU" sz="1000" b="0" kern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(УГМС)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2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74325" y="3727167"/>
                    <a:ext cx="1606383" cy="241833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Условные обозначения</a:t>
                    </a:r>
                  </a:p>
                </p:txBody>
              </p:sp>
              <p:sp>
                <p:nvSpPr>
                  <p:cNvPr id="453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187581" y="6232909"/>
                    <a:ext cx="1609849" cy="209841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endParaRPr lang="ru-RU" altLang="ru-RU" sz="800" b="0" dirty="0">
                      <a:solidFill>
                        <a:srgbClr val="000000"/>
                      </a:solidFill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54" name="TextBox 10"/>
                  <p:cNvSpPr txBox="1"/>
                  <p:nvPr/>
                </p:nvSpPr>
                <p:spPr>
                  <a:xfrm>
                    <a:off x="6844151" y="6597757"/>
                    <a:ext cx="591514" cy="204745"/>
                  </a:xfrm>
                  <a:prstGeom prst="rect">
                    <a:avLst/>
                  </a:prstGeom>
                  <a:solidFill>
                    <a:schemeClr val="bg1"/>
                  </a:solidFill>
                  <a:effectLst>
                    <a:softEdge rad="63500"/>
                  </a:effectLst>
                </p:spPr>
                <p:txBody>
                  <a:bodyPr wrap="square" rtlCol="0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l" defTabSz="912321">
                      <a:defRPr/>
                    </a:pPr>
                    <a:r>
                      <a:rPr lang="ru-RU" sz="1000" dirty="0" smtClean="0">
                        <a:solidFill>
                          <a:prstClr val="black"/>
                        </a:solidFill>
                        <a:latin typeface="Arial" pitchFamily="34" charset="0"/>
                        <a:cs typeface="Arial" pitchFamily="34" charset="0"/>
                      </a:rPr>
                      <a:t>Город</a:t>
                    </a:r>
                    <a:endParaRPr lang="ru-RU" sz="1000" dirty="0">
                      <a:solidFill>
                        <a:prstClr val="black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5" name="Полилиния 454"/>
                  <p:cNvSpPr/>
                  <p:nvPr/>
                </p:nvSpPr>
                <p:spPr>
                  <a:xfrm>
                    <a:off x="6881233" y="5740396"/>
                    <a:ext cx="324905" cy="204788"/>
                  </a:xfrm>
                  <a:custGeom>
                    <a:avLst/>
                    <a:gdLst>
                      <a:gd name="connsiteX0" fmla="*/ 42863 w 324905"/>
                      <a:gd name="connsiteY0" fmla="*/ 28575 h 204788"/>
                      <a:gd name="connsiteX1" fmla="*/ 47625 w 324905"/>
                      <a:gd name="connsiteY1" fmla="*/ 4763 h 204788"/>
                      <a:gd name="connsiteX2" fmla="*/ 61913 w 324905"/>
                      <a:gd name="connsiteY2" fmla="*/ 0 h 204788"/>
                      <a:gd name="connsiteX3" fmla="*/ 95250 w 324905"/>
                      <a:gd name="connsiteY3" fmla="*/ 4763 h 204788"/>
                      <a:gd name="connsiteX4" fmla="*/ 200025 w 324905"/>
                      <a:gd name="connsiteY4" fmla="*/ 9525 h 204788"/>
                      <a:gd name="connsiteX5" fmla="*/ 252413 w 324905"/>
                      <a:gd name="connsiteY5" fmla="*/ 14288 h 204788"/>
                      <a:gd name="connsiteX6" fmla="*/ 280988 w 324905"/>
                      <a:gd name="connsiteY6" fmla="*/ 23813 h 204788"/>
                      <a:gd name="connsiteX7" fmla="*/ 285750 w 324905"/>
                      <a:gd name="connsiteY7" fmla="*/ 52388 h 204788"/>
                      <a:gd name="connsiteX8" fmla="*/ 300038 w 324905"/>
                      <a:gd name="connsiteY8" fmla="*/ 57150 h 204788"/>
                      <a:gd name="connsiteX9" fmla="*/ 314325 w 324905"/>
                      <a:gd name="connsiteY9" fmla="*/ 66675 h 204788"/>
                      <a:gd name="connsiteX10" fmla="*/ 323850 w 324905"/>
                      <a:gd name="connsiteY10" fmla="*/ 80963 h 204788"/>
                      <a:gd name="connsiteX11" fmla="*/ 319088 w 324905"/>
                      <a:gd name="connsiteY11" fmla="*/ 180975 h 204788"/>
                      <a:gd name="connsiteX12" fmla="*/ 300038 w 324905"/>
                      <a:gd name="connsiteY12" fmla="*/ 185738 h 204788"/>
                      <a:gd name="connsiteX13" fmla="*/ 228600 w 324905"/>
                      <a:gd name="connsiteY13" fmla="*/ 190500 h 204788"/>
                      <a:gd name="connsiteX14" fmla="*/ 209550 w 324905"/>
                      <a:gd name="connsiteY14" fmla="*/ 195263 h 204788"/>
                      <a:gd name="connsiteX15" fmla="*/ 185738 w 324905"/>
                      <a:gd name="connsiteY15" fmla="*/ 200025 h 204788"/>
                      <a:gd name="connsiteX16" fmla="*/ 171450 w 324905"/>
                      <a:gd name="connsiteY16" fmla="*/ 204788 h 204788"/>
                      <a:gd name="connsiteX17" fmla="*/ 152400 w 324905"/>
                      <a:gd name="connsiteY17" fmla="*/ 190500 h 204788"/>
                      <a:gd name="connsiteX18" fmla="*/ 138113 w 324905"/>
                      <a:gd name="connsiteY18" fmla="*/ 180975 h 204788"/>
                      <a:gd name="connsiteX19" fmla="*/ 123825 w 324905"/>
                      <a:gd name="connsiteY19" fmla="*/ 166688 h 204788"/>
                      <a:gd name="connsiteX20" fmla="*/ 95250 w 324905"/>
                      <a:gd name="connsiteY20" fmla="*/ 152400 h 204788"/>
                      <a:gd name="connsiteX21" fmla="*/ 42863 w 324905"/>
                      <a:gd name="connsiteY21" fmla="*/ 147638 h 204788"/>
                      <a:gd name="connsiteX22" fmla="*/ 14288 w 324905"/>
                      <a:gd name="connsiteY22" fmla="*/ 133350 h 204788"/>
                      <a:gd name="connsiteX23" fmla="*/ 4763 w 324905"/>
                      <a:gd name="connsiteY23" fmla="*/ 119063 h 204788"/>
                      <a:gd name="connsiteX24" fmla="*/ 0 w 324905"/>
                      <a:gd name="connsiteY24" fmla="*/ 104775 h 204788"/>
                      <a:gd name="connsiteX25" fmla="*/ 19050 w 324905"/>
                      <a:gd name="connsiteY25" fmla="*/ 42863 h 204788"/>
                      <a:gd name="connsiteX26" fmla="*/ 42863 w 324905"/>
                      <a:gd name="connsiteY26" fmla="*/ 28575 h 204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</a:cxnLst>
                    <a:rect l="l" t="t" r="r" b="b"/>
                    <a:pathLst>
                      <a:path w="324905" h="204788">
                        <a:moveTo>
                          <a:pt x="42863" y="28575"/>
                        </a:moveTo>
                        <a:cubicBezTo>
                          <a:pt x="44450" y="20638"/>
                          <a:pt x="43135" y="11498"/>
                          <a:pt x="47625" y="4763"/>
                        </a:cubicBezTo>
                        <a:cubicBezTo>
                          <a:pt x="50410" y="586"/>
                          <a:pt x="56893" y="0"/>
                          <a:pt x="61913" y="0"/>
                        </a:cubicBezTo>
                        <a:cubicBezTo>
                          <a:pt x="73138" y="0"/>
                          <a:pt x="84138" y="3175"/>
                          <a:pt x="95250" y="4763"/>
                        </a:cubicBezTo>
                        <a:cubicBezTo>
                          <a:pt x="147969" y="22336"/>
                          <a:pt x="113804" y="14914"/>
                          <a:pt x="200025" y="9525"/>
                        </a:cubicBezTo>
                        <a:cubicBezTo>
                          <a:pt x="217488" y="11113"/>
                          <a:pt x="235145" y="11241"/>
                          <a:pt x="252413" y="14288"/>
                        </a:cubicBezTo>
                        <a:cubicBezTo>
                          <a:pt x="262300" y="16033"/>
                          <a:pt x="280988" y="23813"/>
                          <a:pt x="280988" y="23813"/>
                        </a:cubicBezTo>
                        <a:cubicBezTo>
                          <a:pt x="282575" y="33338"/>
                          <a:pt x="280959" y="44004"/>
                          <a:pt x="285750" y="52388"/>
                        </a:cubicBezTo>
                        <a:cubicBezTo>
                          <a:pt x="288241" y="56747"/>
                          <a:pt x="295548" y="54905"/>
                          <a:pt x="300038" y="57150"/>
                        </a:cubicBezTo>
                        <a:cubicBezTo>
                          <a:pt x="305157" y="59710"/>
                          <a:pt x="309563" y="63500"/>
                          <a:pt x="314325" y="66675"/>
                        </a:cubicBezTo>
                        <a:cubicBezTo>
                          <a:pt x="317500" y="71438"/>
                          <a:pt x="323612" y="75244"/>
                          <a:pt x="323850" y="80963"/>
                        </a:cubicBezTo>
                        <a:cubicBezTo>
                          <a:pt x="325240" y="114309"/>
                          <a:pt x="326484" y="148430"/>
                          <a:pt x="319088" y="180975"/>
                        </a:cubicBezTo>
                        <a:cubicBezTo>
                          <a:pt x="317637" y="187358"/>
                          <a:pt x="306548" y="185053"/>
                          <a:pt x="300038" y="185738"/>
                        </a:cubicBezTo>
                        <a:cubicBezTo>
                          <a:pt x="276304" y="188236"/>
                          <a:pt x="252413" y="188913"/>
                          <a:pt x="228600" y="190500"/>
                        </a:cubicBezTo>
                        <a:cubicBezTo>
                          <a:pt x="222250" y="192088"/>
                          <a:pt x="215940" y="193843"/>
                          <a:pt x="209550" y="195263"/>
                        </a:cubicBezTo>
                        <a:cubicBezTo>
                          <a:pt x="201648" y="197019"/>
                          <a:pt x="193591" y="198062"/>
                          <a:pt x="185738" y="200025"/>
                        </a:cubicBezTo>
                        <a:cubicBezTo>
                          <a:pt x="180868" y="201243"/>
                          <a:pt x="176213" y="203200"/>
                          <a:pt x="171450" y="204788"/>
                        </a:cubicBezTo>
                        <a:cubicBezTo>
                          <a:pt x="165100" y="200025"/>
                          <a:pt x="158859" y="195114"/>
                          <a:pt x="152400" y="190500"/>
                        </a:cubicBezTo>
                        <a:cubicBezTo>
                          <a:pt x="147743" y="187173"/>
                          <a:pt x="142510" y="184639"/>
                          <a:pt x="138113" y="180975"/>
                        </a:cubicBezTo>
                        <a:cubicBezTo>
                          <a:pt x="132939" y="176663"/>
                          <a:pt x="128999" y="171000"/>
                          <a:pt x="123825" y="166688"/>
                        </a:cubicBezTo>
                        <a:cubicBezTo>
                          <a:pt x="116019" y="160183"/>
                          <a:pt x="105619" y="153881"/>
                          <a:pt x="95250" y="152400"/>
                        </a:cubicBezTo>
                        <a:cubicBezTo>
                          <a:pt x="77892" y="149920"/>
                          <a:pt x="60325" y="149225"/>
                          <a:pt x="42863" y="147638"/>
                        </a:cubicBezTo>
                        <a:cubicBezTo>
                          <a:pt x="31242" y="143764"/>
                          <a:pt x="23520" y="142582"/>
                          <a:pt x="14288" y="133350"/>
                        </a:cubicBezTo>
                        <a:cubicBezTo>
                          <a:pt x="10241" y="129303"/>
                          <a:pt x="7323" y="124182"/>
                          <a:pt x="4763" y="119063"/>
                        </a:cubicBezTo>
                        <a:cubicBezTo>
                          <a:pt x="2518" y="114573"/>
                          <a:pt x="1588" y="109538"/>
                          <a:pt x="0" y="104775"/>
                        </a:cubicBezTo>
                        <a:cubicBezTo>
                          <a:pt x="5433" y="50448"/>
                          <a:pt x="-6518" y="68431"/>
                          <a:pt x="19050" y="42863"/>
                        </a:cubicBezTo>
                        <a:lnTo>
                          <a:pt x="42863" y="28575"/>
                        </a:lnTo>
                        <a:close/>
                      </a:path>
                    </a:pathLst>
                  </a:custGeom>
                  <a:solidFill>
                    <a:srgbClr val="FF0000">
                      <a:alpha val="40000"/>
                    </a:srgbClr>
                  </a:solidFill>
                  <a:ln>
                    <a:solidFill>
                      <a:srgbClr val="FF0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912321">
                      <a:defRPr/>
                    </a:pPr>
                    <a:endParaRPr lang="ru-RU" sz="800" dirty="0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456" name="Прямоугольник 455"/>
                  <p:cNvSpPr/>
                  <p:nvPr/>
                </p:nvSpPr>
                <p:spPr>
                  <a:xfrm>
                    <a:off x="6789967" y="6011515"/>
                    <a:ext cx="527227" cy="138165"/>
                  </a:xfrm>
                  <a:prstGeom prst="rect">
                    <a:avLst/>
                  </a:prstGeom>
                  <a:solidFill>
                    <a:srgbClr val="FFFF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912321">
                      <a:defRPr/>
                    </a:pPr>
                    <a:r>
                      <a:rPr lang="ru-RU" sz="800" dirty="0">
                        <a:solidFill>
                          <a:prstClr val="black"/>
                        </a:solidFill>
                        <a:latin typeface="Times New Roman" panose="02020603050405020304" pitchFamily="18" charset="0"/>
                        <a:cs typeface="Times New Roman" panose="02020603050405020304" pitchFamily="18" charset="0"/>
                      </a:rPr>
                      <a:t>321/20</a:t>
                    </a:r>
                  </a:p>
                </p:txBody>
              </p:sp>
              <p:sp>
                <p:nvSpPr>
                  <p:cNvPr id="457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49111" y="6567185"/>
                    <a:ext cx="1831079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- муниципальное образование</a:t>
                    </a:r>
                  </a:p>
                </p:txBody>
              </p:sp>
              <p:sp>
                <p:nvSpPr>
                  <p:cNvPr id="458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327897" y="4656852"/>
                    <a:ext cx="1896493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- линии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электропередач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9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66267" y="5973077"/>
                    <a:ext cx="1898652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kern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- </a:t>
                    </a:r>
                    <a:r>
                      <a:rPr lang="ru-RU" altLang="ru-RU" sz="100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протяженность ЛЭП/ТП (шт.)</a:t>
                    </a:r>
                  </a:p>
                </p:txBody>
              </p:sp>
              <p:sp>
                <p:nvSpPr>
                  <p:cNvPr id="460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429220" y="4063712"/>
                    <a:ext cx="873125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осадки, мм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  <p:sp>
              <p:nvSpPr>
                <p:cNvPr id="446" name="Скругленный прямоугольник 445"/>
                <p:cNvSpPr/>
                <p:nvPr/>
              </p:nvSpPr>
              <p:spPr>
                <a:xfrm>
                  <a:off x="9637258" y="6127238"/>
                  <a:ext cx="282820" cy="225201"/>
                </a:xfrm>
                <a:prstGeom prst="roundRect">
                  <a:avLst/>
                </a:prstGeom>
                <a:solidFill>
                  <a:schemeClr val="accent6">
                    <a:lumMod val="20000"/>
                    <a:lumOff val="80000"/>
                  </a:schemeClr>
                </a:solidFill>
                <a:ln>
                  <a:solidFill>
                    <a:schemeClr val="tx1"/>
                  </a:solidFill>
                </a:ln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0" tIns="0" rIns="0" bIns="0" rtlCol="0" anchor="ctr"/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912321"/>
                  <a:r>
                    <a:rPr lang="ru-RU" sz="800" b="1" dirty="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60%</a:t>
                  </a:r>
                </a:p>
              </p:txBody>
            </p:sp>
            <p:sp>
              <p:nvSpPr>
                <p:cNvPr id="447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10008980" y="5925488"/>
                  <a:ext cx="2202328" cy="545576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80200" tIns="40101" rIns="80200" bIns="40101">
                  <a:spAutoFit/>
                </a:bodyPr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defTabSz="955471">
                    <a:defRPr/>
                  </a:pPr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 - </a:t>
                  </a:r>
                  <a:r>
                    <a:rPr lang="ru-RU" altLang="ru-RU" sz="1000" b="0" dirty="0" smtClean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износ электроэнергетических </a:t>
                  </a:r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систем </a:t>
                  </a:r>
                </a:p>
              </p:txBody>
            </p:sp>
            <p:sp>
              <p:nvSpPr>
                <p:cNvPr id="448" name="Прямоугольник 447"/>
                <p:cNvSpPr/>
                <p:nvPr/>
              </p:nvSpPr>
              <p:spPr>
                <a:xfrm>
                  <a:off x="9438681" y="5747122"/>
                  <a:ext cx="658385" cy="230603"/>
                </a:xfrm>
                <a:prstGeom prst="rect">
                  <a:avLst/>
                </a:prstGeom>
                <a:solidFill>
                  <a:srgbClr val="92D050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lIns="68571" tIns="34286" rIns="68571" bIns="34286" anchor="ctr"/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912321"/>
                  <a:r>
                    <a:rPr lang="ru-RU" sz="800" kern="0" dirty="0">
                      <a:solidFill>
                        <a:prstClr val="black"/>
                      </a:solidFill>
                      <a:cs typeface="Times New Roman" panose="02020603050405020304" pitchFamily="18" charset="0"/>
                    </a:rPr>
                    <a:t>19/330</a:t>
                  </a:r>
                </a:p>
              </p:txBody>
            </p:sp>
            <p:sp>
              <p:nvSpPr>
                <p:cNvPr id="449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10025082" y="5647837"/>
                  <a:ext cx="1868848" cy="397313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127973" tIns="63988" rIns="127973" bIns="63988">
                  <a:spAutoFit/>
                </a:bodyPr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- кол-во домов /населения</a:t>
                  </a:r>
                </a:p>
              </p:txBody>
            </p:sp>
          </p:grpSp>
          <p:sp>
            <p:nvSpPr>
              <p:cNvPr id="441" name="Text Box 97"/>
              <p:cNvSpPr txBox="1">
                <a:spLocks noChangeArrowheads="1"/>
              </p:cNvSpPr>
              <p:nvPr/>
            </p:nvSpPr>
            <p:spPr bwMode="auto">
              <a:xfrm>
                <a:off x="7335606" y="5464351"/>
                <a:ext cx="1948620" cy="18518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95989" tIns="47996" rIns="95989" bIns="47996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- количество </a:t>
                </a:r>
                <a:r>
                  <a:rPr lang="ru-RU" altLang="ru-RU" sz="1000" b="0" kern="0" dirty="0" smtClean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осадков (УГМС), </a:t>
                </a: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мм</a:t>
                </a:r>
              </a:p>
            </p:txBody>
          </p:sp>
          <p:sp>
            <p:nvSpPr>
              <p:cNvPr id="442" name="TextBox 23"/>
              <p:cNvSpPr txBox="1"/>
              <p:nvPr/>
            </p:nvSpPr>
            <p:spPr>
              <a:xfrm>
                <a:off x="7029503" y="5479167"/>
                <a:ext cx="383894" cy="181793"/>
              </a:xfrm>
              <a:prstGeom prst="rect">
                <a:avLst/>
              </a:prstGeom>
              <a:solidFill>
                <a:srgbClr val="4F81BD">
                  <a:lumMod val="75000"/>
                </a:srgbClr>
              </a:solidFill>
              <a:effectLst>
                <a:softEdge rad="63500"/>
              </a:effectLst>
            </p:spPr>
            <p:txBody>
              <a:bodyPr wrap="square" rtlCol="0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2321">
                  <a:defRPr/>
                </a:pPr>
                <a:r>
                  <a:rPr lang="ru-RU" sz="1000" dirty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2</a:t>
                </a:r>
                <a:r>
                  <a:rPr lang="ru-RU" sz="1000" kern="0" dirty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0</a:t>
                </a:r>
              </a:p>
            </p:txBody>
          </p:sp>
          <p:sp>
            <p:nvSpPr>
              <p:cNvPr id="443" name="TextBox 23"/>
              <p:cNvSpPr txBox="1"/>
              <p:nvPr/>
            </p:nvSpPr>
            <p:spPr>
              <a:xfrm>
                <a:off x="7041092" y="5647261"/>
                <a:ext cx="372305" cy="181793"/>
              </a:xfrm>
              <a:prstGeom prst="rect">
                <a:avLst/>
              </a:prstGeom>
              <a:solidFill>
                <a:srgbClr val="FF9900"/>
              </a:solidFill>
              <a:effectLst>
                <a:softEdge rad="63500"/>
              </a:effectLst>
            </p:spPr>
            <p:txBody>
              <a:bodyPr wrap="square" rtlCol="0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2321">
                  <a:defRPr/>
                </a:pPr>
                <a:r>
                  <a:rPr lang="ru-RU" sz="1000" kern="0" dirty="0" smtClean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15</a:t>
                </a:r>
                <a:endParaRPr lang="ru-RU" sz="1000" kern="0" dirty="0">
                  <a:solidFill>
                    <a:prstClr val="black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4" name="Text Box 97"/>
              <p:cNvSpPr txBox="1">
                <a:spLocks noChangeArrowheads="1"/>
              </p:cNvSpPr>
              <p:nvPr/>
            </p:nvSpPr>
            <p:spPr bwMode="auto">
              <a:xfrm>
                <a:off x="7449857" y="5637358"/>
                <a:ext cx="1659776" cy="18518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95989" tIns="47996" rIns="95989" bIns="47996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- порывы ветра (УГМС), м/с</a:t>
                </a:r>
              </a:p>
            </p:txBody>
          </p:sp>
        </p:grpSp>
        <p:pic>
          <p:nvPicPr>
            <p:cNvPr id="437" name="Рисунок 436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7899635" y="5141222"/>
              <a:ext cx="649048" cy="1206564"/>
            </a:xfrm>
            <a:prstGeom prst="rect">
              <a:avLst/>
            </a:prstGeom>
          </p:spPr>
        </p:pic>
        <p:pic>
          <p:nvPicPr>
            <p:cNvPr id="438" name="Рисунок 437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7897604" y="4711550"/>
              <a:ext cx="2310493" cy="215263"/>
            </a:xfrm>
            <a:prstGeom prst="rect">
              <a:avLst/>
            </a:prstGeom>
          </p:spPr>
        </p:pic>
      </p:grpSp>
      <p:sp>
        <p:nvSpPr>
          <p:cNvPr id="471" name="Rectangle 152"/>
          <p:cNvSpPr>
            <a:spLocks noChangeArrowheads="1"/>
          </p:cNvSpPr>
          <p:nvPr/>
        </p:nvSpPr>
        <p:spPr bwMode="auto">
          <a:xfrm>
            <a:off x="10435750" y="6254882"/>
            <a:ext cx="1728000" cy="538609"/>
          </a:xfrm>
          <a:prstGeom prst="rect">
            <a:avLst/>
          </a:prstGeom>
          <a:solidFill>
            <a:schemeClr val="bg1">
              <a:alpha val="96861"/>
            </a:schemeClr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square" lIns="22554" tIns="0" rIns="22554" bIns="0" anchor="ctr">
            <a:spAutoFit/>
          </a:bodyPr>
          <a:lstStyle/>
          <a:p>
            <a:pPr defTabSz="1727942">
              <a:spcBef>
                <a:spcPct val="0"/>
              </a:spcBef>
            </a:pPr>
            <a:r>
              <a:rPr lang="ru-RU" altLang="ru-RU" sz="7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ГУ МЧС России по Краснодарскому краю</a:t>
            </a:r>
            <a:r>
              <a:rPr lang="ru-RU" altLang="ru-RU" sz="700" i="1" u="sng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</a:p>
          <a:p>
            <a:pPr defTabSz="1727942">
              <a:spcBef>
                <a:spcPct val="0"/>
              </a:spcBef>
            </a:pPr>
            <a:r>
              <a:rPr lang="ru-RU" altLang="ru-RU" sz="7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АРМ № 7 </a:t>
            </a:r>
          </a:p>
          <a:p>
            <a:pPr defTabSz="1727942">
              <a:spcBef>
                <a:spcPct val="0"/>
              </a:spcBef>
            </a:pPr>
            <a:r>
              <a:rPr lang="ru-RU" alt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15:00 </a:t>
            </a:r>
            <a:r>
              <a:rPr lang="ru-RU" altLang="ru-RU" sz="7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alt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04.11.2024</a:t>
            </a:r>
          </a:p>
          <a:p>
            <a:pPr defTabSz="1727942">
              <a:spcBef>
                <a:spcPct val="0"/>
              </a:spcBef>
            </a:pPr>
            <a:r>
              <a:rPr lang="ru-RU" alt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Исп</a:t>
            </a:r>
            <a:r>
              <a:rPr lang="ru-RU" altLang="ru-RU" sz="7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. </a:t>
            </a:r>
            <a:r>
              <a:rPr lang="ru-RU" alt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Л.А. Давиденко</a:t>
            </a:r>
            <a:endParaRPr lang="ru-RU" altLang="ru-RU" sz="7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defTabSz="1727942">
              <a:spcBef>
                <a:spcPct val="0"/>
              </a:spcBef>
            </a:pPr>
            <a:r>
              <a:rPr 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Тел</a:t>
            </a:r>
            <a:r>
              <a:rPr lang="ru-RU" sz="7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. 3220-5507</a:t>
            </a:r>
          </a:p>
        </p:txBody>
      </p:sp>
      <p:grpSp>
        <p:nvGrpSpPr>
          <p:cNvPr id="429" name="Группа 428"/>
          <p:cNvGrpSpPr/>
          <p:nvPr/>
        </p:nvGrpSpPr>
        <p:grpSpPr>
          <a:xfrm>
            <a:off x="6149686" y="3892070"/>
            <a:ext cx="1581368" cy="723767"/>
            <a:chOff x="406713" y="1180365"/>
            <a:chExt cx="1581368" cy="723767"/>
          </a:xfrm>
        </p:grpSpPr>
        <p:cxnSp>
          <p:nvCxnSpPr>
            <p:cNvPr id="430" name="Прямая соединительная линия 429"/>
            <p:cNvCxnSpPr/>
            <p:nvPr/>
          </p:nvCxnSpPr>
          <p:spPr>
            <a:xfrm>
              <a:off x="1484224" y="1515603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31" name="Прямая соединительная линия 430"/>
            <p:cNvCxnSpPr/>
            <p:nvPr/>
          </p:nvCxnSpPr>
          <p:spPr>
            <a:xfrm>
              <a:off x="1594082" y="1662606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32" name="Скругленный прямоугольник 431"/>
            <p:cNvSpPr/>
            <p:nvPr/>
          </p:nvSpPr>
          <p:spPr>
            <a:xfrm>
              <a:off x="640108" y="1561908"/>
              <a:ext cx="250314" cy="147532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ru-RU" sz="800" b="1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15%</a:t>
              </a:r>
            </a:p>
          </p:txBody>
        </p:sp>
        <p:sp>
          <p:nvSpPr>
            <p:cNvPr id="433" name="TextBox 23"/>
            <p:cNvSpPr txBox="1">
              <a:spLocks noChangeAspect="1"/>
            </p:cNvSpPr>
            <p:nvPr/>
          </p:nvSpPr>
          <p:spPr>
            <a:xfrm>
              <a:off x="892969" y="1704077"/>
              <a:ext cx="392468" cy="200055"/>
            </a:xfrm>
            <a:prstGeom prst="rect">
              <a:avLst/>
            </a:prstGeom>
            <a:solidFill>
              <a:srgbClr val="4F81BD">
                <a:lumMod val="75000"/>
              </a:srgb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10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  <p:sp>
          <p:nvSpPr>
            <p:cNvPr id="434" name="Прямоугольник 433"/>
            <p:cNvSpPr/>
            <p:nvPr/>
          </p:nvSpPr>
          <p:spPr>
            <a:xfrm>
              <a:off x="895333" y="1552996"/>
              <a:ext cx="780208" cy="156444"/>
            </a:xfrm>
            <a:prstGeom prst="rect">
              <a:avLst/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984/1336 </a:t>
              </a:r>
              <a:endParaRPr lang="ru-RU" sz="8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63" name="Прямоугольник 462"/>
            <p:cNvSpPr/>
            <p:nvPr/>
          </p:nvSpPr>
          <p:spPr bwMode="auto">
            <a:xfrm>
              <a:off x="895333" y="1411197"/>
              <a:ext cx="780208" cy="141799"/>
            </a:xfrm>
            <a:prstGeom prst="rect">
              <a:avLst/>
            </a:prstGeom>
            <a:solidFill>
              <a:srgbClr val="00B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50362/497806 </a:t>
              </a:r>
              <a:endParaRPr lang="ru-RU" sz="7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64" name="TextBox 10"/>
            <p:cNvSpPr txBox="1"/>
            <p:nvPr/>
          </p:nvSpPr>
          <p:spPr>
            <a:xfrm>
              <a:off x="406713" y="1180365"/>
              <a:ext cx="1581368" cy="230832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sz="900" dirty="0"/>
                <a:t>г. Сочи</a:t>
              </a:r>
            </a:p>
          </p:txBody>
        </p:sp>
        <p:sp>
          <p:nvSpPr>
            <p:cNvPr id="465" name="TextBox 23"/>
            <p:cNvSpPr txBox="1">
              <a:spLocks noChangeAspect="1"/>
            </p:cNvSpPr>
            <p:nvPr/>
          </p:nvSpPr>
          <p:spPr>
            <a:xfrm>
              <a:off x="1302123" y="1704077"/>
              <a:ext cx="392468" cy="200055"/>
            </a:xfrm>
            <a:prstGeom prst="rect">
              <a:avLst/>
            </a:prstGeom>
            <a:solidFill>
              <a:schemeClr val="accent4">
                <a:lumMod val="75000"/>
              </a:scheme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15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82482690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Рисунок 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7936" y="722989"/>
            <a:ext cx="12199936" cy="6135011"/>
          </a:xfrm>
          <a:prstGeom prst="rect">
            <a:avLst/>
          </a:prstGeom>
        </p:spPr>
      </p:pic>
      <p:grpSp>
        <p:nvGrpSpPr>
          <p:cNvPr id="4" name="Группа 3"/>
          <p:cNvGrpSpPr/>
          <p:nvPr/>
        </p:nvGrpSpPr>
        <p:grpSpPr>
          <a:xfrm>
            <a:off x="11461411" y="76626"/>
            <a:ext cx="625999" cy="526433"/>
            <a:chOff x="9625856" y="4064"/>
            <a:chExt cx="625999" cy="526433"/>
          </a:xfrm>
        </p:grpSpPr>
        <p:sp>
          <p:nvSpPr>
            <p:cNvPr id="5" name="Oval 44"/>
            <p:cNvSpPr>
              <a:spLocks noChangeArrowheads="1"/>
            </p:cNvSpPr>
            <p:nvPr/>
          </p:nvSpPr>
          <p:spPr bwMode="auto">
            <a:xfrm>
              <a:off x="9625856" y="4064"/>
              <a:ext cx="625999" cy="52643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" name="Oval 45"/>
            <p:cNvSpPr>
              <a:spLocks noChangeArrowheads="1"/>
            </p:cNvSpPr>
            <p:nvPr/>
          </p:nvSpPr>
          <p:spPr bwMode="auto">
            <a:xfrm>
              <a:off x="9640446" y="10526"/>
              <a:ext cx="600673" cy="505200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" name="Oval 46"/>
            <p:cNvSpPr>
              <a:spLocks noChangeArrowheads="1"/>
            </p:cNvSpPr>
            <p:nvPr/>
          </p:nvSpPr>
          <p:spPr bwMode="auto">
            <a:xfrm>
              <a:off x="9715875" y="76994"/>
              <a:ext cx="454772" cy="38334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" name="Oval 47"/>
            <p:cNvSpPr>
              <a:spLocks noChangeArrowheads="1"/>
            </p:cNvSpPr>
            <p:nvPr/>
          </p:nvSpPr>
          <p:spPr bwMode="auto">
            <a:xfrm>
              <a:off x="9727987" y="87610"/>
              <a:ext cx="437704" cy="368803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9" name="Freeform 48"/>
            <p:cNvSpPr>
              <a:spLocks noEditPoints="1"/>
            </p:cNvSpPr>
            <p:nvPr/>
          </p:nvSpPr>
          <p:spPr bwMode="auto">
            <a:xfrm>
              <a:off x="9765151" y="25297"/>
              <a:ext cx="362001" cy="84931"/>
            </a:xfrm>
            <a:custGeom>
              <a:avLst/>
              <a:gdLst>
                <a:gd name="T0" fmla="*/ 2147483647 w 115"/>
                <a:gd name="T1" fmla="*/ 2147483647 h 32"/>
                <a:gd name="T2" fmla="*/ 2147483647 w 115"/>
                <a:gd name="T3" fmla="*/ 2147483647 h 32"/>
                <a:gd name="T4" fmla="*/ 2147483647 w 115"/>
                <a:gd name="T5" fmla="*/ 2147483647 h 32"/>
                <a:gd name="T6" fmla="*/ 2147483647 w 115"/>
                <a:gd name="T7" fmla="*/ 2147483647 h 32"/>
                <a:gd name="T8" fmla="*/ 2147483647 w 115"/>
                <a:gd name="T9" fmla="*/ 2147483647 h 32"/>
                <a:gd name="T10" fmla="*/ 2147483647 w 115"/>
                <a:gd name="T11" fmla="*/ 2147483647 h 32"/>
                <a:gd name="T12" fmla="*/ 2147483647 w 115"/>
                <a:gd name="T13" fmla="*/ 2147483647 h 32"/>
                <a:gd name="T14" fmla="*/ 2147483647 w 115"/>
                <a:gd name="T15" fmla="*/ 2147483647 h 32"/>
                <a:gd name="T16" fmla="*/ 2147483647 w 115"/>
                <a:gd name="T17" fmla="*/ 2147483647 h 32"/>
                <a:gd name="T18" fmla="*/ 2147483647 w 115"/>
                <a:gd name="T19" fmla="*/ 2147483647 h 32"/>
                <a:gd name="T20" fmla="*/ 2147483647 w 115"/>
                <a:gd name="T21" fmla="*/ 2147483647 h 32"/>
                <a:gd name="T22" fmla="*/ 2147483647 w 115"/>
                <a:gd name="T23" fmla="*/ 2147483647 h 32"/>
                <a:gd name="T24" fmla="*/ 2147483647 w 115"/>
                <a:gd name="T25" fmla="*/ 2147483647 h 32"/>
                <a:gd name="T26" fmla="*/ 2147483647 w 115"/>
                <a:gd name="T27" fmla="*/ 2147483647 h 32"/>
                <a:gd name="T28" fmla="*/ 2147483647 w 115"/>
                <a:gd name="T29" fmla="*/ 2147483647 h 32"/>
                <a:gd name="T30" fmla="*/ 2147483647 w 115"/>
                <a:gd name="T31" fmla="*/ 2147483647 h 32"/>
                <a:gd name="T32" fmla="*/ 2147483647 w 115"/>
                <a:gd name="T33" fmla="*/ 2147483647 h 32"/>
                <a:gd name="T34" fmla="*/ 2147483647 w 115"/>
                <a:gd name="T35" fmla="*/ 2147483647 h 32"/>
                <a:gd name="T36" fmla="*/ 2147483647 w 115"/>
                <a:gd name="T37" fmla="*/ 2147483647 h 32"/>
                <a:gd name="T38" fmla="*/ 2147483647 w 115"/>
                <a:gd name="T39" fmla="*/ 2147483647 h 32"/>
                <a:gd name="T40" fmla="*/ 2147483647 w 115"/>
                <a:gd name="T41" fmla="*/ 2147483647 h 32"/>
                <a:gd name="T42" fmla="*/ 2147483647 w 115"/>
                <a:gd name="T43" fmla="*/ 0 h 32"/>
                <a:gd name="T44" fmla="*/ 2147483647 w 115"/>
                <a:gd name="T45" fmla="*/ 2147483647 h 32"/>
                <a:gd name="T46" fmla="*/ 2147483647 w 115"/>
                <a:gd name="T47" fmla="*/ 2147483647 h 32"/>
                <a:gd name="T48" fmla="*/ 2147483647 w 115"/>
                <a:gd name="T49" fmla="*/ 2147483647 h 32"/>
                <a:gd name="T50" fmla="*/ 2147483647 w 115"/>
                <a:gd name="T51" fmla="*/ 0 h 32"/>
                <a:gd name="T52" fmla="*/ 2147483647 w 115"/>
                <a:gd name="T53" fmla="*/ 2147483647 h 32"/>
                <a:gd name="T54" fmla="*/ 2147483647 w 115"/>
                <a:gd name="T55" fmla="*/ 2147483647 h 32"/>
                <a:gd name="T56" fmla="*/ 2147483647 w 115"/>
                <a:gd name="T57" fmla="*/ 2147483647 h 32"/>
                <a:gd name="T58" fmla="*/ 2147483647 w 115"/>
                <a:gd name="T59" fmla="*/ 2147483647 h 32"/>
                <a:gd name="T60" fmla="*/ 2147483647 w 115"/>
                <a:gd name="T61" fmla="*/ 2147483647 h 32"/>
                <a:gd name="T62" fmla="*/ 2147483647 w 115"/>
                <a:gd name="T63" fmla="*/ 2147483647 h 32"/>
                <a:gd name="T64" fmla="*/ 2147483647 w 115"/>
                <a:gd name="T65" fmla="*/ 2147483647 h 32"/>
                <a:gd name="T66" fmla="*/ 2147483647 w 115"/>
                <a:gd name="T67" fmla="*/ 2147483647 h 32"/>
                <a:gd name="T68" fmla="*/ 2147483647 w 115"/>
                <a:gd name="T69" fmla="*/ 2147483647 h 32"/>
                <a:gd name="T70" fmla="*/ 2147483647 w 115"/>
                <a:gd name="T71" fmla="*/ 2147483647 h 32"/>
                <a:gd name="T72" fmla="*/ 2147483647 w 115"/>
                <a:gd name="T73" fmla="*/ 2147483647 h 32"/>
                <a:gd name="T74" fmla="*/ 2147483647 w 115"/>
                <a:gd name="T75" fmla="*/ 2147483647 h 32"/>
                <a:gd name="T76" fmla="*/ 2147483647 w 115"/>
                <a:gd name="T77" fmla="*/ 2147483647 h 32"/>
                <a:gd name="T78" fmla="*/ 2147483647 w 115"/>
                <a:gd name="T79" fmla="*/ 2147483647 h 32"/>
                <a:gd name="T80" fmla="*/ 2147483647 w 115"/>
                <a:gd name="T81" fmla="*/ 2147483647 h 32"/>
                <a:gd name="T82" fmla="*/ 2147483647 w 115"/>
                <a:gd name="T83" fmla="*/ 2147483647 h 32"/>
                <a:gd name="T84" fmla="*/ 2147483647 w 115"/>
                <a:gd name="T85" fmla="*/ 2147483647 h 32"/>
                <a:gd name="T86" fmla="*/ 2147483647 w 115"/>
                <a:gd name="T87" fmla="*/ 2147483647 h 32"/>
                <a:gd name="T88" fmla="*/ 2147483647 w 115"/>
                <a:gd name="T89" fmla="*/ 2147483647 h 32"/>
                <a:gd name="T90" fmla="*/ 2147483647 w 115"/>
                <a:gd name="T91" fmla="*/ 2147483647 h 32"/>
                <a:gd name="T92" fmla="*/ 2147483647 w 115"/>
                <a:gd name="T93" fmla="*/ 2147483647 h 32"/>
                <a:gd name="T94" fmla="*/ 2147483647 w 115"/>
                <a:gd name="T95" fmla="*/ 2147483647 h 32"/>
                <a:gd name="T96" fmla="*/ 2147483647 w 115"/>
                <a:gd name="T97" fmla="*/ 2147483647 h 32"/>
                <a:gd name="T98" fmla="*/ 2147483647 w 115"/>
                <a:gd name="T99" fmla="*/ 2147483647 h 32"/>
                <a:gd name="T100" fmla="*/ 2147483647 w 115"/>
                <a:gd name="T101" fmla="*/ 2147483647 h 32"/>
                <a:gd name="T102" fmla="*/ 2147483647 w 115"/>
                <a:gd name="T103" fmla="*/ 2147483647 h 32"/>
                <a:gd name="T104" fmla="*/ 2147483647 w 115"/>
                <a:gd name="T105" fmla="*/ 2147483647 h 3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15"/>
                <a:gd name="T160" fmla="*/ 0 h 32"/>
                <a:gd name="T161" fmla="*/ 115 w 115"/>
                <a:gd name="T162" fmla="*/ 32 h 3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15" h="32">
                  <a:moveTo>
                    <a:pt x="6" y="29"/>
                  </a:moveTo>
                  <a:lnTo>
                    <a:pt x="7" y="29"/>
                  </a:lnTo>
                  <a:cubicBezTo>
                    <a:pt x="7" y="29"/>
                    <a:pt x="7" y="29"/>
                    <a:pt x="8" y="28"/>
                  </a:cubicBezTo>
                  <a:cubicBezTo>
                    <a:pt x="8" y="28"/>
                    <a:pt x="8" y="28"/>
                    <a:pt x="7" y="28"/>
                  </a:cubicBezTo>
                  <a:lnTo>
                    <a:pt x="4" y="22"/>
                  </a:lnTo>
                  <a:cubicBezTo>
                    <a:pt x="4" y="22"/>
                    <a:pt x="3" y="22"/>
                    <a:pt x="3" y="22"/>
                  </a:cubicBezTo>
                  <a:cubicBezTo>
                    <a:pt x="3" y="22"/>
                    <a:pt x="3" y="22"/>
                    <a:pt x="2" y="22"/>
                  </a:cubicBezTo>
                  <a:lnTo>
                    <a:pt x="0" y="20"/>
                  </a:lnTo>
                  <a:lnTo>
                    <a:pt x="8" y="15"/>
                  </a:lnTo>
                  <a:lnTo>
                    <a:pt x="9" y="18"/>
                  </a:lnTo>
                  <a:cubicBezTo>
                    <a:pt x="9" y="18"/>
                    <a:pt x="8" y="18"/>
                    <a:pt x="8" y="18"/>
                  </a:cubicBezTo>
                  <a:cubicBezTo>
                    <a:pt x="8" y="18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lnTo>
                    <a:pt x="9" y="20"/>
                  </a:lnTo>
                  <a:lnTo>
                    <a:pt x="13" y="18"/>
                  </a:lnTo>
                  <a:lnTo>
                    <a:pt x="12" y="17"/>
                  </a:lnTo>
                  <a:cubicBezTo>
                    <a:pt x="12" y="17"/>
                    <a:pt x="12" y="16"/>
                    <a:pt x="12" y="16"/>
                  </a:cubicBezTo>
                  <a:cubicBezTo>
                    <a:pt x="11" y="16"/>
                    <a:pt x="11" y="16"/>
                    <a:pt x="11" y="17"/>
                  </a:cubicBezTo>
                  <a:lnTo>
                    <a:pt x="9" y="14"/>
                  </a:lnTo>
                  <a:lnTo>
                    <a:pt x="16" y="10"/>
                  </a:lnTo>
                  <a:lnTo>
                    <a:pt x="18" y="12"/>
                  </a:lnTo>
                  <a:lnTo>
                    <a:pt x="17" y="13"/>
                  </a:ln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7" y="14"/>
                    <a:pt x="17" y="14"/>
                  </a:cubicBezTo>
                  <a:lnTo>
                    <a:pt x="20" y="20"/>
                  </a:lnTo>
                  <a:lnTo>
                    <a:pt x="21" y="20"/>
                  </a:ln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2" y="20"/>
                  </a:cubicBezTo>
                  <a:lnTo>
                    <a:pt x="22" y="19"/>
                  </a:lnTo>
                  <a:lnTo>
                    <a:pt x="24" y="22"/>
                  </a:lnTo>
                  <a:lnTo>
                    <a:pt x="17" y="26"/>
                  </a:lnTo>
                  <a:lnTo>
                    <a:pt x="15" y="24"/>
                  </a:lnTo>
                  <a:cubicBezTo>
                    <a:pt x="16" y="24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lnTo>
                    <a:pt x="14" y="21"/>
                  </a:lnTo>
                  <a:lnTo>
                    <a:pt x="11" y="23"/>
                  </a:lnTo>
                  <a:lnTo>
                    <a:pt x="12" y="25"/>
                  </a:lnTo>
                  <a:cubicBezTo>
                    <a:pt x="12" y="25"/>
                    <a:pt x="12" y="25"/>
                    <a:pt x="13" y="25"/>
                  </a:cubicBezTo>
                  <a:cubicBezTo>
                    <a:pt x="13" y="25"/>
                    <a:pt x="13" y="25"/>
                    <a:pt x="13" y="25"/>
                  </a:cubicBezTo>
                  <a:lnTo>
                    <a:pt x="14" y="25"/>
                  </a:lnTo>
                  <a:lnTo>
                    <a:pt x="15" y="27"/>
                  </a:lnTo>
                  <a:lnTo>
                    <a:pt x="8" y="32"/>
                  </a:lnTo>
                  <a:lnTo>
                    <a:pt x="6" y="29"/>
                  </a:lnTo>
                  <a:close/>
                  <a:moveTo>
                    <a:pt x="33" y="3"/>
                  </a:moveTo>
                  <a:lnTo>
                    <a:pt x="34" y="6"/>
                  </a:lnTo>
                  <a:lnTo>
                    <a:pt x="33" y="6"/>
                  </a:lnTo>
                  <a:cubicBezTo>
                    <a:pt x="33" y="6"/>
                    <a:pt x="33" y="6"/>
                    <a:pt x="33" y="6"/>
                  </a:cubicBezTo>
                  <a:cubicBezTo>
                    <a:pt x="33" y="7"/>
                    <a:pt x="33" y="7"/>
                    <a:pt x="33" y="7"/>
                  </a:cubicBezTo>
                  <a:lnTo>
                    <a:pt x="35" y="14"/>
                  </a:lnTo>
                  <a:lnTo>
                    <a:pt x="38" y="13"/>
                  </a:lnTo>
                  <a:lnTo>
                    <a:pt x="37" y="6"/>
                  </a:lnTo>
                  <a:cubicBezTo>
                    <a:pt x="37" y="6"/>
                    <a:pt x="36" y="6"/>
                    <a:pt x="36" y="6"/>
                  </a:cubicBezTo>
                  <a:cubicBezTo>
                    <a:pt x="36" y="5"/>
                    <a:pt x="36" y="5"/>
                    <a:pt x="36" y="6"/>
                  </a:cubicBezTo>
                  <a:lnTo>
                    <a:pt x="35" y="6"/>
                  </a:lnTo>
                  <a:lnTo>
                    <a:pt x="35" y="3"/>
                  </a:lnTo>
                  <a:lnTo>
                    <a:pt x="43" y="1"/>
                  </a:lnTo>
                  <a:lnTo>
                    <a:pt x="44" y="3"/>
                  </a:lnTo>
                  <a:lnTo>
                    <a:pt x="43" y="4"/>
                  </a:lnTo>
                  <a:cubicBezTo>
                    <a:pt x="42" y="4"/>
                    <a:pt x="42" y="4"/>
                    <a:pt x="42" y="4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lnTo>
                    <a:pt x="44" y="10"/>
                  </a:lnTo>
                  <a:cubicBezTo>
                    <a:pt x="44" y="10"/>
                    <a:pt x="44" y="10"/>
                    <a:pt x="44" y="10"/>
                  </a:cubicBezTo>
                  <a:cubicBezTo>
                    <a:pt x="44" y="10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5" y="11"/>
                  </a:cubicBezTo>
                  <a:lnTo>
                    <a:pt x="46" y="11"/>
                  </a:lnTo>
                  <a:lnTo>
                    <a:pt x="48" y="17"/>
                  </a:lnTo>
                  <a:lnTo>
                    <a:pt x="45" y="18"/>
                  </a:lnTo>
                  <a:lnTo>
                    <a:pt x="44" y="17"/>
                  </a:ln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5"/>
                    <a:pt x="44" y="15"/>
                  </a:cubicBezTo>
                  <a:cubicBezTo>
                    <a:pt x="43" y="15"/>
                    <a:pt x="43" y="15"/>
                    <a:pt x="42" y="15"/>
                  </a:cubicBezTo>
                  <a:lnTo>
                    <a:pt x="28" y="19"/>
                  </a:lnTo>
                  <a:lnTo>
                    <a:pt x="27" y="16"/>
                  </a:lnTo>
                  <a:lnTo>
                    <a:pt x="28" y="16"/>
                  </a:lnTo>
                  <a:cubicBezTo>
                    <a:pt x="29" y="16"/>
                    <a:pt x="29" y="16"/>
                    <a:pt x="29" y="16"/>
                  </a:cubicBezTo>
                  <a:cubicBezTo>
                    <a:pt x="29" y="16"/>
                    <a:pt x="29" y="16"/>
                    <a:pt x="29" y="15"/>
                  </a:cubicBezTo>
                  <a:lnTo>
                    <a:pt x="27" y="9"/>
                  </a:ln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6" y="8"/>
                    <a:pt x="26" y="8"/>
                  </a:cubicBezTo>
                  <a:lnTo>
                    <a:pt x="25" y="8"/>
                  </a:lnTo>
                  <a:lnTo>
                    <a:pt x="25" y="6"/>
                  </a:lnTo>
                  <a:lnTo>
                    <a:pt x="33" y="3"/>
                  </a:lnTo>
                  <a:close/>
                  <a:moveTo>
                    <a:pt x="61" y="0"/>
                  </a:moveTo>
                  <a:lnTo>
                    <a:pt x="61" y="3"/>
                  </a:lnTo>
                  <a:cubicBezTo>
                    <a:pt x="61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4"/>
                  </a:cubicBezTo>
                  <a:lnTo>
                    <a:pt x="62" y="6"/>
                  </a:lnTo>
                  <a:lnTo>
                    <a:pt x="63" y="4"/>
                  </a:ln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3" y="3"/>
                  </a:cubicBezTo>
                  <a:cubicBezTo>
                    <a:pt x="63" y="3"/>
                    <a:pt x="63" y="3"/>
                    <a:pt x="63" y="3"/>
                  </a:cubicBezTo>
                  <a:lnTo>
                    <a:pt x="63" y="0"/>
                  </a:lnTo>
                  <a:lnTo>
                    <a:pt x="70" y="0"/>
                  </a:lnTo>
                  <a:lnTo>
                    <a:pt x="70" y="3"/>
                  </a:lnTo>
                  <a:lnTo>
                    <a:pt x="69" y="3"/>
                  </a:lnTo>
                  <a:cubicBezTo>
                    <a:pt x="69" y="3"/>
                    <a:pt x="68" y="3"/>
                    <a:pt x="68" y="3"/>
                  </a:cubicBezTo>
                  <a:cubicBezTo>
                    <a:pt x="68" y="3"/>
                    <a:pt x="68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lnTo>
                    <a:pt x="65" y="8"/>
                  </a:lnTo>
                  <a:cubicBezTo>
                    <a:pt x="65" y="9"/>
                    <a:pt x="64" y="11"/>
                    <a:pt x="64" y="11"/>
                  </a:cubicBezTo>
                  <a:cubicBezTo>
                    <a:pt x="63" y="12"/>
                    <a:pt x="62" y="13"/>
                    <a:pt x="62" y="13"/>
                  </a:cubicBezTo>
                  <a:cubicBezTo>
                    <a:pt x="61" y="14"/>
                    <a:pt x="61" y="14"/>
                    <a:pt x="60" y="14"/>
                  </a:cubicBezTo>
                  <a:cubicBezTo>
                    <a:pt x="59" y="14"/>
                    <a:pt x="58" y="14"/>
                    <a:pt x="58" y="14"/>
                  </a:cubicBezTo>
                  <a:cubicBezTo>
                    <a:pt x="57" y="14"/>
                    <a:pt x="57" y="14"/>
                    <a:pt x="56" y="14"/>
                  </a:cubicBezTo>
                  <a:cubicBezTo>
                    <a:pt x="56" y="14"/>
                    <a:pt x="55" y="14"/>
                    <a:pt x="54" y="14"/>
                  </a:cubicBezTo>
                  <a:lnTo>
                    <a:pt x="54" y="10"/>
                  </a:lnTo>
                  <a:cubicBezTo>
                    <a:pt x="55" y="10"/>
                    <a:pt x="55" y="10"/>
                    <a:pt x="56" y="10"/>
                  </a:cubicBezTo>
                  <a:cubicBezTo>
                    <a:pt x="56" y="10"/>
                    <a:pt x="57" y="10"/>
                    <a:pt x="57" y="10"/>
                  </a:cubicBezTo>
                  <a:cubicBezTo>
                    <a:pt x="57" y="10"/>
                    <a:pt x="57" y="10"/>
                    <a:pt x="58" y="10"/>
                  </a:cubicBezTo>
                  <a:cubicBezTo>
                    <a:pt x="58" y="10"/>
                    <a:pt x="58" y="10"/>
                    <a:pt x="58" y="10"/>
                  </a:cubicBezTo>
                  <a:lnTo>
                    <a:pt x="54" y="4"/>
                  </a:lnTo>
                  <a:cubicBezTo>
                    <a:pt x="54" y="4"/>
                    <a:pt x="54" y="3"/>
                    <a:pt x="54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3"/>
                    <a:pt x="53" y="3"/>
                    <a:pt x="53" y="2"/>
                  </a:cubicBezTo>
                  <a:cubicBezTo>
                    <a:pt x="52" y="2"/>
                    <a:pt x="52" y="2"/>
                    <a:pt x="52" y="2"/>
                  </a:cubicBezTo>
                  <a:lnTo>
                    <a:pt x="51" y="2"/>
                  </a:lnTo>
                  <a:lnTo>
                    <a:pt x="52" y="0"/>
                  </a:lnTo>
                  <a:lnTo>
                    <a:pt x="61" y="0"/>
                  </a:lnTo>
                  <a:close/>
                  <a:moveTo>
                    <a:pt x="86" y="7"/>
                  </a:moveTo>
                  <a:lnTo>
                    <a:pt x="85" y="7"/>
                  </a:lnTo>
                  <a:cubicBezTo>
                    <a:pt x="85" y="7"/>
                    <a:pt x="85" y="7"/>
                    <a:pt x="84" y="7"/>
                  </a:cubicBezTo>
                  <a:cubicBezTo>
                    <a:pt x="84" y="7"/>
                    <a:pt x="84" y="7"/>
                    <a:pt x="84" y="7"/>
                  </a:cubicBezTo>
                  <a:lnTo>
                    <a:pt x="84" y="9"/>
                  </a:ln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5" y="9"/>
                    <a:pt x="85" y="9"/>
                  </a:cubicBezTo>
                  <a:cubicBezTo>
                    <a:pt x="85" y="9"/>
                    <a:pt x="85" y="9"/>
                    <a:pt x="85" y="8"/>
                  </a:cubicBezTo>
                  <a:cubicBezTo>
                    <a:pt x="86" y="8"/>
                    <a:pt x="86" y="8"/>
                    <a:pt x="86" y="8"/>
                  </a:cubicBezTo>
                  <a:cubicBezTo>
                    <a:pt x="86" y="8"/>
                    <a:pt x="86" y="8"/>
                    <a:pt x="86" y="7"/>
                  </a:cubicBezTo>
                  <a:cubicBezTo>
                    <a:pt x="87" y="7"/>
                    <a:pt x="87" y="7"/>
                    <a:pt x="87" y="7"/>
                  </a:cubicBezTo>
                  <a:cubicBezTo>
                    <a:pt x="87" y="7"/>
                    <a:pt x="87" y="7"/>
                    <a:pt x="87" y="6"/>
                  </a:cubicBezTo>
                  <a:cubicBezTo>
                    <a:pt x="88" y="6"/>
                    <a:pt x="88" y="6"/>
                    <a:pt x="89" y="5"/>
                  </a:cubicBezTo>
                  <a:cubicBezTo>
                    <a:pt x="90" y="5"/>
                    <a:pt x="91" y="5"/>
                    <a:pt x="92" y="6"/>
                  </a:cubicBezTo>
                  <a:cubicBezTo>
                    <a:pt x="92" y="6"/>
                    <a:pt x="92" y="6"/>
                    <a:pt x="93" y="6"/>
                  </a:cubicBezTo>
                  <a:cubicBezTo>
                    <a:pt x="93" y="6"/>
                    <a:pt x="93" y="6"/>
                    <a:pt x="93" y="6"/>
                  </a:cubicBezTo>
                  <a:cubicBezTo>
                    <a:pt x="94" y="6"/>
                    <a:pt x="94" y="6"/>
                    <a:pt x="94" y="6"/>
                  </a:cubicBezTo>
                  <a:cubicBezTo>
                    <a:pt x="94" y="6"/>
                    <a:pt x="94" y="7"/>
                    <a:pt x="94" y="7"/>
                  </a:cubicBezTo>
                  <a:lnTo>
                    <a:pt x="93" y="10"/>
                  </a:ln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2" y="10"/>
                    <a:pt x="92" y="10"/>
                  </a:cubicBezTo>
                  <a:cubicBezTo>
                    <a:pt x="92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1"/>
                  </a:cubicBezTo>
                  <a:cubicBezTo>
                    <a:pt x="90" y="11"/>
                    <a:pt x="90" y="11"/>
                    <a:pt x="89" y="11"/>
                  </a:cubicBezTo>
                  <a:cubicBezTo>
                    <a:pt x="89" y="11"/>
                    <a:pt x="88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8" y="12"/>
                    <a:pt x="89" y="12"/>
                    <a:pt x="89" y="13"/>
                  </a:cubicBezTo>
                  <a:cubicBezTo>
                    <a:pt x="90" y="13"/>
                    <a:pt x="90" y="14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6"/>
                  </a:cubicBezTo>
                  <a:cubicBezTo>
                    <a:pt x="90" y="16"/>
                    <a:pt x="90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2" y="16"/>
                  </a:cubicBezTo>
                  <a:lnTo>
                    <a:pt x="90" y="20"/>
                  </a:lnTo>
                  <a:cubicBezTo>
                    <a:pt x="90" y="20"/>
                    <a:pt x="90" y="20"/>
                    <a:pt x="90" y="20"/>
                  </a:cubicBezTo>
                  <a:cubicBezTo>
                    <a:pt x="89" y="20"/>
                    <a:pt x="89" y="20"/>
                    <a:pt x="89" y="20"/>
                  </a:cubicBezTo>
                  <a:cubicBezTo>
                    <a:pt x="89" y="20"/>
                    <a:pt x="89" y="20"/>
                    <a:pt x="88" y="20"/>
                  </a:cubicBezTo>
                  <a:cubicBezTo>
                    <a:pt x="88" y="20"/>
                    <a:pt x="88" y="20"/>
                    <a:pt x="88" y="20"/>
                  </a:cubicBezTo>
                  <a:cubicBezTo>
                    <a:pt x="87" y="19"/>
                    <a:pt x="86" y="19"/>
                    <a:pt x="85" y="18"/>
                  </a:cubicBezTo>
                  <a:cubicBezTo>
                    <a:pt x="85" y="18"/>
                    <a:pt x="84" y="17"/>
                    <a:pt x="84" y="15"/>
                  </a:cubicBezTo>
                  <a:cubicBezTo>
                    <a:pt x="84" y="15"/>
                    <a:pt x="84" y="15"/>
                    <a:pt x="84" y="15"/>
                  </a:cubicBezTo>
                  <a:cubicBezTo>
                    <a:pt x="84" y="14"/>
                    <a:pt x="84" y="14"/>
                    <a:pt x="84" y="14"/>
                  </a:cubicBezTo>
                  <a:cubicBezTo>
                    <a:pt x="84" y="14"/>
                    <a:pt x="84" y="14"/>
                    <a:pt x="84" y="13"/>
                  </a:cubicBezTo>
                  <a:cubicBezTo>
                    <a:pt x="84" y="13"/>
                    <a:pt x="84" y="13"/>
                    <a:pt x="84" y="13"/>
                  </a:cubicBezTo>
                  <a:cubicBezTo>
                    <a:pt x="84" y="13"/>
                    <a:pt x="84" y="12"/>
                    <a:pt x="84" y="12"/>
                  </a:cubicBezTo>
                  <a:cubicBezTo>
                    <a:pt x="83" y="12"/>
                    <a:pt x="83" y="12"/>
                    <a:pt x="83" y="12"/>
                  </a:cubicBezTo>
                  <a:lnTo>
                    <a:pt x="82" y="14"/>
                  </a:lnTo>
                  <a:cubicBezTo>
                    <a:pt x="82" y="14"/>
                    <a:pt x="82" y="14"/>
                    <a:pt x="82" y="14"/>
                  </a:cubicBezTo>
                  <a:cubicBezTo>
                    <a:pt x="82" y="14"/>
                    <a:pt x="82" y="15"/>
                    <a:pt x="83" y="15"/>
                  </a:cubicBezTo>
                  <a:lnTo>
                    <a:pt x="82" y="18"/>
                  </a:lnTo>
                  <a:lnTo>
                    <a:pt x="74" y="15"/>
                  </a:lnTo>
                  <a:lnTo>
                    <a:pt x="75" y="12"/>
                  </a:lnTo>
                  <a:cubicBezTo>
                    <a:pt x="76" y="12"/>
                    <a:pt x="76" y="12"/>
                    <a:pt x="76" y="12"/>
                  </a:cubicBezTo>
                  <a:cubicBezTo>
                    <a:pt x="76" y="12"/>
                    <a:pt x="76" y="12"/>
                    <a:pt x="77" y="12"/>
                  </a:cubicBezTo>
                  <a:lnTo>
                    <a:pt x="79" y="5"/>
                  </a:lnTo>
                  <a:cubicBezTo>
                    <a:pt x="79" y="5"/>
                    <a:pt x="79" y="5"/>
                    <a:pt x="79" y="5"/>
                  </a:cubicBezTo>
                  <a:cubicBezTo>
                    <a:pt x="79" y="5"/>
                    <a:pt x="78" y="4"/>
                    <a:pt x="78" y="4"/>
                  </a:cubicBezTo>
                  <a:lnTo>
                    <a:pt x="77" y="4"/>
                  </a:lnTo>
                  <a:lnTo>
                    <a:pt x="78" y="1"/>
                  </a:lnTo>
                  <a:lnTo>
                    <a:pt x="87" y="4"/>
                  </a:lnTo>
                  <a:lnTo>
                    <a:pt x="86" y="7"/>
                  </a:lnTo>
                  <a:close/>
                  <a:moveTo>
                    <a:pt x="112" y="28"/>
                  </a:moveTo>
                  <a:cubicBezTo>
                    <a:pt x="111" y="29"/>
                    <a:pt x="110" y="30"/>
                    <a:pt x="108" y="30"/>
                  </a:cubicBezTo>
                  <a:cubicBezTo>
                    <a:pt x="106" y="30"/>
                    <a:pt x="104" y="29"/>
                    <a:pt x="102" y="28"/>
                  </a:cubicBezTo>
                  <a:cubicBezTo>
                    <a:pt x="101" y="27"/>
                    <a:pt x="101" y="27"/>
                    <a:pt x="101" y="27"/>
                  </a:cubicBezTo>
                  <a:cubicBezTo>
                    <a:pt x="100" y="27"/>
                    <a:pt x="100" y="26"/>
                    <a:pt x="100" y="26"/>
                  </a:cubicBezTo>
                  <a:cubicBezTo>
                    <a:pt x="99" y="25"/>
                    <a:pt x="99" y="25"/>
                    <a:pt x="98" y="24"/>
                  </a:cubicBezTo>
                  <a:cubicBezTo>
                    <a:pt x="98" y="23"/>
                    <a:pt x="97" y="22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0"/>
                    <a:pt x="97" y="20"/>
                    <a:pt x="97" y="19"/>
                  </a:cubicBezTo>
                  <a:cubicBezTo>
                    <a:pt x="98" y="18"/>
                    <a:pt x="98" y="17"/>
                    <a:pt x="99" y="16"/>
                  </a:cubicBezTo>
                  <a:cubicBezTo>
                    <a:pt x="99" y="16"/>
                    <a:pt x="99" y="15"/>
                    <a:pt x="100" y="15"/>
                  </a:cubicBezTo>
                  <a:cubicBezTo>
                    <a:pt x="101" y="14"/>
                    <a:pt x="101" y="14"/>
                    <a:pt x="101" y="14"/>
                  </a:cubicBezTo>
                  <a:cubicBezTo>
                    <a:pt x="102" y="14"/>
                    <a:pt x="102" y="14"/>
                    <a:pt x="102" y="14"/>
                  </a:cubicBezTo>
                  <a:cubicBezTo>
                    <a:pt x="103" y="14"/>
                    <a:pt x="103" y="14"/>
                    <a:pt x="103" y="14"/>
                  </a:cubicBezTo>
                  <a:cubicBezTo>
                    <a:pt x="104" y="13"/>
                    <a:pt x="105" y="13"/>
                    <a:pt x="105" y="14"/>
                  </a:cubicBezTo>
                  <a:cubicBezTo>
                    <a:pt x="106" y="14"/>
                    <a:pt x="107" y="14"/>
                    <a:pt x="108" y="14"/>
                  </a:cubicBezTo>
                  <a:cubicBezTo>
                    <a:pt x="108" y="14"/>
                    <a:pt x="109" y="15"/>
                    <a:pt x="109" y="15"/>
                  </a:cubicBezTo>
                  <a:cubicBezTo>
                    <a:pt x="109" y="15"/>
                    <a:pt x="110" y="15"/>
                    <a:pt x="110" y="15"/>
                  </a:cubicBezTo>
                  <a:cubicBezTo>
                    <a:pt x="112" y="17"/>
                    <a:pt x="113" y="18"/>
                    <a:pt x="114" y="20"/>
                  </a:cubicBezTo>
                  <a:cubicBezTo>
                    <a:pt x="115" y="22"/>
                    <a:pt x="115" y="24"/>
                    <a:pt x="114" y="25"/>
                  </a:cubicBezTo>
                  <a:lnTo>
                    <a:pt x="109" y="21"/>
                  </a:lnTo>
                  <a:cubicBezTo>
                    <a:pt x="109" y="21"/>
                    <a:pt x="109" y="20"/>
                    <a:pt x="109" y="20"/>
                  </a:cubicBezTo>
                  <a:cubicBezTo>
                    <a:pt x="109" y="19"/>
                    <a:pt x="109" y="19"/>
                    <a:pt x="109" y="19"/>
                  </a:cubicBezTo>
                  <a:cubicBezTo>
                    <a:pt x="109" y="19"/>
                    <a:pt x="109" y="19"/>
                    <a:pt x="109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7" y="18"/>
                    <a:pt x="107" y="18"/>
                    <a:pt x="107" y="18"/>
                  </a:cubicBezTo>
                  <a:cubicBezTo>
                    <a:pt x="106" y="18"/>
                    <a:pt x="105" y="19"/>
                    <a:pt x="105" y="20"/>
                  </a:cubicBezTo>
                  <a:lnTo>
                    <a:pt x="104" y="21"/>
                  </a:lnTo>
                  <a:cubicBezTo>
                    <a:pt x="103" y="22"/>
                    <a:pt x="103" y="22"/>
                    <a:pt x="103" y="23"/>
                  </a:cubicBezTo>
                  <a:cubicBezTo>
                    <a:pt x="103" y="24"/>
                    <a:pt x="103" y="24"/>
                    <a:pt x="104" y="25"/>
                  </a:cubicBezTo>
                  <a:cubicBezTo>
                    <a:pt x="104" y="25"/>
                    <a:pt x="105" y="25"/>
                    <a:pt x="105" y="25"/>
                  </a:cubicBezTo>
                  <a:cubicBezTo>
                    <a:pt x="106" y="25"/>
                    <a:pt x="106" y="25"/>
                    <a:pt x="107" y="24"/>
                  </a:cubicBezTo>
                  <a:lnTo>
                    <a:pt x="112" y="2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101780" tIns="50892" rIns="101780" bIns="50892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pic>
          <p:nvPicPr>
            <p:cNvPr id="10" name="Picture 49" descr="original_metal_w"/>
            <p:cNvPicPr>
              <a:picLocks noChangeAspect="1" noChangeArrowheads="1" noCrop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750010" y="193774"/>
              <a:ext cx="374664" cy="2617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" name="AutoShape 50"/>
            <p:cNvSpPr>
              <a:spLocks noChangeArrowheads="1"/>
            </p:cNvSpPr>
            <p:nvPr/>
          </p:nvSpPr>
          <p:spPr bwMode="auto">
            <a:xfrm>
              <a:off x="9677610" y="119459"/>
              <a:ext cx="523868" cy="40849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w 21600"/>
                <a:gd name="T9" fmla="*/ 0 h 21600"/>
                <a:gd name="T10" fmla="*/ 0 w 21600"/>
                <a:gd name="T11" fmla="*/ 0 h 21600"/>
                <a:gd name="T12" fmla="*/ 0 w 21600"/>
                <a:gd name="T13" fmla="*/ 0 h 21600"/>
                <a:gd name="T14" fmla="*/ 0 w 21600"/>
                <a:gd name="T15" fmla="*/ 0 h 2160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3163 w 21600"/>
                <a:gd name="T25" fmla="*/ 3161 h 21600"/>
                <a:gd name="T26" fmla="*/ 18437 w 21600"/>
                <a:gd name="T27" fmla="*/ 18439 h 2160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1600" h="21600">
                  <a:moveTo>
                    <a:pt x="0" y="10800"/>
                  </a:moveTo>
                  <a:cubicBezTo>
                    <a:pt x="0" y="4835"/>
                    <a:pt x="4835" y="0"/>
                    <a:pt x="10800" y="0"/>
                  </a:cubicBezTo>
                  <a:cubicBezTo>
                    <a:pt x="16765" y="0"/>
                    <a:pt x="21600" y="4835"/>
                    <a:pt x="21600" y="10800"/>
                  </a:cubicBez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lose/>
                  <a:moveTo>
                    <a:pt x="5400" y="10800"/>
                  </a:moveTo>
                  <a:cubicBezTo>
                    <a:pt x="5400" y="13782"/>
                    <a:pt x="7818" y="16200"/>
                    <a:pt x="10800" y="16200"/>
                  </a:cubicBezTo>
                  <a:cubicBezTo>
                    <a:pt x="13782" y="16200"/>
                    <a:pt x="16200" y="13782"/>
                    <a:pt x="16200" y="10800"/>
                  </a:cubicBezTo>
                  <a:cubicBezTo>
                    <a:pt x="16200" y="7818"/>
                    <a:pt x="13782" y="5400"/>
                    <a:pt x="10800" y="5400"/>
                  </a:cubicBezTo>
                  <a:cubicBezTo>
                    <a:pt x="7818" y="5400"/>
                    <a:pt x="5400" y="7818"/>
                    <a:pt x="5400" y="10800"/>
                  </a:cubicBezTo>
                  <a:close/>
                </a:path>
              </a:pathLst>
            </a:custGeom>
            <a:solidFill>
              <a:srgbClr val="0000FF">
                <a:alpha val="70195"/>
              </a:srgbClr>
            </a:solidFill>
            <a:ln w="9525">
              <a:noFill/>
              <a:miter lim="800000"/>
              <a:headEnd/>
              <a:tailEnd/>
            </a:ln>
          </p:spPr>
          <p:txBody>
            <a:bodyPr wrap="none" lIns="101780" tIns="50892" rIns="101780" bIns="50892" anchor="ctr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12" name="Group 51"/>
            <p:cNvGrpSpPr>
              <a:grpSpLocks/>
            </p:cNvGrpSpPr>
            <p:nvPr/>
          </p:nvGrpSpPr>
          <p:grpSpPr bwMode="auto">
            <a:xfrm>
              <a:off x="9857371" y="76763"/>
              <a:ext cx="161042" cy="177940"/>
              <a:chOff x="3374" y="926"/>
              <a:chExt cx="585" cy="771"/>
            </a:xfrm>
          </p:grpSpPr>
          <p:sp>
            <p:nvSpPr>
              <p:cNvPr id="20" name="Freeform 52"/>
              <p:cNvSpPr>
                <a:spLocks/>
              </p:cNvSpPr>
              <p:nvPr/>
            </p:nvSpPr>
            <p:spPr bwMode="auto">
              <a:xfrm>
                <a:off x="3511" y="1317"/>
                <a:ext cx="313" cy="379"/>
              </a:xfrm>
              <a:custGeom>
                <a:avLst/>
                <a:gdLst>
                  <a:gd name="T0" fmla="*/ 2147483647 w 27"/>
                  <a:gd name="T1" fmla="*/ 0 h 33"/>
                  <a:gd name="T2" fmla="*/ 2147483647 w 27"/>
                  <a:gd name="T3" fmla="*/ 0 h 33"/>
                  <a:gd name="T4" fmla="*/ 2147483647 w 27"/>
                  <a:gd name="T5" fmla="*/ 2147483647 h 33"/>
                  <a:gd name="T6" fmla="*/ 2147483647 w 27"/>
                  <a:gd name="T7" fmla="*/ 2147483647 h 33"/>
                  <a:gd name="T8" fmla="*/ 2147483647 w 27"/>
                  <a:gd name="T9" fmla="*/ 2147483647 h 33"/>
                  <a:gd name="T10" fmla="*/ 2147483647 w 27"/>
                  <a:gd name="T11" fmla="*/ 2147483647 h 33"/>
                  <a:gd name="T12" fmla="*/ 2147483647 w 27"/>
                  <a:gd name="T13" fmla="*/ 2147483647 h 33"/>
                  <a:gd name="T14" fmla="*/ 2147483647 w 27"/>
                  <a:gd name="T15" fmla="*/ 2147483647 h 33"/>
                  <a:gd name="T16" fmla="*/ 2147483647 w 27"/>
                  <a:gd name="T17" fmla="*/ 2147483647 h 33"/>
                  <a:gd name="T18" fmla="*/ 2147483647 w 27"/>
                  <a:gd name="T19" fmla="*/ 2147483647 h 33"/>
                  <a:gd name="T20" fmla="*/ 2147483647 w 27"/>
                  <a:gd name="T21" fmla="*/ 2147483647 h 33"/>
                  <a:gd name="T22" fmla="*/ 2147483647 w 27"/>
                  <a:gd name="T23" fmla="*/ 2147483647 h 33"/>
                  <a:gd name="T24" fmla="*/ 2147483647 w 27"/>
                  <a:gd name="T25" fmla="*/ 2147483647 h 33"/>
                  <a:gd name="T26" fmla="*/ 2147483647 w 27"/>
                  <a:gd name="T27" fmla="*/ 2147483647 h 33"/>
                  <a:gd name="T28" fmla="*/ 2147483647 w 27"/>
                  <a:gd name="T29" fmla="*/ 2147483647 h 33"/>
                  <a:gd name="T30" fmla="*/ 2147483647 w 27"/>
                  <a:gd name="T31" fmla="*/ 2147483647 h 33"/>
                  <a:gd name="T32" fmla="*/ 2147483647 w 27"/>
                  <a:gd name="T33" fmla="*/ 2147483647 h 33"/>
                  <a:gd name="T34" fmla="*/ 2147483647 w 27"/>
                  <a:gd name="T35" fmla="*/ 2147483647 h 33"/>
                  <a:gd name="T36" fmla="*/ 2147483647 w 27"/>
                  <a:gd name="T37" fmla="*/ 2147483647 h 33"/>
                  <a:gd name="T38" fmla="*/ 2147483647 w 27"/>
                  <a:gd name="T39" fmla="*/ 2147483647 h 33"/>
                  <a:gd name="T40" fmla="*/ 2147483647 w 27"/>
                  <a:gd name="T41" fmla="*/ 2147483647 h 33"/>
                  <a:gd name="T42" fmla="*/ 2147483647 w 27"/>
                  <a:gd name="T43" fmla="*/ 2147483647 h 33"/>
                  <a:gd name="T44" fmla="*/ 2147483647 w 27"/>
                  <a:gd name="T45" fmla="*/ 2147483647 h 33"/>
                  <a:gd name="T46" fmla="*/ 2147483647 w 27"/>
                  <a:gd name="T47" fmla="*/ 2147483647 h 33"/>
                  <a:gd name="T48" fmla="*/ 2147483647 w 27"/>
                  <a:gd name="T49" fmla="*/ 2147483647 h 33"/>
                  <a:gd name="T50" fmla="*/ 2147483647 w 27"/>
                  <a:gd name="T51" fmla="*/ 2147483647 h 33"/>
                  <a:gd name="T52" fmla="*/ 0 w 27"/>
                  <a:gd name="T53" fmla="*/ 2147483647 h 33"/>
                  <a:gd name="T54" fmla="*/ 2147483647 w 27"/>
                  <a:gd name="T55" fmla="*/ 2147483647 h 33"/>
                  <a:gd name="T56" fmla="*/ 0 w 27"/>
                  <a:gd name="T57" fmla="*/ 2147483647 h 33"/>
                  <a:gd name="T58" fmla="*/ 2147483647 w 27"/>
                  <a:gd name="T59" fmla="*/ 2147483647 h 33"/>
                  <a:gd name="T60" fmla="*/ 2147483647 w 27"/>
                  <a:gd name="T61" fmla="*/ 2147483647 h 33"/>
                  <a:gd name="T62" fmla="*/ 2147483647 w 27"/>
                  <a:gd name="T63" fmla="*/ 0 h 33"/>
                  <a:gd name="T64" fmla="*/ 2147483647 w 27"/>
                  <a:gd name="T65" fmla="*/ 0 h 33"/>
                  <a:gd name="T66" fmla="*/ 2147483647 w 27"/>
                  <a:gd name="T67" fmla="*/ 0 h 3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7"/>
                  <a:gd name="T103" fmla="*/ 0 h 33"/>
                  <a:gd name="T104" fmla="*/ 27 w 27"/>
                  <a:gd name="T105" fmla="*/ 33 h 3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7" h="33">
                    <a:moveTo>
                      <a:pt x="14" y="0"/>
                    </a:moveTo>
                    <a:lnTo>
                      <a:pt x="14" y="0"/>
                    </a:lnTo>
                    <a:lnTo>
                      <a:pt x="21" y="6"/>
                    </a:lnTo>
                    <a:cubicBezTo>
                      <a:pt x="22" y="8"/>
                      <a:pt x="22" y="9"/>
                      <a:pt x="21" y="10"/>
                    </a:cubicBezTo>
                    <a:cubicBezTo>
                      <a:pt x="24" y="10"/>
                      <a:pt x="27" y="11"/>
                      <a:pt x="27" y="14"/>
                    </a:cubicBezTo>
                    <a:lnTo>
                      <a:pt x="26" y="14"/>
                    </a:lnTo>
                    <a:lnTo>
                      <a:pt x="27" y="15"/>
                    </a:lnTo>
                    <a:lnTo>
                      <a:pt x="25" y="16"/>
                    </a:lnTo>
                    <a:lnTo>
                      <a:pt x="26" y="17"/>
                    </a:lnTo>
                    <a:cubicBezTo>
                      <a:pt x="25" y="17"/>
                      <a:pt x="24" y="17"/>
                      <a:pt x="24" y="16"/>
                    </a:cubicBezTo>
                    <a:cubicBezTo>
                      <a:pt x="24" y="17"/>
                      <a:pt x="23" y="18"/>
                      <a:pt x="22" y="18"/>
                    </a:cubicBezTo>
                    <a:cubicBezTo>
                      <a:pt x="22" y="16"/>
                      <a:pt x="21" y="15"/>
                      <a:pt x="19" y="15"/>
                    </a:cubicBezTo>
                    <a:cubicBezTo>
                      <a:pt x="17" y="16"/>
                      <a:pt x="16" y="16"/>
                      <a:pt x="16" y="14"/>
                    </a:cubicBezTo>
                    <a:lnTo>
                      <a:pt x="16" y="21"/>
                    </a:lnTo>
                    <a:cubicBezTo>
                      <a:pt x="18" y="28"/>
                      <a:pt x="16" y="31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1" y="31"/>
                      <a:pt x="9" y="28"/>
                      <a:pt x="11" y="21"/>
                    </a:cubicBezTo>
                    <a:lnTo>
                      <a:pt x="11" y="14"/>
                    </a:lnTo>
                    <a:cubicBezTo>
                      <a:pt x="11" y="16"/>
                      <a:pt x="10" y="16"/>
                      <a:pt x="8" y="15"/>
                    </a:cubicBezTo>
                    <a:cubicBezTo>
                      <a:pt x="6" y="15"/>
                      <a:pt x="5" y="16"/>
                      <a:pt x="5" y="18"/>
                    </a:cubicBezTo>
                    <a:cubicBezTo>
                      <a:pt x="4" y="18"/>
                      <a:pt x="4" y="17"/>
                      <a:pt x="3" y="16"/>
                    </a:cubicBezTo>
                    <a:cubicBezTo>
                      <a:pt x="3" y="17"/>
                      <a:pt x="2" y="17"/>
                      <a:pt x="1" y="17"/>
                    </a:cubicBezTo>
                    <a:lnTo>
                      <a:pt x="2" y="16"/>
                    </a:lnTo>
                    <a:lnTo>
                      <a:pt x="0" y="15"/>
                    </a:lnTo>
                    <a:lnTo>
                      <a:pt x="1" y="14"/>
                    </a:lnTo>
                    <a:lnTo>
                      <a:pt x="0" y="14"/>
                    </a:lnTo>
                    <a:cubicBezTo>
                      <a:pt x="0" y="11"/>
                      <a:pt x="3" y="10"/>
                      <a:pt x="6" y="10"/>
                    </a:cubicBezTo>
                    <a:cubicBezTo>
                      <a:pt x="5" y="9"/>
                      <a:pt x="5" y="8"/>
                      <a:pt x="6" y="6"/>
                    </a:cubicBez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" name="Freeform 53"/>
              <p:cNvSpPr>
                <a:spLocks/>
              </p:cNvSpPr>
              <p:nvPr/>
            </p:nvSpPr>
            <p:spPr bwMode="auto">
              <a:xfrm>
                <a:off x="3569" y="1226"/>
                <a:ext cx="198" cy="92"/>
              </a:xfrm>
              <a:custGeom>
                <a:avLst/>
                <a:gdLst>
                  <a:gd name="T0" fmla="*/ 0 w 17"/>
                  <a:gd name="T1" fmla="*/ 2147483647 h 8"/>
                  <a:gd name="T2" fmla="*/ 2147483647 w 17"/>
                  <a:gd name="T3" fmla="*/ 2147483647 h 8"/>
                  <a:gd name="T4" fmla="*/ 2147483647 w 17"/>
                  <a:gd name="T5" fmla="*/ 0 h 8"/>
                  <a:gd name="T6" fmla="*/ 2147483647 w 17"/>
                  <a:gd name="T7" fmla="*/ 0 h 8"/>
                  <a:gd name="T8" fmla="*/ 2147483647 w 17"/>
                  <a:gd name="T9" fmla="*/ 0 h 8"/>
                  <a:gd name="T10" fmla="*/ 2147483647 w 17"/>
                  <a:gd name="T11" fmla="*/ 2147483647 h 8"/>
                  <a:gd name="T12" fmla="*/ 2147483647 w 17"/>
                  <a:gd name="T13" fmla="*/ 2147483647 h 8"/>
                  <a:gd name="T14" fmla="*/ 2147483647 w 17"/>
                  <a:gd name="T15" fmla="*/ 2147483647 h 8"/>
                  <a:gd name="T16" fmla="*/ 2147483647 w 17"/>
                  <a:gd name="T17" fmla="*/ 2147483647 h 8"/>
                  <a:gd name="T18" fmla="*/ 2147483647 w 17"/>
                  <a:gd name="T19" fmla="*/ 2147483647 h 8"/>
                  <a:gd name="T20" fmla="*/ 2147483647 w 17"/>
                  <a:gd name="T21" fmla="*/ 2147483647 h 8"/>
                  <a:gd name="T22" fmla="*/ 2147483647 w 17"/>
                  <a:gd name="T23" fmla="*/ 2147483647 h 8"/>
                  <a:gd name="T24" fmla="*/ 2147483647 w 17"/>
                  <a:gd name="T25" fmla="*/ 2147483647 h 8"/>
                  <a:gd name="T26" fmla="*/ 2147483647 w 17"/>
                  <a:gd name="T27" fmla="*/ 2147483647 h 8"/>
                  <a:gd name="T28" fmla="*/ 2147483647 w 17"/>
                  <a:gd name="T29" fmla="*/ 2147483647 h 8"/>
                  <a:gd name="T30" fmla="*/ 2147483647 w 17"/>
                  <a:gd name="T31" fmla="*/ 2147483647 h 8"/>
                  <a:gd name="T32" fmla="*/ 2147483647 w 17"/>
                  <a:gd name="T33" fmla="*/ 2147483647 h 8"/>
                  <a:gd name="T34" fmla="*/ 2147483647 w 17"/>
                  <a:gd name="T35" fmla="*/ 2147483647 h 8"/>
                  <a:gd name="T36" fmla="*/ 2147483647 w 17"/>
                  <a:gd name="T37" fmla="*/ 2147483647 h 8"/>
                  <a:gd name="T38" fmla="*/ 2147483647 w 17"/>
                  <a:gd name="T39" fmla="*/ 2147483647 h 8"/>
                  <a:gd name="T40" fmla="*/ 2147483647 w 17"/>
                  <a:gd name="T41" fmla="*/ 2147483647 h 8"/>
                  <a:gd name="T42" fmla="*/ 2147483647 w 17"/>
                  <a:gd name="T43" fmla="*/ 2147483647 h 8"/>
                  <a:gd name="T44" fmla="*/ 2147483647 w 17"/>
                  <a:gd name="T45" fmla="*/ 2147483647 h 8"/>
                  <a:gd name="T46" fmla="*/ 2147483647 w 17"/>
                  <a:gd name="T47" fmla="*/ 2147483647 h 8"/>
                  <a:gd name="T48" fmla="*/ 0 w 17"/>
                  <a:gd name="T49" fmla="*/ 2147483647 h 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7"/>
                  <a:gd name="T76" fmla="*/ 0 h 8"/>
                  <a:gd name="T77" fmla="*/ 17 w 17"/>
                  <a:gd name="T78" fmla="*/ 8 h 8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7" h="8">
                    <a:moveTo>
                      <a:pt x="0" y="3"/>
                    </a:moveTo>
                    <a:cubicBezTo>
                      <a:pt x="2" y="3"/>
                      <a:pt x="3" y="3"/>
                      <a:pt x="2" y="1"/>
                    </a:cubicBezTo>
                    <a:lnTo>
                      <a:pt x="8" y="0"/>
                    </a:lnTo>
                    <a:lnTo>
                      <a:pt x="15" y="1"/>
                    </a:lnTo>
                    <a:cubicBezTo>
                      <a:pt x="14" y="3"/>
                      <a:pt x="15" y="3"/>
                      <a:pt x="17" y="3"/>
                    </a:cubicBezTo>
                    <a:cubicBezTo>
                      <a:pt x="16" y="4"/>
                      <a:pt x="15" y="5"/>
                      <a:pt x="14" y="4"/>
                    </a:cubicBezTo>
                    <a:cubicBezTo>
                      <a:pt x="14" y="5"/>
                      <a:pt x="14" y="6"/>
                      <a:pt x="15" y="7"/>
                    </a:cubicBezTo>
                    <a:cubicBezTo>
                      <a:pt x="14" y="6"/>
                      <a:pt x="13" y="6"/>
                      <a:pt x="13" y="5"/>
                    </a:cubicBezTo>
                    <a:lnTo>
                      <a:pt x="13" y="8"/>
                    </a:lnTo>
                    <a:cubicBezTo>
                      <a:pt x="12" y="7"/>
                      <a:pt x="12" y="6"/>
                      <a:pt x="11" y="5"/>
                    </a:cubicBezTo>
                    <a:lnTo>
                      <a:pt x="11" y="8"/>
                    </a:lnTo>
                    <a:lnTo>
                      <a:pt x="10" y="6"/>
                    </a:lnTo>
                    <a:lnTo>
                      <a:pt x="8" y="8"/>
                    </a:lnTo>
                    <a:lnTo>
                      <a:pt x="7" y="6"/>
                    </a:lnTo>
                    <a:lnTo>
                      <a:pt x="6" y="8"/>
                    </a:lnTo>
                    <a:lnTo>
                      <a:pt x="6" y="5"/>
                    </a:lnTo>
                    <a:cubicBezTo>
                      <a:pt x="5" y="6"/>
                      <a:pt x="5" y="7"/>
                      <a:pt x="4" y="8"/>
                    </a:cubicBezTo>
                    <a:lnTo>
                      <a:pt x="4" y="5"/>
                    </a:lnTo>
                    <a:cubicBezTo>
                      <a:pt x="4" y="6"/>
                      <a:pt x="3" y="6"/>
                      <a:pt x="2" y="7"/>
                    </a:cubicBezTo>
                    <a:cubicBezTo>
                      <a:pt x="3" y="6"/>
                      <a:pt x="3" y="5"/>
                      <a:pt x="3" y="4"/>
                    </a:cubicBezTo>
                    <a:cubicBezTo>
                      <a:pt x="2" y="5"/>
                      <a:pt x="1" y="4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" name="Freeform 54"/>
              <p:cNvSpPr>
                <a:spLocks/>
              </p:cNvSpPr>
              <p:nvPr/>
            </p:nvSpPr>
            <p:spPr bwMode="auto">
              <a:xfrm>
                <a:off x="3569" y="1180"/>
                <a:ext cx="198" cy="103"/>
              </a:xfrm>
              <a:custGeom>
                <a:avLst/>
                <a:gdLst>
                  <a:gd name="T0" fmla="*/ 2147483647 w 17"/>
                  <a:gd name="T1" fmla="*/ 2147483647 h 9"/>
                  <a:gd name="T2" fmla="*/ 2147483647 w 17"/>
                  <a:gd name="T3" fmla="*/ 0 h 9"/>
                  <a:gd name="T4" fmla="*/ 2147483647 w 17"/>
                  <a:gd name="T5" fmla="*/ 0 h 9"/>
                  <a:gd name="T6" fmla="*/ 2147483647 w 17"/>
                  <a:gd name="T7" fmla="*/ 0 h 9"/>
                  <a:gd name="T8" fmla="*/ 2147483647 w 17"/>
                  <a:gd name="T9" fmla="*/ 0 h 9"/>
                  <a:gd name="T10" fmla="*/ 2147483647 w 17"/>
                  <a:gd name="T11" fmla="*/ 0 h 9"/>
                  <a:gd name="T12" fmla="*/ 2147483647 w 17"/>
                  <a:gd name="T13" fmla="*/ 2147483647 h 9"/>
                  <a:gd name="T14" fmla="*/ 0 w 17"/>
                  <a:gd name="T15" fmla="*/ 2147483647 h 9"/>
                  <a:gd name="T16" fmla="*/ 2147483647 w 17"/>
                  <a:gd name="T17" fmla="*/ 2147483647 h 9"/>
                  <a:gd name="T18" fmla="*/ 2147483647 w 17"/>
                  <a:gd name="T19" fmla="*/ 2147483647 h 9"/>
                  <a:gd name="T20" fmla="*/ 2147483647 w 17"/>
                  <a:gd name="T21" fmla="*/ 2147483647 h 9"/>
                  <a:gd name="T22" fmla="*/ 2147483647 w 17"/>
                  <a:gd name="T23" fmla="*/ 2147483647 h 9"/>
                  <a:gd name="T24" fmla="*/ 2147483647 w 17"/>
                  <a:gd name="T25" fmla="*/ 2147483647 h 9"/>
                  <a:gd name="T26" fmla="*/ 2147483647 w 17"/>
                  <a:gd name="T27" fmla="*/ 2147483647 h 9"/>
                  <a:gd name="T28" fmla="*/ 2147483647 w 17"/>
                  <a:gd name="T29" fmla="*/ 2147483647 h 9"/>
                  <a:gd name="T30" fmla="*/ 2147483647 w 17"/>
                  <a:gd name="T31" fmla="*/ 2147483647 h 9"/>
                  <a:gd name="T32" fmla="*/ 2147483647 w 17"/>
                  <a:gd name="T33" fmla="*/ 2147483647 h 9"/>
                  <a:gd name="T34" fmla="*/ 2147483647 w 17"/>
                  <a:gd name="T35" fmla="*/ 2147483647 h 9"/>
                  <a:gd name="T36" fmla="*/ 2147483647 w 17"/>
                  <a:gd name="T37" fmla="*/ 2147483647 h 9"/>
                  <a:gd name="T38" fmla="*/ 2147483647 w 17"/>
                  <a:gd name="T39" fmla="*/ 2147483647 h 9"/>
                  <a:gd name="T40" fmla="*/ 2147483647 w 17"/>
                  <a:gd name="T41" fmla="*/ 2147483647 h 9"/>
                  <a:gd name="T42" fmla="*/ 2147483647 w 17"/>
                  <a:gd name="T43" fmla="*/ 2147483647 h 9"/>
                  <a:gd name="T44" fmla="*/ 2147483647 w 17"/>
                  <a:gd name="T45" fmla="*/ 2147483647 h 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7"/>
                  <a:gd name="T70" fmla="*/ 0 h 9"/>
                  <a:gd name="T71" fmla="*/ 17 w 17"/>
                  <a:gd name="T72" fmla="*/ 9 h 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7" h="9">
                    <a:moveTo>
                      <a:pt x="14" y="2"/>
                    </a:moveTo>
                    <a:lnTo>
                      <a:pt x="12" y="0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3" y="2"/>
                    </a:lnTo>
                    <a:cubicBezTo>
                      <a:pt x="4" y="4"/>
                      <a:pt x="3" y="5"/>
                      <a:pt x="0" y="6"/>
                    </a:cubicBezTo>
                    <a:cubicBezTo>
                      <a:pt x="1" y="7"/>
                      <a:pt x="2" y="7"/>
                      <a:pt x="4" y="6"/>
                    </a:cubicBezTo>
                    <a:lnTo>
                      <a:pt x="2" y="8"/>
                    </a:lnTo>
                    <a:cubicBezTo>
                      <a:pt x="4" y="8"/>
                      <a:pt x="5" y="7"/>
                      <a:pt x="6" y="5"/>
                    </a:cubicBezTo>
                    <a:lnTo>
                      <a:pt x="6" y="9"/>
                    </a:lnTo>
                    <a:cubicBezTo>
                      <a:pt x="7" y="8"/>
                      <a:pt x="8" y="6"/>
                      <a:pt x="7" y="4"/>
                    </a:cubicBezTo>
                    <a:lnTo>
                      <a:pt x="9" y="7"/>
                    </a:lnTo>
                    <a:lnTo>
                      <a:pt x="10" y="4"/>
                    </a:lnTo>
                    <a:cubicBezTo>
                      <a:pt x="9" y="6"/>
                      <a:pt x="10" y="8"/>
                      <a:pt x="11" y="9"/>
                    </a:cubicBezTo>
                    <a:lnTo>
                      <a:pt x="11" y="5"/>
                    </a:lnTo>
                    <a:cubicBezTo>
                      <a:pt x="12" y="7"/>
                      <a:pt x="13" y="8"/>
                      <a:pt x="15" y="8"/>
                    </a:cubicBezTo>
                    <a:lnTo>
                      <a:pt x="13" y="6"/>
                    </a:lnTo>
                    <a:cubicBezTo>
                      <a:pt x="15" y="7"/>
                      <a:pt x="16" y="7"/>
                      <a:pt x="17" y="6"/>
                    </a:cubicBezTo>
                    <a:cubicBezTo>
                      <a:pt x="14" y="5"/>
                      <a:pt x="13" y="4"/>
                      <a:pt x="1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" name="Freeform 55"/>
              <p:cNvSpPr>
                <a:spLocks/>
              </p:cNvSpPr>
              <p:nvPr/>
            </p:nvSpPr>
            <p:spPr bwMode="auto">
              <a:xfrm>
                <a:off x="3559" y="1260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2147483647 w 5"/>
                  <a:gd name="T5" fmla="*/ 2147483647 h 3"/>
                  <a:gd name="T6" fmla="*/ 2147483647 w 5"/>
                  <a:gd name="T7" fmla="*/ 2147483647 h 3"/>
                  <a:gd name="T8" fmla="*/ 0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0" y="2"/>
                    </a:moveTo>
                    <a:lnTo>
                      <a:pt x="2" y="0"/>
                    </a:lnTo>
                    <a:lnTo>
                      <a:pt x="5" y="1"/>
                    </a:lnTo>
                    <a:lnTo>
                      <a:pt x="4" y="3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" name="Freeform 56"/>
              <p:cNvSpPr>
                <a:spLocks/>
              </p:cNvSpPr>
              <p:nvPr/>
            </p:nvSpPr>
            <p:spPr bwMode="auto">
              <a:xfrm>
                <a:off x="3718" y="1260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2147483647 w 5"/>
                  <a:gd name="T3" fmla="*/ 0 h 3"/>
                  <a:gd name="T4" fmla="*/ 0 w 5"/>
                  <a:gd name="T5" fmla="*/ 2147483647 h 3"/>
                  <a:gd name="T6" fmla="*/ 2147483647 w 5"/>
                  <a:gd name="T7" fmla="*/ 2147483647 h 3"/>
                  <a:gd name="T8" fmla="*/ 2147483647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5" y="2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" name="Freeform 57"/>
              <p:cNvSpPr>
                <a:spLocks/>
              </p:cNvSpPr>
              <p:nvPr/>
            </p:nvSpPr>
            <p:spPr bwMode="auto">
              <a:xfrm>
                <a:off x="3544" y="1478"/>
                <a:ext cx="92" cy="149"/>
              </a:xfrm>
              <a:custGeom>
                <a:avLst/>
                <a:gdLst>
                  <a:gd name="T0" fmla="*/ 2147483647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2147483647 w 8"/>
                  <a:gd name="T11" fmla="*/ 0 h 13"/>
                  <a:gd name="T12" fmla="*/ 2147483647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8" y="4"/>
                    </a:moveTo>
                    <a:cubicBezTo>
                      <a:pt x="5" y="6"/>
                      <a:pt x="4" y="9"/>
                      <a:pt x="5" y="13"/>
                    </a:cubicBezTo>
                    <a:cubicBezTo>
                      <a:pt x="2" y="13"/>
                      <a:pt x="2" y="12"/>
                      <a:pt x="2" y="10"/>
                    </a:cubicBezTo>
                    <a:cubicBezTo>
                      <a:pt x="0" y="9"/>
                      <a:pt x="0" y="8"/>
                      <a:pt x="1" y="7"/>
                    </a:cubicBezTo>
                    <a:cubicBezTo>
                      <a:pt x="1" y="7"/>
                      <a:pt x="3" y="7"/>
                      <a:pt x="4" y="5"/>
                    </a:cubicBezTo>
                    <a:cubicBezTo>
                      <a:pt x="7" y="4"/>
                      <a:pt x="8" y="2"/>
                      <a:pt x="8" y="0"/>
                    </a:cubicBez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" name="Freeform 58"/>
              <p:cNvSpPr>
                <a:spLocks/>
              </p:cNvSpPr>
              <p:nvPr/>
            </p:nvSpPr>
            <p:spPr bwMode="auto">
              <a:xfrm>
                <a:off x="3593" y="1524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0 w 4"/>
                  <a:gd name="T7" fmla="*/ 2147483647 h 13"/>
                  <a:gd name="T8" fmla="*/ 2147483647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4" y="13"/>
                    </a:moveTo>
                    <a:cubicBezTo>
                      <a:pt x="3" y="10"/>
                      <a:pt x="3" y="7"/>
                      <a:pt x="4" y="3"/>
                    </a:cubicBezTo>
                    <a:lnTo>
                      <a:pt x="4" y="0"/>
                    </a:lnTo>
                    <a:cubicBezTo>
                      <a:pt x="1" y="2"/>
                      <a:pt x="0" y="5"/>
                      <a:pt x="0" y="9"/>
                    </a:cubicBezTo>
                    <a:cubicBezTo>
                      <a:pt x="1" y="12"/>
                      <a:pt x="3" y="13"/>
                      <a:pt x="4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" name="Freeform 59"/>
              <p:cNvSpPr>
                <a:spLocks/>
              </p:cNvSpPr>
              <p:nvPr/>
            </p:nvSpPr>
            <p:spPr bwMode="auto">
              <a:xfrm>
                <a:off x="3535" y="1432"/>
                <a:ext cx="67" cy="69"/>
              </a:xfrm>
              <a:custGeom>
                <a:avLst/>
                <a:gdLst>
                  <a:gd name="T0" fmla="*/ 0 w 6"/>
                  <a:gd name="T1" fmla="*/ 2147483647 h 6"/>
                  <a:gd name="T2" fmla="*/ 2147483647 w 6"/>
                  <a:gd name="T3" fmla="*/ 0 h 6"/>
                  <a:gd name="T4" fmla="*/ 0 60000 65536"/>
                  <a:gd name="T5" fmla="*/ 0 60000 65536"/>
                  <a:gd name="T6" fmla="*/ 0 w 6"/>
                  <a:gd name="T7" fmla="*/ 0 h 6"/>
                  <a:gd name="T8" fmla="*/ 6 w 6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6" h="6">
                    <a:moveTo>
                      <a:pt x="0" y="6"/>
                    </a:moveTo>
                    <a:cubicBezTo>
                      <a:pt x="1" y="5"/>
                      <a:pt x="2" y="0"/>
                      <a:pt x="6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" name="Freeform 60"/>
              <p:cNvSpPr>
                <a:spLocks/>
              </p:cNvSpPr>
              <p:nvPr/>
            </p:nvSpPr>
            <p:spPr bwMode="auto">
              <a:xfrm>
                <a:off x="3544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2147483647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2" y="8"/>
                    </a:moveTo>
                    <a:cubicBezTo>
                      <a:pt x="0" y="5"/>
                      <a:pt x="2" y="3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" name="Freeform 61"/>
              <p:cNvSpPr>
                <a:spLocks/>
              </p:cNvSpPr>
              <p:nvPr/>
            </p:nvSpPr>
            <p:spPr bwMode="auto">
              <a:xfrm>
                <a:off x="3578" y="1432"/>
                <a:ext cx="58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2147483647 w 5"/>
                  <a:gd name="T3" fmla="*/ 0 h 5"/>
                  <a:gd name="T4" fmla="*/ 0 60000 65536"/>
                  <a:gd name="T5" fmla="*/ 0 60000 65536"/>
                  <a:gd name="T6" fmla="*/ 0 w 5"/>
                  <a:gd name="T7" fmla="*/ 0 h 5"/>
                  <a:gd name="T8" fmla="*/ 5 w 5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5">
                    <a:moveTo>
                      <a:pt x="1" y="5"/>
                    </a:moveTo>
                    <a:cubicBezTo>
                      <a:pt x="0" y="4"/>
                      <a:pt x="2" y="2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" name="Freeform 62"/>
              <p:cNvSpPr>
                <a:spLocks/>
              </p:cNvSpPr>
              <p:nvPr/>
            </p:nvSpPr>
            <p:spPr bwMode="auto">
              <a:xfrm>
                <a:off x="3593" y="1467"/>
                <a:ext cx="43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0" y="2"/>
                    </a:moveTo>
                    <a:cubicBezTo>
                      <a:pt x="1" y="1"/>
                      <a:pt x="3" y="0"/>
                      <a:pt x="4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" name="Freeform 63"/>
              <p:cNvSpPr>
                <a:spLocks/>
              </p:cNvSpPr>
              <p:nvPr/>
            </p:nvSpPr>
            <p:spPr bwMode="auto">
              <a:xfrm>
                <a:off x="3525" y="1444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0" y="3"/>
                    </a:moveTo>
                    <a:cubicBezTo>
                      <a:pt x="0" y="2"/>
                      <a:pt x="2" y="0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" name="Freeform 64"/>
              <p:cNvSpPr>
                <a:spLocks/>
              </p:cNvSpPr>
              <p:nvPr/>
            </p:nvSpPr>
            <p:spPr bwMode="auto">
              <a:xfrm>
                <a:off x="3544" y="1432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0" y="6"/>
                    </a:moveTo>
                    <a:cubicBezTo>
                      <a:pt x="1" y="3"/>
                      <a:pt x="2" y="1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" name="Freeform 65"/>
              <p:cNvSpPr>
                <a:spLocks/>
              </p:cNvSpPr>
              <p:nvPr/>
            </p:nvSpPr>
            <p:spPr bwMode="auto">
              <a:xfrm>
                <a:off x="3559" y="1513"/>
                <a:ext cx="77" cy="57"/>
              </a:xfrm>
              <a:custGeom>
                <a:avLst/>
                <a:gdLst>
                  <a:gd name="T0" fmla="*/ 0 w 7"/>
                  <a:gd name="T1" fmla="*/ 2147483647 h 5"/>
                  <a:gd name="T2" fmla="*/ 2147483647 w 7"/>
                  <a:gd name="T3" fmla="*/ 2147483647 h 5"/>
                  <a:gd name="T4" fmla="*/ 2147483647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0" y="5"/>
                    </a:moveTo>
                    <a:cubicBezTo>
                      <a:pt x="1" y="5"/>
                      <a:pt x="2" y="5"/>
                      <a:pt x="3" y="4"/>
                    </a:cubicBezTo>
                    <a:lnTo>
                      <a:pt x="7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" name="Freeform 66"/>
              <p:cNvSpPr>
                <a:spLocks/>
              </p:cNvSpPr>
              <p:nvPr/>
            </p:nvSpPr>
            <p:spPr bwMode="auto">
              <a:xfrm>
                <a:off x="3569" y="1559"/>
                <a:ext cx="24" cy="57"/>
              </a:xfrm>
              <a:custGeom>
                <a:avLst/>
                <a:gdLst>
                  <a:gd name="T0" fmla="*/ 2147483647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2" y="0"/>
                    </a:moveTo>
                    <a:cubicBezTo>
                      <a:pt x="1" y="2"/>
                      <a:pt x="0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" name="Freeform 67"/>
              <p:cNvSpPr>
                <a:spLocks/>
              </p:cNvSpPr>
              <p:nvPr/>
            </p:nvSpPr>
            <p:spPr bwMode="auto">
              <a:xfrm>
                <a:off x="3602" y="1536"/>
                <a:ext cx="34" cy="115"/>
              </a:xfrm>
              <a:custGeom>
                <a:avLst/>
                <a:gdLst>
                  <a:gd name="T0" fmla="*/ 2147483647 w 3"/>
                  <a:gd name="T1" fmla="*/ 0 h 10"/>
                  <a:gd name="T2" fmla="*/ 2147483647 w 3"/>
                  <a:gd name="T3" fmla="*/ 2147483647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0"/>
                    </a:moveTo>
                    <a:cubicBezTo>
                      <a:pt x="0" y="2"/>
                      <a:pt x="0" y="6"/>
                      <a:pt x="1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" name="Freeform 68"/>
              <p:cNvSpPr>
                <a:spLocks/>
              </p:cNvSpPr>
              <p:nvPr/>
            </p:nvSpPr>
            <p:spPr bwMode="auto">
              <a:xfrm>
                <a:off x="3602" y="1547"/>
                <a:ext cx="34" cy="115"/>
              </a:xfrm>
              <a:custGeom>
                <a:avLst/>
                <a:gdLst>
                  <a:gd name="T0" fmla="*/ 2147483647 w 3"/>
                  <a:gd name="T1" fmla="*/ 2147483647 h 10"/>
                  <a:gd name="T2" fmla="*/ 2147483647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10"/>
                    </a:moveTo>
                    <a:cubicBezTo>
                      <a:pt x="0" y="8"/>
                      <a:pt x="1" y="4"/>
                      <a:pt x="3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" name="Freeform 69"/>
              <p:cNvSpPr>
                <a:spLocks/>
              </p:cNvSpPr>
              <p:nvPr/>
            </p:nvSpPr>
            <p:spPr bwMode="auto">
              <a:xfrm>
                <a:off x="3636" y="1559"/>
                <a:ext cx="34" cy="126"/>
              </a:xfrm>
              <a:custGeom>
                <a:avLst/>
                <a:gdLst>
                  <a:gd name="T0" fmla="*/ 2147483647 w 3"/>
                  <a:gd name="T1" fmla="*/ 0 h 11"/>
                  <a:gd name="T2" fmla="*/ 2147483647 w 3"/>
                  <a:gd name="T3" fmla="*/ 2147483647 h 11"/>
                  <a:gd name="T4" fmla="*/ 0 60000 65536"/>
                  <a:gd name="T5" fmla="*/ 0 60000 65536"/>
                  <a:gd name="T6" fmla="*/ 0 w 3"/>
                  <a:gd name="T7" fmla="*/ 0 h 11"/>
                  <a:gd name="T8" fmla="*/ 3 w 3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1">
                    <a:moveTo>
                      <a:pt x="3" y="0"/>
                    </a:moveTo>
                    <a:cubicBezTo>
                      <a:pt x="0" y="6"/>
                      <a:pt x="1" y="9"/>
                      <a:pt x="3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" name="Freeform 70"/>
              <p:cNvSpPr>
                <a:spLocks/>
              </p:cNvSpPr>
              <p:nvPr/>
            </p:nvSpPr>
            <p:spPr bwMode="auto">
              <a:xfrm>
                <a:off x="3699" y="1478"/>
                <a:ext cx="92" cy="149"/>
              </a:xfrm>
              <a:custGeom>
                <a:avLst/>
                <a:gdLst>
                  <a:gd name="T0" fmla="*/ 0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0 w 8"/>
                  <a:gd name="T11" fmla="*/ 0 h 13"/>
                  <a:gd name="T12" fmla="*/ 0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0" y="4"/>
                    </a:moveTo>
                    <a:cubicBezTo>
                      <a:pt x="3" y="6"/>
                      <a:pt x="4" y="9"/>
                      <a:pt x="4" y="13"/>
                    </a:cubicBezTo>
                    <a:cubicBezTo>
                      <a:pt x="6" y="13"/>
                      <a:pt x="7" y="12"/>
                      <a:pt x="6" y="10"/>
                    </a:cubicBezTo>
                    <a:cubicBezTo>
                      <a:pt x="8" y="9"/>
                      <a:pt x="8" y="8"/>
                      <a:pt x="8" y="7"/>
                    </a:cubicBezTo>
                    <a:cubicBezTo>
                      <a:pt x="7" y="7"/>
                      <a:pt x="5" y="7"/>
                      <a:pt x="4" y="5"/>
                    </a:cubicBezTo>
                    <a:cubicBezTo>
                      <a:pt x="1" y="4"/>
                      <a:pt x="0" y="2"/>
                      <a:pt x="0" y="0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" name="Freeform 71"/>
              <p:cNvSpPr>
                <a:spLocks/>
              </p:cNvSpPr>
              <p:nvPr/>
            </p:nvSpPr>
            <p:spPr bwMode="auto">
              <a:xfrm>
                <a:off x="3699" y="1524"/>
                <a:ext cx="43" cy="149"/>
              </a:xfrm>
              <a:custGeom>
                <a:avLst/>
                <a:gdLst>
                  <a:gd name="T0" fmla="*/ 0 w 4"/>
                  <a:gd name="T1" fmla="*/ 2147483647 h 13"/>
                  <a:gd name="T2" fmla="*/ 0 w 4"/>
                  <a:gd name="T3" fmla="*/ 2147483647 h 13"/>
                  <a:gd name="T4" fmla="*/ 0 w 4"/>
                  <a:gd name="T5" fmla="*/ 0 h 13"/>
                  <a:gd name="T6" fmla="*/ 2147483647 w 4"/>
                  <a:gd name="T7" fmla="*/ 2147483647 h 13"/>
                  <a:gd name="T8" fmla="*/ 0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0" y="13"/>
                    </a:moveTo>
                    <a:cubicBezTo>
                      <a:pt x="1" y="10"/>
                      <a:pt x="1" y="7"/>
                      <a:pt x="0" y="3"/>
                    </a:cubicBezTo>
                    <a:lnTo>
                      <a:pt x="0" y="0"/>
                    </a:lnTo>
                    <a:cubicBezTo>
                      <a:pt x="3" y="2"/>
                      <a:pt x="4" y="5"/>
                      <a:pt x="4" y="9"/>
                    </a:cubicBezTo>
                    <a:cubicBezTo>
                      <a:pt x="3" y="12"/>
                      <a:pt x="2" y="13"/>
                      <a:pt x="0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" name="Freeform 72"/>
              <p:cNvSpPr>
                <a:spLocks/>
              </p:cNvSpPr>
              <p:nvPr/>
            </p:nvSpPr>
            <p:spPr bwMode="auto">
              <a:xfrm>
                <a:off x="3732" y="1432"/>
                <a:ext cx="77" cy="69"/>
              </a:xfrm>
              <a:custGeom>
                <a:avLst/>
                <a:gdLst>
                  <a:gd name="T0" fmla="*/ 2147483647 w 7"/>
                  <a:gd name="T1" fmla="*/ 2147483647 h 6"/>
                  <a:gd name="T2" fmla="*/ 0 w 7"/>
                  <a:gd name="T3" fmla="*/ 0 h 6"/>
                  <a:gd name="T4" fmla="*/ 0 60000 65536"/>
                  <a:gd name="T5" fmla="*/ 0 60000 65536"/>
                  <a:gd name="T6" fmla="*/ 0 w 7"/>
                  <a:gd name="T7" fmla="*/ 0 h 6"/>
                  <a:gd name="T8" fmla="*/ 7 w 7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7" h="6">
                    <a:moveTo>
                      <a:pt x="7" y="6"/>
                    </a:moveTo>
                    <a:cubicBezTo>
                      <a:pt x="5" y="5"/>
                      <a:pt x="5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" name="Freeform 73"/>
              <p:cNvSpPr>
                <a:spLocks/>
              </p:cNvSpPr>
              <p:nvPr/>
            </p:nvSpPr>
            <p:spPr bwMode="auto">
              <a:xfrm>
                <a:off x="3732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0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3" y="8"/>
                    </a:moveTo>
                    <a:cubicBezTo>
                      <a:pt x="5" y="5"/>
                      <a:pt x="3" y="3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2" name="Freeform 74"/>
              <p:cNvSpPr>
                <a:spLocks/>
              </p:cNvSpPr>
              <p:nvPr/>
            </p:nvSpPr>
            <p:spPr bwMode="auto">
              <a:xfrm>
                <a:off x="3703" y="1432"/>
                <a:ext cx="48" cy="57"/>
              </a:xfrm>
              <a:custGeom>
                <a:avLst/>
                <a:gdLst>
                  <a:gd name="T0" fmla="*/ 2147483647 w 4"/>
                  <a:gd name="T1" fmla="*/ 2147483647 h 5"/>
                  <a:gd name="T2" fmla="*/ 0 w 4"/>
                  <a:gd name="T3" fmla="*/ 0 h 5"/>
                  <a:gd name="T4" fmla="*/ 0 60000 65536"/>
                  <a:gd name="T5" fmla="*/ 0 60000 65536"/>
                  <a:gd name="T6" fmla="*/ 0 w 4"/>
                  <a:gd name="T7" fmla="*/ 0 h 5"/>
                  <a:gd name="T8" fmla="*/ 4 w 4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5">
                    <a:moveTo>
                      <a:pt x="4" y="5"/>
                    </a:moveTo>
                    <a:cubicBezTo>
                      <a:pt x="4" y="4"/>
                      <a:pt x="2" y="2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3" name="Freeform 75"/>
              <p:cNvSpPr>
                <a:spLocks/>
              </p:cNvSpPr>
              <p:nvPr/>
            </p:nvSpPr>
            <p:spPr bwMode="auto">
              <a:xfrm>
                <a:off x="3699" y="1467"/>
                <a:ext cx="43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4" name="Freeform 76"/>
              <p:cNvSpPr>
                <a:spLocks/>
              </p:cNvSpPr>
              <p:nvPr/>
            </p:nvSpPr>
            <p:spPr bwMode="auto">
              <a:xfrm>
                <a:off x="3752" y="1444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0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5" y="3"/>
                    </a:moveTo>
                    <a:cubicBezTo>
                      <a:pt x="5" y="2"/>
                      <a:pt x="3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5" name="Freeform 77"/>
              <p:cNvSpPr>
                <a:spLocks/>
              </p:cNvSpPr>
              <p:nvPr/>
            </p:nvSpPr>
            <p:spPr bwMode="auto">
              <a:xfrm>
                <a:off x="3732" y="1432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0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5" y="6"/>
                    </a:moveTo>
                    <a:cubicBezTo>
                      <a:pt x="4" y="3"/>
                      <a:pt x="3" y="1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6" name="Freeform 78"/>
              <p:cNvSpPr>
                <a:spLocks/>
              </p:cNvSpPr>
              <p:nvPr/>
            </p:nvSpPr>
            <p:spPr bwMode="auto">
              <a:xfrm>
                <a:off x="3699" y="1513"/>
                <a:ext cx="77" cy="57"/>
              </a:xfrm>
              <a:custGeom>
                <a:avLst/>
                <a:gdLst>
                  <a:gd name="T0" fmla="*/ 2147483647 w 7"/>
                  <a:gd name="T1" fmla="*/ 2147483647 h 5"/>
                  <a:gd name="T2" fmla="*/ 2147483647 w 7"/>
                  <a:gd name="T3" fmla="*/ 2147483647 h 5"/>
                  <a:gd name="T4" fmla="*/ 0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7" y="5"/>
                    </a:moveTo>
                    <a:cubicBezTo>
                      <a:pt x="6" y="5"/>
                      <a:pt x="5" y="5"/>
                      <a:pt x="4" y="4"/>
                    </a:cubicBez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7" name="Freeform 79"/>
              <p:cNvSpPr>
                <a:spLocks/>
              </p:cNvSpPr>
              <p:nvPr/>
            </p:nvSpPr>
            <p:spPr bwMode="auto">
              <a:xfrm>
                <a:off x="3742" y="1559"/>
                <a:ext cx="24" cy="57"/>
              </a:xfrm>
              <a:custGeom>
                <a:avLst/>
                <a:gdLst>
                  <a:gd name="T0" fmla="*/ 0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0" y="0"/>
                    </a:moveTo>
                    <a:cubicBezTo>
                      <a:pt x="1" y="2"/>
                      <a:pt x="2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8" name="Freeform 80"/>
              <p:cNvSpPr>
                <a:spLocks/>
              </p:cNvSpPr>
              <p:nvPr/>
            </p:nvSpPr>
            <p:spPr bwMode="auto">
              <a:xfrm>
                <a:off x="3699" y="1536"/>
                <a:ext cx="43" cy="115"/>
              </a:xfrm>
              <a:custGeom>
                <a:avLst/>
                <a:gdLst>
                  <a:gd name="T0" fmla="*/ 0 w 4"/>
                  <a:gd name="T1" fmla="*/ 0 h 10"/>
                  <a:gd name="T2" fmla="*/ 2147483647 w 4"/>
                  <a:gd name="T3" fmla="*/ 2147483647 h 10"/>
                  <a:gd name="T4" fmla="*/ 0 60000 65536"/>
                  <a:gd name="T5" fmla="*/ 0 60000 65536"/>
                  <a:gd name="T6" fmla="*/ 0 w 4"/>
                  <a:gd name="T7" fmla="*/ 0 h 10"/>
                  <a:gd name="T8" fmla="*/ 4 w 4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10">
                    <a:moveTo>
                      <a:pt x="0" y="0"/>
                    </a:moveTo>
                    <a:cubicBezTo>
                      <a:pt x="3" y="2"/>
                      <a:pt x="4" y="6"/>
                      <a:pt x="2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9" name="Freeform 81"/>
              <p:cNvSpPr>
                <a:spLocks/>
              </p:cNvSpPr>
              <p:nvPr/>
            </p:nvSpPr>
            <p:spPr bwMode="auto">
              <a:xfrm>
                <a:off x="3699" y="1547"/>
                <a:ext cx="34" cy="115"/>
              </a:xfrm>
              <a:custGeom>
                <a:avLst/>
                <a:gdLst>
                  <a:gd name="T0" fmla="*/ 0 w 3"/>
                  <a:gd name="T1" fmla="*/ 2147483647 h 10"/>
                  <a:gd name="T2" fmla="*/ 0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0" y="10"/>
                    </a:moveTo>
                    <a:cubicBezTo>
                      <a:pt x="3" y="8"/>
                      <a:pt x="2" y="4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0" name="Freeform 82"/>
              <p:cNvSpPr>
                <a:spLocks/>
              </p:cNvSpPr>
              <p:nvPr/>
            </p:nvSpPr>
            <p:spPr bwMode="auto">
              <a:xfrm>
                <a:off x="3670" y="1559"/>
                <a:ext cx="29" cy="126"/>
              </a:xfrm>
              <a:custGeom>
                <a:avLst/>
                <a:gdLst>
                  <a:gd name="T0" fmla="*/ 0 w 2"/>
                  <a:gd name="T1" fmla="*/ 0 h 11"/>
                  <a:gd name="T2" fmla="*/ 0 w 2"/>
                  <a:gd name="T3" fmla="*/ 2147483647 h 11"/>
                  <a:gd name="T4" fmla="*/ 0 60000 65536"/>
                  <a:gd name="T5" fmla="*/ 0 60000 65536"/>
                  <a:gd name="T6" fmla="*/ 0 w 2"/>
                  <a:gd name="T7" fmla="*/ 0 h 11"/>
                  <a:gd name="T8" fmla="*/ 2 w 2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11">
                    <a:moveTo>
                      <a:pt x="0" y="0"/>
                    </a:moveTo>
                    <a:cubicBezTo>
                      <a:pt x="2" y="6"/>
                      <a:pt x="1" y="9"/>
                      <a:pt x="0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1" name="Freeform 8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2" name="Freeform 8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3" name="Freeform 8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4" name="Freeform 8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5" name="Freeform 8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6" name="Freeform 8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7" name="Freeform 8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8" name="Freeform 9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9" name="Freeform 9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0" name="Freeform 9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1" name="Freeform 9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2" name="Freeform 9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3" name="Freeform 9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4" name="Freeform 9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5" name="Freeform 9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6" name="Freeform 9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7" name="Freeform 9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8" name="Freeform 10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9" name="Freeform 10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0" name="Freeform 10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1" name="Freeform 10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2" name="Freeform 10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3" name="Freeform 10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4" name="Freeform 106"/>
              <p:cNvSpPr>
                <a:spLocks/>
              </p:cNvSpPr>
              <p:nvPr/>
            </p:nvSpPr>
            <p:spPr bwMode="auto">
              <a:xfrm>
                <a:off x="3410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1" y="1"/>
                    </a:moveTo>
                    <a:cubicBezTo>
                      <a:pt x="0" y="7"/>
                      <a:pt x="0" y="12"/>
                      <a:pt x="2" y="16"/>
                    </a:cubicBezTo>
                    <a:cubicBezTo>
                      <a:pt x="3" y="10"/>
                      <a:pt x="4" y="5"/>
                      <a:pt x="3" y="0"/>
                    </a:cubicBezTo>
                    <a:cubicBezTo>
                      <a:pt x="2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5" name="Freeform 107"/>
              <p:cNvSpPr>
                <a:spLocks/>
              </p:cNvSpPr>
              <p:nvPr/>
            </p:nvSpPr>
            <p:spPr bwMode="auto">
              <a:xfrm>
                <a:off x="3434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1" y="1"/>
                    </a:moveTo>
                    <a:cubicBezTo>
                      <a:pt x="0" y="6"/>
                      <a:pt x="0" y="11"/>
                      <a:pt x="2" y="15"/>
                    </a:cubicBezTo>
                    <a:cubicBezTo>
                      <a:pt x="4" y="9"/>
                      <a:pt x="4" y="4"/>
                      <a:pt x="3" y="0"/>
                    </a:cubicBezTo>
                    <a:cubicBezTo>
                      <a:pt x="3" y="0"/>
                      <a:pt x="2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6" name="Freeform 108"/>
              <p:cNvSpPr>
                <a:spLocks/>
              </p:cNvSpPr>
              <p:nvPr/>
            </p:nvSpPr>
            <p:spPr bwMode="auto">
              <a:xfrm>
                <a:off x="3458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2147483647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1" y="6"/>
                      <a:pt x="0" y="11"/>
                      <a:pt x="2" y="14"/>
                    </a:cubicBezTo>
                    <a:cubicBezTo>
                      <a:pt x="4" y="9"/>
                      <a:pt x="4" y="4"/>
                      <a:pt x="4" y="0"/>
                    </a:cubicBezTo>
                    <a:cubicBezTo>
                      <a:pt x="3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7" name="Freeform 109"/>
              <p:cNvSpPr>
                <a:spLocks/>
              </p:cNvSpPr>
              <p:nvPr/>
            </p:nvSpPr>
            <p:spPr bwMode="auto">
              <a:xfrm>
                <a:off x="3491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1" y="1"/>
                    </a:moveTo>
                    <a:cubicBezTo>
                      <a:pt x="0" y="5"/>
                      <a:pt x="0" y="10"/>
                      <a:pt x="2" y="13"/>
                    </a:cubicBezTo>
                    <a:cubicBezTo>
                      <a:pt x="3" y="8"/>
                      <a:pt x="4" y="4"/>
                      <a:pt x="3" y="0"/>
                    </a:cubicBezTo>
                    <a:cubicBezTo>
                      <a:pt x="2" y="0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8" name="Freeform 110"/>
              <p:cNvSpPr>
                <a:spLocks/>
              </p:cNvSpPr>
              <p:nvPr/>
            </p:nvSpPr>
            <p:spPr bwMode="auto">
              <a:xfrm>
                <a:off x="3511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1" y="5"/>
                      <a:pt x="0" y="9"/>
                      <a:pt x="2" y="12"/>
                    </a:cubicBezTo>
                    <a:cubicBezTo>
                      <a:pt x="4" y="7"/>
                      <a:pt x="4" y="3"/>
                      <a:pt x="3" y="0"/>
                    </a:cubicBezTo>
                    <a:cubicBezTo>
                      <a:pt x="3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9" name="Freeform 111"/>
              <p:cNvSpPr>
                <a:spLocks/>
              </p:cNvSpPr>
              <p:nvPr/>
            </p:nvSpPr>
            <p:spPr bwMode="auto">
              <a:xfrm>
                <a:off x="3535" y="1306"/>
                <a:ext cx="43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2147483647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1" y="5"/>
                      <a:pt x="0" y="9"/>
                      <a:pt x="2" y="11"/>
                    </a:cubicBezTo>
                    <a:cubicBezTo>
                      <a:pt x="4" y="7"/>
                      <a:pt x="4" y="4"/>
                      <a:pt x="4" y="0"/>
                    </a:cubicBezTo>
                    <a:cubicBezTo>
                      <a:pt x="3" y="1"/>
                      <a:pt x="3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0" name="Freeform 112"/>
              <p:cNvSpPr>
                <a:spLocks/>
              </p:cNvSpPr>
              <p:nvPr/>
            </p:nvSpPr>
            <p:spPr bwMode="auto">
              <a:xfrm>
                <a:off x="3559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2147483647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3" y="1"/>
                    </a:moveTo>
                    <a:cubicBezTo>
                      <a:pt x="2" y="4"/>
                      <a:pt x="0" y="8"/>
                      <a:pt x="2" y="10"/>
                    </a:cubicBezTo>
                    <a:cubicBezTo>
                      <a:pt x="4" y="7"/>
                      <a:pt x="4" y="3"/>
                      <a:pt x="4" y="0"/>
                    </a:cubicBezTo>
                    <a:cubicBezTo>
                      <a:pt x="4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1" name="Freeform 11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2" name="Freeform 11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3" name="Freeform 11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4" name="Freeform 11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5" name="Freeform 11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6" name="Freeform 11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7" name="Freeform 11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8" name="Freeform 12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9" name="Freeform 12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0" name="Freeform 12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1" name="Freeform 12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2" name="Freeform 12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3" name="Freeform 12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4" name="Freeform 12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5" name="Freeform 12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6" name="Freeform 12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7" name="Freeform 12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8" name="Freeform 13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9" name="Freeform 13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0" name="Freeform 13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1" name="Freeform 13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2" name="Freeform 13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3" name="Freeform 13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4" name="Freeform 136"/>
              <p:cNvSpPr>
                <a:spLocks/>
              </p:cNvSpPr>
              <p:nvPr/>
            </p:nvSpPr>
            <p:spPr bwMode="auto">
              <a:xfrm>
                <a:off x="3386" y="1329"/>
                <a:ext cx="72" cy="103"/>
              </a:xfrm>
              <a:custGeom>
                <a:avLst/>
                <a:gdLst>
                  <a:gd name="T0" fmla="*/ 0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0" y="9"/>
                    </a:moveTo>
                    <a:cubicBezTo>
                      <a:pt x="0" y="9"/>
                      <a:pt x="0" y="6"/>
                      <a:pt x="1" y="3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3" y="0"/>
                      <a:pt x="5" y="0"/>
                      <a:pt x="6" y="0"/>
                    </a:cubicBezTo>
                    <a:cubicBezTo>
                      <a:pt x="6" y="1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8"/>
                      <a:pt x="2" y="9"/>
                      <a:pt x="0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5" name="Freeform 137"/>
              <p:cNvSpPr>
                <a:spLocks/>
              </p:cNvSpPr>
              <p:nvPr/>
            </p:nvSpPr>
            <p:spPr bwMode="auto">
              <a:xfrm>
                <a:off x="3424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1" y="9"/>
                    </a:moveTo>
                    <a:cubicBezTo>
                      <a:pt x="0" y="8"/>
                      <a:pt x="1" y="6"/>
                      <a:pt x="2" y="4"/>
                    </a:cubicBezTo>
                    <a:cubicBezTo>
                      <a:pt x="3" y="2"/>
                      <a:pt x="4" y="0"/>
                      <a:pt x="6" y="1"/>
                    </a:cubicBezTo>
                    <a:cubicBezTo>
                      <a:pt x="5" y="2"/>
                      <a:pt x="5" y="3"/>
                      <a:pt x="5" y="4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8"/>
                      <a:pt x="2" y="8"/>
                      <a:pt x="1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6" name="Freeform 138"/>
              <p:cNvSpPr>
                <a:spLocks/>
              </p:cNvSpPr>
              <p:nvPr/>
            </p:nvSpPr>
            <p:spPr bwMode="auto">
              <a:xfrm>
                <a:off x="3467" y="1317"/>
                <a:ext cx="43" cy="92"/>
              </a:xfrm>
              <a:custGeom>
                <a:avLst/>
                <a:gdLst>
                  <a:gd name="T0" fmla="*/ 0 w 4"/>
                  <a:gd name="T1" fmla="*/ 2147483647 h 8"/>
                  <a:gd name="T2" fmla="*/ 2147483647 w 4"/>
                  <a:gd name="T3" fmla="*/ 2147483647 h 8"/>
                  <a:gd name="T4" fmla="*/ 2147483647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0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0" y="8"/>
                    </a:moveTo>
                    <a:cubicBezTo>
                      <a:pt x="0" y="7"/>
                      <a:pt x="0" y="5"/>
                      <a:pt x="1" y="3"/>
                    </a:cubicBezTo>
                    <a:cubicBezTo>
                      <a:pt x="1" y="1"/>
                      <a:pt x="3" y="0"/>
                      <a:pt x="4" y="0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4"/>
                      <a:pt x="3" y="5"/>
                      <a:pt x="3" y="6"/>
                    </a:cubicBezTo>
                    <a:cubicBezTo>
                      <a:pt x="2" y="7"/>
                      <a:pt x="1" y="7"/>
                      <a:pt x="0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7" name="Freeform 139"/>
              <p:cNvSpPr>
                <a:spLocks/>
              </p:cNvSpPr>
              <p:nvPr/>
            </p:nvSpPr>
            <p:spPr bwMode="auto">
              <a:xfrm>
                <a:off x="3501" y="1317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0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3" y="1"/>
                      <a:pt x="3" y="2"/>
                      <a:pt x="2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6"/>
                      <a:pt x="1" y="6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8" name="Freeform 140"/>
              <p:cNvSpPr>
                <a:spLocks/>
              </p:cNvSpPr>
              <p:nvPr/>
            </p:nvSpPr>
            <p:spPr bwMode="auto">
              <a:xfrm>
                <a:off x="3525" y="1306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7"/>
                      <a:pt x="0" y="5"/>
                      <a:pt x="0" y="3"/>
                    </a:cubicBezTo>
                    <a:cubicBezTo>
                      <a:pt x="1" y="2"/>
                      <a:pt x="2" y="0"/>
                      <a:pt x="3" y="1"/>
                    </a:cubicBezTo>
                    <a:cubicBezTo>
                      <a:pt x="3" y="2"/>
                      <a:pt x="2" y="3"/>
                      <a:pt x="2" y="3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9" name="Freeform 141"/>
              <p:cNvSpPr>
                <a:spLocks/>
              </p:cNvSpPr>
              <p:nvPr/>
            </p:nvSpPr>
            <p:spPr bwMode="auto">
              <a:xfrm>
                <a:off x="3544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0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6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0" name="Freeform 142"/>
              <p:cNvSpPr>
                <a:spLocks/>
              </p:cNvSpPr>
              <p:nvPr/>
            </p:nvSpPr>
            <p:spPr bwMode="auto">
              <a:xfrm>
                <a:off x="3559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1" name="Freeform 143"/>
              <p:cNvSpPr>
                <a:spLocks/>
              </p:cNvSpPr>
              <p:nvPr/>
            </p:nvSpPr>
            <p:spPr bwMode="auto">
              <a:xfrm>
                <a:off x="3578" y="1306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2" name="Freeform 144"/>
              <p:cNvSpPr>
                <a:spLocks/>
              </p:cNvSpPr>
              <p:nvPr/>
            </p:nvSpPr>
            <p:spPr bwMode="auto">
              <a:xfrm>
                <a:off x="3593" y="1306"/>
                <a:ext cx="19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3" name="Freeform 145"/>
              <p:cNvSpPr>
                <a:spLocks/>
              </p:cNvSpPr>
              <p:nvPr/>
            </p:nvSpPr>
            <p:spPr bwMode="auto">
              <a:xfrm>
                <a:off x="360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4" name="Freeform 146"/>
              <p:cNvSpPr>
                <a:spLocks/>
              </p:cNvSpPr>
              <p:nvPr/>
            </p:nvSpPr>
            <p:spPr bwMode="auto">
              <a:xfrm>
                <a:off x="361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5" name="Freeform 147"/>
              <p:cNvSpPr>
                <a:spLocks/>
              </p:cNvSpPr>
              <p:nvPr/>
            </p:nvSpPr>
            <p:spPr bwMode="auto">
              <a:xfrm>
                <a:off x="3626" y="1306"/>
                <a:ext cx="19" cy="46"/>
              </a:xfrm>
              <a:custGeom>
                <a:avLst/>
                <a:gdLst>
                  <a:gd name="T0" fmla="*/ 0 w 2"/>
                  <a:gd name="T1" fmla="*/ 2147483647 h 4"/>
                  <a:gd name="T2" fmla="*/ 0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0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6" name="Freeform 148"/>
              <p:cNvSpPr>
                <a:spLocks/>
              </p:cNvSpPr>
              <p:nvPr/>
            </p:nvSpPr>
            <p:spPr bwMode="auto">
              <a:xfrm>
                <a:off x="3410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0" y="4"/>
                      <a:pt x="1" y="2"/>
                    </a:cubicBezTo>
                    <a:cubicBezTo>
                      <a:pt x="2" y="1"/>
                      <a:pt x="2" y="0"/>
                      <a:pt x="3" y="0"/>
                    </a:cubicBezTo>
                    <a:cubicBezTo>
                      <a:pt x="4" y="0"/>
                      <a:pt x="5" y="0"/>
                      <a:pt x="6" y="1"/>
                    </a:cubicBezTo>
                    <a:cubicBezTo>
                      <a:pt x="5" y="2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7" name="Freeform 149"/>
              <p:cNvSpPr>
                <a:spLocks/>
              </p:cNvSpPr>
              <p:nvPr/>
            </p:nvSpPr>
            <p:spPr bwMode="auto">
              <a:xfrm>
                <a:off x="3443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1" y="4"/>
                      <a:pt x="2" y="3"/>
                    </a:cubicBezTo>
                    <a:cubicBezTo>
                      <a:pt x="3" y="1"/>
                      <a:pt x="4" y="0"/>
                      <a:pt x="6" y="1"/>
                    </a:cubicBezTo>
                    <a:cubicBezTo>
                      <a:pt x="5" y="2"/>
                      <a:pt x="4" y="3"/>
                      <a:pt x="4" y="3"/>
                    </a:cubicBezTo>
                    <a:cubicBezTo>
                      <a:pt x="4" y="4"/>
                      <a:pt x="3" y="5"/>
                      <a:pt x="3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8" name="Freeform 150"/>
              <p:cNvSpPr>
                <a:spLocks/>
              </p:cNvSpPr>
              <p:nvPr/>
            </p:nvSpPr>
            <p:spPr bwMode="auto">
              <a:xfrm>
                <a:off x="3477" y="1271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2147483647 h 6"/>
                  <a:gd name="T4" fmla="*/ 2147483647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0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0" y="6"/>
                    </a:moveTo>
                    <a:cubicBezTo>
                      <a:pt x="0" y="5"/>
                      <a:pt x="0" y="3"/>
                      <a:pt x="1" y="2"/>
                    </a:cubicBezTo>
                    <a:cubicBezTo>
                      <a:pt x="2" y="0"/>
                      <a:pt x="3" y="0"/>
                      <a:pt x="5" y="1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9" name="Freeform 151"/>
              <p:cNvSpPr>
                <a:spLocks/>
              </p:cNvSpPr>
              <p:nvPr/>
            </p:nvSpPr>
            <p:spPr bwMode="auto">
              <a:xfrm>
                <a:off x="3501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3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4" y="1"/>
                      <a:pt x="3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0" name="Freeform 152"/>
              <p:cNvSpPr>
                <a:spLocks/>
              </p:cNvSpPr>
              <p:nvPr/>
            </p:nvSpPr>
            <p:spPr bwMode="auto">
              <a:xfrm>
                <a:off x="3525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4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1" name="Freeform 153"/>
              <p:cNvSpPr>
                <a:spLocks/>
              </p:cNvSpPr>
              <p:nvPr/>
            </p:nvSpPr>
            <p:spPr bwMode="auto">
              <a:xfrm>
                <a:off x="3544" y="1271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2"/>
                      <a:pt x="3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2" name="Freeform 154"/>
              <p:cNvSpPr>
                <a:spLocks/>
              </p:cNvSpPr>
              <p:nvPr/>
            </p:nvSpPr>
            <p:spPr bwMode="auto">
              <a:xfrm>
                <a:off x="3569" y="1283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4"/>
                    </a:moveTo>
                    <a:cubicBezTo>
                      <a:pt x="0" y="4"/>
                      <a:pt x="0" y="3"/>
                      <a:pt x="0" y="2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0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3" name="Freeform 155"/>
              <p:cNvSpPr>
                <a:spLocks/>
              </p:cNvSpPr>
              <p:nvPr/>
            </p:nvSpPr>
            <p:spPr bwMode="auto">
              <a:xfrm>
                <a:off x="3578" y="1283"/>
                <a:ext cx="34" cy="57"/>
              </a:xfrm>
              <a:custGeom>
                <a:avLst/>
                <a:gdLst>
                  <a:gd name="T0" fmla="*/ 0 w 3"/>
                  <a:gd name="T1" fmla="*/ 2147483647 h 5"/>
                  <a:gd name="T2" fmla="*/ 2147483647 w 3"/>
                  <a:gd name="T3" fmla="*/ 2147483647 h 5"/>
                  <a:gd name="T4" fmla="*/ 2147483647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0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4" name="Freeform 156"/>
              <p:cNvSpPr>
                <a:spLocks/>
              </p:cNvSpPr>
              <p:nvPr/>
            </p:nvSpPr>
            <p:spPr bwMode="auto">
              <a:xfrm>
                <a:off x="3593" y="1283"/>
                <a:ext cx="34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2147483647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0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5" name="Freeform 157"/>
              <p:cNvSpPr>
                <a:spLocks/>
              </p:cNvSpPr>
              <p:nvPr/>
            </p:nvSpPr>
            <p:spPr bwMode="auto">
              <a:xfrm>
                <a:off x="360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6" name="Freeform 158"/>
              <p:cNvSpPr>
                <a:spLocks/>
              </p:cNvSpPr>
              <p:nvPr/>
            </p:nvSpPr>
            <p:spPr bwMode="auto">
              <a:xfrm>
                <a:off x="361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7" name="Freeform 159"/>
              <p:cNvSpPr>
                <a:spLocks/>
              </p:cNvSpPr>
              <p:nvPr/>
            </p:nvSpPr>
            <p:spPr bwMode="auto">
              <a:xfrm>
                <a:off x="3626" y="1294"/>
                <a:ext cx="19" cy="34"/>
              </a:xfrm>
              <a:custGeom>
                <a:avLst/>
                <a:gdLst>
                  <a:gd name="T0" fmla="*/ 0 w 2"/>
                  <a:gd name="T1" fmla="*/ 2147483647 h 3"/>
                  <a:gd name="T2" fmla="*/ 2147483647 w 2"/>
                  <a:gd name="T3" fmla="*/ 2147483647 h 3"/>
                  <a:gd name="T4" fmla="*/ 2147483647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0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0" y="3"/>
                    </a:moveTo>
                    <a:cubicBezTo>
                      <a:pt x="0" y="3"/>
                      <a:pt x="0" y="2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8" name="Freeform 16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9" name="Freeform 16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0" name="Freeform 16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1" name="Freeform 16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2" name="Freeform 16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3" name="Freeform 16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4" name="Freeform 16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5" name="Freeform 16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6" name="Freeform 16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7" name="Freeform 16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8" name="Freeform 17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9" name="Freeform 17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0" name="Freeform 17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1" name="Freeform 17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2" name="Freeform 17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3" name="Freeform 17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4" name="Freeform 17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5" name="Freeform 17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6" name="Freeform 17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7" name="Freeform 17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8" name="Freeform 18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9" name="Freeform 18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0" name="Freeform 18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1" name="Freeform 183"/>
              <p:cNvSpPr>
                <a:spLocks/>
              </p:cNvSpPr>
              <p:nvPr/>
            </p:nvSpPr>
            <p:spPr bwMode="auto">
              <a:xfrm>
                <a:off x="3443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1"/>
                      <a:pt x="5" y="0"/>
                    </a:cubicBezTo>
                    <a:cubicBezTo>
                      <a:pt x="4" y="0"/>
                      <a:pt x="4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2" name="Freeform 184"/>
              <p:cNvSpPr>
                <a:spLocks/>
              </p:cNvSpPr>
              <p:nvPr/>
            </p:nvSpPr>
            <p:spPr bwMode="auto">
              <a:xfrm>
                <a:off x="3467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2"/>
                      <a:pt x="4" y="1"/>
                    </a:cubicBezTo>
                    <a:cubicBezTo>
                      <a:pt x="4" y="1"/>
                      <a:pt x="3" y="1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3" name="Freeform 185"/>
              <p:cNvSpPr>
                <a:spLocks/>
              </p:cNvSpPr>
              <p:nvPr/>
            </p:nvSpPr>
            <p:spPr bwMode="auto">
              <a:xfrm>
                <a:off x="3491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2"/>
                      <a:pt x="3" y="1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4" name="Freeform 186"/>
              <p:cNvSpPr>
                <a:spLocks/>
              </p:cNvSpPr>
              <p:nvPr/>
            </p:nvSpPr>
            <p:spPr bwMode="auto">
              <a:xfrm>
                <a:off x="3511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1" y="3"/>
                      <a:pt x="1" y="2"/>
                      <a:pt x="2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5" name="Freeform 18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6" name="Freeform 18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7" name="Freeform 18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8" name="Freeform 19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9" name="Freeform 19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0" name="Freeform 19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1" name="Freeform 19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2" name="Freeform 19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3" name="Freeform 19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4" name="Freeform 19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5" name="Freeform 19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6" name="Freeform 19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7" name="Freeform 19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8" name="Freeform 20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9" name="Freeform 20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0" name="Freeform 20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1" name="Freeform 20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2" name="Freeform 20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3" name="Freeform 20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4" name="Freeform 20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5" name="Freeform 20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6" name="Freeform 20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7" name="Freeform 20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8" name="Freeform 210"/>
              <p:cNvSpPr>
                <a:spLocks/>
              </p:cNvSpPr>
              <p:nvPr/>
            </p:nvSpPr>
            <p:spPr bwMode="auto">
              <a:xfrm>
                <a:off x="3477" y="1203"/>
                <a:ext cx="48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2147483647 w 4"/>
                  <a:gd name="T5" fmla="*/ 2147483647 h 2"/>
                  <a:gd name="T6" fmla="*/ 2147483647 w 4"/>
                  <a:gd name="T7" fmla="*/ 2147483647 h 2"/>
                  <a:gd name="T8" fmla="*/ 0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0" y="2"/>
                    </a:moveTo>
                    <a:cubicBezTo>
                      <a:pt x="2" y="1"/>
                      <a:pt x="3" y="1"/>
                      <a:pt x="4" y="0"/>
                    </a:cubicBezTo>
                    <a:lnTo>
                      <a:pt x="4" y="1"/>
                    </a:lnTo>
                    <a:cubicBezTo>
                      <a:pt x="4" y="2"/>
                      <a:pt x="3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9" name="Freeform 211"/>
              <p:cNvSpPr>
                <a:spLocks/>
              </p:cNvSpPr>
              <p:nvPr/>
            </p:nvSpPr>
            <p:spPr bwMode="auto">
              <a:xfrm>
                <a:off x="3501" y="1214"/>
                <a:ext cx="34" cy="23"/>
              </a:xfrm>
              <a:custGeom>
                <a:avLst/>
                <a:gdLst>
                  <a:gd name="T0" fmla="*/ 0 w 3"/>
                  <a:gd name="T1" fmla="*/ 2147483647 h 2"/>
                  <a:gd name="T2" fmla="*/ 2147483647 w 3"/>
                  <a:gd name="T3" fmla="*/ 0 h 2"/>
                  <a:gd name="T4" fmla="*/ 2147483647 w 3"/>
                  <a:gd name="T5" fmla="*/ 2147483647 h 2"/>
                  <a:gd name="T6" fmla="*/ 2147483647 w 3"/>
                  <a:gd name="T7" fmla="*/ 2147483647 h 2"/>
                  <a:gd name="T8" fmla="*/ 0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0" y="1"/>
                    </a:moveTo>
                    <a:cubicBezTo>
                      <a:pt x="1" y="1"/>
                      <a:pt x="2" y="0"/>
                      <a:pt x="3" y="0"/>
                    </a:cubicBezTo>
                    <a:lnTo>
                      <a:pt x="3" y="1"/>
                    </a:lnTo>
                    <a:cubicBezTo>
                      <a:pt x="3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0" name="Freeform 212"/>
              <p:cNvSpPr>
                <a:spLocks/>
              </p:cNvSpPr>
              <p:nvPr/>
            </p:nvSpPr>
            <p:spPr bwMode="auto">
              <a:xfrm>
                <a:off x="3511" y="122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cubicBezTo>
                      <a:pt x="1" y="1"/>
                      <a:pt x="2" y="0"/>
                      <a:pt x="2" y="0"/>
                    </a:cubicBezTo>
                    <a:lnTo>
                      <a:pt x="3" y="1"/>
                    </a:ln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1" name="Freeform 213"/>
              <p:cNvSpPr>
                <a:spLocks/>
              </p:cNvSpPr>
              <p:nvPr/>
            </p:nvSpPr>
            <p:spPr bwMode="auto">
              <a:xfrm>
                <a:off x="3544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1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2"/>
                      <a:pt x="2" y="2"/>
                      <a:pt x="3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2" name="Freeform 214"/>
              <p:cNvSpPr>
                <a:spLocks/>
              </p:cNvSpPr>
              <p:nvPr/>
            </p:nvSpPr>
            <p:spPr bwMode="auto">
              <a:xfrm>
                <a:off x="3511" y="1191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0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0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0" y="1"/>
                    </a:moveTo>
                    <a:lnTo>
                      <a:pt x="0" y="1"/>
                    </a:lnTo>
                    <a:cubicBezTo>
                      <a:pt x="1" y="2"/>
                      <a:pt x="2" y="2"/>
                      <a:pt x="2" y="3"/>
                    </a:cubicBezTo>
                    <a:cubicBezTo>
                      <a:pt x="2" y="4"/>
                      <a:pt x="2" y="5"/>
                      <a:pt x="3" y="5"/>
                    </a:cubicBezTo>
                    <a:cubicBezTo>
                      <a:pt x="3" y="6"/>
                      <a:pt x="4" y="7"/>
                      <a:pt x="5" y="7"/>
                    </a:cubicBezTo>
                    <a:lnTo>
                      <a:pt x="6" y="6"/>
                    </a:lnTo>
                    <a:cubicBezTo>
                      <a:pt x="5" y="6"/>
                      <a:pt x="4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1"/>
                      <a:pt x="2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3" name="Freeform 215"/>
              <p:cNvSpPr>
                <a:spLocks/>
              </p:cNvSpPr>
              <p:nvPr/>
            </p:nvSpPr>
            <p:spPr bwMode="auto">
              <a:xfrm>
                <a:off x="3602" y="1157"/>
                <a:ext cx="130" cy="69"/>
              </a:xfrm>
              <a:custGeom>
                <a:avLst/>
                <a:gdLst>
                  <a:gd name="T0" fmla="*/ 0 w 11"/>
                  <a:gd name="T1" fmla="*/ 2147483647 h 6"/>
                  <a:gd name="T2" fmla="*/ 0 w 11"/>
                  <a:gd name="T3" fmla="*/ 2147483647 h 6"/>
                  <a:gd name="T4" fmla="*/ 2147483647 w 11"/>
                  <a:gd name="T5" fmla="*/ 2147483647 h 6"/>
                  <a:gd name="T6" fmla="*/ 2147483647 w 11"/>
                  <a:gd name="T7" fmla="*/ 2147483647 h 6"/>
                  <a:gd name="T8" fmla="*/ 2147483647 w 11"/>
                  <a:gd name="T9" fmla="*/ 2147483647 h 6"/>
                  <a:gd name="T10" fmla="*/ 2147483647 w 11"/>
                  <a:gd name="T11" fmla="*/ 2147483647 h 6"/>
                  <a:gd name="T12" fmla="*/ 2147483647 w 11"/>
                  <a:gd name="T13" fmla="*/ 2147483647 h 6"/>
                  <a:gd name="T14" fmla="*/ 2147483647 w 11"/>
                  <a:gd name="T15" fmla="*/ 2147483647 h 6"/>
                  <a:gd name="T16" fmla="*/ 2147483647 w 11"/>
                  <a:gd name="T17" fmla="*/ 2147483647 h 6"/>
                  <a:gd name="T18" fmla="*/ 2147483647 w 11"/>
                  <a:gd name="T19" fmla="*/ 2147483647 h 6"/>
                  <a:gd name="T20" fmla="*/ 2147483647 w 11"/>
                  <a:gd name="T21" fmla="*/ 2147483647 h 6"/>
                  <a:gd name="T22" fmla="*/ 2147483647 w 11"/>
                  <a:gd name="T23" fmla="*/ 2147483647 h 6"/>
                  <a:gd name="T24" fmla="*/ 2147483647 w 11"/>
                  <a:gd name="T25" fmla="*/ 2147483647 h 6"/>
                  <a:gd name="T26" fmla="*/ 2147483647 w 11"/>
                  <a:gd name="T27" fmla="*/ 2147483647 h 6"/>
                  <a:gd name="T28" fmla="*/ 2147483647 w 11"/>
                  <a:gd name="T29" fmla="*/ 2147483647 h 6"/>
                  <a:gd name="T30" fmla="*/ 2147483647 w 11"/>
                  <a:gd name="T31" fmla="*/ 2147483647 h 6"/>
                  <a:gd name="T32" fmla="*/ 2147483647 w 11"/>
                  <a:gd name="T33" fmla="*/ 2147483647 h 6"/>
                  <a:gd name="T34" fmla="*/ 2147483647 w 11"/>
                  <a:gd name="T35" fmla="*/ 0 h 6"/>
                  <a:gd name="T36" fmla="*/ 2147483647 w 11"/>
                  <a:gd name="T37" fmla="*/ 0 h 6"/>
                  <a:gd name="T38" fmla="*/ 2147483647 w 11"/>
                  <a:gd name="T39" fmla="*/ 2147483647 h 6"/>
                  <a:gd name="T40" fmla="*/ 2147483647 w 11"/>
                  <a:gd name="T41" fmla="*/ 2147483647 h 6"/>
                  <a:gd name="T42" fmla="*/ 2147483647 w 11"/>
                  <a:gd name="T43" fmla="*/ 2147483647 h 6"/>
                  <a:gd name="T44" fmla="*/ 2147483647 w 11"/>
                  <a:gd name="T45" fmla="*/ 0 h 6"/>
                  <a:gd name="T46" fmla="*/ 2147483647 w 11"/>
                  <a:gd name="T47" fmla="*/ 0 h 6"/>
                  <a:gd name="T48" fmla="*/ 0 w 11"/>
                  <a:gd name="T49" fmla="*/ 2147483647 h 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1"/>
                  <a:gd name="T76" fmla="*/ 0 h 6"/>
                  <a:gd name="T77" fmla="*/ 11 w 11"/>
                  <a:gd name="T78" fmla="*/ 6 h 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1" h="6">
                    <a:moveTo>
                      <a:pt x="0" y="4"/>
                    </a:moveTo>
                    <a:lnTo>
                      <a:pt x="0" y="6"/>
                    </a:lnTo>
                    <a:cubicBezTo>
                      <a:pt x="1" y="6"/>
                      <a:pt x="1" y="5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6"/>
                      <a:pt x="3" y="5"/>
                      <a:pt x="3" y="3"/>
                    </a:cubicBezTo>
                    <a:lnTo>
                      <a:pt x="5" y="6"/>
                    </a:lnTo>
                    <a:lnTo>
                      <a:pt x="5" y="3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6" y="6"/>
                    </a:lnTo>
                    <a:lnTo>
                      <a:pt x="8" y="3"/>
                    </a:lnTo>
                    <a:cubicBezTo>
                      <a:pt x="8" y="5"/>
                      <a:pt x="8" y="6"/>
                      <a:pt x="9" y="6"/>
                    </a:cubicBezTo>
                    <a:cubicBezTo>
                      <a:pt x="9" y="5"/>
                      <a:pt x="9" y="4"/>
                      <a:pt x="9" y="3"/>
                    </a:cubicBezTo>
                    <a:cubicBezTo>
                      <a:pt x="10" y="5"/>
                      <a:pt x="10" y="6"/>
                      <a:pt x="11" y="6"/>
                    </a:cubicBezTo>
                    <a:lnTo>
                      <a:pt x="11" y="4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1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4" name="Freeform 21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5" name="Freeform 21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6" name="Freeform 21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7" name="Freeform 21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8" name="Freeform 22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9" name="Freeform 22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0" name="Freeform 22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1" name="Freeform 22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2" name="Freeform 22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3" name="Freeform 22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4" name="Freeform 22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5" name="Freeform 22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6" name="Freeform 22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7" name="Freeform 22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8" name="Freeform 23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9" name="Freeform 23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0" name="Freeform 23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1" name="Freeform 23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2" name="Freeform 23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3" name="Freeform 23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4" name="Freeform 23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5" name="Freeform 23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6" name="Freeform 23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7" name="Freeform 239"/>
              <p:cNvSpPr>
                <a:spLocks/>
              </p:cNvSpPr>
              <p:nvPr/>
            </p:nvSpPr>
            <p:spPr bwMode="auto">
              <a:xfrm>
                <a:off x="3877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3" y="1"/>
                    </a:moveTo>
                    <a:cubicBezTo>
                      <a:pt x="4" y="7"/>
                      <a:pt x="4" y="12"/>
                      <a:pt x="2" y="16"/>
                    </a:cubicBezTo>
                    <a:cubicBezTo>
                      <a:pt x="1" y="10"/>
                      <a:pt x="0" y="5"/>
                      <a:pt x="1" y="0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8" name="Freeform 240"/>
              <p:cNvSpPr>
                <a:spLocks/>
              </p:cNvSpPr>
              <p:nvPr/>
            </p:nvSpPr>
            <p:spPr bwMode="auto">
              <a:xfrm>
                <a:off x="3858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3" y="1"/>
                    </a:moveTo>
                    <a:cubicBezTo>
                      <a:pt x="4" y="6"/>
                      <a:pt x="4" y="11"/>
                      <a:pt x="2" y="15"/>
                    </a:cubicBezTo>
                    <a:cubicBezTo>
                      <a:pt x="0" y="9"/>
                      <a:pt x="0" y="4"/>
                      <a:pt x="1" y="0"/>
                    </a:cubicBezTo>
                    <a:cubicBezTo>
                      <a:pt x="1" y="0"/>
                      <a:pt x="2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9" name="Freeform 241"/>
              <p:cNvSpPr>
                <a:spLocks/>
              </p:cNvSpPr>
              <p:nvPr/>
            </p:nvSpPr>
            <p:spPr bwMode="auto">
              <a:xfrm>
                <a:off x="3834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0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3" y="6"/>
                      <a:pt x="4" y="11"/>
                      <a:pt x="2" y="14"/>
                    </a:cubicBezTo>
                    <a:cubicBezTo>
                      <a:pt x="0" y="9"/>
                      <a:pt x="0" y="4"/>
                      <a:pt x="0" y="0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0" name="Freeform 242"/>
              <p:cNvSpPr>
                <a:spLocks/>
              </p:cNvSpPr>
              <p:nvPr/>
            </p:nvSpPr>
            <p:spPr bwMode="auto">
              <a:xfrm>
                <a:off x="3800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3" y="1"/>
                    </a:moveTo>
                    <a:cubicBezTo>
                      <a:pt x="4" y="5"/>
                      <a:pt x="4" y="10"/>
                      <a:pt x="2" y="13"/>
                    </a:cubicBezTo>
                    <a:cubicBezTo>
                      <a:pt x="1" y="8"/>
                      <a:pt x="0" y="4"/>
                      <a:pt x="1" y="0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1" name="Freeform 243"/>
              <p:cNvSpPr>
                <a:spLocks/>
              </p:cNvSpPr>
              <p:nvPr/>
            </p:nvSpPr>
            <p:spPr bwMode="auto">
              <a:xfrm>
                <a:off x="3776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3" y="5"/>
                      <a:pt x="4" y="9"/>
                      <a:pt x="2" y="12"/>
                    </a:cubicBezTo>
                    <a:cubicBezTo>
                      <a:pt x="0" y="7"/>
                      <a:pt x="0" y="3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2" name="Freeform 244"/>
              <p:cNvSpPr>
                <a:spLocks/>
              </p:cNvSpPr>
              <p:nvPr/>
            </p:nvSpPr>
            <p:spPr bwMode="auto">
              <a:xfrm>
                <a:off x="3752" y="1306"/>
                <a:ext cx="48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0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3" y="5"/>
                      <a:pt x="4" y="9"/>
                      <a:pt x="2" y="11"/>
                    </a:cubicBezTo>
                    <a:cubicBezTo>
                      <a:pt x="0" y="7"/>
                      <a:pt x="0" y="4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3" name="Freeform 245"/>
              <p:cNvSpPr>
                <a:spLocks/>
              </p:cNvSpPr>
              <p:nvPr/>
            </p:nvSpPr>
            <p:spPr bwMode="auto">
              <a:xfrm>
                <a:off x="3732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0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1" y="1"/>
                    </a:moveTo>
                    <a:cubicBezTo>
                      <a:pt x="2" y="4"/>
                      <a:pt x="4" y="8"/>
                      <a:pt x="2" y="10"/>
                    </a:cubicBezTo>
                    <a:cubicBezTo>
                      <a:pt x="0" y="7"/>
                      <a:pt x="0" y="3"/>
                      <a:pt x="0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4" name="Freeform 24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5" name="Freeform 24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6" name="Freeform 24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7" name="Freeform 24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8" name="Freeform 25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9" name="Freeform 25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0" name="Freeform 25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1" name="Freeform 25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2" name="Freeform 25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3" name="Freeform 25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4" name="Freeform 25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5" name="Freeform 25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6" name="Freeform 25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7" name="Freeform 25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8" name="Freeform 26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9" name="Freeform 26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0" name="Freeform 26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1" name="Freeform 26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2" name="Freeform 26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3" name="Freeform 26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4" name="Freeform 26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5" name="Freeform 26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6" name="Freeform 26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7" name="Freeform 269"/>
              <p:cNvSpPr>
                <a:spLocks/>
              </p:cNvSpPr>
              <p:nvPr/>
            </p:nvSpPr>
            <p:spPr bwMode="auto">
              <a:xfrm>
                <a:off x="3877" y="1329"/>
                <a:ext cx="72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0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2147483647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6" y="9"/>
                    </a:moveTo>
                    <a:cubicBezTo>
                      <a:pt x="6" y="9"/>
                      <a:pt x="6" y="6"/>
                      <a:pt x="5" y="3"/>
                    </a:cubicBezTo>
                    <a:cubicBezTo>
                      <a:pt x="5" y="2"/>
                      <a:pt x="5" y="2"/>
                      <a:pt x="4" y="1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0" y="1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8"/>
                      <a:pt x="4" y="9"/>
                      <a:pt x="6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8" name="Freeform 270"/>
              <p:cNvSpPr>
                <a:spLocks/>
              </p:cNvSpPr>
              <p:nvPr/>
            </p:nvSpPr>
            <p:spPr bwMode="auto">
              <a:xfrm>
                <a:off x="3843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0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5" y="9"/>
                    </a:moveTo>
                    <a:cubicBezTo>
                      <a:pt x="6" y="8"/>
                      <a:pt x="5" y="6"/>
                      <a:pt x="4" y="4"/>
                    </a:cubicBezTo>
                    <a:cubicBezTo>
                      <a:pt x="4" y="2"/>
                      <a:pt x="2" y="0"/>
                      <a:pt x="0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3" y="8"/>
                      <a:pt x="4" y="8"/>
                      <a:pt x="5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9" name="Freeform 271"/>
              <p:cNvSpPr>
                <a:spLocks/>
              </p:cNvSpPr>
              <p:nvPr/>
            </p:nvSpPr>
            <p:spPr bwMode="auto">
              <a:xfrm>
                <a:off x="3824" y="1317"/>
                <a:ext cx="43" cy="92"/>
              </a:xfrm>
              <a:custGeom>
                <a:avLst/>
                <a:gdLst>
                  <a:gd name="T0" fmla="*/ 2147483647 w 4"/>
                  <a:gd name="T1" fmla="*/ 2147483647 h 8"/>
                  <a:gd name="T2" fmla="*/ 2147483647 w 4"/>
                  <a:gd name="T3" fmla="*/ 2147483647 h 8"/>
                  <a:gd name="T4" fmla="*/ 0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2147483647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4" y="8"/>
                    </a:moveTo>
                    <a:cubicBezTo>
                      <a:pt x="4" y="7"/>
                      <a:pt x="4" y="5"/>
                      <a:pt x="3" y="3"/>
                    </a:cubicBez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2" y="7"/>
                      <a:pt x="3" y="7"/>
                      <a:pt x="4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0" name="Freeform 272"/>
              <p:cNvSpPr>
                <a:spLocks/>
              </p:cNvSpPr>
              <p:nvPr/>
            </p:nvSpPr>
            <p:spPr bwMode="auto">
              <a:xfrm>
                <a:off x="3800" y="1317"/>
                <a:ext cx="43" cy="80"/>
              </a:xfrm>
              <a:custGeom>
                <a:avLst/>
                <a:gdLst>
                  <a:gd name="T0" fmla="*/ 2147483647 w 4"/>
                  <a:gd name="T1" fmla="*/ 2147483647 h 7"/>
                  <a:gd name="T2" fmla="*/ 2147483647 w 4"/>
                  <a:gd name="T3" fmla="*/ 2147483647 h 7"/>
                  <a:gd name="T4" fmla="*/ 0 w 4"/>
                  <a:gd name="T5" fmla="*/ 0 h 7"/>
                  <a:gd name="T6" fmla="*/ 2147483647 w 4"/>
                  <a:gd name="T7" fmla="*/ 2147483647 h 7"/>
                  <a:gd name="T8" fmla="*/ 2147483647 w 4"/>
                  <a:gd name="T9" fmla="*/ 2147483647 h 7"/>
                  <a:gd name="T10" fmla="*/ 2147483647 w 4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7"/>
                  <a:gd name="T20" fmla="*/ 4 w 4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7">
                    <a:moveTo>
                      <a:pt x="3" y="7"/>
                    </a:moveTo>
                    <a:cubicBezTo>
                      <a:pt x="4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1" y="3"/>
                      <a:pt x="1" y="4"/>
                      <a:pt x="1" y="5"/>
                    </a:cubicBezTo>
                    <a:cubicBezTo>
                      <a:pt x="1" y="6"/>
                      <a:pt x="2" y="6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1" name="Freeform 273"/>
              <p:cNvSpPr>
                <a:spLocks/>
              </p:cNvSpPr>
              <p:nvPr/>
            </p:nvSpPr>
            <p:spPr bwMode="auto">
              <a:xfrm>
                <a:off x="3776" y="1306"/>
                <a:ext cx="34" cy="80"/>
              </a:xfrm>
              <a:custGeom>
                <a:avLst/>
                <a:gdLst>
                  <a:gd name="T0" fmla="*/ 2147483647 w 3"/>
                  <a:gd name="T1" fmla="*/ 2147483647 h 7"/>
                  <a:gd name="T2" fmla="*/ 2147483647 w 3"/>
                  <a:gd name="T3" fmla="*/ 2147483647 h 7"/>
                  <a:gd name="T4" fmla="*/ 0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2147483647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3" y="7"/>
                    </a:moveTo>
                    <a:cubicBezTo>
                      <a:pt x="3" y="7"/>
                      <a:pt x="3" y="5"/>
                      <a:pt x="3" y="3"/>
                    </a:cubicBezTo>
                    <a:cubicBezTo>
                      <a:pt x="2" y="2"/>
                      <a:pt x="1" y="0"/>
                      <a:pt x="0" y="1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2" y="6"/>
                      <a:pt x="2" y="7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2" name="Freeform 274"/>
              <p:cNvSpPr>
                <a:spLocks/>
              </p:cNvSpPr>
              <p:nvPr/>
            </p:nvSpPr>
            <p:spPr bwMode="auto">
              <a:xfrm>
                <a:off x="375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4"/>
                      <a:pt x="2" y="4"/>
                      <a:pt x="2" y="5"/>
                    </a:cubicBezTo>
                    <a:cubicBezTo>
                      <a:pt x="2" y="6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3" name="Freeform 275"/>
              <p:cNvSpPr>
                <a:spLocks/>
              </p:cNvSpPr>
              <p:nvPr/>
            </p:nvSpPr>
            <p:spPr bwMode="auto">
              <a:xfrm>
                <a:off x="374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4" name="Freeform 276"/>
              <p:cNvSpPr>
                <a:spLocks/>
              </p:cNvSpPr>
              <p:nvPr/>
            </p:nvSpPr>
            <p:spPr bwMode="auto">
              <a:xfrm>
                <a:off x="3732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5" name="Freeform 277"/>
              <p:cNvSpPr>
                <a:spLocks/>
              </p:cNvSpPr>
              <p:nvPr/>
            </p:nvSpPr>
            <p:spPr bwMode="auto">
              <a:xfrm>
                <a:off x="3718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6" name="Freeform 278"/>
              <p:cNvSpPr>
                <a:spLocks/>
              </p:cNvSpPr>
              <p:nvPr/>
            </p:nvSpPr>
            <p:spPr bwMode="auto">
              <a:xfrm>
                <a:off x="3703" y="1306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7" name="Freeform 279"/>
              <p:cNvSpPr>
                <a:spLocks/>
              </p:cNvSpPr>
              <p:nvPr/>
            </p:nvSpPr>
            <p:spPr bwMode="auto">
              <a:xfrm>
                <a:off x="3699" y="1306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8" name="Freeform 280"/>
              <p:cNvSpPr>
                <a:spLocks/>
              </p:cNvSpPr>
              <p:nvPr/>
            </p:nvSpPr>
            <p:spPr bwMode="auto">
              <a:xfrm>
                <a:off x="3684" y="1306"/>
                <a:ext cx="1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2"/>
                      <a:pt x="2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2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9" name="Freeform 281"/>
              <p:cNvSpPr>
                <a:spLocks/>
              </p:cNvSpPr>
              <p:nvPr/>
            </p:nvSpPr>
            <p:spPr bwMode="auto">
              <a:xfrm>
                <a:off x="3858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0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6" y="4"/>
                      <a:pt x="5" y="2"/>
                    </a:cubicBezTo>
                    <a:cubicBezTo>
                      <a:pt x="4" y="1"/>
                      <a:pt x="4" y="0"/>
                      <a:pt x="3" y="0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1" y="2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0" name="Freeform 282"/>
              <p:cNvSpPr>
                <a:spLocks/>
              </p:cNvSpPr>
              <p:nvPr/>
            </p:nvSpPr>
            <p:spPr bwMode="auto">
              <a:xfrm>
                <a:off x="3824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0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5" y="4"/>
                      <a:pt x="4" y="3"/>
                    </a:cubicBezTo>
                    <a:cubicBezTo>
                      <a:pt x="4" y="1"/>
                      <a:pt x="2" y="0"/>
                      <a:pt x="0" y="1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1" name="Freeform 283"/>
              <p:cNvSpPr>
                <a:spLocks/>
              </p:cNvSpPr>
              <p:nvPr/>
            </p:nvSpPr>
            <p:spPr bwMode="auto">
              <a:xfrm>
                <a:off x="3800" y="1271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2147483647 w 5"/>
                  <a:gd name="T3" fmla="*/ 2147483647 h 6"/>
                  <a:gd name="T4" fmla="*/ 0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2147483647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5" y="6"/>
                    </a:moveTo>
                    <a:cubicBezTo>
                      <a:pt x="5" y="5"/>
                      <a:pt x="5" y="3"/>
                      <a:pt x="4" y="2"/>
                    </a:cubicBezTo>
                    <a:cubicBezTo>
                      <a:pt x="3" y="0"/>
                      <a:pt x="2" y="0"/>
                      <a:pt x="0" y="1"/>
                    </a:cubicBezTo>
                    <a:cubicBezTo>
                      <a:pt x="1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3" y="5"/>
                    </a:cubicBezTo>
                    <a:cubicBezTo>
                      <a:pt x="3" y="5"/>
                      <a:pt x="4" y="6"/>
                      <a:pt x="5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2" name="Freeform 284"/>
              <p:cNvSpPr>
                <a:spLocks/>
              </p:cNvSpPr>
              <p:nvPr/>
            </p:nvSpPr>
            <p:spPr bwMode="auto">
              <a:xfrm>
                <a:off x="3790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3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3" name="Freeform 285"/>
              <p:cNvSpPr>
                <a:spLocks/>
              </p:cNvSpPr>
              <p:nvPr/>
            </p:nvSpPr>
            <p:spPr bwMode="auto">
              <a:xfrm>
                <a:off x="3766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4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4" name="Freeform 286"/>
              <p:cNvSpPr>
                <a:spLocks/>
              </p:cNvSpPr>
              <p:nvPr/>
            </p:nvSpPr>
            <p:spPr bwMode="auto">
              <a:xfrm>
                <a:off x="3752" y="1271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2"/>
                      <a:pt x="1" y="2"/>
                      <a:pt x="1" y="3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2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5" name="Freeform 287"/>
              <p:cNvSpPr>
                <a:spLocks/>
              </p:cNvSpPr>
              <p:nvPr/>
            </p:nvSpPr>
            <p:spPr bwMode="auto">
              <a:xfrm>
                <a:off x="3742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0 h 5"/>
                  <a:gd name="T6" fmla="*/ 0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6" name="Freeform 288"/>
              <p:cNvSpPr>
                <a:spLocks/>
              </p:cNvSpPr>
              <p:nvPr/>
            </p:nvSpPr>
            <p:spPr bwMode="auto">
              <a:xfrm>
                <a:off x="3718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7" name="Freeform 289"/>
              <p:cNvSpPr>
                <a:spLocks/>
              </p:cNvSpPr>
              <p:nvPr/>
            </p:nvSpPr>
            <p:spPr bwMode="auto">
              <a:xfrm>
                <a:off x="3703" y="1283"/>
                <a:ext cx="39" cy="46"/>
              </a:xfrm>
              <a:custGeom>
                <a:avLst/>
                <a:gdLst>
                  <a:gd name="T0" fmla="*/ 2147483647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2147483647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3"/>
                      <a:pt x="2" y="3"/>
                      <a:pt x="2" y="4"/>
                    </a:cubicBezTo>
                    <a:cubicBezTo>
                      <a:pt x="2" y="4"/>
                      <a:pt x="2" y="4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8" name="Freeform 290"/>
              <p:cNvSpPr>
                <a:spLocks/>
              </p:cNvSpPr>
              <p:nvPr/>
            </p:nvSpPr>
            <p:spPr bwMode="auto">
              <a:xfrm>
                <a:off x="3703" y="1283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9" name="Freeform 291"/>
              <p:cNvSpPr>
                <a:spLocks/>
              </p:cNvSpPr>
              <p:nvPr/>
            </p:nvSpPr>
            <p:spPr bwMode="auto">
              <a:xfrm>
                <a:off x="3699" y="1283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0" name="Freeform 292"/>
              <p:cNvSpPr>
                <a:spLocks/>
              </p:cNvSpPr>
              <p:nvPr/>
            </p:nvSpPr>
            <p:spPr bwMode="auto">
              <a:xfrm>
                <a:off x="3684" y="1294"/>
                <a:ext cx="19" cy="34"/>
              </a:xfrm>
              <a:custGeom>
                <a:avLst/>
                <a:gdLst>
                  <a:gd name="T0" fmla="*/ 2147483647 w 2"/>
                  <a:gd name="T1" fmla="*/ 2147483647 h 3"/>
                  <a:gd name="T2" fmla="*/ 2147483647 w 2"/>
                  <a:gd name="T3" fmla="*/ 2147483647 h 3"/>
                  <a:gd name="T4" fmla="*/ 0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2147483647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2" y="3"/>
                    </a:moveTo>
                    <a:cubicBezTo>
                      <a:pt x="2" y="3"/>
                      <a:pt x="2" y="2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1" name="Freeform 29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2" name="Freeform 29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3" name="Freeform 29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4" name="Freeform 29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5" name="Freeform 29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6" name="Freeform 29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7" name="Freeform 29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8" name="Freeform 30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9" name="Freeform 30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0" name="Freeform 30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1" name="Freeform 30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2" name="Freeform 30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3" name="Freeform 30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4" name="Freeform 30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5" name="Freeform 30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6" name="Freeform 30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7" name="Freeform 30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8" name="Freeform 31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9" name="Freeform 31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0" name="Freeform 31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1" name="Freeform 31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2" name="Freeform 31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3" name="Freeform 31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4" name="Freeform 316"/>
              <p:cNvSpPr>
                <a:spLocks/>
              </p:cNvSpPr>
              <p:nvPr/>
            </p:nvSpPr>
            <p:spPr bwMode="auto">
              <a:xfrm>
                <a:off x="3834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2" y="0"/>
                    </a:moveTo>
                    <a:cubicBezTo>
                      <a:pt x="3" y="1"/>
                      <a:pt x="4" y="2"/>
                      <a:pt x="5" y="4"/>
                    </a:cubicBezTo>
                    <a:cubicBezTo>
                      <a:pt x="4" y="4"/>
                      <a:pt x="3" y="4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5" name="Freeform 317"/>
              <p:cNvSpPr>
                <a:spLocks/>
              </p:cNvSpPr>
              <p:nvPr/>
            </p:nvSpPr>
            <p:spPr bwMode="auto">
              <a:xfrm>
                <a:off x="3824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4"/>
                    </a:cubicBezTo>
                    <a:cubicBezTo>
                      <a:pt x="3" y="4"/>
                      <a:pt x="2" y="4"/>
                      <a:pt x="1" y="3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6" name="Freeform 318"/>
              <p:cNvSpPr>
                <a:spLocks/>
              </p:cNvSpPr>
              <p:nvPr/>
            </p:nvSpPr>
            <p:spPr bwMode="auto">
              <a:xfrm>
                <a:off x="3800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3"/>
                    </a:cubicBezTo>
                    <a:cubicBezTo>
                      <a:pt x="3" y="4"/>
                      <a:pt x="2" y="3"/>
                      <a:pt x="1" y="2"/>
                    </a:cubicBezTo>
                    <a:cubicBezTo>
                      <a:pt x="1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7" name="Freeform 319"/>
              <p:cNvSpPr>
                <a:spLocks/>
              </p:cNvSpPr>
              <p:nvPr/>
            </p:nvSpPr>
            <p:spPr bwMode="auto">
              <a:xfrm>
                <a:off x="3790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cubicBezTo>
                      <a:pt x="2" y="0"/>
                      <a:pt x="2" y="1"/>
                      <a:pt x="3" y="2"/>
                    </a:cubicBezTo>
                    <a:cubicBezTo>
                      <a:pt x="2" y="3"/>
                      <a:pt x="2" y="2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8" name="Freeform 32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9" name="Freeform 32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0" name="Freeform 32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1" name="Freeform 32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2" name="Freeform 32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3" name="Freeform 32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4" name="Freeform 32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5" name="Freeform 32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6" name="Freeform 32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7" name="Freeform 32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8" name="Freeform 33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9" name="Freeform 33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0" name="Freeform 33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1" name="Freeform 33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2" name="Freeform 33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3" name="Freeform 33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4" name="Freeform 33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5" name="Freeform 33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6" name="Freeform 33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7" name="Freeform 33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8" name="Freeform 34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9" name="Freeform 34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0" name="Freeform 34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1" name="Freeform 343"/>
              <p:cNvSpPr>
                <a:spLocks/>
              </p:cNvSpPr>
              <p:nvPr/>
            </p:nvSpPr>
            <p:spPr bwMode="auto">
              <a:xfrm>
                <a:off x="3809" y="1203"/>
                <a:ext cx="48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w 4"/>
                  <a:gd name="T5" fmla="*/ 2147483647 h 2"/>
                  <a:gd name="T6" fmla="*/ 2147483647 w 4"/>
                  <a:gd name="T7" fmla="*/ 2147483647 h 2"/>
                  <a:gd name="T8" fmla="*/ 2147483647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1"/>
                      <a:pt x="0" y="0"/>
                    </a:cubicBezTo>
                    <a:lnTo>
                      <a:pt x="0" y="1"/>
                    </a:lnTo>
                    <a:cubicBezTo>
                      <a:pt x="1" y="2"/>
                      <a:pt x="1" y="2"/>
                      <a:pt x="2" y="2"/>
                    </a:cubicBezTo>
                    <a:cubicBezTo>
                      <a:pt x="3" y="2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2" name="Freeform 344"/>
              <p:cNvSpPr>
                <a:spLocks/>
              </p:cNvSpPr>
              <p:nvPr/>
            </p:nvSpPr>
            <p:spPr bwMode="auto">
              <a:xfrm>
                <a:off x="3800" y="1214"/>
                <a:ext cx="34" cy="23"/>
              </a:xfrm>
              <a:custGeom>
                <a:avLst/>
                <a:gdLst>
                  <a:gd name="T0" fmla="*/ 2147483647 w 3"/>
                  <a:gd name="T1" fmla="*/ 2147483647 h 2"/>
                  <a:gd name="T2" fmla="*/ 0 w 3"/>
                  <a:gd name="T3" fmla="*/ 0 h 2"/>
                  <a:gd name="T4" fmla="*/ 0 w 3"/>
                  <a:gd name="T5" fmla="*/ 2147483647 h 2"/>
                  <a:gd name="T6" fmla="*/ 2147483647 w 3"/>
                  <a:gd name="T7" fmla="*/ 2147483647 h 2"/>
                  <a:gd name="T8" fmla="*/ 2147483647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3" y="1"/>
                    </a:moveTo>
                    <a:cubicBezTo>
                      <a:pt x="2" y="1"/>
                      <a:pt x="1" y="0"/>
                      <a:pt x="0" y="0"/>
                    </a:cubicBezTo>
                    <a:lnTo>
                      <a:pt x="0" y="1"/>
                    </a:lnTo>
                    <a:cubicBezTo>
                      <a:pt x="0" y="1"/>
                      <a:pt x="1" y="2"/>
                      <a:pt x="2" y="2"/>
                    </a:cubicBezTo>
                    <a:cubicBezTo>
                      <a:pt x="2" y="2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3" name="Freeform 345"/>
              <p:cNvSpPr>
                <a:spLocks/>
              </p:cNvSpPr>
              <p:nvPr/>
            </p:nvSpPr>
            <p:spPr bwMode="auto">
              <a:xfrm>
                <a:off x="3790" y="1226"/>
                <a:ext cx="34" cy="11"/>
              </a:xfrm>
              <a:custGeom>
                <a:avLst/>
                <a:gdLst>
                  <a:gd name="T0" fmla="*/ 2147483647 w 3"/>
                  <a:gd name="T1" fmla="*/ 2147483647 h 1"/>
                  <a:gd name="T2" fmla="*/ 2147483647 w 3"/>
                  <a:gd name="T3" fmla="*/ 0 h 1"/>
                  <a:gd name="T4" fmla="*/ 0 w 3"/>
                  <a:gd name="T5" fmla="*/ 2147483647 h 1"/>
                  <a:gd name="T6" fmla="*/ 2147483647 w 3"/>
                  <a:gd name="T7" fmla="*/ 2147483647 h 1"/>
                  <a:gd name="T8" fmla="*/ 2147483647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1" y="0"/>
                      <a:pt x="1" y="0"/>
                    </a:cubicBezTo>
                    <a:lnTo>
                      <a:pt x="0" y="1"/>
                    </a:ln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4" name="Freeform 346"/>
              <p:cNvSpPr>
                <a:spLocks/>
              </p:cNvSpPr>
              <p:nvPr/>
            </p:nvSpPr>
            <p:spPr bwMode="auto">
              <a:xfrm>
                <a:off x="3752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2147483647 w 3"/>
                  <a:gd name="T3" fmla="*/ 2147483647 h 2"/>
                  <a:gd name="T4" fmla="*/ 0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2" y="0"/>
                    </a:moveTo>
                    <a:cubicBezTo>
                      <a:pt x="2" y="1"/>
                      <a:pt x="2" y="1"/>
                      <a:pt x="3" y="2"/>
                    </a:cubicBezTo>
                    <a:cubicBezTo>
                      <a:pt x="2" y="2"/>
                      <a:pt x="1" y="2"/>
                      <a:pt x="0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5" name="Freeform 347"/>
              <p:cNvSpPr>
                <a:spLocks/>
              </p:cNvSpPr>
              <p:nvPr/>
            </p:nvSpPr>
            <p:spPr bwMode="auto">
              <a:xfrm>
                <a:off x="3752" y="1191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2147483647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6" y="1"/>
                    </a:moveTo>
                    <a:lnTo>
                      <a:pt x="6" y="1"/>
                    </a:lnTo>
                    <a:cubicBezTo>
                      <a:pt x="5" y="2"/>
                      <a:pt x="4" y="2"/>
                      <a:pt x="4" y="3"/>
                    </a:cubicBezTo>
                    <a:cubicBezTo>
                      <a:pt x="4" y="4"/>
                      <a:pt x="4" y="5"/>
                      <a:pt x="3" y="5"/>
                    </a:cubicBezTo>
                    <a:cubicBezTo>
                      <a:pt x="3" y="6"/>
                      <a:pt x="2" y="7"/>
                      <a:pt x="1" y="7"/>
                    </a:cubicBezTo>
                    <a:lnTo>
                      <a:pt x="0" y="6"/>
                    </a:lnTo>
                    <a:cubicBezTo>
                      <a:pt x="1" y="6"/>
                      <a:pt x="2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6" y="0"/>
                      <a:pt x="6" y="1"/>
                      <a:pt x="6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6" name="Freeform 348"/>
              <p:cNvSpPr>
                <a:spLocks/>
              </p:cNvSpPr>
              <p:nvPr/>
            </p:nvSpPr>
            <p:spPr bwMode="auto">
              <a:xfrm>
                <a:off x="3400" y="1363"/>
                <a:ext cx="178" cy="241"/>
              </a:xfrm>
              <a:custGeom>
                <a:avLst/>
                <a:gdLst>
                  <a:gd name="T0" fmla="*/ 2147483647 w 16"/>
                  <a:gd name="T1" fmla="*/ 2147483647 h 21"/>
                  <a:gd name="T2" fmla="*/ 2147483647 w 16"/>
                  <a:gd name="T3" fmla="*/ 2147483647 h 21"/>
                  <a:gd name="T4" fmla="*/ 2147483647 w 16"/>
                  <a:gd name="T5" fmla="*/ 2147483647 h 21"/>
                  <a:gd name="T6" fmla="*/ 2147483647 w 16"/>
                  <a:gd name="T7" fmla="*/ 2147483647 h 21"/>
                  <a:gd name="T8" fmla="*/ 2147483647 w 16"/>
                  <a:gd name="T9" fmla="*/ 2147483647 h 21"/>
                  <a:gd name="T10" fmla="*/ 2147483647 w 16"/>
                  <a:gd name="T11" fmla="*/ 2147483647 h 21"/>
                  <a:gd name="T12" fmla="*/ 2147483647 w 16"/>
                  <a:gd name="T13" fmla="*/ 2147483647 h 21"/>
                  <a:gd name="T14" fmla="*/ 2147483647 w 16"/>
                  <a:gd name="T15" fmla="*/ 2147483647 h 21"/>
                  <a:gd name="T16" fmla="*/ 2147483647 w 16"/>
                  <a:gd name="T17" fmla="*/ 2147483647 h 21"/>
                  <a:gd name="T18" fmla="*/ 2147483647 w 16"/>
                  <a:gd name="T19" fmla="*/ 2147483647 h 21"/>
                  <a:gd name="T20" fmla="*/ 2147483647 w 16"/>
                  <a:gd name="T21" fmla="*/ 2147483647 h 21"/>
                  <a:gd name="T22" fmla="*/ 2147483647 w 16"/>
                  <a:gd name="T23" fmla="*/ 2147483647 h 21"/>
                  <a:gd name="T24" fmla="*/ 2147483647 w 16"/>
                  <a:gd name="T25" fmla="*/ 2147483647 h 21"/>
                  <a:gd name="T26" fmla="*/ 2147483647 w 16"/>
                  <a:gd name="T27" fmla="*/ 2147483647 h 21"/>
                  <a:gd name="T28" fmla="*/ 2147483647 w 16"/>
                  <a:gd name="T29" fmla="*/ 2147483647 h 21"/>
                  <a:gd name="T30" fmla="*/ 2147483647 w 16"/>
                  <a:gd name="T31" fmla="*/ 2147483647 h 21"/>
                  <a:gd name="T32" fmla="*/ 2147483647 w 16"/>
                  <a:gd name="T33" fmla="*/ 2147483647 h 21"/>
                  <a:gd name="T34" fmla="*/ 2147483647 w 16"/>
                  <a:gd name="T35" fmla="*/ 2147483647 h 21"/>
                  <a:gd name="T36" fmla="*/ 2147483647 w 16"/>
                  <a:gd name="T37" fmla="*/ 2147483647 h 21"/>
                  <a:gd name="T38" fmla="*/ 2147483647 w 16"/>
                  <a:gd name="T39" fmla="*/ 2147483647 h 21"/>
                  <a:gd name="T40" fmla="*/ 2147483647 w 16"/>
                  <a:gd name="T41" fmla="*/ 2147483647 h 21"/>
                  <a:gd name="T42" fmla="*/ 2147483647 w 16"/>
                  <a:gd name="T43" fmla="*/ 2147483647 h 21"/>
                  <a:gd name="T44" fmla="*/ 2147483647 w 16"/>
                  <a:gd name="T45" fmla="*/ 2147483647 h 21"/>
                  <a:gd name="T46" fmla="*/ 2147483647 w 16"/>
                  <a:gd name="T47" fmla="*/ 2147483647 h 21"/>
                  <a:gd name="T48" fmla="*/ 2147483647 w 16"/>
                  <a:gd name="T49" fmla="*/ 2147483647 h 21"/>
                  <a:gd name="T50" fmla="*/ 2147483647 w 16"/>
                  <a:gd name="T51" fmla="*/ 2147483647 h 21"/>
                  <a:gd name="T52" fmla="*/ 2147483647 w 16"/>
                  <a:gd name="T53" fmla="*/ 2147483647 h 21"/>
                  <a:gd name="T54" fmla="*/ 2147483647 w 16"/>
                  <a:gd name="T55" fmla="*/ 2147483647 h 21"/>
                  <a:gd name="T56" fmla="*/ 2147483647 w 16"/>
                  <a:gd name="T57" fmla="*/ 2147483647 h 21"/>
                  <a:gd name="T58" fmla="*/ 2147483647 w 16"/>
                  <a:gd name="T59" fmla="*/ 2147483647 h 21"/>
                  <a:gd name="T60" fmla="*/ 2147483647 w 16"/>
                  <a:gd name="T61" fmla="*/ 2147483647 h 21"/>
                  <a:gd name="T62" fmla="*/ 2147483647 w 16"/>
                  <a:gd name="T63" fmla="*/ 2147483647 h 21"/>
                  <a:gd name="T64" fmla="*/ 0 w 16"/>
                  <a:gd name="T65" fmla="*/ 2147483647 h 21"/>
                  <a:gd name="T66" fmla="*/ 0 w 16"/>
                  <a:gd name="T67" fmla="*/ 2147483647 h 21"/>
                  <a:gd name="T68" fmla="*/ 0 w 16"/>
                  <a:gd name="T69" fmla="*/ 2147483647 h 21"/>
                  <a:gd name="T70" fmla="*/ 2147483647 w 16"/>
                  <a:gd name="T71" fmla="*/ 2147483647 h 21"/>
                  <a:gd name="T72" fmla="*/ 0 w 16"/>
                  <a:gd name="T73" fmla="*/ 2147483647 h 21"/>
                  <a:gd name="T74" fmla="*/ 2147483647 w 16"/>
                  <a:gd name="T75" fmla="*/ 0 h 21"/>
                  <a:gd name="T76" fmla="*/ 2147483647 w 16"/>
                  <a:gd name="T77" fmla="*/ 2147483647 h 21"/>
                  <a:gd name="T78" fmla="*/ 2147483647 w 16"/>
                  <a:gd name="T79" fmla="*/ 2147483647 h 21"/>
                  <a:gd name="T80" fmla="*/ 2147483647 w 16"/>
                  <a:gd name="T81" fmla="*/ 2147483647 h 21"/>
                  <a:gd name="T82" fmla="*/ 2147483647 w 16"/>
                  <a:gd name="T83" fmla="*/ 2147483647 h 21"/>
                  <a:gd name="T84" fmla="*/ 2147483647 w 16"/>
                  <a:gd name="T85" fmla="*/ 2147483647 h 21"/>
                  <a:gd name="T86" fmla="*/ 2147483647 w 16"/>
                  <a:gd name="T87" fmla="*/ 2147483647 h 21"/>
                  <a:gd name="T88" fmla="*/ 2147483647 w 16"/>
                  <a:gd name="T89" fmla="*/ 2147483647 h 21"/>
                  <a:gd name="T90" fmla="*/ 2147483647 w 16"/>
                  <a:gd name="T91" fmla="*/ 2147483647 h 21"/>
                  <a:gd name="T92" fmla="*/ 2147483647 w 16"/>
                  <a:gd name="T93" fmla="*/ 2147483647 h 21"/>
                  <a:gd name="T94" fmla="*/ 2147483647 w 16"/>
                  <a:gd name="T95" fmla="*/ 2147483647 h 21"/>
                  <a:gd name="T96" fmla="*/ 2147483647 w 16"/>
                  <a:gd name="T97" fmla="*/ 2147483647 h 21"/>
                  <a:gd name="T98" fmla="*/ 2147483647 w 16"/>
                  <a:gd name="T99" fmla="*/ 2147483647 h 21"/>
                  <a:gd name="T100" fmla="*/ 2147483647 w 16"/>
                  <a:gd name="T101" fmla="*/ 2147483647 h 21"/>
                  <a:gd name="T102" fmla="*/ 2147483647 w 16"/>
                  <a:gd name="T103" fmla="*/ 2147483647 h 21"/>
                  <a:gd name="T104" fmla="*/ 2147483647 w 16"/>
                  <a:gd name="T105" fmla="*/ 2147483647 h 21"/>
                  <a:gd name="T106" fmla="*/ 2147483647 w 16"/>
                  <a:gd name="T107" fmla="*/ 2147483647 h 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16"/>
                  <a:gd name="T163" fmla="*/ 0 h 21"/>
                  <a:gd name="T164" fmla="*/ 16 w 16"/>
                  <a:gd name="T165" fmla="*/ 21 h 2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16" h="21">
                    <a:moveTo>
                      <a:pt x="12" y="13"/>
                    </a:moveTo>
                    <a:lnTo>
                      <a:pt x="14" y="12"/>
                    </a:lnTo>
                    <a:lnTo>
                      <a:pt x="14" y="14"/>
                    </a:lnTo>
                    <a:lnTo>
                      <a:pt x="15" y="14"/>
                    </a:lnTo>
                    <a:lnTo>
                      <a:pt x="16" y="15"/>
                    </a:lnTo>
                    <a:lnTo>
                      <a:pt x="15" y="16"/>
                    </a:lnTo>
                    <a:lnTo>
                      <a:pt x="14" y="16"/>
                    </a:lnTo>
                    <a:lnTo>
                      <a:pt x="13" y="15"/>
                    </a:lnTo>
                    <a:lnTo>
                      <a:pt x="11" y="15"/>
                    </a:lnTo>
                    <a:lnTo>
                      <a:pt x="10" y="17"/>
                    </a:lnTo>
                    <a:lnTo>
                      <a:pt x="10" y="18"/>
                    </a:lnTo>
                    <a:lnTo>
                      <a:pt x="11" y="19"/>
                    </a:lnTo>
                    <a:lnTo>
                      <a:pt x="11" y="21"/>
                    </a:lnTo>
                    <a:lnTo>
                      <a:pt x="10" y="21"/>
                    </a:lnTo>
                    <a:lnTo>
                      <a:pt x="9" y="20"/>
                    </a:lnTo>
                    <a:lnTo>
                      <a:pt x="8" y="19"/>
                    </a:lnTo>
                    <a:lnTo>
                      <a:pt x="7" y="19"/>
                    </a:lnTo>
                    <a:lnTo>
                      <a:pt x="7" y="18"/>
                    </a:lnTo>
                    <a:lnTo>
                      <a:pt x="7" y="17"/>
                    </a:lnTo>
                    <a:lnTo>
                      <a:pt x="6" y="17"/>
                    </a:lnTo>
                    <a:lnTo>
                      <a:pt x="7" y="16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5" y="14"/>
                    </a:lnTo>
                    <a:lnTo>
                      <a:pt x="5" y="12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3" y="4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6" y="12"/>
                    </a:lnTo>
                    <a:lnTo>
                      <a:pt x="7" y="13"/>
                    </a:lnTo>
                    <a:lnTo>
                      <a:pt x="8" y="14"/>
                    </a:lnTo>
                    <a:lnTo>
                      <a:pt x="10" y="15"/>
                    </a:lnTo>
                    <a:lnTo>
                      <a:pt x="13" y="14"/>
                    </a:lnTo>
                    <a:lnTo>
                      <a:pt x="13" y="13"/>
                    </a:lnTo>
                    <a:lnTo>
                      <a:pt x="12" y="13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7" name="Line 349"/>
              <p:cNvSpPr>
                <a:spLocks noChangeShapeType="1"/>
              </p:cNvSpPr>
              <p:nvPr/>
            </p:nvSpPr>
            <p:spPr bwMode="auto">
              <a:xfrm flipH="1">
                <a:off x="3477" y="1524"/>
                <a:ext cx="14" cy="11"/>
              </a:xfrm>
              <a:prstGeom prst="line">
                <a:avLst/>
              </a:pr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8" name="Freeform 350"/>
              <p:cNvSpPr>
                <a:spLocks/>
              </p:cNvSpPr>
              <p:nvPr/>
            </p:nvSpPr>
            <p:spPr bwMode="auto">
              <a:xfrm>
                <a:off x="3477" y="153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1"/>
                  <a:gd name="T14" fmla="*/ 3 w 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1">
                    <a:moveTo>
                      <a:pt x="0" y="1"/>
                    </a:moveTo>
                    <a:lnTo>
                      <a:pt x="1" y="0"/>
                    </a:lnTo>
                    <a:lnTo>
                      <a:pt x="2" y="1"/>
                    </a:lnTo>
                    <a:lnTo>
                      <a:pt x="3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9" name="Freeform 351"/>
              <p:cNvSpPr>
                <a:spLocks/>
              </p:cNvSpPr>
              <p:nvPr/>
            </p:nvSpPr>
            <p:spPr bwMode="auto">
              <a:xfrm>
                <a:off x="3477" y="1536"/>
                <a:ext cx="24" cy="11"/>
              </a:xfrm>
              <a:custGeom>
                <a:avLst/>
                <a:gdLst>
                  <a:gd name="T0" fmla="*/ 0 w 2"/>
                  <a:gd name="T1" fmla="*/ 0 h 1"/>
                  <a:gd name="T2" fmla="*/ 2147483647 w 2"/>
                  <a:gd name="T3" fmla="*/ 2147483647 h 1"/>
                  <a:gd name="T4" fmla="*/ 2147483647 w 2"/>
                  <a:gd name="T5" fmla="*/ 2147483647 h 1"/>
                  <a:gd name="T6" fmla="*/ 0 w 2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"/>
                  <a:gd name="T13" fmla="*/ 0 h 1"/>
                  <a:gd name="T14" fmla="*/ 2 w 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1"/>
                    </a:lnTo>
                    <a:lnTo>
                      <a:pt x="0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0" name="Freeform 352"/>
              <p:cNvSpPr>
                <a:spLocks/>
              </p:cNvSpPr>
              <p:nvPr/>
            </p:nvSpPr>
            <p:spPr bwMode="auto">
              <a:xfrm>
                <a:off x="3477" y="1547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2147483647 h 1"/>
                  <a:gd name="T6" fmla="*/ 2147483647 w 3"/>
                  <a:gd name="T7" fmla="*/ 0 h 1"/>
                  <a:gd name="T8" fmla="*/ 2147483647 w 3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1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1" name="Freeform 353"/>
              <p:cNvSpPr>
                <a:spLocks/>
              </p:cNvSpPr>
              <p:nvPr/>
            </p:nvSpPr>
            <p:spPr bwMode="auto">
              <a:xfrm>
                <a:off x="3477" y="1559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1"/>
                  <a:gd name="T11" fmla="*/ 3 w 3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1">
                    <a:moveTo>
                      <a:pt x="0" y="1"/>
                    </a:moveTo>
                    <a:lnTo>
                      <a:pt x="2" y="1"/>
                    </a:lnTo>
                    <a:lnTo>
                      <a:pt x="3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2" name="Freeform 354"/>
              <p:cNvSpPr>
                <a:spLocks/>
              </p:cNvSpPr>
              <p:nvPr/>
            </p:nvSpPr>
            <p:spPr bwMode="auto">
              <a:xfrm>
                <a:off x="3491" y="1570"/>
                <a:ext cx="19" cy="11"/>
              </a:xfrm>
              <a:custGeom>
                <a:avLst/>
                <a:gdLst>
                  <a:gd name="T0" fmla="*/ 0 w 2"/>
                  <a:gd name="T1" fmla="*/ 2147483647 h 1"/>
                  <a:gd name="T2" fmla="*/ 2147483647 w 2"/>
                  <a:gd name="T3" fmla="*/ 2147483647 h 1"/>
                  <a:gd name="T4" fmla="*/ 2147483647 w 2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2"/>
                  <a:gd name="T10" fmla="*/ 0 h 1"/>
                  <a:gd name="T11" fmla="*/ 2 w 2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" h="1">
                    <a:moveTo>
                      <a:pt x="0" y="1"/>
                    </a:moveTo>
                    <a:lnTo>
                      <a:pt x="1" y="1"/>
                    </a:lnTo>
                    <a:lnTo>
                      <a:pt x="2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3" name="Freeform 355"/>
              <p:cNvSpPr>
                <a:spLocks/>
              </p:cNvSpPr>
              <p:nvPr/>
            </p:nvSpPr>
            <p:spPr bwMode="auto">
              <a:xfrm>
                <a:off x="3858" y="1455"/>
                <a:ext cx="10" cy="23"/>
              </a:xfrm>
              <a:custGeom>
                <a:avLst/>
                <a:gdLst>
                  <a:gd name="T0" fmla="*/ 0 w 1"/>
                  <a:gd name="T1" fmla="*/ 2147483647 h 2"/>
                  <a:gd name="T2" fmla="*/ 0 w 1"/>
                  <a:gd name="T3" fmla="*/ 0 h 2"/>
                  <a:gd name="T4" fmla="*/ 2147483647 w 1"/>
                  <a:gd name="T5" fmla="*/ 2147483647 h 2"/>
                  <a:gd name="T6" fmla="*/ 2147483647 w 1"/>
                  <a:gd name="T7" fmla="*/ 2147483647 h 2"/>
                  <a:gd name="T8" fmla="*/ 0 w 1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2"/>
                  <a:gd name="T17" fmla="*/ 1 w 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2">
                    <a:moveTo>
                      <a:pt x="0" y="1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4" name="Oval 356"/>
              <p:cNvSpPr>
                <a:spLocks noChangeArrowheads="1"/>
              </p:cNvSpPr>
              <p:nvPr/>
            </p:nvSpPr>
            <p:spPr bwMode="auto">
              <a:xfrm>
                <a:off x="3809" y="1467"/>
                <a:ext cx="82" cy="80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5" name="Freeform 357"/>
              <p:cNvSpPr>
                <a:spLocks/>
              </p:cNvSpPr>
              <p:nvPr/>
            </p:nvSpPr>
            <p:spPr bwMode="auto">
              <a:xfrm>
                <a:off x="3809" y="1490"/>
                <a:ext cx="82" cy="34"/>
              </a:xfrm>
              <a:custGeom>
                <a:avLst/>
                <a:gdLst>
                  <a:gd name="T0" fmla="*/ 2147483647 w 7"/>
                  <a:gd name="T1" fmla="*/ 0 h 3"/>
                  <a:gd name="T2" fmla="*/ 2147483647 w 7"/>
                  <a:gd name="T3" fmla="*/ 2147483647 h 3"/>
                  <a:gd name="T4" fmla="*/ 2147483647 w 7"/>
                  <a:gd name="T5" fmla="*/ 2147483647 h 3"/>
                  <a:gd name="T6" fmla="*/ 0 w 7"/>
                  <a:gd name="T7" fmla="*/ 2147483647 h 3"/>
                  <a:gd name="T8" fmla="*/ 2147483647 w 7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3"/>
                  <a:gd name="T17" fmla="*/ 7 w 7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3">
                    <a:moveTo>
                      <a:pt x="1" y="0"/>
                    </a:moveTo>
                    <a:lnTo>
                      <a:pt x="7" y="2"/>
                    </a:lnTo>
                    <a:lnTo>
                      <a:pt x="7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6" name="Freeform 358"/>
              <p:cNvSpPr>
                <a:spLocks/>
              </p:cNvSpPr>
              <p:nvPr/>
            </p:nvSpPr>
            <p:spPr bwMode="auto">
              <a:xfrm>
                <a:off x="3843" y="1432"/>
                <a:ext cx="34" cy="34"/>
              </a:xfrm>
              <a:custGeom>
                <a:avLst/>
                <a:gdLst>
                  <a:gd name="T0" fmla="*/ 2147483647 w 3"/>
                  <a:gd name="T1" fmla="*/ 2147483647 h 3"/>
                  <a:gd name="T2" fmla="*/ 2147483647 w 3"/>
                  <a:gd name="T3" fmla="*/ 2147483647 h 3"/>
                  <a:gd name="T4" fmla="*/ 0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2147483647 h 3"/>
                  <a:gd name="T10" fmla="*/ 2147483647 w 3"/>
                  <a:gd name="T11" fmla="*/ 0 h 3"/>
                  <a:gd name="T12" fmla="*/ 2147483647 w 3"/>
                  <a:gd name="T13" fmla="*/ 0 h 3"/>
                  <a:gd name="T14" fmla="*/ 2147483647 w 3"/>
                  <a:gd name="T15" fmla="*/ 2147483647 h 3"/>
                  <a:gd name="T16" fmla="*/ 2147483647 w 3"/>
                  <a:gd name="T17" fmla="*/ 2147483647 h 3"/>
                  <a:gd name="T18" fmla="*/ 2147483647 w 3"/>
                  <a:gd name="T19" fmla="*/ 2147483647 h 3"/>
                  <a:gd name="T20" fmla="*/ 2147483647 w 3"/>
                  <a:gd name="T21" fmla="*/ 2147483647 h 3"/>
                  <a:gd name="T22" fmla="*/ 2147483647 w 3"/>
                  <a:gd name="T23" fmla="*/ 2147483647 h 3"/>
                  <a:gd name="T24" fmla="*/ 2147483647 w 3"/>
                  <a:gd name="T25" fmla="*/ 2147483647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"/>
                  <a:gd name="T40" fmla="*/ 0 h 3"/>
                  <a:gd name="T41" fmla="*/ 3 w 3"/>
                  <a:gd name="T42" fmla="*/ 3 h 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" h="3">
                    <a:moveTo>
                      <a:pt x="1" y="2"/>
                    </a:moveTo>
                    <a:lnTo>
                      <a:pt x="1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7" name="Freeform 359"/>
              <p:cNvSpPr>
                <a:spLocks/>
              </p:cNvSpPr>
              <p:nvPr/>
            </p:nvSpPr>
            <p:spPr bwMode="auto">
              <a:xfrm>
                <a:off x="3752" y="1501"/>
                <a:ext cx="140" cy="57"/>
              </a:xfrm>
              <a:custGeom>
                <a:avLst/>
                <a:gdLst>
                  <a:gd name="T0" fmla="*/ 2147483647 w 12"/>
                  <a:gd name="T1" fmla="*/ 0 h 5"/>
                  <a:gd name="T2" fmla="*/ 2147483647 w 12"/>
                  <a:gd name="T3" fmla="*/ 2147483647 h 5"/>
                  <a:gd name="T4" fmla="*/ 2147483647 w 12"/>
                  <a:gd name="T5" fmla="*/ 2147483647 h 5"/>
                  <a:gd name="T6" fmla="*/ 0 w 12"/>
                  <a:gd name="T7" fmla="*/ 2147483647 h 5"/>
                  <a:gd name="T8" fmla="*/ 2147483647 w 12"/>
                  <a:gd name="T9" fmla="*/ 2147483647 h 5"/>
                  <a:gd name="T10" fmla="*/ 2147483647 w 12"/>
                  <a:gd name="T11" fmla="*/ 2147483647 h 5"/>
                  <a:gd name="T12" fmla="*/ 2147483647 w 12"/>
                  <a:gd name="T13" fmla="*/ 2147483647 h 5"/>
                  <a:gd name="T14" fmla="*/ 2147483647 w 12"/>
                  <a:gd name="T15" fmla="*/ 2147483647 h 5"/>
                  <a:gd name="T16" fmla="*/ 2147483647 w 12"/>
                  <a:gd name="T17" fmla="*/ 2147483647 h 5"/>
                  <a:gd name="T18" fmla="*/ 2147483647 w 12"/>
                  <a:gd name="T19" fmla="*/ 2147483647 h 5"/>
                  <a:gd name="T20" fmla="*/ 2147483647 w 12"/>
                  <a:gd name="T21" fmla="*/ 2147483647 h 5"/>
                  <a:gd name="T22" fmla="*/ 2147483647 w 12"/>
                  <a:gd name="T23" fmla="*/ 2147483647 h 5"/>
                  <a:gd name="T24" fmla="*/ 2147483647 w 12"/>
                  <a:gd name="T25" fmla="*/ 2147483647 h 5"/>
                  <a:gd name="T26" fmla="*/ 2147483647 w 12"/>
                  <a:gd name="T27" fmla="*/ 2147483647 h 5"/>
                  <a:gd name="T28" fmla="*/ 2147483647 w 12"/>
                  <a:gd name="T29" fmla="*/ 2147483647 h 5"/>
                  <a:gd name="T30" fmla="*/ 2147483647 w 12"/>
                  <a:gd name="T31" fmla="*/ 2147483647 h 5"/>
                  <a:gd name="T32" fmla="*/ 2147483647 w 12"/>
                  <a:gd name="T33" fmla="*/ 2147483647 h 5"/>
                  <a:gd name="T34" fmla="*/ 2147483647 w 12"/>
                  <a:gd name="T35" fmla="*/ 2147483647 h 5"/>
                  <a:gd name="T36" fmla="*/ 2147483647 w 12"/>
                  <a:gd name="T37" fmla="*/ 2147483647 h 5"/>
                  <a:gd name="T38" fmla="*/ 2147483647 w 12"/>
                  <a:gd name="T39" fmla="*/ 2147483647 h 5"/>
                  <a:gd name="T40" fmla="*/ 2147483647 w 12"/>
                  <a:gd name="T41" fmla="*/ 2147483647 h 5"/>
                  <a:gd name="T42" fmla="*/ 2147483647 w 12"/>
                  <a:gd name="T43" fmla="*/ 2147483647 h 5"/>
                  <a:gd name="T44" fmla="*/ 2147483647 w 12"/>
                  <a:gd name="T45" fmla="*/ 2147483647 h 5"/>
                  <a:gd name="T46" fmla="*/ 2147483647 w 12"/>
                  <a:gd name="T47" fmla="*/ 2147483647 h 5"/>
                  <a:gd name="T48" fmla="*/ 2147483647 w 12"/>
                  <a:gd name="T49" fmla="*/ 2147483647 h 5"/>
                  <a:gd name="T50" fmla="*/ 2147483647 w 12"/>
                  <a:gd name="T51" fmla="*/ 2147483647 h 5"/>
                  <a:gd name="T52" fmla="*/ 2147483647 w 12"/>
                  <a:gd name="T53" fmla="*/ 2147483647 h 5"/>
                  <a:gd name="T54" fmla="*/ 2147483647 w 12"/>
                  <a:gd name="T55" fmla="*/ 0 h 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2"/>
                  <a:gd name="T85" fmla="*/ 0 h 5"/>
                  <a:gd name="T86" fmla="*/ 12 w 12"/>
                  <a:gd name="T87" fmla="*/ 5 h 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2" h="5">
                    <a:moveTo>
                      <a:pt x="2" y="0"/>
                    </a:moveTo>
                    <a:lnTo>
                      <a:pt x="1" y="1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5" y="4"/>
                    </a:lnTo>
                    <a:lnTo>
                      <a:pt x="7" y="5"/>
                    </a:lnTo>
                    <a:lnTo>
                      <a:pt x="9" y="5"/>
                    </a:lnTo>
                    <a:lnTo>
                      <a:pt x="11" y="5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10" y="2"/>
                    </a:lnTo>
                    <a:lnTo>
                      <a:pt x="10" y="3"/>
                    </a:lnTo>
                    <a:lnTo>
                      <a:pt x="10" y="4"/>
                    </a:lnTo>
                    <a:lnTo>
                      <a:pt x="9" y="4"/>
                    </a:lnTo>
                    <a:lnTo>
                      <a:pt x="9" y="3"/>
                    </a:lnTo>
                    <a:lnTo>
                      <a:pt x="9" y="2"/>
                    </a:lnTo>
                    <a:lnTo>
                      <a:pt x="7" y="1"/>
                    </a:lnTo>
                    <a:lnTo>
                      <a:pt x="8" y="2"/>
                    </a:lnTo>
                    <a:lnTo>
                      <a:pt x="7" y="4"/>
                    </a:lnTo>
                    <a:lnTo>
                      <a:pt x="6" y="3"/>
                    </a:lnTo>
                    <a:lnTo>
                      <a:pt x="5" y="2"/>
                    </a:lnTo>
                    <a:lnTo>
                      <a:pt x="4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8" name="Oval 360"/>
              <p:cNvSpPr>
                <a:spLocks noChangeArrowheads="1"/>
              </p:cNvSpPr>
              <p:nvPr/>
            </p:nvSpPr>
            <p:spPr bwMode="auto">
              <a:xfrm>
                <a:off x="3612" y="1099"/>
                <a:ext cx="106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9" name="Freeform 361"/>
              <p:cNvSpPr>
                <a:spLocks/>
              </p:cNvSpPr>
              <p:nvPr/>
            </p:nvSpPr>
            <p:spPr bwMode="auto">
              <a:xfrm>
                <a:off x="3593" y="996"/>
                <a:ext cx="149" cy="115"/>
              </a:xfrm>
              <a:custGeom>
                <a:avLst/>
                <a:gdLst>
                  <a:gd name="T0" fmla="*/ 2147483647 w 13"/>
                  <a:gd name="T1" fmla="*/ 2147483647 h 10"/>
                  <a:gd name="T2" fmla="*/ 2147483647 w 13"/>
                  <a:gd name="T3" fmla="*/ 2147483647 h 10"/>
                  <a:gd name="T4" fmla="*/ 2147483647 w 13"/>
                  <a:gd name="T5" fmla="*/ 2147483647 h 10"/>
                  <a:gd name="T6" fmla="*/ 2147483647 w 13"/>
                  <a:gd name="T7" fmla="*/ 0 h 10"/>
                  <a:gd name="T8" fmla="*/ 2147483647 w 13"/>
                  <a:gd name="T9" fmla="*/ 2147483647 h 10"/>
                  <a:gd name="T10" fmla="*/ 2147483647 w 13"/>
                  <a:gd name="T11" fmla="*/ 0 h 10"/>
                  <a:gd name="T12" fmla="*/ 0 w 13"/>
                  <a:gd name="T13" fmla="*/ 2147483647 h 10"/>
                  <a:gd name="T14" fmla="*/ 2147483647 w 13"/>
                  <a:gd name="T15" fmla="*/ 2147483647 h 10"/>
                  <a:gd name="T16" fmla="*/ 2147483647 w 13"/>
                  <a:gd name="T17" fmla="*/ 2147483647 h 10"/>
                  <a:gd name="T18" fmla="*/ 2147483647 w 13"/>
                  <a:gd name="T19" fmla="*/ 2147483647 h 10"/>
                  <a:gd name="T20" fmla="*/ 2147483647 w 13"/>
                  <a:gd name="T21" fmla="*/ 2147483647 h 10"/>
                  <a:gd name="T22" fmla="*/ 2147483647 w 13"/>
                  <a:gd name="T23" fmla="*/ 2147483647 h 1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3"/>
                  <a:gd name="T37" fmla="*/ 0 h 10"/>
                  <a:gd name="T38" fmla="*/ 13 w 13"/>
                  <a:gd name="T39" fmla="*/ 10 h 1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3" h="10">
                    <a:moveTo>
                      <a:pt x="11" y="10"/>
                    </a:moveTo>
                    <a:lnTo>
                      <a:pt x="11" y="9"/>
                    </a:lnTo>
                    <a:cubicBezTo>
                      <a:pt x="13" y="6"/>
                      <a:pt x="13" y="4"/>
                      <a:pt x="13" y="2"/>
                    </a:cubicBezTo>
                    <a:cubicBezTo>
                      <a:pt x="12" y="0"/>
                      <a:pt x="10" y="0"/>
                      <a:pt x="9" y="0"/>
                    </a:cubicBezTo>
                    <a:lnTo>
                      <a:pt x="7" y="7"/>
                    </a:lnTo>
                    <a:lnTo>
                      <a:pt x="4" y="0"/>
                    </a:lnTo>
                    <a:cubicBezTo>
                      <a:pt x="3" y="0"/>
                      <a:pt x="1" y="0"/>
                      <a:pt x="0" y="2"/>
                    </a:cubicBezTo>
                    <a:cubicBezTo>
                      <a:pt x="0" y="4"/>
                      <a:pt x="0" y="6"/>
                      <a:pt x="2" y="9"/>
                    </a:cubicBezTo>
                    <a:lnTo>
                      <a:pt x="2" y="10"/>
                    </a:lnTo>
                    <a:cubicBezTo>
                      <a:pt x="2" y="9"/>
                      <a:pt x="4" y="9"/>
                      <a:pt x="7" y="9"/>
                    </a:cubicBezTo>
                    <a:cubicBezTo>
                      <a:pt x="9" y="9"/>
                      <a:pt x="11" y="9"/>
                      <a:pt x="11" y="1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0" name="Freeform 362"/>
              <p:cNvSpPr>
                <a:spLocks/>
              </p:cNvSpPr>
              <p:nvPr/>
            </p:nvSpPr>
            <p:spPr bwMode="auto">
              <a:xfrm>
                <a:off x="3646" y="927"/>
                <a:ext cx="39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0 w 3"/>
                  <a:gd name="T7" fmla="*/ 2147483647 h 4"/>
                  <a:gd name="T8" fmla="*/ 0 w 3"/>
                  <a:gd name="T9" fmla="*/ 2147483647 h 4"/>
                  <a:gd name="T10" fmla="*/ 0 w 3"/>
                  <a:gd name="T11" fmla="*/ 2147483647 h 4"/>
                  <a:gd name="T12" fmla="*/ 2147483647 w 3"/>
                  <a:gd name="T13" fmla="*/ 2147483647 h 4"/>
                  <a:gd name="T14" fmla="*/ 0 w 3"/>
                  <a:gd name="T15" fmla="*/ 0 h 4"/>
                  <a:gd name="T16" fmla="*/ 2147483647 w 3"/>
                  <a:gd name="T17" fmla="*/ 0 h 4"/>
                  <a:gd name="T18" fmla="*/ 2147483647 w 3"/>
                  <a:gd name="T19" fmla="*/ 2147483647 h 4"/>
                  <a:gd name="T20" fmla="*/ 2147483647 w 3"/>
                  <a:gd name="T21" fmla="*/ 2147483647 h 4"/>
                  <a:gd name="T22" fmla="*/ 2147483647 w 3"/>
                  <a:gd name="T23" fmla="*/ 2147483647 h 4"/>
                  <a:gd name="T24" fmla="*/ 2147483647 w 3"/>
                  <a:gd name="T25" fmla="*/ 2147483647 h 4"/>
                  <a:gd name="T26" fmla="*/ 2147483647 w 3"/>
                  <a:gd name="T27" fmla="*/ 2147483647 h 4"/>
                  <a:gd name="T28" fmla="*/ 2147483647 w 3"/>
                  <a:gd name="T29" fmla="*/ 2147483647 h 4"/>
                  <a:gd name="T30" fmla="*/ 2147483647 w 3"/>
                  <a:gd name="T31" fmla="*/ 2147483647 h 4"/>
                  <a:gd name="T32" fmla="*/ 0 w 3"/>
                  <a:gd name="T33" fmla="*/ 2147483647 h 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"/>
                  <a:gd name="T52" fmla="*/ 0 h 4"/>
                  <a:gd name="T53" fmla="*/ 3 w 3"/>
                  <a:gd name="T54" fmla="*/ 4 h 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" h="4">
                    <a:moveTo>
                      <a:pt x="0" y="4"/>
                    </a:moveTo>
                    <a:lnTo>
                      <a:pt x="1" y="2"/>
                    </a:lnTo>
                    <a:lnTo>
                      <a:pt x="0" y="3"/>
                    </a:lnTo>
                    <a:lnTo>
                      <a:pt x="0" y="2"/>
                    </a:ln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lnTo>
                      <a:pt x="1" y="2"/>
                    </a:lnTo>
                    <a:lnTo>
                      <a:pt x="0" y="0"/>
                    </a:lnTo>
                    <a:cubicBezTo>
                      <a:pt x="1" y="0"/>
                      <a:pt x="2" y="0"/>
                      <a:pt x="3" y="0"/>
                    </a:cubicBez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cubicBezTo>
                      <a:pt x="3" y="2"/>
                      <a:pt x="3" y="2"/>
                      <a:pt x="3" y="2"/>
                    </a:cubicBezTo>
                    <a:lnTo>
                      <a:pt x="3" y="3"/>
                    </a:lnTo>
                    <a:lnTo>
                      <a:pt x="2" y="2"/>
                    </a:lnTo>
                    <a:lnTo>
                      <a:pt x="3" y="4"/>
                    </a:lnTo>
                    <a:cubicBezTo>
                      <a:pt x="2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1" name="Freeform 363"/>
              <p:cNvSpPr>
                <a:spLocks/>
              </p:cNvSpPr>
              <p:nvPr/>
            </p:nvSpPr>
            <p:spPr bwMode="auto">
              <a:xfrm>
                <a:off x="3593" y="1030"/>
                <a:ext cx="149" cy="57"/>
              </a:xfrm>
              <a:custGeom>
                <a:avLst/>
                <a:gdLst>
                  <a:gd name="T0" fmla="*/ 2147483647 w 13"/>
                  <a:gd name="T1" fmla="*/ 2147483647 h 5"/>
                  <a:gd name="T2" fmla="*/ 0 w 13"/>
                  <a:gd name="T3" fmla="*/ 0 h 5"/>
                  <a:gd name="T4" fmla="*/ 2147483647 w 13"/>
                  <a:gd name="T5" fmla="*/ 2147483647 h 5"/>
                  <a:gd name="T6" fmla="*/ 2147483647 w 13"/>
                  <a:gd name="T7" fmla="*/ 2147483647 h 5"/>
                  <a:gd name="T8" fmla="*/ 2147483647 w 13"/>
                  <a:gd name="T9" fmla="*/ 2147483647 h 5"/>
                  <a:gd name="T10" fmla="*/ 2147483647 w 13"/>
                  <a:gd name="T11" fmla="*/ 2147483647 h 5"/>
                  <a:gd name="T12" fmla="*/ 2147483647 w 13"/>
                  <a:gd name="T13" fmla="*/ 2147483647 h 5"/>
                  <a:gd name="T14" fmla="*/ 2147483647 w 13"/>
                  <a:gd name="T15" fmla="*/ 2147483647 h 5"/>
                  <a:gd name="T16" fmla="*/ 2147483647 w 13"/>
                  <a:gd name="T17" fmla="*/ 2147483647 h 5"/>
                  <a:gd name="T18" fmla="*/ 2147483647 w 13"/>
                  <a:gd name="T19" fmla="*/ 2147483647 h 5"/>
                  <a:gd name="T20" fmla="*/ 2147483647 w 13"/>
                  <a:gd name="T21" fmla="*/ 2147483647 h 5"/>
                  <a:gd name="T22" fmla="*/ 2147483647 w 13"/>
                  <a:gd name="T23" fmla="*/ 2147483647 h 5"/>
                  <a:gd name="T24" fmla="*/ 2147483647 w 13"/>
                  <a:gd name="T25" fmla="*/ 2147483647 h 5"/>
                  <a:gd name="T26" fmla="*/ 2147483647 w 13"/>
                  <a:gd name="T27" fmla="*/ 2147483647 h 5"/>
                  <a:gd name="T28" fmla="*/ 2147483647 w 13"/>
                  <a:gd name="T29" fmla="*/ 2147483647 h 5"/>
                  <a:gd name="T30" fmla="*/ 2147483647 w 13"/>
                  <a:gd name="T31" fmla="*/ 0 h 5"/>
                  <a:gd name="T32" fmla="*/ 2147483647 w 13"/>
                  <a:gd name="T33" fmla="*/ 2147483647 h 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3"/>
                  <a:gd name="T52" fmla="*/ 0 h 5"/>
                  <a:gd name="T53" fmla="*/ 13 w 13"/>
                  <a:gd name="T54" fmla="*/ 5 h 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3" h="5">
                    <a:moveTo>
                      <a:pt x="7" y="4"/>
                    </a:moveTo>
                    <a:cubicBezTo>
                      <a:pt x="5" y="2"/>
                      <a:pt x="3" y="0"/>
                      <a:pt x="0" y="0"/>
                    </a:cubicBezTo>
                    <a:cubicBezTo>
                      <a:pt x="1" y="1"/>
                      <a:pt x="2" y="2"/>
                      <a:pt x="3" y="2"/>
                    </a:cubicBezTo>
                    <a:lnTo>
                      <a:pt x="1" y="2"/>
                    </a:lnTo>
                    <a:cubicBezTo>
                      <a:pt x="2" y="3"/>
                      <a:pt x="3" y="3"/>
                      <a:pt x="4" y="3"/>
                    </a:cubicBezTo>
                    <a:lnTo>
                      <a:pt x="2" y="4"/>
                    </a:lnTo>
                    <a:cubicBezTo>
                      <a:pt x="4" y="3"/>
                      <a:pt x="5" y="4"/>
                      <a:pt x="6" y="5"/>
                    </a:cubicBezTo>
                    <a:cubicBezTo>
                      <a:pt x="6" y="5"/>
                      <a:pt x="6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4"/>
                      <a:pt x="9" y="3"/>
                      <a:pt x="11" y="4"/>
                    </a:cubicBezTo>
                    <a:lnTo>
                      <a:pt x="9" y="3"/>
                    </a:lnTo>
                    <a:cubicBezTo>
                      <a:pt x="10" y="3"/>
                      <a:pt x="11" y="3"/>
                      <a:pt x="12" y="2"/>
                    </a:cubicBezTo>
                    <a:lnTo>
                      <a:pt x="11" y="2"/>
                    </a:lnTo>
                    <a:cubicBezTo>
                      <a:pt x="11" y="2"/>
                      <a:pt x="12" y="1"/>
                      <a:pt x="13" y="0"/>
                    </a:cubicBezTo>
                    <a:cubicBezTo>
                      <a:pt x="10" y="0"/>
                      <a:pt x="8" y="2"/>
                      <a:pt x="7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2" name="Freeform 364"/>
              <p:cNvSpPr>
                <a:spLocks noEditPoints="1"/>
              </p:cNvSpPr>
              <p:nvPr/>
            </p:nvSpPr>
            <p:spPr bwMode="auto">
              <a:xfrm>
                <a:off x="3670" y="996"/>
                <a:ext cx="63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0 w 5"/>
                  <a:gd name="T3" fmla="*/ 2147483647 h 5"/>
                  <a:gd name="T4" fmla="*/ 2147483647 w 5"/>
                  <a:gd name="T5" fmla="*/ 2147483647 h 5"/>
                  <a:gd name="T6" fmla="*/ 2147483647 w 5"/>
                  <a:gd name="T7" fmla="*/ 0 h 5"/>
                  <a:gd name="T8" fmla="*/ 2147483647 w 5"/>
                  <a:gd name="T9" fmla="*/ 2147483647 h 5"/>
                  <a:gd name="T10" fmla="*/ 2147483647 w 5"/>
                  <a:gd name="T11" fmla="*/ 0 h 5"/>
                  <a:gd name="T12" fmla="*/ 2147483647 w 5"/>
                  <a:gd name="T13" fmla="*/ 2147483647 h 5"/>
                  <a:gd name="T14" fmla="*/ 2147483647 w 5"/>
                  <a:gd name="T15" fmla="*/ 2147483647 h 5"/>
                  <a:gd name="T16" fmla="*/ 2147483647 w 5"/>
                  <a:gd name="T17" fmla="*/ 2147483647 h 5"/>
                  <a:gd name="T18" fmla="*/ 2147483647 w 5"/>
                  <a:gd name="T19" fmla="*/ 2147483647 h 5"/>
                  <a:gd name="T20" fmla="*/ 2147483647 w 5"/>
                  <a:gd name="T21" fmla="*/ 2147483647 h 5"/>
                  <a:gd name="T22" fmla="*/ 2147483647 w 5"/>
                  <a:gd name="T23" fmla="*/ 2147483647 h 5"/>
                  <a:gd name="T24" fmla="*/ 2147483647 w 5"/>
                  <a:gd name="T25" fmla="*/ 2147483647 h 5"/>
                  <a:gd name="T26" fmla="*/ 2147483647 w 5"/>
                  <a:gd name="T27" fmla="*/ 2147483647 h 5"/>
                  <a:gd name="T28" fmla="*/ 2147483647 w 5"/>
                  <a:gd name="T29" fmla="*/ 2147483647 h 5"/>
                  <a:gd name="T30" fmla="*/ 2147483647 w 5"/>
                  <a:gd name="T31" fmla="*/ 2147483647 h 5"/>
                  <a:gd name="T32" fmla="*/ 2147483647 w 5"/>
                  <a:gd name="T33" fmla="*/ 2147483647 h 5"/>
                  <a:gd name="T34" fmla="*/ 2147483647 w 5"/>
                  <a:gd name="T35" fmla="*/ 2147483647 h 5"/>
                  <a:gd name="T36" fmla="*/ 2147483647 w 5"/>
                  <a:gd name="T37" fmla="*/ 2147483647 h 5"/>
                  <a:gd name="T38" fmla="*/ 2147483647 w 5"/>
                  <a:gd name="T39" fmla="*/ 2147483647 h 5"/>
                  <a:gd name="T40" fmla="*/ 2147483647 w 5"/>
                  <a:gd name="T41" fmla="*/ 2147483647 h 5"/>
                  <a:gd name="T42" fmla="*/ 2147483647 w 5"/>
                  <a:gd name="T43" fmla="*/ 2147483647 h 5"/>
                  <a:gd name="T44" fmla="*/ 2147483647 w 5"/>
                  <a:gd name="T45" fmla="*/ 0 h 5"/>
                  <a:gd name="T46" fmla="*/ 2147483647 w 5"/>
                  <a:gd name="T47" fmla="*/ 2147483647 h 5"/>
                  <a:gd name="T48" fmla="*/ 2147483647 w 5"/>
                  <a:gd name="T49" fmla="*/ 2147483647 h 5"/>
                  <a:gd name="T50" fmla="*/ 2147483647 w 5"/>
                  <a:gd name="T51" fmla="*/ 0 h 5"/>
                  <a:gd name="T52" fmla="*/ 2147483647 w 5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"/>
                  <a:gd name="T82" fmla="*/ 0 h 5"/>
                  <a:gd name="T83" fmla="*/ 5 w 5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" h="5">
                    <a:moveTo>
                      <a:pt x="1" y="5"/>
                    </a:moveTo>
                    <a:lnTo>
                      <a:pt x="0" y="4"/>
                    </a:lnTo>
                    <a:lnTo>
                      <a:pt x="1" y="5"/>
                    </a:lnTo>
                    <a:close/>
                    <a:moveTo>
                      <a:pt x="2" y="0"/>
                    </a:moveTo>
                    <a:lnTo>
                      <a:pt x="5" y="3"/>
                    </a:lnTo>
                    <a:lnTo>
                      <a:pt x="2" y="0"/>
                    </a:lnTo>
                    <a:close/>
                    <a:moveTo>
                      <a:pt x="4" y="3"/>
                    </a:moveTo>
                    <a:lnTo>
                      <a:pt x="1" y="1"/>
                    </a:lnTo>
                    <a:lnTo>
                      <a:pt x="4" y="3"/>
                    </a:lnTo>
                    <a:close/>
                    <a:moveTo>
                      <a:pt x="3" y="4"/>
                    </a:moveTo>
                    <a:lnTo>
                      <a:pt x="1" y="2"/>
                    </a:lnTo>
                    <a:lnTo>
                      <a:pt x="3" y="4"/>
                    </a:lnTo>
                    <a:close/>
                    <a:moveTo>
                      <a:pt x="2" y="4"/>
                    </a:moveTo>
                    <a:lnTo>
                      <a:pt x="1" y="3"/>
                    </a:lnTo>
                    <a:lnTo>
                      <a:pt x="2" y="4"/>
                    </a:lnTo>
                    <a:close/>
                    <a:moveTo>
                      <a:pt x="5" y="3"/>
                    </a:moveTo>
                    <a:lnTo>
                      <a:pt x="5" y="1"/>
                    </a:lnTo>
                    <a:lnTo>
                      <a:pt x="5" y="3"/>
                    </a:lnTo>
                    <a:close/>
                    <a:moveTo>
                      <a:pt x="4" y="4"/>
                    </a:moveTo>
                    <a:lnTo>
                      <a:pt x="5" y="1"/>
                    </a:lnTo>
                    <a:lnTo>
                      <a:pt x="4" y="4"/>
                    </a:lnTo>
                    <a:close/>
                    <a:moveTo>
                      <a:pt x="1" y="5"/>
                    </a:moveTo>
                    <a:lnTo>
                      <a:pt x="3" y="0"/>
                    </a:lnTo>
                    <a:lnTo>
                      <a:pt x="1" y="5"/>
                    </a:lnTo>
                    <a:close/>
                    <a:moveTo>
                      <a:pt x="2" y="4"/>
                    </a:moveTo>
                    <a:lnTo>
                      <a:pt x="4" y="0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3" name="Freeform 365"/>
              <p:cNvSpPr>
                <a:spLocks noEditPoints="1"/>
              </p:cNvSpPr>
              <p:nvPr/>
            </p:nvSpPr>
            <p:spPr bwMode="auto">
              <a:xfrm>
                <a:off x="3593" y="996"/>
                <a:ext cx="72" cy="57"/>
              </a:xfrm>
              <a:custGeom>
                <a:avLst/>
                <a:gdLst>
                  <a:gd name="T0" fmla="*/ 2147483647 w 6"/>
                  <a:gd name="T1" fmla="*/ 2147483647 h 5"/>
                  <a:gd name="T2" fmla="*/ 2147483647 w 6"/>
                  <a:gd name="T3" fmla="*/ 2147483647 h 5"/>
                  <a:gd name="T4" fmla="*/ 2147483647 w 6"/>
                  <a:gd name="T5" fmla="*/ 2147483647 h 5"/>
                  <a:gd name="T6" fmla="*/ 2147483647 w 6"/>
                  <a:gd name="T7" fmla="*/ 0 h 5"/>
                  <a:gd name="T8" fmla="*/ 0 w 6"/>
                  <a:gd name="T9" fmla="*/ 2147483647 h 5"/>
                  <a:gd name="T10" fmla="*/ 2147483647 w 6"/>
                  <a:gd name="T11" fmla="*/ 0 h 5"/>
                  <a:gd name="T12" fmla="*/ 2147483647 w 6"/>
                  <a:gd name="T13" fmla="*/ 2147483647 h 5"/>
                  <a:gd name="T14" fmla="*/ 2147483647 w 6"/>
                  <a:gd name="T15" fmla="*/ 2147483647 h 5"/>
                  <a:gd name="T16" fmla="*/ 2147483647 w 6"/>
                  <a:gd name="T17" fmla="*/ 2147483647 h 5"/>
                  <a:gd name="T18" fmla="*/ 2147483647 w 6"/>
                  <a:gd name="T19" fmla="*/ 2147483647 h 5"/>
                  <a:gd name="T20" fmla="*/ 2147483647 w 6"/>
                  <a:gd name="T21" fmla="*/ 2147483647 h 5"/>
                  <a:gd name="T22" fmla="*/ 2147483647 w 6"/>
                  <a:gd name="T23" fmla="*/ 2147483647 h 5"/>
                  <a:gd name="T24" fmla="*/ 2147483647 w 6"/>
                  <a:gd name="T25" fmla="*/ 2147483647 h 5"/>
                  <a:gd name="T26" fmla="*/ 2147483647 w 6"/>
                  <a:gd name="T27" fmla="*/ 2147483647 h 5"/>
                  <a:gd name="T28" fmla="*/ 2147483647 w 6"/>
                  <a:gd name="T29" fmla="*/ 2147483647 h 5"/>
                  <a:gd name="T30" fmla="*/ 2147483647 w 6"/>
                  <a:gd name="T31" fmla="*/ 2147483647 h 5"/>
                  <a:gd name="T32" fmla="*/ 2147483647 w 6"/>
                  <a:gd name="T33" fmla="*/ 2147483647 h 5"/>
                  <a:gd name="T34" fmla="*/ 2147483647 w 6"/>
                  <a:gd name="T35" fmla="*/ 2147483647 h 5"/>
                  <a:gd name="T36" fmla="*/ 2147483647 w 6"/>
                  <a:gd name="T37" fmla="*/ 2147483647 h 5"/>
                  <a:gd name="T38" fmla="*/ 2147483647 w 6"/>
                  <a:gd name="T39" fmla="*/ 2147483647 h 5"/>
                  <a:gd name="T40" fmla="*/ 2147483647 w 6"/>
                  <a:gd name="T41" fmla="*/ 2147483647 h 5"/>
                  <a:gd name="T42" fmla="*/ 2147483647 w 6"/>
                  <a:gd name="T43" fmla="*/ 2147483647 h 5"/>
                  <a:gd name="T44" fmla="*/ 2147483647 w 6"/>
                  <a:gd name="T45" fmla="*/ 0 h 5"/>
                  <a:gd name="T46" fmla="*/ 2147483647 w 6"/>
                  <a:gd name="T47" fmla="*/ 2147483647 h 5"/>
                  <a:gd name="T48" fmla="*/ 2147483647 w 6"/>
                  <a:gd name="T49" fmla="*/ 2147483647 h 5"/>
                  <a:gd name="T50" fmla="*/ 2147483647 w 6"/>
                  <a:gd name="T51" fmla="*/ 0 h 5"/>
                  <a:gd name="T52" fmla="*/ 2147483647 w 6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6"/>
                  <a:gd name="T82" fmla="*/ 0 h 5"/>
                  <a:gd name="T83" fmla="*/ 6 w 6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6" h="5">
                    <a:moveTo>
                      <a:pt x="5" y="5"/>
                    </a:moveTo>
                    <a:lnTo>
                      <a:pt x="6" y="4"/>
                    </a:lnTo>
                    <a:lnTo>
                      <a:pt x="5" y="5"/>
                    </a:lnTo>
                    <a:close/>
                    <a:moveTo>
                      <a:pt x="4" y="0"/>
                    </a:moveTo>
                    <a:lnTo>
                      <a:pt x="0" y="3"/>
                    </a:lnTo>
                    <a:lnTo>
                      <a:pt x="4" y="0"/>
                    </a:lnTo>
                    <a:close/>
                    <a:moveTo>
                      <a:pt x="2" y="3"/>
                    </a:moveTo>
                    <a:lnTo>
                      <a:pt x="5" y="1"/>
                    </a:lnTo>
                    <a:lnTo>
                      <a:pt x="2" y="3"/>
                    </a:lnTo>
                    <a:close/>
                    <a:moveTo>
                      <a:pt x="3" y="4"/>
                    </a:moveTo>
                    <a:lnTo>
                      <a:pt x="5" y="2"/>
                    </a:lnTo>
                    <a:lnTo>
                      <a:pt x="3" y="4"/>
                    </a:lnTo>
                    <a:close/>
                    <a:moveTo>
                      <a:pt x="4" y="4"/>
                    </a:moveTo>
                    <a:lnTo>
                      <a:pt x="5" y="3"/>
                    </a:lnTo>
                    <a:lnTo>
                      <a:pt x="4" y="4"/>
                    </a:lnTo>
                    <a:close/>
                    <a:moveTo>
                      <a:pt x="1" y="3"/>
                    </a:moveTo>
                    <a:lnTo>
                      <a:pt x="1" y="1"/>
                    </a:lnTo>
                    <a:lnTo>
                      <a:pt x="1" y="3"/>
                    </a:lnTo>
                    <a:close/>
                    <a:moveTo>
                      <a:pt x="2" y="4"/>
                    </a:moveTo>
                    <a:lnTo>
                      <a:pt x="1" y="1"/>
                    </a:lnTo>
                    <a:lnTo>
                      <a:pt x="2" y="4"/>
                    </a:lnTo>
                    <a:close/>
                    <a:moveTo>
                      <a:pt x="5" y="5"/>
                    </a:moveTo>
                    <a:lnTo>
                      <a:pt x="3" y="0"/>
                    </a:lnTo>
                    <a:lnTo>
                      <a:pt x="5" y="5"/>
                    </a:lnTo>
                    <a:close/>
                    <a:moveTo>
                      <a:pt x="4" y="4"/>
                    </a:moveTo>
                    <a:lnTo>
                      <a:pt x="2" y="0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4" name="Freeform 366"/>
              <p:cNvSpPr>
                <a:spLocks/>
              </p:cNvSpPr>
              <p:nvPr/>
            </p:nvSpPr>
            <p:spPr bwMode="auto">
              <a:xfrm>
                <a:off x="3646" y="973"/>
                <a:ext cx="39" cy="103"/>
              </a:xfrm>
              <a:custGeom>
                <a:avLst/>
                <a:gdLst>
                  <a:gd name="T0" fmla="*/ 2147483647 w 3"/>
                  <a:gd name="T1" fmla="*/ 2147483647 h 9"/>
                  <a:gd name="T2" fmla="*/ 0 w 3"/>
                  <a:gd name="T3" fmla="*/ 0 h 9"/>
                  <a:gd name="T4" fmla="*/ 2147483647 w 3"/>
                  <a:gd name="T5" fmla="*/ 0 h 9"/>
                  <a:gd name="T6" fmla="*/ 2147483647 w 3"/>
                  <a:gd name="T7" fmla="*/ 2147483647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9"/>
                  <a:gd name="T14" fmla="*/ 3 w 3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9">
                    <a:moveTo>
                      <a:pt x="2" y="9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2" y="9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5" name="Oval 367"/>
              <p:cNvSpPr>
                <a:spLocks noChangeArrowheads="1"/>
              </p:cNvSpPr>
              <p:nvPr/>
            </p:nvSpPr>
            <p:spPr bwMode="auto">
              <a:xfrm>
                <a:off x="3626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6" name="Oval 368"/>
              <p:cNvSpPr>
                <a:spLocks noChangeArrowheads="1"/>
              </p:cNvSpPr>
              <p:nvPr/>
            </p:nvSpPr>
            <p:spPr bwMode="auto">
              <a:xfrm>
                <a:off x="3612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7" name="Oval 369"/>
              <p:cNvSpPr>
                <a:spLocks noChangeArrowheads="1"/>
              </p:cNvSpPr>
              <p:nvPr/>
            </p:nvSpPr>
            <p:spPr bwMode="auto">
              <a:xfrm>
                <a:off x="3684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8" name="Oval 370"/>
              <p:cNvSpPr>
                <a:spLocks noChangeArrowheads="1"/>
              </p:cNvSpPr>
              <p:nvPr/>
            </p:nvSpPr>
            <p:spPr bwMode="auto">
              <a:xfrm>
                <a:off x="3703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9" name="Oval 371"/>
              <p:cNvSpPr>
                <a:spLocks noChangeArrowheads="1"/>
              </p:cNvSpPr>
              <p:nvPr/>
            </p:nvSpPr>
            <p:spPr bwMode="auto">
              <a:xfrm>
                <a:off x="3665" y="1076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0" name="Oval 372"/>
              <p:cNvSpPr>
                <a:spLocks noChangeArrowheads="1"/>
              </p:cNvSpPr>
              <p:nvPr/>
            </p:nvSpPr>
            <p:spPr bwMode="auto">
              <a:xfrm>
                <a:off x="3602" y="1065"/>
                <a:ext cx="10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1" name="Oval 373"/>
              <p:cNvSpPr>
                <a:spLocks noChangeArrowheads="1"/>
              </p:cNvSpPr>
              <p:nvPr/>
            </p:nvSpPr>
            <p:spPr bwMode="auto">
              <a:xfrm>
                <a:off x="3612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2" name="Oval 374"/>
              <p:cNvSpPr>
                <a:spLocks noChangeArrowheads="1"/>
              </p:cNvSpPr>
              <p:nvPr/>
            </p:nvSpPr>
            <p:spPr bwMode="auto">
              <a:xfrm>
                <a:off x="3718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3" name="Oval 375"/>
              <p:cNvSpPr>
                <a:spLocks noChangeArrowheads="1"/>
              </p:cNvSpPr>
              <p:nvPr/>
            </p:nvSpPr>
            <p:spPr bwMode="auto">
              <a:xfrm>
                <a:off x="3703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4" name="Freeform 376"/>
              <p:cNvSpPr>
                <a:spLocks/>
              </p:cNvSpPr>
              <p:nvPr/>
            </p:nvSpPr>
            <p:spPr bwMode="auto">
              <a:xfrm>
                <a:off x="3593" y="1042"/>
                <a:ext cx="10" cy="23"/>
              </a:xfrm>
              <a:custGeom>
                <a:avLst/>
                <a:gdLst>
                  <a:gd name="T0" fmla="*/ 0 w 1"/>
                  <a:gd name="T1" fmla="*/ 0 h 2"/>
                  <a:gd name="T2" fmla="*/ 2147483647 w 1"/>
                  <a:gd name="T3" fmla="*/ 2147483647 h 2"/>
                  <a:gd name="T4" fmla="*/ 0 w 1"/>
                  <a:gd name="T5" fmla="*/ 2147483647 h 2"/>
                  <a:gd name="T6" fmla="*/ 2147483647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0" y="0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1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5" name="Freeform 377"/>
              <p:cNvSpPr>
                <a:spLocks/>
              </p:cNvSpPr>
              <p:nvPr/>
            </p:nvSpPr>
            <p:spPr bwMode="auto">
              <a:xfrm>
                <a:off x="3732" y="1042"/>
                <a:ext cx="10" cy="23"/>
              </a:xfrm>
              <a:custGeom>
                <a:avLst/>
                <a:gdLst>
                  <a:gd name="T0" fmla="*/ 2147483647 w 1"/>
                  <a:gd name="T1" fmla="*/ 0 h 2"/>
                  <a:gd name="T2" fmla="*/ 0 w 1"/>
                  <a:gd name="T3" fmla="*/ 2147483647 h 2"/>
                  <a:gd name="T4" fmla="*/ 2147483647 w 1"/>
                  <a:gd name="T5" fmla="*/ 2147483647 h 2"/>
                  <a:gd name="T6" fmla="*/ 0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0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6" name="Oval 378"/>
              <p:cNvSpPr>
                <a:spLocks noChangeArrowheads="1"/>
              </p:cNvSpPr>
              <p:nvPr/>
            </p:nvSpPr>
            <p:spPr bwMode="auto">
              <a:xfrm>
                <a:off x="3646" y="973"/>
                <a:ext cx="39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7" name="Oval 379"/>
              <p:cNvSpPr>
                <a:spLocks noChangeArrowheads="1"/>
              </p:cNvSpPr>
              <p:nvPr/>
            </p:nvSpPr>
            <p:spPr bwMode="auto">
              <a:xfrm>
                <a:off x="3665" y="996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8" name="Oval 380"/>
              <p:cNvSpPr>
                <a:spLocks noChangeArrowheads="1"/>
              </p:cNvSpPr>
              <p:nvPr/>
            </p:nvSpPr>
            <p:spPr bwMode="auto">
              <a:xfrm>
                <a:off x="3665" y="1007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9" name="Oval 381"/>
              <p:cNvSpPr>
                <a:spLocks noChangeArrowheads="1"/>
              </p:cNvSpPr>
              <p:nvPr/>
            </p:nvSpPr>
            <p:spPr bwMode="auto">
              <a:xfrm>
                <a:off x="3665" y="1019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0" name="Freeform 382"/>
              <p:cNvSpPr>
                <a:spLocks/>
              </p:cNvSpPr>
              <p:nvPr/>
            </p:nvSpPr>
            <p:spPr bwMode="auto">
              <a:xfrm>
                <a:off x="3458" y="1203"/>
                <a:ext cx="53" cy="23"/>
              </a:xfrm>
              <a:custGeom>
                <a:avLst/>
                <a:gdLst>
                  <a:gd name="T0" fmla="*/ 0 w 5"/>
                  <a:gd name="T1" fmla="*/ 2147483647 h 2"/>
                  <a:gd name="T2" fmla="*/ 2147483647 w 5"/>
                  <a:gd name="T3" fmla="*/ 0 h 2"/>
                  <a:gd name="T4" fmla="*/ 2147483647 w 5"/>
                  <a:gd name="T5" fmla="*/ 0 h 2"/>
                  <a:gd name="T6" fmla="*/ 2147483647 w 5"/>
                  <a:gd name="T7" fmla="*/ 2147483647 h 2"/>
                  <a:gd name="T8" fmla="*/ 0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0" y="2"/>
                    </a:moveTo>
                    <a:cubicBezTo>
                      <a:pt x="2" y="1"/>
                      <a:pt x="3" y="0"/>
                      <a:pt x="5" y="0"/>
                    </a:cubicBezTo>
                    <a:cubicBezTo>
                      <a:pt x="4" y="1"/>
                      <a:pt x="4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1" name="Freeform 383"/>
              <p:cNvSpPr>
                <a:spLocks/>
              </p:cNvSpPr>
              <p:nvPr/>
            </p:nvSpPr>
            <p:spPr bwMode="auto">
              <a:xfrm>
                <a:off x="3491" y="1134"/>
                <a:ext cx="101" cy="23"/>
              </a:xfrm>
              <a:custGeom>
                <a:avLst/>
                <a:gdLst>
                  <a:gd name="T0" fmla="*/ 0 w 9"/>
                  <a:gd name="T1" fmla="*/ 0 h 2"/>
                  <a:gd name="T2" fmla="*/ 2147483647 w 9"/>
                  <a:gd name="T3" fmla="*/ 0 h 2"/>
                  <a:gd name="T4" fmla="*/ 2147483647 w 9"/>
                  <a:gd name="T5" fmla="*/ 2147483647 h 2"/>
                  <a:gd name="T6" fmla="*/ 0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0" y="0"/>
                    </a:moveTo>
                    <a:cubicBezTo>
                      <a:pt x="3" y="1"/>
                      <a:pt x="5" y="1"/>
                      <a:pt x="8" y="0"/>
                    </a:cubicBezTo>
                    <a:lnTo>
                      <a:pt x="9" y="2"/>
                    </a:lnTo>
                    <a:cubicBezTo>
                      <a:pt x="5" y="2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2" name="Freeform 384"/>
              <p:cNvSpPr>
                <a:spLocks/>
              </p:cNvSpPr>
              <p:nvPr/>
            </p:nvSpPr>
            <p:spPr bwMode="auto">
              <a:xfrm>
                <a:off x="3544" y="1134"/>
                <a:ext cx="58" cy="46"/>
              </a:xfrm>
              <a:custGeom>
                <a:avLst/>
                <a:gdLst>
                  <a:gd name="T0" fmla="*/ 0 w 5"/>
                  <a:gd name="T1" fmla="*/ 2147483647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0" y="4"/>
                    </a:moveTo>
                    <a:cubicBezTo>
                      <a:pt x="1" y="2"/>
                      <a:pt x="2" y="2"/>
                      <a:pt x="5" y="4"/>
                    </a:cubicBezTo>
                    <a:lnTo>
                      <a:pt x="4" y="1"/>
                    </a:lnTo>
                    <a:cubicBezTo>
                      <a:pt x="1" y="0"/>
                      <a:pt x="0" y="1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3" name="Freeform 385"/>
              <p:cNvSpPr>
                <a:spLocks/>
              </p:cNvSpPr>
              <p:nvPr/>
            </p:nvSpPr>
            <p:spPr bwMode="auto">
              <a:xfrm>
                <a:off x="3559" y="1053"/>
                <a:ext cx="111" cy="80"/>
              </a:xfrm>
              <a:custGeom>
                <a:avLst/>
                <a:gdLst>
                  <a:gd name="T0" fmla="*/ 2147483647 w 10"/>
                  <a:gd name="T1" fmla="*/ 2147483647 h 7"/>
                  <a:gd name="T2" fmla="*/ 0 w 10"/>
                  <a:gd name="T3" fmla="*/ 2147483647 h 7"/>
                  <a:gd name="T4" fmla="*/ 2147483647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10" y="6"/>
                    </a:moveTo>
                    <a:cubicBezTo>
                      <a:pt x="6" y="6"/>
                      <a:pt x="0" y="6"/>
                      <a:pt x="0" y="4"/>
                    </a:cubicBezTo>
                    <a:cubicBezTo>
                      <a:pt x="0" y="0"/>
                      <a:pt x="5" y="7"/>
                      <a:pt x="1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4" name="Freeform 386"/>
              <p:cNvSpPr>
                <a:spLocks/>
              </p:cNvSpPr>
              <p:nvPr/>
            </p:nvSpPr>
            <p:spPr bwMode="auto">
              <a:xfrm>
                <a:off x="3544" y="1099"/>
                <a:ext cx="58" cy="80"/>
              </a:xfrm>
              <a:custGeom>
                <a:avLst/>
                <a:gdLst>
                  <a:gd name="T0" fmla="*/ 2147483647 w 5"/>
                  <a:gd name="T1" fmla="*/ 2147483647 h 7"/>
                  <a:gd name="T2" fmla="*/ 2147483647 w 5"/>
                  <a:gd name="T3" fmla="*/ 2147483647 h 7"/>
                  <a:gd name="T4" fmla="*/ 0 w 5"/>
                  <a:gd name="T5" fmla="*/ 0 h 7"/>
                  <a:gd name="T6" fmla="*/ 2147483647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5" y="7"/>
                    </a:moveTo>
                    <a:lnTo>
                      <a:pt x="3" y="2"/>
                    </a:ln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3" y="3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5" name="Freeform 387"/>
              <p:cNvSpPr>
                <a:spLocks/>
              </p:cNvSpPr>
              <p:nvPr/>
            </p:nvSpPr>
            <p:spPr bwMode="auto">
              <a:xfrm>
                <a:off x="3511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2147483647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1" y="4"/>
                    </a:moveTo>
                    <a:cubicBezTo>
                      <a:pt x="1" y="2"/>
                      <a:pt x="1" y="2"/>
                      <a:pt x="2" y="2"/>
                    </a:cubicBezTo>
                    <a:lnTo>
                      <a:pt x="7" y="4"/>
                    </a:lnTo>
                    <a:cubicBezTo>
                      <a:pt x="6" y="3"/>
                      <a:pt x="5" y="2"/>
                      <a:pt x="3" y="0"/>
                    </a:cubicBezTo>
                    <a:cubicBezTo>
                      <a:pt x="0" y="0"/>
                      <a:pt x="0" y="1"/>
                      <a:pt x="1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6" name="Freeform 388"/>
              <p:cNvSpPr>
                <a:spLocks/>
              </p:cNvSpPr>
              <p:nvPr/>
            </p:nvSpPr>
            <p:spPr bwMode="auto">
              <a:xfrm>
                <a:off x="3578" y="1122"/>
                <a:ext cx="87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0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2147483647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2" y="7"/>
                    </a:moveTo>
                    <a:lnTo>
                      <a:pt x="0" y="0"/>
                    </a:lnTo>
                    <a:cubicBezTo>
                      <a:pt x="1" y="0"/>
                      <a:pt x="2" y="0"/>
                      <a:pt x="3" y="1"/>
                    </a:cubicBezTo>
                    <a:lnTo>
                      <a:pt x="5" y="1"/>
                    </a:lnTo>
                    <a:lnTo>
                      <a:pt x="7" y="4"/>
                    </a:lnTo>
                    <a:lnTo>
                      <a:pt x="5" y="3"/>
                    </a:lnTo>
                    <a:cubicBezTo>
                      <a:pt x="5" y="4"/>
                      <a:pt x="5" y="5"/>
                      <a:pt x="5" y="6"/>
                    </a:cubicBezTo>
                    <a:cubicBezTo>
                      <a:pt x="5" y="5"/>
                      <a:pt x="4" y="4"/>
                      <a:pt x="3" y="3"/>
                    </a:cubicBezTo>
                    <a:cubicBezTo>
                      <a:pt x="3" y="5"/>
                      <a:pt x="3" y="6"/>
                      <a:pt x="2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7" name="Freeform 389"/>
              <p:cNvSpPr>
                <a:spLocks/>
              </p:cNvSpPr>
              <p:nvPr/>
            </p:nvSpPr>
            <p:spPr bwMode="auto">
              <a:xfrm>
                <a:off x="3593" y="1111"/>
                <a:ext cx="77" cy="34"/>
              </a:xfrm>
              <a:custGeom>
                <a:avLst/>
                <a:gdLst>
                  <a:gd name="T0" fmla="*/ 2147483647 w 7"/>
                  <a:gd name="T1" fmla="*/ 2147483647 h 3"/>
                  <a:gd name="T2" fmla="*/ 0 w 7"/>
                  <a:gd name="T3" fmla="*/ 2147483647 h 3"/>
                  <a:gd name="T4" fmla="*/ 2147483647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7" y="3"/>
                    </a:moveTo>
                    <a:cubicBezTo>
                      <a:pt x="4" y="1"/>
                      <a:pt x="0" y="0"/>
                      <a:pt x="0" y="1"/>
                    </a:cubicBezTo>
                    <a:cubicBezTo>
                      <a:pt x="0" y="2"/>
                      <a:pt x="5" y="3"/>
                      <a:pt x="7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8" name="Freeform 390"/>
              <p:cNvSpPr>
                <a:spLocks/>
              </p:cNvSpPr>
              <p:nvPr/>
            </p:nvSpPr>
            <p:spPr bwMode="auto">
              <a:xfrm>
                <a:off x="3569" y="1111"/>
                <a:ext cx="34" cy="23"/>
              </a:xfrm>
              <a:custGeom>
                <a:avLst/>
                <a:gdLst>
                  <a:gd name="T0" fmla="*/ 0 w 3"/>
                  <a:gd name="T1" fmla="*/ 0 h 2"/>
                  <a:gd name="T2" fmla="*/ 2147483647 w 3"/>
                  <a:gd name="T3" fmla="*/ 2147483647 h 2"/>
                  <a:gd name="T4" fmla="*/ 0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0" y="0"/>
                    </a:moveTo>
                    <a:cubicBezTo>
                      <a:pt x="0" y="1"/>
                      <a:pt x="2" y="2"/>
                      <a:pt x="3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9" name="Freeform 391"/>
              <p:cNvSpPr>
                <a:spLocks/>
              </p:cNvSpPr>
              <p:nvPr/>
            </p:nvSpPr>
            <p:spPr bwMode="auto">
              <a:xfrm>
                <a:off x="3824" y="1203"/>
                <a:ext cx="53" cy="23"/>
              </a:xfrm>
              <a:custGeom>
                <a:avLst/>
                <a:gdLst>
                  <a:gd name="T0" fmla="*/ 2147483647 w 5"/>
                  <a:gd name="T1" fmla="*/ 2147483647 h 2"/>
                  <a:gd name="T2" fmla="*/ 0 w 5"/>
                  <a:gd name="T3" fmla="*/ 0 h 2"/>
                  <a:gd name="T4" fmla="*/ 0 w 5"/>
                  <a:gd name="T5" fmla="*/ 0 h 2"/>
                  <a:gd name="T6" fmla="*/ 2147483647 w 5"/>
                  <a:gd name="T7" fmla="*/ 2147483647 h 2"/>
                  <a:gd name="T8" fmla="*/ 2147483647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5" y="2"/>
                    </a:moveTo>
                    <a:cubicBezTo>
                      <a:pt x="3" y="1"/>
                      <a:pt x="2" y="0"/>
                      <a:pt x="0" y="0"/>
                    </a:cubicBezTo>
                    <a:cubicBezTo>
                      <a:pt x="1" y="1"/>
                      <a:pt x="1" y="2"/>
                      <a:pt x="3" y="2"/>
                    </a:cubicBezTo>
                    <a:cubicBezTo>
                      <a:pt x="4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0" name="Freeform 392"/>
              <p:cNvSpPr>
                <a:spLocks/>
              </p:cNvSpPr>
              <p:nvPr/>
            </p:nvSpPr>
            <p:spPr bwMode="auto">
              <a:xfrm>
                <a:off x="3742" y="1134"/>
                <a:ext cx="101" cy="23"/>
              </a:xfrm>
              <a:custGeom>
                <a:avLst/>
                <a:gdLst>
                  <a:gd name="T0" fmla="*/ 2147483647 w 9"/>
                  <a:gd name="T1" fmla="*/ 0 h 2"/>
                  <a:gd name="T2" fmla="*/ 2147483647 w 9"/>
                  <a:gd name="T3" fmla="*/ 0 h 2"/>
                  <a:gd name="T4" fmla="*/ 0 w 9"/>
                  <a:gd name="T5" fmla="*/ 2147483647 h 2"/>
                  <a:gd name="T6" fmla="*/ 2147483647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9" y="0"/>
                    </a:moveTo>
                    <a:cubicBezTo>
                      <a:pt x="6" y="1"/>
                      <a:pt x="4" y="1"/>
                      <a:pt x="1" y="0"/>
                    </a:cubicBezTo>
                    <a:lnTo>
                      <a:pt x="0" y="2"/>
                    </a:lnTo>
                    <a:cubicBezTo>
                      <a:pt x="4" y="2"/>
                      <a:pt x="8" y="2"/>
                      <a:pt x="9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1" name="Freeform 393"/>
              <p:cNvSpPr>
                <a:spLocks/>
              </p:cNvSpPr>
              <p:nvPr/>
            </p:nvSpPr>
            <p:spPr bwMode="auto">
              <a:xfrm>
                <a:off x="3732" y="1134"/>
                <a:ext cx="58" cy="46"/>
              </a:xfrm>
              <a:custGeom>
                <a:avLst/>
                <a:gdLst>
                  <a:gd name="T0" fmla="*/ 2147483647 w 5"/>
                  <a:gd name="T1" fmla="*/ 2147483647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5" y="4"/>
                    </a:moveTo>
                    <a:cubicBezTo>
                      <a:pt x="4" y="2"/>
                      <a:pt x="3" y="2"/>
                      <a:pt x="0" y="4"/>
                    </a:cubicBezTo>
                    <a:lnTo>
                      <a:pt x="1" y="1"/>
                    </a:lnTo>
                    <a:cubicBezTo>
                      <a:pt x="4" y="0"/>
                      <a:pt x="5" y="1"/>
                      <a:pt x="5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2" name="Freeform 394"/>
              <p:cNvSpPr>
                <a:spLocks/>
              </p:cNvSpPr>
              <p:nvPr/>
            </p:nvSpPr>
            <p:spPr bwMode="auto">
              <a:xfrm>
                <a:off x="3665" y="1053"/>
                <a:ext cx="111" cy="80"/>
              </a:xfrm>
              <a:custGeom>
                <a:avLst/>
                <a:gdLst>
                  <a:gd name="T0" fmla="*/ 0 w 10"/>
                  <a:gd name="T1" fmla="*/ 2147483647 h 7"/>
                  <a:gd name="T2" fmla="*/ 2147483647 w 10"/>
                  <a:gd name="T3" fmla="*/ 2147483647 h 7"/>
                  <a:gd name="T4" fmla="*/ 0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0" y="6"/>
                    </a:moveTo>
                    <a:cubicBezTo>
                      <a:pt x="4" y="6"/>
                      <a:pt x="10" y="6"/>
                      <a:pt x="10" y="4"/>
                    </a:cubicBezTo>
                    <a:cubicBezTo>
                      <a:pt x="10" y="0"/>
                      <a:pt x="5" y="7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3" name="Freeform 395"/>
              <p:cNvSpPr>
                <a:spLocks/>
              </p:cNvSpPr>
              <p:nvPr/>
            </p:nvSpPr>
            <p:spPr bwMode="auto">
              <a:xfrm>
                <a:off x="3732" y="1099"/>
                <a:ext cx="58" cy="80"/>
              </a:xfrm>
              <a:custGeom>
                <a:avLst/>
                <a:gdLst>
                  <a:gd name="T0" fmla="*/ 0 w 5"/>
                  <a:gd name="T1" fmla="*/ 2147483647 h 7"/>
                  <a:gd name="T2" fmla="*/ 2147483647 w 5"/>
                  <a:gd name="T3" fmla="*/ 2147483647 h 7"/>
                  <a:gd name="T4" fmla="*/ 2147483647 w 5"/>
                  <a:gd name="T5" fmla="*/ 0 h 7"/>
                  <a:gd name="T6" fmla="*/ 0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0" y="7"/>
                    </a:moveTo>
                    <a:lnTo>
                      <a:pt x="2" y="2"/>
                    </a:lnTo>
                    <a:cubicBezTo>
                      <a:pt x="2" y="1"/>
                      <a:pt x="4" y="0"/>
                      <a:pt x="5" y="0"/>
                    </a:cubicBezTo>
                    <a:cubicBezTo>
                      <a:pt x="5" y="1"/>
                      <a:pt x="2" y="3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4" name="Freeform 396"/>
              <p:cNvSpPr>
                <a:spLocks/>
              </p:cNvSpPr>
              <p:nvPr/>
            </p:nvSpPr>
            <p:spPr bwMode="auto">
              <a:xfrm>
                <a:off x="3742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0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6" y="4"/>
                    </a:moveTo>
                    <a:cubicBezTo>
                      <a:pt x="6" y="2"/>
                      <a:pt x="6" y="2"/>
                      <a:pt x="5" y="2"/>
                    </a:cubicBezTo>
                    <a:lnTo>
                      <a:pt x="0" y="4"/>
                    </a:lnTo>
                    <a:cubicBezTo>
                      <a:pt x="1" y="3"/>
                      <a:pt x="2" y="2"/>
                      <a:pt x="4" y="0"/>
                    </a:cubicBezTo>
                    <a:cubicBezTo>
                      <a:pt x="7" y="0"/>
                      <a:pt x="7" y="1"/>
                      <a:pt x="6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5" name="Freeform 397"/>
              <p:cNvSpPr>
                <a:spLocks/>
              </p:cNvSpPr>
              <p:nvPr/>
            </p:nvSpPr>
            <p:spPr bwMode="auto">
              <a:xfrm>
                <a:off x="3670" y="1122"/>
                <a:ext cx="82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2147483647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0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5" y="7"/>
                    </a:moveTo>
                    <a:lnTo>
                      <a:pt x="7" y="0"/>
                    </a:lnTo>
                    <a:cubicBezTo>
                      <a:pt x="6" y="0"/>
                      <a:pt x="5" y="0"/>
                      <a:pt x="4" y="1"/>
                    </a:cubicBezTo>
                    <a:lnTo>
                      <a:pt x="2" y="1"/>
                    </a:lnTo>
                    <a:lnTo>
                      <a:pt x="0" y="4"/>
                    </a:lnTo>
                    <a:lnTo>
                      <a:pt x="2" y="3"/>
                    </a:lnTo>
                    <a:cubicBezTo>
                      <a:pt x="2" y="4"/>
                      <a:pt x="2" y="5"/>
                      <a:pt x="2" y="6"/>
                    </a:cubicBezTo>
                    <a:cubicBezTo>
                      <a:pt x="2" y="5"/>
                      <a:pt x="3" y="4"/>
                      <a:pt x="4" y="3"/>
                    </a:cubicBezTo>
                    <a:cubicBezTo>
                      <a:pt x="4" y="5"/>
                      <a:pt x="4" y="6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6" name="Freeform 398"/>
              <p:cNvSpPr>
                <a:spLocks/>
              </p:cNvSpPr>
              <p:nvPr/>
            </p:nvSpPr>
            <p:spPr bwMode="auto">
              <a:xfrm>
                <a:off x="3665" y="1111"/>
                <a:ext cx="77" cy="34"/>
              </a:xfrm>
              <a:custGeom>
                <a:avLst/>
                <a:gdLst>
                  <a:gd name="T0" fmla="*/ 0 w 7"/>
                  <a:gd name="T1" fmla="*/ 2147483647 h 3"/>
                  <a:gd name="T2" fmla="*/ 2147483647 w 7"/>
                  <a:gd name="T3" fmla="*/ 2147483647 h 3"/>
                  <a:gd name="T4" fmla="*/ 0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0" y="3"/>
                    </a:moveTo>
                    <a:cubicBezTo>
                      <a:pt x="3" y="1"/>
                      <a:pt x="7" y="0"/>
                      <a:pt x="7" y="1"/>
                    </a:cubicBezTo>
                    <a:cubicBezTo>
                      <a:pt x="7" y="2"/>
                      <a:pt x="2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7" name="Freeform 399"/>
              <p:cNvSpPr>
                <a:spLocks/>
              </p:cNvSpPr>
              <p:nvPr/>
            </p:nvSpPr>
            <p:spPr bwMode="auto">
              <a:xfrm>
                <a:off x="3732" y="1111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3" y="0"/>
                    </a:moveTo>
                    <a:cubicBezTo>
                      <a:pt x="3" y="1"/>
                      <a:pt x="1" y="2"/>
                      <a:pt x="0" y="1"/>
                    </a:cubicBez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8" name="Freeform 400"/>
              <p:cNvSpPr>
                <a:spLocks/>
              </p:cNvSpPr>
              <p:nvPr/>
            </p:nvSpPr>
            <p:spPr bwMode="auto">
              <a:xfrm>
                <a:off x="3458" y="1134"/>
                <a:ext cx="410" cy="517"/>
              </a:xfrm>
              <a:custGeom>
                <a:avLst/>
                <a:gdLst>
                  <a:gd name="T0" fmla="*/ 2147483647 w 36"/>
                  <a:gd name="T1" fmla="*/ 2147483647 h 45"/>
                  <a:gd name="T2" fmla="*/ 2147483647 w 36"/>
                  <a:gd name="T3" fmla="*/ 2147483647 h 45"/>
                  <a:gd name="T4" fmla="*/ 0 w 36"/>
                  <a:gd name="T5" fmla="*/ 2147483647 h 45"/>
                  <a:gd name="T6" fmla="*/ 2147483647 w 36"/>
                  <a:gd name="T7" fmla="*/ 2147483647 h 45"/>
                  <a:gd name="T8" fmla="*/ 2147483647 w 36"/>
                  <a:gd name="T9" fmla="*/ 2147483647 h 45"/>
                  <a:gd name="T10" fmla="*/ 2147483647 w 36"/>
                  <a:gd name="T11" fmla="*/ 2147483647 h 45"/>
                  <a:gd name="T12" fmla="*/ 2147483647 w 36"/>
                  <a:gd name="T13" fmla="*/ 2147483647 h 45"/>
                  <a:gd name="T14" fmla="*/ 2147483647 w 36"/>
                  <a:gd name="T15" fmla="*/ 2147483647 h 45"/>
                  <a:gd name="T16" fmla="*/ 2147483647 w 36"/>
                  <a:gd name="T17" fmla="*/ 2147483647 h 45"/>
                  <a:gd name="T18" fmla="*/ 2147483647 w 36"/>
                  <a:gd name="T19" fmla="*/ 2147483647 h 45"/>
                  <a:gd name="T20" fmla="*/ 2147483647 w 36"/>
                  <a:gd name="T21" fmla="*/ 2147483647 h 45"/>
                  <a:gd name="T22" fmla="*/ 2147483647 w 36"/>
                  <a:gd name="T23" fmla="*/ 2147483647 h 45"/>
                  <a:gd name="T24" fmla="*/ 2147483647 w 36"/>
                  <a:gd name="T25" fmla="*/ 2147483647 h 45"/>
                  <a:gd name="T26" fmla="*/ 2147483647 w 36"/>
                  <a:gd name="T27" fmla="*/ 2147483647 h 45"/>
                  <a:gd name="T28" fmla="*/ 2147483647 w 36"/>
                  <a:gd name="T29" fmla="*/ 0 h 45"/>
                  <a:gd name="T30" fmla="*/ 2147483647 w 36"/>
                  <a:gd name="T31" fmla="*/ 2147483647 h 45"/>
                  <a:gd name="T32" fmla="*/ 2147483647 w 36"/>
                  <a:gd name="T33" fmla="*/ 2147483647 h 4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45"/>
                  <a:gd name="T53" fmla="*/ 36 w 36"/>
                  <a:gd name="T54" fmla="*/ 45 h 4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45">
                    <a:moveTo>
                      <a:pt x="10" y="14"/>
                    </a:moveTo>
                    <a:lnTo>
                      <a:pt x="13" y="20"/>
                    </a:lnTo>
                    <a:lnTo>
                      <a:pt x="0" y="23"/>
                    </a:lnTo>
                    <a:lnTo>
                      <a:pt x="13" y="25"/>
                    </a:lnTo>
                    <a:lnTo>
                      <a:pt x="10" y="32"/>
                    </a:lnTo>
                    <a:lnTo>
                      <a:pt x="16" y="28"/>
                    </a:lnTo>
                    <a:lnTo>
                      <a:pt x="18" y="45"/>
                    </a:lnTo>
                    <a:lnTo>
                      <a:pt x="21" y="28"/>
                    </a:lnTo>
                    <a:lnTo>
                      <a:pt x="27" y="32"/>
                    </a:lnTo>
                    <a:lnTo>
                      <a:pt x="24" y="25"/>
                    </a:lnTo>
                    <a:lnTo>
                      <a:pt x="36" y="23"/>
                    </a:lnTo>
                    <a:lnTo>
                      <a:pt x="24" y="20"/>
                    </a:lnTo>
                    <a:lnTo>
                      <a:pt x="27" y="14"/>
                    </a:lnTo>
                    <a:lnTo>
                      <a:pt x="21" y="17"/>
                    </a:lnTo>
                    <a:lnTo>
                      <a:pt x="18" y="0"/>
                    </a:lnTo>
                    <a:lnTo>
                      <a:pt x="16" y="17"/>
                    </a:lnTo>
                    <a:lnTo>
                      <a:pt x="10" y="14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9" name="Oval 401"/>
              <p:cNvSpPr>
                <a:spLocks noChangeArrowheads="1"/>
              </p:cNvSpPr>
              <p:nvPr/>
            </p:nvSpPr>
            <p:spPr bwMode="auto">
              <a:xfrm>
                <a:off x="3602" y="1329"/>
                <a:ext cx="130" cy="126"/>
              </a:xfrm>
              <a:prstGeom prst="ellipse">
                <a:avLst/>
              </a:prstGeom>
              <a:solidFill>
                <a:srgbClr val="F480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0" name="Freeform 402"/>
              <p:cNvSpPr>
                <a:spLocks/>
              </p:cNvSpPr>
              <p:nvPr/>
            </p:nvSpPr>
            <p:spPr bwMode="auto">
              <a:xfrm>
                <a:off x="3612" y="1340"/>
                <a:ext cx="92" cy="80"/>
              </a:xfrm>
              <a:custGeom>
                <a:avLst/>
                <a:gdLst>
                  <a:gd name="T0" fmla="*/ 2147483647 w 8"/>
                  <a:gd name="T1" fmla="*/ 0 h 7"/>
                  <a:gd name="T2" fmla="*/ 0 w 8"/>
                  <a:gd name="T3" fmla="*/ 2147483647 h 7"/>
                  <a:gd name="T4" fmla="*/ 2147483647 w 8"/>
                  <a:gd name="T5" fmla="*/ 2147483647 h 7"/>
                  <a:gd name="T6" fmla="*/ 2147483647 w 8"/>
                  <a:gd name="T7" fmla="*/ 2147483647 h 7"/>
                  <a:gd name="T8" fmla="*/ 2147483647 w 8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7"/>
                  <a:gd name="T17" fmla="*/ 8 w 8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7">
                    <a:moveTo>
                      <a:pt x="4" y="0"/>
                    </a:moveTo>
                    <a:lnTo>
                      <a:pt x="0" y="7"/>
                    </a:lnTo>
                    <a:lnTo>
                      <a:pt x="4" y="7"/>
                    </a:lnTo>
                    <a:lnTo>
                      <a:pt x="8" y="7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74C5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3" name="Freeform 403"/>
            <p:cNvSpPr>
              <a:spLocks noEditPoints="1"/>
            </p:cNvSpPr>
            <p:nvPr/>
          </p:nvSpPr>
          <p:spPr bwMode="auto">
            <a:xfrm>
              <a:off x="9765151" y="411178"/>
              <a:ext cx="364753" cy="84931"/>
            </a:xfrm>
            <a:custGeom>
              <a:avLst/>
              <a:gdLst>
                <a:gd name="T0" fmla="*/ 2147483647 w 116"/>
                <a:gd name="T1" fmla="*/ 2147483647 h 32"/>
                <a:gd name="T2" fmla="*/ 2147483647 w 116"/>
                <a:gd name="T3" fmla="*/ 2147483647 h 32"/>
                <a:gd name="T4" fmla="*/ 2147483647 w 116"/>
                <a:gd name="T5" fmla="*/ 2147483647 h 32"/>
                <a:gd name="T6" fmla="*/ 2147483647 w 116"/>
                <a:gd name="T7" fmla="*/ 2147483647 h 32"/>
                <a:gd name="T8" fmla="*/ 2147483647 w 116"/>
                <a:gd name="T9" fmla="*/ 2147483647 h 32"/>
                <a:gd name="T10" fmla="*/ 2147483647 w 116"/>
                <a:gd name="T11" fmla="*/ 2147483647 h 32"/>
                <a:gd name="T12" fmla="*/ 2147483647 w 116"/>
                <a:gd name="T13" fmla="*/ 2147483647 h 32"/>
                <a:gd name="T14" fmla="*/ 2147483647 w 116"/>
                <a:gd name="T15" fmla="*/ 2147483647 h 32"/>
                <a:gd name="T16" fmla="*/ 2147483647 w 116"/>
                <a:gd name="T17" fmla="*/ 2147483647 h 32"/>
                <a:gd name="T18" fmla="*/ 2147483647 w 116"/>
                <a:gd name="T19" fmla="*/ 2147483647 h 32"/>
                <a:gd name="T20" fmla="*/ 2147483647 w 116"/>
                <a:gd name="T21" fmla="*/ 2147483647 h 32"/>
                <a:gd name="T22" fmla="*/ 2147483647 w 116"/>
                <a:gd name="T23" fmla="*/ 2147483647 h 32"/>
                <a:gd name="T24" fmla="*/ 2147483647 w 116"/>
                <a:gd name="T25" fmla="*/ 2147483647 h 32"/>
                <a:gd name="T26" fmla="*/ 2147483647 w 116"/>
                <a:gd name="T27" fmla="*/ 2147483647 h 32"/>
                <a:gd name="T28" fmla="*/ 2147483647 w 116"/>
                <a:gd name="T29" fmla="*/ 2147483647 h 32"/>
                <a:gd name="T30" fmla="*/ 2147483647 w 116"/>
                <a:gd name="T31" fmla="*/ 2147483647 h 32"/>
                <a:gd name="T32" fmla="*/ 2147483647 w 116"/>
                <a:gd name="T33" fmla="*/ 2147483647 h 32"/>
                <a:gd name="T34" fmla="*/ 2147483647 w 116"/>
                <a:gd name="T35" fmla="*/ 2147483647 h 32"/>
                <a:gd name="T36" fmla="*/ 2147483647 w 116"/>
                <a:gd name="T37" fmla="*/ 2147483647 h 32"/>
                <a:gd name="T38" fmla="*/ 2147483647 w 116"/>
                <a:gd name="T39" fmla="*/ 2147483647 h 32"/>
                <a:gd name="T40" fmla="*/ 2147483647 w 116"/>
                <a:gd name="T41" fmla="*/ 2147483647 h 32"/>
                <a:gd name="T42" fmla="*/ 2147483647 w 116"/>
                <a:gd name="T43" fmla="*/ 2147483647 h 32"/>
                <a:gd name="T44" fmla="*/ 2147483647 w 116"/>
                <a:gd name="T45" fmla="*/ 2147483647 h 32"/>
                <a:gd name="T46" fmla="*/ 2147483647 w 116"/>
                <a:gd name="T47" fmla="*/ 2147483647 h 32"/>
                <a:gd name="T48" fmla="*/ 2147483647 w 116"/>
                <a:gd name="T49" fmla="*/ 2147483647 h 32"/>
                <a:gd name="T50" fmla="*/ 2147483647 w 116"/>
                <a:gd name="T51" fmla="*/ 2147483647 h 32"/>
                <a:gd name="T52" fmla="*/ 2147483647 w 116"/>
                <a:gd name="T53" fmla="*/ 2147483647 h 32"/>
                <a:gd name="T54" fmla="*/ 2147483647 w 116"/>
                <a:gd name="T55" fmla="*/ 2147483647 h 32"/>
                <a:gd name="T56" fmla="*/ 2147483647 w 116"/>
                <a:gd name="T57" fmla="*/ 2147483647 h 32"/>
                <a:gd name="T58" fmla="*/ 2147483647 w 116"/>
                <a:gd name="T59" fmla="*/ 2147483647 h 32"/>
                <a:gd name="T60" fmla="*/ 2147483647 w 116"/>
                <a:gd name="T61" fmla="*/ 2147483647 h 32"/>
                <a:gd name="T62" fmla="*/ 2147483647 w 116"/>
                <a:gd name="T63" fmla="*/ 2147483647 h 32"/>
                <a:gd name="T64" fmla="*/ 2147483647 w 116"/>
                <a:gd name="T65" fmla="*/ 2147483647 h 32"/>
                <a:gd name="T66" fmla="*/ 2147483647 w 116"/>
                <a:gd name="T67" fmla="*/ 2147483647 h 32"/>
                <a:gd name="T68" fmla="*/ 2147483647 w 116"/>
                <a:gd name="T69" fmla="*/ 2147483647 h 32"/>
                <a:gd name="T70" fmla="*/ 2147483647 w 116"/>
                <a:gd name="T71" fmla="*/ 2147483647 h 32"/>
                <a:gd name="T72" fmla="*/ 2147483647 w 116"/>
                <a:gd name="T73" fmla="*/ 2147483647 h 32"/>
                <a:gd name="T74" fmla="*/ 2147483647 w 116"/>
                <a:gd name="T75" fmla="*/ 2147483647 h 32"/>
                <a:gd name="T76" fmla="*/ 2147483647 w 116"/>
                <a:gd name="T77" fmla="*/ 2147483647 h 32"/>
                <a:gd name="T78" fmla="*/ 2147483647 w 116"/>
                <a:gd name="T79" fmla="*/ 2147483647 h 32"/>
                <a:gd name="T80" fmla="*/ 2147483647 w 116"/>
                <a:gd name="T81" fmla="*/ 2147483647 h 32"/>
                <a:gd name="T82" fmla="*/ 2147483647 w 116"/>
                <a:gd name="T83" fmla="*/ 2147483647 h 32"/>
                <a:gd name="T84" fmla="*/ 2147483647 w 116"/>
                <a:gd name="T85" fmla="*/ 2147483647 h 32"/>
                <a:gd name="T86" fmla="*/ 2147483647 w 116"/>
                <a:gd name="T87" fmla="*/ 2147483647 h 32"/>
                <a:gd name="T88" fmla="*/ 2147483647 w 116"/>
                <a:gd name="T89" fmla="*/ 2147483647 h 32"/>
                <a:gd name="T90" fmla="*/ 2147483647 w 116"/>
                <a:gd name="T91" fmla="*/ 2147483647 h 32"/>
                <a:gd name="T92" fmla="*/ 2147483647 w 116"/>
                <a:gd name="T93" fmla="*/ 2147483647 h 32"/>
                <a:gd name="T94" fmla="*/ 2147483647 w 116"/>
                <a:gd name="T95" fmla="*/ 2147483647 h 32"/>
                <a:gd name="T96" fmla="*/ 2147483647 w 116"/>
                <a:gd name="T97" fmla="*/ 2147483647 h 32"/>
                <a:gd name="T98" fmla="*/ 2147483647 w 116"/>
                <a:gd name="T99" fmla="*/ 2147483647 h 32"/>
                <a:gd name="T100" fmla="*/ 2147483647 w 116"/>
                <a:gd name="T101" fmla="*/ 2147483647 h 32"/>
                <a:gd name="T102" fmla="*/ 2147483647 w 116"/>
                <a:gd name="T103" fmla="*/ 2147483647 h 3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16"/>
                <a:gd name="T157" fmla="*/ 0 h 32"/>
                <a:gd name="T158" fmla="*/ 116 w 116"/>
                <a:gd name="T159" fmla="*/ 32 h 3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16" h="32">
                  <a:moveTo>
                    <a:pt x="16" y="6"/>
                  </a:moveTo>
                  <a:cubicBezTo>
                    <a:pt x="18" y="7"/>
                    <a:pt x="20" y="8"/>
                    <a:pt x="20" y="9"/>
                  </a:cubicBezTo>
                  <a:cubicBezTo>
                    <a:pt x="21" y="10"/>
                    <a:pt x="21" y="11"/>
                    <a:pt x="21" y="12"/>
                  </a:cubicBezTo>
                  <a:cubicBezTo>
                    <a:pt x="21" y="12"/>
                    <a:pt x="21" y="12"/>
                    <a:pt x="20" y="12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4"/>
                    <a:pt x="19" y="14"/>
                    <a:pt x="18" y="14"/>
                  </a:cubicBezTo>
                  <a:cubicBezTo>
                    <a:pt x="18" y="14"/>
                    <a:pt x="17" y="14"/>
                    <a:pt x="16" y="14"/>
                  </a:cubicBezTo>
                  <a:lnTo>
                    <a:pt x="17" y="18"/>
                  </a:ln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lnTo>
                    <a:pt x="16" y="22"/>
                  </a:lnTo>
                  <a:lnTo>
                    <a:pt x="9" y="17"/>
                  </a:lnTo>
                  <a:lnTo>
                    <a:pt x="10" y="15"/>
                  </a:ln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4"/>
                    <a:pt x="11" y="14"/>
                  </a:cubicBezTo>
                  <a:lnTo>
                    <a:pt x="11" y="13"/>
                  </a:lnTo>
                  <a:lnTo>
                    <a:pt x="10" y="12"/>
                  </a:lnTo>
                  <a:lnTo>
                    <a:pt x="9" y="13"/>
                  </a:ln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lnTo>
                    <a:pt x="8" y="17"/>
                  </a:lnTo>
                  <a:lnTo>
                    <a:pt x="0" y="12"/>
                  </a:lnTo>
                  <a:lnTo>
                    <a:pt x="2" y="10"/>
                  </a:lnTo>
                  <a:lnTo>
                    <a:pt x="3" y="10"/>
                  </a:lnTo>
                  <a:cubicBezTo>
                    <a:pt x="3" y="10"/>
                    <a:pt x="3" y="10"/>
                    <a:pt x="3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lnTo>
                    <a:pt x="7" y="5"/>
                  </a:lnTo>
                  <a:cubicBezTo>
                    <a:pt x="7" y="5"/>
                    <a:pt x="7" y="4"/>
                    <a:pt x="7" y="4"/>
                  </a:cubicBezTo>
                  <a:cubicBezTo>
                    <a:pt x="7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3"/>
                    <a:pt x="7" y="3"/>
                  </a:cubicBezTo>
                  <a:lnTo>
                    <a:pt x="8" y="0"/>
                  </a:lnTo>
                  <a:lnTo>
                    <a:pt x="16" y="6"/>
                  </a:lnTo>
                  <a:close/>
                  <a:moveTo>
                    <a:pt x="11" y="9"/>
                  </a:moveTo>
                  <a:lnTo>
                    <a:pt x="12" y="9"/>
                  </a:lnTo>
                  <a:cubicBezTo>
                    <a:pt x="12" y="10"/>
                    <a:pt x="13" y="10"/>
                    <a:pt x="13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lnTo>
                    <a:pt x="11" y="9"/>
                  </a:lnTo>
                  <a:close/>
                  <a:moveTo>
                    <a:pt x="40" y="26"/>
                  </a:moveTo>
                  <a:cubicBezTo>
                    <a:pt x="40" y="26"/>
                    <a:pt x="40" y="27"/>
                    <a:pt x="40" y="27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7"/>
                    <a:pt x="40" y="27"/>
                    <a:pt x="41" y="28"/>
                  </a:cubicBezTo>
                  <a:cubicBezTo>
                    <a:pt x="41" y="28"/>
                    <a:pt x="41" y="28"/>
                    <a:pt x="41" y="28"/>
                  </a:cubicBezTo>
                  <a:lnTo>
                    <a:pt x="42" y="28"/>
                  </a:lnTo>
                  <a:lnTo>
                    <a:pt x="41" y="31"/>
                  </a:lnTo>
                  <a:lnTo>
                    <a:pt x="33" y="28"/>
                  </a:lnTo>
                  <a:lnTo>
                    <a:pt x="33" y="26"/>
                  </a:lnTo>
                  <a:lnTo>
                    <a:pt x="34" y="26"/>
                  </a:lnTo>
                  <a:cubicBezTo>
                    <a:pt x="34" y="26"/>
                    <a:pt x="34" y="26"/>
                    <a:pt x="34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lnTo>
                    <a:pt x="35" y="25"/>
                  </a:lnTo>
                  <a:lnTo>
                    <a:pt x="29" y="24"/>
                  </a:ln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5"/>
                    <a:pt x="29" y="25"/>
                    <a:pt x="30" y="25"/>
                  </a:cubicBezTo>
                  <a:lnTo>
                    <a:pt x="29" y="27"/>
                  </a:lnTo>
                  <a:lnTo>
                    <a:pt x="22" y="26"/>
                  </a:lnTo>
                  <a:lnTo>
                    <a:pt x="23" y="23"/>
                  </a:lnTo>
                  <a:lnTo>
                    <a:pt x="24" y="23"/>
                  </a:lnTo>
                  <a:cubicBezTo>
                    <a:pt x="24" y="23"/>
                    <a:pt x="24" y="23"/>
                    <a:pt x="25" y="23"/>
                  </a:cubicBezTo>
                  <a:cubicBezTo>
                    <a:pt x="25" y="23"/>
                    <a:pt x="25" y="23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lnTo>
                    <a:pt x="30" y="17"/>
                  </a:ln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lnTo>
                    <a:pt x="29" y="16"/>
                  </a:lnTo>
                  <a:lnTo>
                    <a:pt x="30" y="13"/>
                  </a:lnTo>
                  <a:lnTo>
                    <a:pt x="39" y="16"/>
                  </a:lnTo>
                  <a:lnTo>
                    <a:pt x="40" y="26"/>
                  </a:lnTo>
                  <a:close/>
                  <a:moveTo>
                    <a:pt x="34" y="18"/>
                  </a:moveTo>
                  <a:lnTo>
                    <a:pt x="34" y="18"/>
                  </a:lnTo>
                  <a:lnTo>
                    <a:pt x="31" y="21"/>
                  </a:lnTo>
                  <a:lnTo>
                    <a:pt x="34" y="22"/>
                  </a:lnTo>
                  <a:lnTo>
                    <a:pt x="34" y="18"/>
                  </a:lnTo>
                  <a:close/>
                  <a:moveTo>
                    <a:pt x="58" y="18"/>
                  </a:moveTo>
                  <a:cubicBezTo>
                    <a:pt x="61" y="18"/>
                    <a:pt x="63" y="19"/>
                    <a:pt x="65" y="20"/>
                  </a:cubicBezTo>
                  <a:cubicBezTo>
                    <a:pt x="67" y="21"/>
                    <a:pt x="67" y="23"/>
                    <a:pt x="67" y="26"/>
                  </a:cubicBezTo>
                  <a:cubicBezTo>
                    <a:pt x="67" y="27"/>
                    <a:pt x="67" y="28"/>
                    <a:pt x="66" y="29"/>
                  </a:cubicBezTo>
                  <a:cubicBezTo>
                    <a:pt x="66" y="30"/>
                    <a:pt x="65" y="30"/>
                    <a:pt x="65" y="31"/>
                  </a:cubicBezTo>
                  <a:cubicBezTo>
                    <a:pt x="64" y="32"/>
                    <a:pt x="62" y="32"/>
                    <a:pt x="61" y="32"/>
                  </a:cubicBezTo>
                  <a:cubicBezTo>
                    <a:pt x="60" y="32"/>
                    <a:pt x="58" y="32"/>
                    <a:pt x="56" y="32"/>
                  </a:cubicBezTo>
                  <a:lnTo>
                    <a:pt x="49" y="32"/>
                  </a:lnTo>
                  <a:lnTo>
                    <a:pt x="49" y="29"/>
                  </a:lnTo>
                  <a:lnTo>
                    <a:pt x="50" y="29"/>
                  </a:lnTo>
                  <a:cubicBezTo>
                    <a:pt x="50" y="29"/>
                    <a:pt x="50" y="29"/>
                    <a:pt x="50" y="29"/>
                  </a:cubicBezTo>
                  <a:cubicBezTo>
                    <a:pt x="50" y="29"/>
                    <a:pt x="51" y="29"/>
                    <a:pt x="51" y="29"/>
                  </a:cubicBezTo>
                  <a:cubicBezTo>
                    <a:pt x="51" y="29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lnTo>
                    <a:pt x="51" y="22"/>
                  </a:ln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0" y="21"/>
                    <a:pt x="50" y="21"/>
                  </a:cubicBezTo>
                  <a:lnTo>
                    <a:pt x="49" y="21"/>
                  </a:lnTo>
                  <a:lnTo>
                    <a:pt x="49" y="18"/>
                  </a:lnTo>
                  <a:lnTo>
                    <a:pt x="58" y="18"/>
                  </a:lnTo>
                  <a:close/>
                  <a:moveTo>
                    <a:pt x="56" y="28"/>
                  </a:move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9"/>
                    <a:pt x="56" y="29"/>
                    <a:pt x="57" y="29"/>
                  </a:cubicBezTo>
                  <a:cubicBezTo>
                    <a:pt x="57" y="29"/>
                    <a:pt x="57" y="29"/>
                    <a:pt x="57" y="29"/>
                  </a:cubicBezTo>
                  <a:lnTo>
                    <a:pt x="58" y="29"/>
                  </a:lnTo>
                  <a:cubicBezTo>
                    <a:pt x="59" y="29"/>
                    <a:pt x="60" y="29"/>
                    <a:pt x="60" y="28"/>
                  </a:cubicBezTo>
                  <a:cubicBezTo>
                    <a:pt x="60" y="28"/>
                    <a:pt x="60" y="27"/>
                    <a:pt x="60" y="26"/>
                  </a:cubicBezTo>
                  <a:lnTo>
                    <a:pt x="60" y="25"/>
                  </a:lnTo>
                  <a:cubicBezTo>
                    <a:pt x="60" y="24"/>
                    <a:pt x="60" y="23"/>
                    <a:pt x="60" y="23"/>
                  </a:cubicBezTo>
                  <a:cubicBezTo>
                    <a:pt x="60" y="22"/>
                    <a:pt x="59" y="22"/>
                    <a:pt x="58" y="22"/>
                  </a:cubicBezTo>
                  <a:cubicBezTo>
                    <a:pt x="57" y="21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lnTo>
                    <a:pt x="56" y="28"/>
                  </a:lnTo>
                  <a:close/>
                  <a:moveTo>
                    <a:pt x="74" y="28"/>
                  </a:moveTo>
                  <a:lnTo>
                    <a:pt x="75" y="28"/>
                  </a:ln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6" y="28"/>
                    <a:pt x="76" y="28"/>
                  </a:cubicBezTo>
                  <a:cubicBezTo>
                    <a:pt x="76" y="28"/>
                    <a:pt x="76" y="28"/>
                    <a:pt x="76" y="27"/>
                  </a:cubicBezTo>
                  <a:lnTo>
                    <a:pt x="74" y="21"/>
                  </a:lnTo>
                  <a:cubicBezTo>
                    <a:pt x="74" y="20"/>
                    <a:pt x="74" y="20"/>
                    <a:pt x="74" y="20"/>
                  </a:cubicBezTo>
                  <a:cubicBezTo>
                    <a:pt x="73" y="20"/>
                    <a:pt x="73" y="20"/>
                    <a:pt x="73" y="20"/>
                  </a:cubicBezTo>
                  <a:lnTo>
                    <a:pt x="72" y="20"/>
                  </a:lnTo>
                  <a:lnTo>
                    <a:pt x="71" y="18"/>
                  </a:lnTo>
                  <a:lnTo>
                    <a:pt x="85" y="14"/>
                  </a:lnTo>
                  <a:lnTo>
                    <a:pt x="87" y="18"/>
                  </a:lnTo>
                  <a:lnTo>
                    <a:pt x="84" y="19"/>
                  </a:lnTo>
                  <a:lnTo>
                    <a:pt x="84" y="18"/>
                  </a:lnTo>
                  <a:cubicBezTo>
                    <a:pt x="83" y="18"/>
                    <a:pt x="83" y="18"/>
                    <a:pt x="83" y="18"/>
                  </a:cubicBezTo>
                  <a:cubicBezTo>
                    <a:pt x="83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lnTo>
                    <a:pt x="79" y="19"/>
                  </a:lnTo>
                  <a:lnTo>
                    <a:pt x="80" y="21"/>
                  </a:lnTo>
                  <a:lnTo>
                    <a:pt x="84" y="20"/>
                  </a:lnTo>
                  <a:lnTo>
                    <a:pt x="85" y="23"/>
                  </a:lnTo>
                  <a:lnTo>
                    <a:pt x="81" y="24"/>
                  </a:lnTo>
                  <a:lnTo>
                    <a:pt x="82" y="26"/>
                  </a:lnTo>
                  <a:lnTo>
                    <a:pt x="84" y="25"/>
                  </a:lnTo>
                  <a:cubicBezTo>
                    <a:pt x="84" y="25"/>
                    <a:pt x="84" y="25"/>
                    <a:pt x="84" y="25"/>
                  </a:cubicBezTo>
                  <a:cubicBezTo>
                    <a:pt x="84" y="25"/>
                    <a:pt x="84" y="25"/>
                    <a:pt x="85" y="25"/>
                  </a:cubicBezTo>
                  <a:cubicBezTo>
                    <a:pt x="85" y="25"/>
                    <a:pt x="85" y="25"/>
                    <a:pt x="85" y="25"/>
                  </a:cubicBezTo>
                  <a:cubicBezTo>
                    <a:pt x="85" y="24"/>
                    <a:pt x="85" y="24"/>
                    <a:pt x="85" y="24"/>
                  </a:cubicBezTo>
                  <a:lnTo>
                    <a:pt x="86" y="23"/>
                  </a:lnTo>
                  <a:lnTo>
                    <a:pt x="88" y="22"/>
                  </a:lnTo>
                  <a:lnTo>
                    <a:pt x="89" y="27"/>
                  </a:lnTo>
                  <a:lnTo>
                    <a:pt x="75" y="31"/>
                  </a:lnTo>
                  <a:lnTo>
                    <a:pt x="74" y="28"/>
                  </a:lnTo>
                  <a:close/>
                  <a:moveTo>
                    <a:pt x="96" y="8"/>
                  </a:moveTo>
                  <a:lnTo>
                    <a:pt x="102" y="11"/>
                  </a:lnTo>
                  <a:lnTo>
                    <a:pt x="102" y="5"/>
                  </a:lnTo>
                  <a:lnTo>
                    <a:pt x="109" y="0"/>
                  </a:lnTo>
                  <a:lnTo>
                    <a:pt x="110" y="2"/>
                  </a:lnTo>
                  <a:lnTo>
                    <a:pt x="109" y="3"/>
                  </a:lnTo>
                  <a:cubicBezTo>
                    <a:pt x="109" y="3"/>
                    <a:pt x="109" y="3"/>
                    <a:pt x="109" y="4"/>
                  </a:cubicBezTo>
                  <a:cubicBezTo>
                    <a:pt x="109" y="4"/>
                    <a:pt x="109" y="4"/>
                    <a:pt x="109" y="4"/>
                  </a:cubicBezTo>
                  <a:lnTo>
                    <a:pt x="113" y="10"/>
                  </a:lnTo>
                  <a:cubicBezTo>
                    <a:pt x="113" y="10"/>
                    <a:pt x="113" y="10"/>
                    <a:pt x="113" y="10"/>
                  </a:cubicBezTo>
                  <a:cubicBezTo>
                    <a:pt x="114" y="10"/>
                    <a:pt x="114" y="10"/>
                    <a:pt x="114" y="10"/>
                  </a:cubicBezTo>
                  <a:lnTo>
                    <a:pt x="115" y="9"/>
                  </a:lnTo>
                  <a:lnTo>
                    <a:pt x="116" y="12"/>
                  </a:lnTo>
                  <a:lnTo>
                    <a:pt x="109" y="17"/>
                  </a:lnTo>
                  <a:lnTo>
                    <a:pt x="107" y="15"/>
                  </a:lnTo>
                  <a:lnTo>
                    <a:pt x="108" y="14"/>
                  </a:lnTo>
                  <a:cubicBezTo>
                    <a:pt x="108" y="14"/>
                    <a:pt x="108" y="14"/>
                    <a:pt x="108" y="14"/>
                  </a:cubicBezTo>
                  <a:cubicBezTo>
                    <a:pt x="108" y="14"/>
                    <a:pt x="108" y="13"/>
                    <a:pt x="108" y="13"/>
                  </a:cubicBezTo>
                  <a:lnTo>
                    <a:pt x="106" y="9"/>
                  </a:lnTo>
                  <a:lnTo>
                    <a:pt x="106" y="16"/>
                  </a:lnTo>
                  <a:lnTo>
                    <a:pt x="104" y="18"/>
                  </a:lnTo>
                  <a:lnTo>
                    <a:pt x="98" y="15"/>
                  </a:lnTo>
                  <a:lnTo>
                    <a:pt x="97" y="15"/>
                  </a:lnTo>
                  <a:lnTo>
                    <a:pt x="100" y="19"/>
                  </a:lnTo>
                  <a:cubicBezTo>
                    <a:pt x="100" y="19"/>
                    <a:pt x="100" y="19"/>
                    <a:pt x="101" y="19"/>
                  </a:cubicBezTo>
                  <a:cubicBezTo>
                    <a:pt x="101" y="19"/>
                    <a:pt x="101" y="19"/>
                    <a:pt x="101" y="19"/>
                  </a:cubicBezTo>
                  <a:lnTo>
                    <a:pt x="102" y="18"/>
                  </a:lnTo>
                  <a:lnTo>
                    <a:pt x="103" y="21"/>
                  </a:lnTo>
                  <a:lnTo>
                    <a:pt x="98" y="24"/>
                  </a:lnTo>
                  <a:lnTo>
                    <a:pt x="96" y="22"/>
                  </a:lnTo>
                  <a:lnTo>
                    <a:pt x="97" y="22"/>
                  </a:lnTo>
                  <a:cubicBezTo>
                    <a:pt x="97" y="21"/>
                    <a:pt x="97" y="21"/>
                    <a:pt x="98" y="21"/>
                  </a:cubicBezTo>
                  <a:cubicBezTo>
                    <a:pt x="98" y="21"/>
                    <a:pt x="97" y="21"/>
                    <a:pt x="97" y="20"/>
                  </a:cubicBezTo>
                  <a:lnTo>
                    <a:pt x="93" y="15"/>
                  </a:lnTo>
                  <a:cubicBezTo>
                    <a:pt x="93" y="14"/>
                    <a:pt x="93" y="14"/>
                    <a:pt x="93" y="14"/>
                  </a:cubicBezTo>
                  <a:cubicBezTo>
                    <a:pt x="93" y="14"/>
                    <a:pt x="93" y="14"/>
                    <a:pt x="92" y="15"/>
                  </a:cubicBezTo>
                  <a:lnTo>
                    <a:pt x="90" y="13"/>
                  </a:lnTo>
                  <a:lnTo>
                    <a:pt x="96" y="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101780" tIns="50892" rIns="101780" bIns="50892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14" name="Group 404"/>
            <p:cNvGrpSpPr>
              <a:grpSpLocks/>
            </p:cNvGrpSpPr>
            <p:nvPr/>
          </p:nvGrpSpPr>
          <p:grpSpPr bwMode="auto">
            <a:xfrm>
              <a:off x="9740375" y="139769"/>
              <a:ext cx="399990" cy="272794"/>
              <a:chOff x="4423" y="1252"/>
              <a:chExt cx="1453" cy="1182"/>
            </a:xfrm>
          </p:grpSpPr>
          <p:sp>
            <p:nvSpPr>
              <p:cNvPr id="17" name="Freeform 405"/>
              <p:cNvSpPr>
                <a:spLocks noEditPoints="1"/>
              </p:cNvSpPr>
              <p:nvPr/>
            </p:nvSpPr>
            <p:spPr bwMode="auto">
              <a:xfrm>
                <a:off x="4421" y="1250"/>
                <a:ext cx="1455" cy="1126"/>
              </a:xfrm>
              <a:custGeom>
                <a:avLst/>
                <a:gdLst>
                  <a:gd name="T0" fmla="*/ 2147483647 w 127"/>
                  <a:gd name="T1" fmla="*/ 2147483647 h 98"/>
                  <a:gd name="T2" fmla="*/ 2147483647 w 127"/>
                  <a:gd name="T3" fmla="*/ 2147483647 h 98"/>
                  <a:gd name="T4" fmla="*/ 2147483647 w 127"/>
                  <a:gd name="T5" fmla="*/ 2147483647 h 98"/>
                  <a:gd name="T6" fmla="*/ 2147483647 w 127"/>
                  <a:gd name="T7" fmla="*/ 2147483647 h 98"/>
                  <a:gd name="T8" fmla="*/ 2147483647 w 127"/>
                  <a:gd name="T9" fmla="*/ 0 h 98"/>
                  <a:gd name="T10" fmla="*/ 2147483647 w 127"/>
                  <a:gd name="T11" fmla="*/ 2147483647 h 98"/>
                  <a:gd name="T12" fmla="*/ 2147483647 w 127"/>
                  <a:gd name="T13" fmla="*/ 2147483647 h 98"/>
                  <a:gd name="T14" fmla="*/ 2147483647 w 127"/>
                  <a:gd name="T15" fmla="*/ 2147483647 h 98"/>
                  <a:gd name="T16" fmla="*/ 2147483647 w 127"/>
                  <a:gd name="T17" fmla="*/ 2147483647 h 98"/>
                  <a:gd name="T18" fmla="*/ 2147483647 w 127"/>
                  <a:gd name="T19" fmla="*/ 2147483647 h 98"/>
                  <a:gd name="T20" fmla="*/ 2147483647 w 127"/>
                  <a:gd name="T21" fmla="*/ 2147483647 h 98"/>
                  <a:gd name="T22" fmla="*/ 0 w 127"/>
                  <a:gd name="T23" fmla="*/ 2147483647 h 98"/>
                  <a:gd name="T24" fmla="*/ 2147483647 w 127"/>
                  <a:gd name="T25" fmla="*/ 0 h 98"/>
                  <a:gd name="T26" fmla="*/ 2147483647 w 127"/>
                  <a:gd name="T27" fmla="*/ 2147483647 h 9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27"/>
                  <a:gd name="T43" fmla="*/ 0 h 98"/>
                  <a:gd name="T44" fmla="*/ 127 w 127"/>
                  <a:gd name="T45" fmla="*/ 98 h 98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27" h="98">
                    <a:moveTo>
                      <a:pt x="111" y="89"/>
                    </a:moveTo>
                    <a:cubicBezTo>
                      <a:pt x="108" y="93"/>
                      <a:pt x="104" y="96"/>
                      <a:pt x="100" y="98"/>
                    </a:cubicBezTo>
                    <a:cubicBezTo>
                      <a:pt x="113" y="88"/>
                      <a:pt x="122" y="71"/>
                      <a:pt x="122" y="53"/>
                    </a:cubicBezTo>
                    <a:cubicBezTo>
                      <a:pt x="122" y="35"/>
                      <a:pt x="113" y="19"/>
                      <a:pt x="100" y="8"/>
                    </a:cubicBezTo>
                    <a:lnTo>
                      <a:pt x="104" y="0"/>
                    </a:lnTo>
                    <a:cubicBezTo>
                      <a:pt x="118" y="11"/>
                      <a:pt x="127" y="29"/>
                      <a:pt x="127" y="48"/>
                    </a:cubicBezTo>
                    <a:cubicBezTo>
                      <a:pt x="127" y="64"/>
                      <a:pt x="121" y="78"/>
                      <a:pt x="111" y="89"/>
                    </a:cubicBezTo>
                    <a:close/>
                    <a:moveTo>
                      <a:pt x="27" y="8"/>
                    </a:moveTo>
                    <a:cubicBezTo>
                      <a:pt x="14" y="19"/>
                      <a:pt x="5" y="35"/>
                      <a:pt x="5" y="53"/>
                    </a:cubicBezTo>
                    <a:cubicBezTo>
                      <a:pt x="5" y="71"/>
                      <a:pt x="14" y="88"/>
                      <a:pt x="27" y="98"/>
                    </a:cubicBezTo>
                    <a:cubicBezTo>
                      <a:pt x="23" y="96"/>
                      <a:pt x="19" y="93"/>
                      <a:pt x="16" y="89"/>
                    </a:cubicBezTo>
                    <a:cubicBezTo>
                      <a:pt x="6" y="78"/>
                      <a:pt x="0" y="64"/>
                      <a:pt x="0" y="48"/>
                    </a:cubicBezTo>
                    <a:cubicBezTo>
                      <a:pt x="0" y="29"/>
                      <a:pt x="9" y="11"/>
                      <a:pt x="23" y="0"/>
                    </a:cubicBezTo>
                    <a:lnTo>
                      <a:pt x="27" y="8"/>
                    </a:lnTo>
                    <a:close/>
                  </a:path>
                </a:pathLst>
              </a:custGeom>
              <a:solidFill>
                <a:srgbClr val="FFFFFF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" name="Freeform 406"/>
              <p:cNvSpPr>
                <a:spLocks noEditPoints="1"/>
              </p:cNvSpPr>
              <p:nvPr/>
            </p:nvSpPr>
            <p:spPr bwMode="auto">
              <a:xfrm>
                <a:off x="4474" y="1330"/>
                <a:ext cx="1339" cy="1086"/>
              </a:xfrm>
              <a:custGeom>
                <a:avLst/>
                <a:gdLst>
                  <a:gd name="T0" fmla="*/ 2147483647 w 117"/>
                  <a:gd name="T1" fmla="*/ 2147483647 h 94"/>
                  <a:gd name="T2" fmla="*/ 2147483647 w 117"/>
                  <a:gd name="T3" fmla="*/ 2147483647 h 94"/>
                  <a:gd name="T4" fmla="*/ 2147483647 w 117"/>
                  <a:gd name="T5" fmla="*/ 2147483647 h 94"/>
                  <a:gd name="T6" fmla="*/ 2147483647 w 117"/>
                  <a:gd name="T7" fmla="*/ 2147483647 h 94"/>
                  <a:gd name="T8" fmla="*/ 2147483647 w 117"/>
                  <a:gd name="T9" fmla="*/ 0 h 94"/>
                  <a:gd name="T10" fmla="*/ 2147483647 w 117"/>
                  <a:gd name="T11" fmla="*/ 2147483647 h 94"/>
                  <a:gd name="T12" fmla="*/ 2147483647 w 117"/>
                  <a:gd name="T13" fmla="*/ 2147483647 h 94"/>
                  <a:gd name="T14" fmla="*/ 2147483647 w 117"/>
                  <a:gd name="T15" fmla="*/ 2147483647 h 94"/>
                  <a:gd name="T16" fmla="*/ 2147483647 w 117"/>
                  <a:gd name="T17" fmla="*/ 2147483647 h 94"/>
                  <a:gd name="T18" fmla="*/ 2147483647 w 117"/>
                  <a:gd name="T19" fmla="*/ 2147483647 h 94"/>
                  <a:gd name="T20" fmla="*/ 2147483647 w 117"/>
                  <a:gd name="T21" fmla="*/ 2147483647 h 94"/>
                  <a:gd name="T22" fmla="*/ 0 w 117"/>
                  <a:gd name="T23" fmla="*/ 2147483647 h 94"/>
                  <a:gd name="T24" fmla="*/ 2147483647 w 117"/>
                  <a:gd name="T25" fmla="*/ 0 h 94"/>
                  <a:gd name="T26" fmla="*/ 2147483647 w 117"/>
                  <a:gd name="T27" fmla="*/ 2147483647 h 9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17"/>
                  <a:gd name="T43" fmla="*/ 0 h 94"/>
                  <a:gd name="T44" fmla="*/ 117 w 117"/>
                  <a:gd name="T45" fmla="*/ 94 h 9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17" h="94">
                    <a:moveTo>
                      <a:pt x="95" y="90"/>
                    </a:moveTo>
                    <a:cubicBezTo>
                      <a:pt x="93" y="92"/>
                      <a:pt x="91" y="93"/>
                      <a:pt x="88" y="94"/>
                    </a:cubicBezTo>
                    <a:cubicBezTo>
                      <a:pt x="102" y="84"/>
                      <a:pt x="111" y="68"/>
                      <a:pt x="111" y="50"/>
                    </a:cubicBezTo>
                    <a:cubicBezTo>
                      <a:pt x="111" y="34"/>
                      <a:pt x="103" y="18"/>
                      <a:pt x="91" y="9"/>
                    </a:cubicBezTo>
                    <a:lnTo>
                      <a:pt x="95" y="0"/>
                    </a:lnTo>
                    <a:cubicBezTo>
                      <a:pt x="108" y="11"/>
                      <a:pt x="117" y="27"/>
                      <a:pt x="117" y="45"/>
                    </a:cubicBezTo>
                    <a:cubicBezTo>
                      <a:pt x="117" y="63"/>
                      <a:pt x="108" y="80"/>
                      <a:pt x="95" y="90"/>
                    </a:cubicBezTo>
                    <a:close/>
                    <a:moveTo>
                      <a:pt x="26" y="9"/>
                    </a:moveTo>
                    <a:cubicBezTo>
                      <a:pt x="14" y="19"/>
                      <a:pt x="6" y="34"/>
                      <a:pt x="6" y="50"/>
                    </a:cubicBezTo>
                    <a:cubicBezTo>
                      <a:pt x="6" y="68"/>
                      <a:pt x="15" y="84"/>
                      <a:pt x="29" y="94"/>
                    </a:cubicBezTo>
                    <a:cubicBezTo>
                      <a:pt x="26" y="93"/>
                      <a:pt x="24" y="92"/>
                      <a:pt x="22" y="90"/>
                    </a:cubicBezTo>
                    <a:cubicBezTo>
                      <a:pt x="9" y="80"/>
                      <a:pt x="0" y="63"/>
                      <a:pt x="0" y="45"/>
                    </a:cubicBezTo>
                    <a:cubicBezTo>
                      <a:pt x="0" y="27"/>
                      <a:pt x="9" y="11"/>
                      <a:pt x="22" y="0"/>
                    </a:cubicBezTo>
                    <a:lnTo>
                      <a:pt x="26" y="9"/>
                    </a:lnTo>
                    <a:close/>
                  </a:path>
                </a:pathLst>
              </a:custGeom>
              <a:solidFill>
                <a:srgbClr val="0074C5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" name="Freeform 407"/>
              <p:cNvSpPr>
                <a:spLocks noEditPoints="1"/>
              </p:cNvSpPr>
              <p:nvPr/>
            </p:nvSpPr>
            <p:spPr bwMode="auto">
              <a:xfrm>
                <a:off x="4537" y="1434"/>
                <a:ext cx="1204" cy="1000"/>
              </a:xfrm>
              <a:custGeom>
                <a:avLst/>
                <a:gdLst>
                  <a:gd name="T0" fmla="*/ 2147483647 w 105"/>
                  <a:gd name="T1" fmla="*/ 2147483647 h 87"/>
                  <a:gd name="T2" fmla="*/ 2147483647 w 105"/>
                  <a:gd name="T3" fmla="*/ 2147483647 h 87"/>
                  <a:gd name="T4" fmla="*/ 2147483647 w 105"/>
                  <a:gd name="T5" fmla="*/ 2147483647 h 87"/>
                  <a:gd name="T6" fmla="*/ 2147483647 w 105"/>
                  <a:gd name="T7" fmla="*/ 2147483647 h 87"/>
                  <a:gd name="T8" fmla="*/ 2147483647 w 105"/>
                  <a:gd name="T9" fmla="*/ 0 h 87"/>
                  <a:gd name="T10" fmla="*/ 2147483647 w 105"/>
                  <a:gd name="T11" fmla="*/ 2147483647 h 87"/>
                  <a:gd name="T12" fmla="*/ 2147483647 w 105"/>
                  <a:gd name="T13" fmla="*/ 2147483647 h 87"/>
                  <a:gd name="T14" fmla="*/ 2147483647 w 105"/>
                  <a:gd name="T15" fmla="*/ 2147483647 h 87"/>
                  <a:gd name="T16" fmla="*/ 2147483647 w 105"/>
                  <a:gd name="T17" fmla="*/ 2147483647 h 87"/>
                  <a:gd name="T18" fmla="*/ 2147483647 w 105"/>
                  <a:gd name="T19" fmla="*/ 2147483647 h 87"/>
                  <a:gd name="T20" fmla="*/ 2147483647 w 105"/>
                  <a:gd name="T21" fmla="*/ 2147483647 h 87"/>
                  <a:gd name="T22" fmla="*/ 0 w 105"/>
                  <a:gd name="T23" fmla="*/ 2147483647 h 87"/>
                  <a:gd name="T24" fmla="*/ 2147483647 w 105"/>
                  <a:gd name="T25" fmla="*/ 0 h 87"/>
                  <a:gd name="T26" fmla="*/ 2147483647 w 105"/>
                  <a:gd name="T27" fmla="*/ 2147483647 h 8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05"/>
                  <a:gd name="T43" fmla="*/ 0 h 87"/>
                  <a:gd name="T44" fmla="*/ 105 w 105"/>
                  <a:gd name="T45" fmla="*/ 87 h 8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05" h="87">
                    <a:moveTo>
                      <a:pt x="82" y="85"/>
                    </a:moveTo>
                    <a:cubicBezTo>
                      <a:pt x="81" y="86"/>
                      <a:pt x="79" y="86"/>
                      <a:pt x="78" y="87"/>
                    </a:cubicBezTo>
                    <a:cubicBezTo>
                      <a:pt x="91" y="79"/>
                      <a:pt x="100" y="64"/>
                      <a:pt x="100" y="47"/>
                    </a:cubicBezTo>
                    <a:cubicBezTo>
                      <a:pt x="100" y="31"/>
                      <a:pt x="93" y="17"/>
                      <a:pt x="81" y="8"/>
                    </a:cubicBezTo>
                    <a:lnTo>
                      <a:pt x="85" y="0"/>
                    </a:lnTo>
                    <a:cubicBezTo>
                      <a:pt x="97" y="9"/>
                      <a:pt x="105" y="25"/>
                      <a:pt x="105" y="41"/>
                    </a:cubicBezTo>
                    <a:cubicBezTo>
                      <a:pt x="105" y="59"/>
                      <a:pt x="96" y="75"/>
                      <a:pt x="82" y="85"/>
                    </a:cubicBezTo>
                    <a:close/>
                    <a:moveTo>
                      <a:pt x="24" y="8"/>
                    </a:moveTo>
                    <a:cubicBezTo>
                      <a:pt x="12" y="17"/>
                      <a:pt x="5" y="31"/>
                      <a:pt x="5" y="47"/>
                    </a:cubicBezTo>
                    <a:cubicBezTo>
                      <a:pt x="5" y="64"/>
                      <a:pt x="14" y="79"/>
                      <a:pt x="27" y="87"/>
                    </a:cubicBezTo>
                    <a:cubicBezTo>
                      <a:pt x="26" y="86"/>
                      <a:pt x="24" y="86"/>
                      <a:pt x="23" y="85"/>
                    </a:cubicBezTo>
                    <a:cubicBezTo>
                      <a:pt x="9" y="75"/>
                      <a:pt x="0" y="59"/>
                      <a:pt x="0" y="41"/>
                    </a:cubicBezTo>
                    <a:cubicBezTo>
                      <a:pt x="0" y="25"/>
                      <a:pt x="8" y="10"/>
                      <a:pt x="20" y="0"/>
                    </a:cubicBezTo>
                    <a:lnTo>
                      <a:pt x="24" y="8"/>
                    </a:lnTo>
                    <a:close/>
                  </a:path>
                </a:pathLst>
              </a:custGeom>
              <a:solidFill>
                <a:srgbClr val="EB3D00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5" name="Oval 408"/>
            <p:cNvSpPr>
              <a:spLocks noChangeArrowheads="1"/>
            </p:cNvSpPr>
            <p:nvPr/>
          </p:nvSpPr>
          <p:spPr bwMode="auto">
            <a:xfrm>
              <a:off x="10180281" y="267857"/>
              <a:ext cx="34411" cy="29080"/>
            </a:xfrm>
            <a:prstGeom prst="ellipse">
              <a:avLst/>
            </a:prstGeom>
            <a:solidFill>
              <a:srgbClr val="FDFA0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6" name="Oval 409"/>
            <p:cNvSpPr>
              <a:spLocks noChangeArrowheads="1"/>
            </p:cNvSpPr>
            <p:nvPr/>
          </p:nvSpPr>
          <p:spPr bwMode="auto">
            <a:xfrm>
              <a:off x="9653660" y="265319"/>
              <a:ext cx="33034" cy="29080"/>
            </a:xfrm>
            <a:prstGeom prst="ellipse">
              <a:avLst/>
            </a:prstGeom>
            <a:solidFill>
              <a:srgbClr val="EFEC5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sp>
        <p:nvSpPr>
          <p:cNvPr id="372" name="Text Box 2"/>
          <p:cNvSpPr txBox="1">
            <a:spLocks noChangeArrowheads="1"/>
          </p:cNvSpPr>
          <p:nvPr/>
        </p:nvSpPr>
        <p:spPr bwMode="auto">
          <a:xfrm>
            <a:off x="-7936" y="-117"/>
            <a:ext cx="12193178" cy="723106"/>
          </a:xfrm>
          <a:prstGeom prst="rect">
            <a:avLst/>
          </a:prstGeom>
          <a:solidFill>
            <a:srgbClr val="204D84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7855" tIns="38928" rIns="77855" bIns="38928" anchor="ctr"/>
          <a:lstStyle>
            <a:defPPr>
              <a:defRPr lang="ru-RU"/>
            </a:defPPr>
            <a:lvl1pPr algn="ctr" defTabSz="778206" fontAlgn="base">
              <a:spcBef>
                <a:spcPct val="0"/>
              </a:spcBef>
              <a:spcAft>
                <a:spcPct val="0"/>
              </a:spcAft>
              <a:defRPr sz="1400" kern="0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389626" defTabSz="779252" fontAlgn="base">
              <a:spcBef>
                <a:spcPct val="0"/>
              </a:spcBef>
              <a:spcAft>
                <a:spcPct val="0"/>
              </a:spcAft>
              <a:defRPr sz="1500"/>
            </a:lvl2pPr>
            <a:lvl3pPr marL="779252" defTabSz="779252" fontAlgn="base">
              <a:spcBef>
                <a:spcPct val="0"/>
              </a:spcBef>
              <a:spcAft>
                <a:spcPct val="0"/>
              </a:spcAft>
              <a:defRPr sz="1500"/>
            </a:lvl3pPr>
            <a:lvl4pPr marL="1168878" defTabSz="779252" fontAlgn="base">
              <a:spcBef>
                <a:spcPct val="0"/>
              </a:spcBef>
              <a:spcAft>
                <a:spcPct val="0"/>
              </a:spcAft>
              <a:defRPr sz="1500"/>
            </a:lvl4pPr>
            <a:lvl5pPr marL="1558503" defTabSz="779252" fontAlgn="base">
              <a:spcBef>
                <a:spcPct val="0"/>
              </a:spcBef>
              <a:spcAft>
                <a:spcPct val="0"/>
              </a:spcAft>
              <a:defRPr sz="1500"/>
            </a:lvl5pPr>
            <a:lvl6pPr marL="1948129" defTabSz="779252">
              <a:defRPr sz="1500"/>
            </a:lvl6pPr>
            <a:lvl7pPr marL="2337755" defTabSz="779252">
              <a:defRPr sz="1500"/>
            </a:lvl7pPr>
            <a:lvl8pPr marL="2727381" defTabSz="779252">
              <a:defRPr sz="1500"/>
            </a:lvl8pPr>
            <a:lvl9pPr marL="3117007" defTabSz="779252">
              <a:defRPr sz="1500"/>
            </a:lvl9pPr>
          </a:lstStyle>
          <a:p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ИНФОРМАЦИОННЫЕ МАТЕРИАЛЫ ПО ОСАДКАМ И </a:t>
            </a:r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УСИЛЕНИЮ </a:t>
            </a:r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ВЕТРА</a:t>
            </a:r>
          </a:p>
          <a:p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 </a:t>
            </a:r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ТЕРРИТОРИИ  КРАСНОДАРСКОГО КРАЯ</a:t>
            </a:r>
          </a:p>
          <a:p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(РИСК НАРУШЕНИЯ ЭЛЕКТРОСНАБЖЕНИЯ </a:t>
            </a:r>
            <a:r>
              <a:rPr lang="ru-RU" alt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 </a:t>
            </a:r>
            <a:r>
              <a:rPr lang="ru-RU" alt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05.11.2024</a:t>
            </a:r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) </a:t>
            </a:r>
            <a:endParaRPr lang="ru-RU" kern="12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74" name="Прямоугольная выноска 4"/>
          <p:cNvSpPr>
            <a:spLocks noChangeArrowheads="1"/>
          </p:cNvSpPr>
          <p:nvPr/>
        </p:nvSpPr>
        <p:spPr bwMode="auto">
          <a:xfrm>
            <a:off x="3092689" y="5666"/>
            <a:ext cx="5966643" cy="701733"/>
          </a:xfrm>
          <a:prstGeom prst="wedgeRectCallout">
            <a:avLst>
              <a:gd name="adj1" fmla="val 57307"/>
              <a:gd name="adj2" fmla="val -18442"/>
            </a:avLst>
          </a:prstGeom>
          <a:noFill/>
          <a:ln w="9525" algn="ctr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ru-RU" altLang="ru-RU" dirty="0"/>
          </a:p>
        </p:txBody>
      </p:sp>
      <p:grpSp>
        <p:nvGrpSpPr>
          <p:cNvPr id="435" name="Группа 434"/>
          <p:cNvGrpSpPr/>
          <p:nvPr/>
        </p:nvGrpSpPr>
        <p:grpSpPr>
          <a:xfrm>
            <a:off x="9476045" y="2373019"/>
            <a:ext cx="3131213" cy="3743622"/>
            <a:chOff x="7765301" y="4457439"/>
            <a:chExt cx="2974026" cy="3743622"/>
          </a:xfrm>
        </p:grpSpPr>
        <p:grpSp>
          <p:nvGrpSpPr>
            <p:cNvPr id="436" name="Группа 435"/>
            <p:cNvGrpSpPr/>
            <p:nvPr/>
          </p:nvGrpSpPr>
          <p:grpSpPr>
            <a:xfrm>
              <a:off x="7765301" y="4457439"/>
              <a:ext cx="2974026" cy="3743622"/>
              <a:chOff x="6897578" y="4082211"/>
              <a:chExt cx="2644738" cy="2764039"/>
            </a:xfrm>
          </p:grpSpPr>
          <p:sp>
            <p:nvSpPr>
              <p:cNvPr id="439" name="Text Box 97"/>
              <p:cNvSpPr txBox="1">
                <a:spLocks noChangeArrowheads="1"/>
              </p:cNvSpPr>
              <p:nvPr/>
            </p:nvSpPr>
            <p:spPr bwMode="auto">
              <a:xfrm>
                <a:off x="7066917" y="6209278"/>
                <a:ext cx="1460939" cy="15222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127982" tIns="63992" rIns="127982" bIns="63992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endParaRPr lang="ru-RU" altLang="ru-RU" sz="500" b="0" dirty="0">
                  <a:solidFill>
                    <a:srgbClr val="000000"/>
                  </a:solidFill>
                  <a:cs typeface="Arial" panose="020B0604020202020204" pitchFamily="34" charset="0"/>
                </a:endParaRPr>
              </a:p>
            </p:txBody>
          </p:sp>
          <p:grpSp>
            <p:nvGrpSpPr>
              <p:cNvPr id="440" name="Группа 439"/>
              <p:cNvGrpSpPr/>
              <p:nvPr/>
            </p:nvGrpSpPr>
            <p:grpSpPr>
              <a:xfrm>
                <a:off x="6897578" y="4082211"/>
                <a:ext cx="2644738" cy="2764039"/>
                <a:chOff x="9401428" y="1559479"/>
                <a:chExt cx="3026400" cy="5253681"/>
              </a:xfrm>
            </p:grpSpPr>
            <p:grpSp>
              <p:nvGrpSpPr>
                <p:cNvPr id="445" name="Группа 444"/>
                <p:cNvGrpSpPr/>
                <p:nvPr/>
              </p:nvGrpSpPr>
              <p:grpSpPr>
                <a:xfrm>
                  <a:off x="9401428" y="1559479"/>
                  <a:ext cx="3026400" cy="5253681"/>
                  <a:chOff x="6759623" y="3727167"/>
                  <a:chExt cx="2464767" cy="3113013"/>
                </a:xfrm>
              </p:grpSpPr>
              <p:sp>
                <p:nvSpPr>
                  <p:cNvPr id="450" name="Rectangle 93"/>
                  <p:cNvSpPr>
                    <a:spLocks noChangeArrowheads="1"/>
                  </p:cNvSpPr>
                  <p:nvPr/>
                </p:nvSpPr>
                <p:spPr bwMode="auto">
                  <a:xfrm>
                    <a:off x="6759623" y="3767481"/>
                    <a:ext cx="2134158" cy="3072699"/>
                  </a:xfrm>
                  <a:prstGeom prst="rect">
                    <a:avLst/>
                  </a:prstGeom>
                  <a:solidFill>
                    <a:schemeClr val="bg1"/>
                  </a:solidFill>
                  <a:ln w="19050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defTabSz="912321">
                      <a:defRPr/>
                    </a:pPr>
                    <a:endParaRPr lang="ru-RU" altLang="ru-RU" sz="800" dirty="0">
                      <a:solidFill>
                        <a:srgbClr val="000000"/>
                      </a:solidFill>
                      <a:latin typeface="Calibri" panose="020F050202020403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51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165774" y="5712496"/>
                    <a:ext cx="1833906" cy="363400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- прогноз нарушения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ЛЭП </a:t>
                    </a:r>
                    <a:r>
                      <a:rPr lang="ru-RU" altLang="ru-RU" sz="1000" b="0" kern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(УГМС)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2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74325" y="3727167"/>
                    <a:ext cx="1606383" cy="241833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Условные обозначения</a:t>
                    </a:r>
                  </a:p>
                </p:txBody>
              </p:sp>
              <p:sp>
                <p:nvSpPr>
                  <p:cNvPr id="453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187581" y="6232909"/>
                    <a:ext cx="1609849" cy="209841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endParaRPr lang="ru-RU" altLang="ru-RU" sz="800" b="0" dirty="0">
                      <a:solidFill>
                        <a:srgbClr val="000000"/>
                      </a:solidFill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54" name="TextBox 10"/>
                  <p:cNvSpPr txBox="1"/>
                  <p:nvPr/>
                </p:nvSpPr>
                <p:spPr>
                  <a:xfrm>
                    <a:off x="6844151" y="6597757"/>
                    <a:ext cx="591514" cy="204745"/>
                  </a:xfrm>
                  <a:prstGeom prst="rect">
                    <a:avLst/>
                  </a:prstGeom>
                  <a:solidFill>
                    <a:schemeClr val="bg1"/>
                  </a:solidFill>
                  <a:effectLst>
                    <a:softEdge rad="63500"/>
                  </a:effectLst>
                </p:spPr>
                <p:txBody>
                  <a:bodyPr wrap="square" rtlCol="0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l" defTabSz="912321">
                      <a:defRPr/>
                    </a:pPr>
                    <a:r>
                      <a:rPr lang="ru-RU" sz="1000" dirty="0" smtClean="0">
                        <a:solidFill>
                          <a:prstClr val="black"/>
                        </a:solidFill>
                        <a:latin typeface="Arial" pitchFamily="34" charset="0"/>
                        <a:cs typeface="Arial" pitchFamily="34" charset="0"/>
                      </a:rPr>
                      <a:t>Город</a:t>
                    </a:r>
                    <a:endParaRPr lang="ru-RU" sz="1000" dirty="0">
                      <a:solidFill>
                        <a:prstClr val="black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5" name="Полилиния 454"/>
                  <p:cNvSpPr/>
                  <p:nvPr/>
                </p:nvSpPr>
                <p:spPr>
                  <a:xfrm>
                    <a:off x="6881233" y="5740396"/>
                    <a:ext cx="324905" cy="204788"/>
                  </a:xfrm>
                  <a:custGeom>
                    <a:avLst/>
                    <a:gdLst>
                      <a:gd name="connsiteX0" fmla="*/ 42863 w 324905"/>
                      <a:gd name="connsiteY0" fmla="*/ 28575 h 204788"/>
                      <a:gd name="connsiteX1" fmla="*/ 47625 w 324905"/>
                      <a:gd name="connsiteY1" fmla="*/ 4763 h 204788"/>
                      <a:gd name="connsiteX2" fmla="*/ 61913 w 324905"/>
                      <a:gd name="connsiteY2" fmla="*/ 0 h 204788"/>
                      <a:gd name="connsiteX3" fmla="*/ 95250 w 324905"/>
                      <a:gd name="connsiteY3" fmla="*/ 4763 h 204788"/>
                      <a:gd name="connsiteX4" fmla="*/ 200025 w 324905"/>
                      <a:gd name="connsiteY4" fmla="*/ 9525 h 204788"/>
                      <a:gd name="connsiteX5" fmla="*/ 252413 w 324905"/>
                      <a:gd name="connsiteY5" fmla="*/ 14288 h 204788"/>
                      <a:gd name="connsiteX6" fmla="*/ 280988 w 324905"/>
                      <a:gd name="connsiteY6" fmla="*/ 23813 h 204788"/>
                      <a:gd name="connsiteX7" fmla="*/ 285750 w 324905"/>
                      <a:gd name="connsiteY7" fmla="*/ 52388 h 204788"/>
                      <a:gd name="connsiteX8" fmla="*/ 300038 w 324905"/>
                      <a:gd name="connsiteY8" fmla="*/ 57150 h 204788"/>
                      <a:gd name="connsiteX9" fmla="*/ 314325 w 324905"/>
                      <a:gd name="connsiteY9" fmla="*/ 66675 h 204788"/>
                      <a:gd name="connsiteX10" fmla="*/ 323850 w 324905"/>
                      <a:gd name="connsiteY10" fmla="*/ 80963 h 204788"/>
                      <a:gd name="connsiteX11" fmla="*/ 319088 w 324905"/>
                      <a:gd name="connsiteY11" fmla="*/ 180975 h 204788"/>
                      <a:gd name="connsiteX12" fmla="*/ 300038 w 324905"/>
                      <a:gd name="connsiteY12" fmla="*/ 185738 h 204788"/>
                      <a:gd name="connsiteX13" fmla="*/ 228600 w 324905"/>
                      <a:gd name="connsiteY13" fmla="*/ 190500 h 204788"/>
                      <a:gd name="connsiteX14" fmla="*/ 209550 w 324905"/>
                      <a:gd name="connsiteY14" fmla="*/ 195263 h 204788"/>
                      <a:gd name="connsiteX15" fmla="*/ 185738 w 324905"/>
                      <a:gd name="connsiteY15" fmla="*/ 200025 h 204788"/>
                      <a:gd name="connsiteX16" fmla="*/ 171450 w 324905"/>
                      <a:gd name="connsiteY16" fmla="*/ 204788 h 204788"/>
                      <a:gd name="connsiteX17" fmla="*/ 152400 w 324905"/>
                      <a:gd name="connsiteY17" fmla="*/ 190500 h 204788"/>
                      <a:gd name="connsiteX18" fmla="*/ 138113 w 324905"/>
                      <a:gd name="connsiteY18" fmla="*/ 180975 h 204788"/>
                      <a:gd name="connsiteX19" fmla="*/ 123825 w 324905"/>
                      <a:gd name="connsiteY19" fmla="*/ 166688 h 204788"/>
                      <a:gd name="connsiteX20" fmla="*/ 95250 w 324905"/>
                      <a:gd name="connsiteY20" fmla="*/ 152400 h 204788"/>
                      <a:gd name="connsiteX21" fmla="*/ 42863 w 324905"/>
                      <a:gd name="connsiteY21" fmla="*/ 147638 h 204788"/>
                      <a:gd name="connsiteX22" fmla="*/ 14288 w 324905"/>
                      <a:gd name="connsiteY22" fmla="*/ 133350 h 204788"/>
                      <a:gd name="connsiteX23" fmla="*/ 4763 w 324905"/>
                      <a:gd name="connsiteY23" fmla="*/ 119063 h 204788"/>
                      <a:gd name="connsiteX24" fmla="*/ 0 w 324905"/>
                      <a:gd name="connsiteY24" fmla="*/ 104775 h 204788"/>
                      <a:gd name="connsiteX25" fmla="*/ 19050 w 324905"/>
                      <a:gd name="connsiteY25" fmla="*/ 42863 h 204788"/>
                      <a:gd name="connsiteX26" fmla="*/ 42863 w 324905"/>
                      <a:gd name="connsiteY26" fmla="*/ 28575 h 204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</a:cxnLst>
                    <a:rect l="l" t="t" r="r" b="b"/>
                    <a:pathLst>
                      <a:path w="324905" h="204788">
                        <a:moveTo>
                          <a:pt x="42863" y="28575"/>
                        </a:moveTo>
                        <a:cubicBezTo>
                          <a:pt x="44450" y="20638"/>
                          <a:pt x="43135" y="11498"/>
                          <a:pt x="47625" y="4763"/>
                        </a:cubicBezTo>
                        <a:cubicBezTo>
                          <a:pt x="50410" y="586"/>
                          <a:pt x="56893" y="0"/>
                          <a:pt x="61913" y="0"/>
                        </a:cubicBezTo>
                        <a:cubicBezTo>
                          <a:pt x="73138" y="0"/>
                          <a:pt x="84138" y="3175"/>
                          <a:pt x="95250" y="4763"/>
                        </a:cubicBezTo>
                        <a:cubicBezTo>
                          <a:pt x="147969" y="22336"/>
                          <a:pt x="113804" y="14914"/>
                          <a:pt x="200025" y="9525"/>
                        </a:cubicBezTo>
                        <a:cubicBezTo>
                          <a:pt x="217488" y="11113"/>
                          <a:pt x="235145" y="11241"/>
                          <a:pt x="252413" y="14288"/>
                        </a:cubicBezTo>
                        <a:cubicBezTo>
                          <a:pt x="262300" y="16033"/>
                          <a:pt x="280988" y="23813"/>
                          <a:pt x="280988" y="23813"/>
                        </a:cubicBezTo>
                        <a:cubicBezTo>
                          <a:pt x="282575" y="33338"/>
                          <a:pt x="280959" y="44004"/>
                          <a:pt x="285750" y="52388"/>
                        </a:cubicBezTo>
                        <a:cubicBezTo>
                          <a:pt x="288241" y="56747"/>
                          <a:pt x="295548" y="54905"/>
                          <a:pt x="300038" y="57150"/>
                        </a:cubicBezTo>
                        <a:cubicBezTo>
                          <a:pt x="305157" y="59710"/>
                          <a:pt x="309563" y="63500"/>
                          <a:pt x="314325" y="66675"/>
                        </a:cubicBezTo>
                        <a:cubicBezTo>
                          <a:pt x="317500" y="71438"/>
                          <a:pt x="323612" y="75244"/>
                          <a:pt x="323850" y="80963"/>
                        </a:cubicBezTo>
                        <a:cubicBezTo>
                          <a:pt x="325240" y="114309"/>
                          <a:pt x="326484" y="148430"/>
                          <a:pt x="319088" y="180975"/>
                        </a:cubicBezTo>
                        <a:cubicBezTo>
                          <a:pt x="317637" y="187358"/>
                          <a:pt x="306548" y="185053"/>
                          <a:pt x="300038" y="185738"/>
                        </a:cubicBezTo>
                        <a:cubicBezTo>
                          <a:pt x="276304" y="188236"/>
                          <a:pt x="252413" y="188913"/>
                          <a:pt x="228600" y="190500"/>
                        </a:cubicBezTo>
                        <a:cubicBezTo>
                          <a:pt x="222250" y="192088"/>
                          <a:pt x="215940" y="193843"/>
                          <a:pt x="209550" y="195263"/>
                        </a:cubicBezTo>
                        <a:cubicBezTo>
                          <a:pt x="201648" y="197019"/>
                          <a:pt x="193591" y="198062"/>
                          <a:pt x="185738" y="200025"/>
                        </a:cubicBezTo>
                        <a:cubicBezTo>
                          <a:pt x="180868" y="201243"/>
                          <a:pt x="176213" y="203200"/>
                          <a:pt x="171450" y="204788"/>
                        </a:cubicBezTo>
                        <a:cubicBezTo>
                          <a:pt x="165100" y="200025"/>
                          <a:pt x="158859" y="195114"/>
                          <a:pt x="152400" y="190500"/>
                        </a:cubicBezTo>
                        <a:cubicBezTo>
                          <a:pt x="147743" y="187173"/>
                          <a:pt x="142510" y="184639"/>
                          <a:pt x="138113" y="180975"/>
                        </a:cubicBezTo>
                        <a:cubicBezTo>
                          <a:pt x="132939" y="176663"/>
                          <a:pt x="128999" y="171000"/>
                          <a:pt x="123825" y="166688"/>
                        </a:cubicBezTo>
                        <a:cubicBezTo>
                          <a:pt x="116019" y="160183"/>
                          <a:pt x="105619" y="153881"/>
                          <a:pt x="95250" y="152400"/>
                        </a:cubicBezTo>
                        <a:cubicBezTo>
                          <a:pt x="77892" y="149920"/>
                          <a:pt x="60325" y="149225"/>
                          <a:pt x="42863" y="147638"/>
                        </a:cubicBezTo>
                        <a:cubicBezTo>
                          <a:pt x="31242" y="143764"/>
                          <a:pt x="23520" y="142582"/>
                          <a:pt x="14288" y="133350"/>
                        </a:cubicBezTo>
                        <a:cubicBezTo>
                          <a:pt x="10241" y="129303"/>
                          <a:pt x="7323" y="124182"/>
                          <a:pt x="4763" y="119063"/>
                        </a:cubicBezTo>
                        <a:cubicBezTo>
                          <a:pt x="2518" y="114573"/>
                          <a:pt x="1588" y="109538"/>
                          <a:pt x="0" y="104775"/>
                        </a:cubicBezTo>
                        <a:cubicBezTo>
                          <a:pt x="5433" y="50448"/>
                          <a:pt x="-6518" y="68431"/>
                          <a:pt x="19050" y="42863"/>
                        </a:cubicBezTo>
                        <a:lnTo>
                          <a:pt x="42863" y="28575"/>
                        </a:lnTo>
                        <a:close/>
                      </a:path>
                    </a:pathLst>
                  </a:custGeom>
                  <a:solidFill>
                    <a:srgbClr val="FF0000">
                      <a:alpha val="40000"/>
                    </a:srgbClr>
                  </a:solidFill>
                  <a:ln>
                    <a:solidFill>
                      <a:srgbClr val="FF0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912321">
                      <a:defRPr/>
                    </a:pPr>
                    <a:endParaRPr lang="ru-RU" sz="800" dirty="0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456" name="Прямоугольник 455"/>
                  <p:cNvSpPr/>
                  <p:nvPr/>
                </p:nvSpPr>
                <p:spPr>
                  <a:xfrm>
                    <a:off x="6789967" y="6011515"/>
                    <a:ext cx="527227" cy="138165"/>
                  </a:xfrm>
                  <a:prstGeom prst="rect">
                    <a:avLst/>
                  </a:prstGeom>
                  <a:solidFill>
                    <a:srgbClr val="FFFF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912321">
                      <a:defRPr/>
                    </a:pPr>
                    <a:r>
                      <a:rPr lang="ru-RU" sz="800" dirty="0">
                        <a:solidFill>
                          <a:prstClr val="black"/>
                        </a:solidFill>
                        <a:latin typeface="Times New Roman" panose="02020603050405020304" pitchFamily="18" charset="0"/>
                        <a:cs typeface="Times New Roman" panose="02020603050405020304" pitchFamily="18" charset="0"/>
                      </a:rPr>
                      <a:t>321/20</a:t>
                    </a:r>
                  </a:p>
                </p:txBody>
              </p:sp>
              <p:sp>
                <p:nvSpPr>
                  <p:cNvPr id="457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49111" y="6567185"/>
                    <a:ext cx="1831079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- муниципальное образование</a:t>
                    </a:r>
                  </a:p>
                </p:txBody>
              </p:sp>
              <p:sp>
                <p:nvSpPr>
                  <p:cNvPr id="458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327897" y="4656852"/>
                    <a:ext cx="1896493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- линии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электропередач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9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66267" y="5973077"/>
                    <a:ext cx="1898652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kern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- </a:t>
                    </a:r>
                    <a:r>
                      <a:rPr lang="ru-RU" altLang="ru-RU" sz="100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протяженность ЛЭП/ТП (шт.)</a:t>
                    </a:r>
                  </a:p>
                </p:txBody>
              </p:sp>
              <p:sp>
                <p:nvSpPr>
                  <p:cNvPr id="460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429220" y="4063712"/>
                    <a:ext cx="873125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осадки, мм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  <p:sp>
              <p:nvSpPr>
                <p:cNvPr id="446" name="Скругленный прямоугольник 445"/>
                <p:cNvSpPr/>
                <p:nvPr/>
              </p:nvSpPr>
              <p:spPr>
                <a:xfrm>
                  <a:off x="9637258" y="6127238"/>
                  <a:ext cx="282820" cy="225201"/>
                </a:xfrm>
                <a:prstGeom prst="roundRect">
                  <a:avLst/>
                </a:prstGeom>
                <a:solidFill>
                  <a:schemeClr val="accent6">
                    <a:lumMod val="20000"/>
                    <a:lumOff val="80000"/>
                  </a:schemeClr>
                </a:solidFill>
                <a:ln>
                  <a:solidFill>
                    <a:schemeClr val="tx1"/>
                  </a:solidFill>
                </a:ln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0" tIns="0" rIns="0" bIns="0" rtlCol="0" anchor="ctr"/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912321"/>
                  <a:r>
                    <a:rPr lang="ru-RU" sz="800" b="1" dirty="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60%</a:t>
                  </a:r>
                </a:p>
              </p:txBody>
            </p:sp>
            <p:sp>
              <p:nvSpPr>
                <p:cNvPr id="447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10008980" y="5925488"/>
                  <a:ext cx="2202328" cy="545576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80200" tIns="40101" rIns="80200" bIns="40101">
                  <a:spAutoFit/>
                </a:bodyPr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defTabSz="955471">
                    <a:defRPr/>
                  </a:pPr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 - </a:t>
                  </a:r>
                  <a:r>
                    <a:rPr lang="ru-RU" altLang="ru-RU" sz="1000" b="0" dirty="0" smtClean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износ электроэнергетических </a:t>
                  </a:r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систем </a:t>
                  </a:r>
                </a:p>
              </p:txBody>
            </p:sp>
            <p:sp>
              <p:nvSpPr>
                <p:cNvPr id="448" name="Прямоугольник 447"/>
                <p:cNvSpPr/>
                <p:nvPr/>
              </p:nvSpPr>
              <p:spPr>
                <a:xfrm>
                  <a:off x="9438681" y="5747122"/>
                  <a:ext cx="658385" cy="230603"/>
                </a:xfrm>
                <a:prstGeom prst="rect">
                  <a:avLst/>
                </a:prstGeom>
                <a:solidFill>
                  <a:srgbClr val="92D050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lIns="68571" tIns="34286" rIns="68571" bIns="34286" anchor="ctr"/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912321"/>
                  <a:r>
                    <a:rPr lang="ru-RU" sz="800" kern="0" dirty="0">
                      <a:solidFill>
                        <a:prstClr val="black"/>
                      </a:solidFill>
                      <a:cs typeface="Times New Roman" panose="02020603050405020304" pitchFamily="18" charset="0"/>
                    </a:rPr>
                    <a:t>19/330</a:t>
                  </a:r>
                </a:p>
              </p:txBody>
            </p:sp>
            <p:sp>
              <p:nvSpPr>
                <p:cNvPr id="449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10025082" y="5647837"/>
                  <a:ext cx="1868848" cy="397313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127973" tIns="63988" rIns="127973" bIns="63988">
                  <a:spAutoFit/>
                </a:bodyPr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- кол-во домов /населения</a:t>
                  </a:r>
                </a:p>
              </p:txBody>
            </p:sp>
          </p:grpSp>
          <p:sp>
            <p:nvSpPr>
              <p:cNvPr id="441" name="Text Box 97"/>
              <p:cNvSpPr txBox="1">
                <a:spLocks noChangeArrowheads="1"/>
              </p:cNvSpPr>
              <p:nvPr/>
            </p:nvSpPr>
            <p:spPr bwMode="auto">
              <a:xfrm>
                <a:off x="7335606" y="5464351"/>
                <a:ext cx="1948620" cy="18518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95989" tIns="47996" rIns="95989" bIns="47996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- количество </a:t>
                </a:r>
                <a:r>
                  <a:rPr lang="ru-RU" altLang="ru-RU" sz="1000" b="0" kern="0" dirty="0" smtClean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осадков (УГМС), </a:t>
                </a: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мм</a:t>
                </a:r>
              </a:p>
            </p:txBody>
          </p:sp>
          <p:sp>
            <p:nvSpPr>
              <p:cNvPr id="442" name="TextBox 23"/>
              <p:cNvSpPr txBox="1"/>
              <p:nvPr/>
            </p:nvSpPr>
            <p:spPr>
              <a:xfrm>
                <a:off x="7029503" y="5479167"/>
                <a:ext cx="383894" cy="181793"/>
              </a:xfrm>
              <a:prstGeom prst="rect">
                <a:avLst/>
              </a:prstGeom>
              <a:solidFill>
                <a:srgbClr val="4F81BD">
                  <a:lumMod val="75000"/>
                </a:srgbClr>
              </a:solidFill>
              <a:effectLst>
                <a:softEdge rad="63500"/>
              </a:effectLst>
            </p:spPr>
            <p:txBody>
              <a:bodyPr wrap="square" rtlCol="0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2321">
                  <a:defRPr/>
                </a:pPr>
                <a:r>
                  <a:rPr lang="ru-RU" sz="1000" dirty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2</a:t>
                </a:r>
                <a:r>
                  <a:rPr lang="ru-RU" sz="1000" kern="0" dirty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0</a:t>
                </a:r>
              </a:p>
            </p:txBody>
          </p:sp>
          <p:sp>
            <p:nvSpPr>
              <p:cNvPr id="443" name="TextBox 23"/>
              <p:cNvSpPr txBox="1"/>
              <p:nvPr/>
            </p:nvSpPr>
            <p:spPr>
              <a:xfrm>
                <a:off x="7041092" y="5647261"/>
                <a:ext cx="372305" cy="181793"/>
              </a:xfrm>
              <a:prstGeom prst="rect">
                <a:avLst/>
              </a:prstGeom>
              <a:solidFill>
                <a:srgbClr val="FF9900"/>
              </a:solidFill>
              <a:effectLst>
                <a:softEdge rad="63500"/>
              </a:effectLst>
            </p:spPr>
            <p:txBody>
              <a:bodyPr wrap="square" rtlCol="0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2321">
                  <a:defRPr/>
                </a:pPr>
                <a:r>
                  <a:rPr lang="ru-RU" sz="1000" kern="0" dirty="0" smtClean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15</a:t>
                </a:r>
                <a:endParaRPr lang="ru-RU" sz="1000" kern="0" dirty="0">
                  <a:solidFill>
                    <a:prstClr val="black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4" name="Text Box 97"/>
              <p:cNvSpPr txBox="1">
                <a:spLocks noChangeArrowheads="1"/>
              </p:cNvSpPr>
              <p:nvPr/>
            </p:nvSpPr>
            <p:spPr bwMode="auto">
              <a:xfrm>
                <a:off x="7449857" y="5637358"/>
                <a:ext cx="1659776" cy="18518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95989" tIns="47996" rIns="95989" bIns="47996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- порывы ветра (УГМС), м/с</a:t>
                </a:r>
              </a:p>
            </p:txBody>
          </p:sp>
        </p:grpSp>
        <p:pic>
          <p:nvPicPr>
            <p:cNvPr id="437" name="Рисунок 436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7899635" y="5141222"/>
              <a:ext cx="649048" cy="1206564"/>
            </a:xfrm>
            <a:prstGeom prst="rect">
              <a:avLst/>
            </a:prstGeom>
          </p:spPr>
        </p:pic>
        <p:pic>
          <p:nvPicPr>
            <p:cNvPr id="438" name="Рисунок 437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7897604" y="4711550"/>
              <a:ext cx="2310493" cy="215263"/>
            </a:xfrm>
            <a:prstGeom prst="rect">
              <a:avLst/>
            </a:prstGeom>
          </p:spPr>
        </p:pic>
      </p:grpSp>
      <p:sp>
        <p:nvSpPr>
          <p:cNvPr id="471" name="Rectangle 152"/>
          <p:cNvSpPr>
            <a:spLocks noChangeArrowheads="1"/>
          </p:cNvSpPr>
          <p:nvPr/>
        </p:nvSpPr>
        <p:spPr bwMode="auto">
          <a:xfrm>
            <a:off x="10435750" y="6254882"/>
            <a:ext cx="1728000" cy="538609"/>
          </a:xfrm>
          <a:prstGeom prst="rect">
            <a:avLst/>
          </a:prstGeom>
          <a:solidFill>
            <a:schemeClr val="bg1">
              <a:alpha val="96861"/>
            </a:schemeClr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square" lIns="22554" tIns="0" rIns="22554" bIns="0" anchor="ctr">
            <a:spAutoFit/>
          </a:bodyPr>
          <a:lstStyle/>
          <a:p>
            <a:pPr defTabSz="1727942">
              <a:spcBef>
                <a:spcPct val="0"/>
              </a:spcBef>
            </a:pPr>
            <a:r>
              <a:rPr lang="ru-RU" altLang="ru-RU" sz="7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ГУ МЧС России по Краснодарскому краю</a:t>
            </a:r>
            <a:r>
              <a:rPr lang="ru-RU" altLang="ru-RU" sz="700" i="1" u="sng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</a:p>
          <a:p>
            <a:pPr defTabSz="1727942">
              <a:spcBef>
                <a:spcPct val="0"/>
              </a:spcBef>
            </a:pPr>
            <a:r>
              <a:rPr lang="ru-RU" altLang="ru-RU" sz="7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АРМ № 7 </a:t>
            </a:r>
          </a:p>
          <a:p>
            <a:pPr defTabSz="1727942">
              <a:spcBef>
                <a:spcPct val="0"/>
              </a:spcBef>
            </a:pPr>
            <a:r>
              <a:rPr lang="ru-RU" alt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15:00 </a:t>
            </a:r>
            <a:r>
              <a:rPr lang="ru-RU" altLang="ru-RU" sz="7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ru-RU" alt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04.11.2024</a:t>
            </a:r>
          </a:p>
          <a:p>
            <a:pPr defTabSz="1727942">
              <a:spcBef>
                <a:spcPct val="0"/>
              </a:spcBef>
            </a:pPr>
            <a:r>
              <a:rPr lang="ru-RU" alt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Исп</a:t>
            </a:r>
            <a:r>
              <a:rPr lang="ru-RU" altLang="ru-RU" sz="7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. </a:t>
            </a:r>
            <a:r>
              <a:rPr lang="ru-RU" alt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Л.А. Давиденко</a:t>
            </a:r>
            <a:endParaRPr lang="ru-RU" altLang="ru-RU" sz="7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defTabSz="1727942">
              <a:spcBef>
                <a:spcPct val="0"/>
              </a:spcBef>
            </a:pPr>
            <a:r>
              <a:rPr 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Тел</a:t>
            </a:r>
            <a:r>
              <a:rPr lang="ru-RU" sz="7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. 3220-5507</a:t>
            </a:r>
          </a:p>
        </p:txBody>
      </p:sp>
      <p:grpSp>
        <p:nvGrpSpPr>
          <p:cNvPr id="418" name="Группа 417"/>
          <p:cNvGrpSpPr/>
          <p:nvPr/>
        </p:nvGrpSpPr>
        <p:grpSpPr>
          <a:xfrm>
            <a:off x="4622207" y="3632595"/>
            <a:ext cx="1581368" cy="723767"/>
            <a:chOff x="406713" y="1180365"/>
            <a:chExt cx="1581368" cy="723767"/>
          </a:xfrm>
        </p:grpSpPr>
        <p:cxnSp>
          <p:nvCxnSpPr>
            <p:cNvPr id="419" name="Прямая соединительная линия 418"/>
            <p:cNvCxnSpPr/>
            <p:nvPr/>
          </p:nvCxnSpPr>
          <p:spPr>
            <a:xfrm>
              <a:off x="1484224" y="1515603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1" name="Прямая соединительная линия 460"/>
            <p:cNvCxnSpPr/>
            <p:nvPr/>
          </p:nvCxnSpPr>
          <p:spPr>
            <a:xfrm>
              <a:off x="1594082" y="1662606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62" name="Скругленный прямоугольник 461"/>
            <p:cNvSpPr/>
            <p:nvPr/>
          </p:nvSpPr>
          <p:spPr>
            <a:xfrm>
              <a:off x="640108" y="1561908"/>
              <a:ext cx="250314" cy="147532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ru-RU" sz="800" b="1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10%</a:t>
              </a:r>
            </a:p>
          </p:txBody>
        </p:sp>
        <p:sp>
          <p:nvSpPr>
            <p:cNvPr id="466" name="TextBox 23"/>
            <p:cNvSpPr txBox="1">
              <a:spLocks noChangeAspect="1"/>
            </p:cNvSpPr>
            <p:nvPr/>
          </p:nvSpPr>
          <p:spPr>
            <a:xfrm>
              <a:off x="892969" y="1704077"/>
              <a:ext cx="392468" cy="200055"/>
            </a:xfrm>
            <a:prstGeom prst="rect">
              <a:avLst/>
            </a:prstGeom>
            <a:solidFill>
              <a:srgbClr val="4F81BD">
                <a:lumMod val="75000"/>
              </a:srgb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8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  <p:sp>
          <p:nvSpPr>
            <p:cNvPr id="467" name="Прямоугольник 466"/>
            <p:cNvSpPr/>
            <p:nvPr/>
          </p:nvSpPr>
          <p:spPr>
            <a:xfrm>
              <a:off x="895333" y="1552996"/>
              <a:ext cx="780208" cy="156444"/>
            </a:xfrm>
            <a:prstGeom prst="rect">
              <a:avLst/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1656/129 </a:t>
              </a:r>
              <a:endParaRPr lang="ru-RU" sz="8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68" name="Прямоугольник 467"/>
            <p:cNvSpPr/>
            <p:nvPr/>
          </p:nvSpPr>
          <p:spPr bwMode="auto">
            <a:xfrm>
              <a:off x="895333" y="1411197"/>
              <a:ext cx="780208" cy="141799"/>
            </a:xfrm>
            <a:prstGeom prst="rect">
              <a:avLst/>
            </a:prstGeom>
            <a:solidFill>
              <a:srgbClr val="00B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24438/64500</a:t>
              </a:r>
            </a:p>
          </p:txBody>
        </p:sp>
        <p:sp>
          <p:nvSpPr>
            <p:cNvPr id="469" name="TextBox 10"/>
            <p:cNvSpPr txBox="1"/>
            <p:nvPr/>
          </p:nvSpPr>
          <p:spPr>
            <a:xfrm>
              <a:off x="406713" y="1180365"/>
              <a:ext cx="1581368" cy="230832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sz="900" dirty="0" err="1"/>
                <a:t>Отрадненский</a:t>
              </a:r>
              <a:r>
                <a:rPr lang="ru-RU" sz="900" dirty="0"/>
                <a:t> р-н</a:t>
              </a:r>
            </a:p>
          </p:txBody>
        </p:sp>
        <p:sp>
          <p:nvSpPr>
            <p:cNvPr id="470" name="TextBox 23"/>
            <p:cNvSpPr txBox="1">
              <a:spLocks noChangeAspect="1"/>
            </p:cNvSpPr>
            <p:nvPr/>
          </p:nvSpPr>
          <p:spPr>
            <a:xfrm>
              <a:off x="1302123" y="1704077"/>
              <a:ext cx="392468" cy="200055"/>
            </a:xfrm>
            <a:prstGeom prst="rect">
              <a:avLst/>
            </a:prstGeom>
            <a:solidFill>
              <a:schemeClr val="accent4">
                <a:lumMod val="75000"/>
              </a:scheme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16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68404691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Тема Office">
  <a:themeElements>
    <a:clrScheme name="Стандартная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Стандартная">
      <a:majorFont>
        <a:latin typeface="Calibri Light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Тема Office">
  <a:themeElements>
    <a:clrScheme name="Стандартная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Стандартная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10295</TotalTime>
  <Words>1756</Words>
  <Application>Microsoft Office PowerPoint</Application>
  <PresentationFormat>Широкоэкранный</PresentationFormat>
  <Paragraphs>552</Paragraphs>
  <Slides>16</Slides>
  <Notes>0</Notes>
  <HiddenSlides>0</HiddenSlides>
  <MMClips>0</MMClips>
  <ScaleCrop>false</ScaleCrop>
  <HeadingPairs>
    <vt:vector size="6" baseType="variant">
      <vt:variant>
        <vt:lpstr>Использованные шрифты</vt:lpstr>
      </vt:variant>
      <vt:variant>
        <vt:i4>4</vt:i4>
      </vt:variant>
      <vt:variant>
        <vt:lpstr>Тема</vt:lpstr>
      </vt:variant>
      <vt:variant>
        <vt:i4>1</vt:i4>
      </vt:variant>
      <vt:variant>
        <vt:lpstr>Заголовки слайдов</vt:lpstr>
      </vt:variant>
      <vt:variant>
        <vt:i4>16</vt:i4>
      </vt:variant>
    </vt:vector>
  </HeadingPairs>
  <TitlesOfParts>
    <vt:vector size="21" baseType="lpstr">
      <vt:lpstr>Arial</vt:lpstr>
      <vt:lpstr>Calibri</vt:lpstr>
      <vt:lpstr>Calibri Light</vt:lpstr>
      <vt:lpstr>Times New Roman</vt:lpstr>
      <vt:lpstr>Тема Office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Презентация PowerPoint</dc:title>
  <dc:creator>Родионов Александр Александрович</dc:creator>
  <cp:lastModifiedBy>ARM_9</cp:lastModifiedBy>
  <cp:revision>1032</cp:revision>
  <cp:lastPrinted>2020-12-03T08:05:56Z</cp:lastPrinted>
  <dcterms:created xsi:type="dcterms:W3CDTF">2019-08-03T04:06:07Z</dcterms:created>
  <dcterms:modified xsi:type="dcterms:W3CDTF">2024-11-04T11:28:07Z</dcterms:modified>
</cp:coreProperties>
</file>